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9"/>
  </p:notesMasterIdLst>
  <p:handoutMasterIdLst>
    <p:handoutMasterId r:id="rId160"/>
  </p:handoutMasterIdLst>
  <p:sldIdLst>
    <p:sldId id="1379" r:id="rId2"/>
    <p:sldId id="1085" r:id="rId3"/>
    <p:sldId id="1232" r:id="rId4"/>
    <p:sldId id="1233" r:id="rId5"/>
    <p:sldId id="1287" r:id="rId6"/>
    <p:sldId id="1288" r:id="rId7"/>
    <p:sldId id="1286" r:id="rId8"/>
    <p:sldId id="1289" r:id="rId9"/>
    <p:sldId id="1290" r:id="rId10"/>
    <p:sldId id="1291" r:id="rId11"/>
    <p:sldId id="1293" r:id="rId12"/>
    <p:sldId id="1294" r:id="rId13"/>
    <p:sldId id="1295" r:id="rId14"/>
    <p:sldId id="1297" r:id="rId15"/>
    <p:sldId id="1298" r:id="rId16"/>
    <p:sldId id="1296" r:id="rId17"/>
    <p:sldId id="1300" r:id="rId18"/>
    <p:sldId id="1299" r:id="rId19"/>
    <p:sldId id="1301" r:id="rId20"/>
    <p:sldId id="1147" r:id="rId21"/>
    <p:sldId id="1148" r:id="rId22"/>
    <p:sldId id="1149" r:id="rId23"/>
    <p:sldId id="1150" r:id="rId24"/>
    <p:sldId id="1151" r:id="rId25"/>
    <p:sldId id="1234" r:id="rId26"/>
    <p:sldId id="1152" r:id="rId27"/>
    <p:sldId id="1153" r:id="rId28"/>
    <p:sldId id="1154" r:id="rId29"/>
    <p:sldId id="1236" r:id="rId30"/>
    <p:sldId id="1237" r:id="rId31"/>
    <p:sldId id="1238" r:id="rId32"/>
    <p:sldId id="1302" r:id="rId33"/>
    <p:sldId id="1303" r:id="rId34"/>
    <p:sldId id="1304" r:id="rId35"/>
    <p:sldId id="1305" r:id="rId36"/>
    <p:sldId id="1306" r:id="rId37"/>
    <p:sldId id="1221" r:id="rId38"/>
    <p:sldId id="1309" r:id="rId39"/>
    <p:sldId id="1307" r:id="rId40"/>
    <p:sldId id="1310" r:id="rId41"/>
    <p:sldId id="1312" r:id="rId42"/>
    <p:sldId id="1311" r:id="rId43"/>
    <p:sldId id="1313" r:id="rId44"/>
    <p:sldId id="1314" r:id="rId45"/>
    <p:sldId id="1316" r:id="rId46"/>
    <p:sldId id="1308" r:id="rId47"/>
    <p:sldId id="1170" r:id="rId48"/>
    <p:sldId id="1180" r:id="rId49"/>
    <p:sldId id="1181" r:id="rId50"/>
    <p:sldId id="1223" r:id="rId51"/>
    <p:sldId id="1192" r:id="rId52"/>
    <p:sldId id="1201" r:id="rId53"/>
    <p:sldId id="1202" r:id="rId54"/>
    <p:sldId id="1224" r:id="rId55"/>
    <p:sldId id="1315" r:id="rId56"/>
    <p:sldId id="1285" r:id="rId57"/>
    <p:sldId id="1317" r:id="rId58"/>
    <p:sldId id="1318" r:id="rId59"/>
    <p:sldId id="1319" r:id="rId60"/>
    <p:sldId id="1320" r:id="rId61"/>
    <p:sldId id="1321" r:id="rId62"/>
    <p:sldId id="1284" r:id="rId63"/>
    <p:sldId id="1330" r:id="rId64"/>
    <p:sldId id="1331" r:id="rId65"/>
    <p:sldId id="1283" r:id="rId66"/>
    <p:sldId id="1322" r:id="rId67"/>
    <p:sldId id="1323" r:id="rId68"/>
    <p:sldId id="1324" r:id="rId69"/>
    <p:sldId id="1326" r:id="rId70"/>
    <p:sldId id="1263" r:id="rId71"/>
    <p:sldId id="1264" r:id="rId72"/>
    <p:sldId id="1266" r:id="rId73"/>
    <p:sldId id="1267" r:id="rId74"/>
    <p:sldId id="1269" r:id="rId75"/>
    <p:sldId id="1270" r:id="rId76"/>
    <p:sldId id="1275" r:id="rId77"/>
    <p:sldId id="1276" r:id="rId78"/>
    <p:sldId id="1277" r:id="rId79"/>
    <p:sldId id="1268" r:id="rId80"/>
    <p:sldId id="1272" r:id="rId81"/>
    <p:sldId id="1274" r:id="rId82"/>
    <p:sldId id="1273" r:id="rId83"/>
    <p:sldId id="1271" r:id="rId84"/>
    <p:sldId id="1278" r:id="rId85"/>
    <p:sldId id="1279" r:id="rId86"/>
    <p:sldId id="1281" r:id="rId87"/>
    <p:sldId id="1328" r:id="rId88"/>
    <p:sldId id="1280" r:id="rId89"/>
    <p:sldId id="1327" r:id="rId90"/>
    <p:sldId id="1329" r:id="rId91"/>
    <p:sldId id="1332" r:id="rId92"/>
    <p:sldId id="1214" r:id="rId93"/>
    <p:sldId id="1356" r:id="rId94"/>
    <p:sldId id="1215" r:id="rId95"/>
    <p:sldId id="1216" r:id="rId96"/>
    <p:sldId id="1217" r:id="rId97"/>
    <p:sldId id="1218" r:id="rId98"/>
    <p:sldId id="1222" r:id="rId99"/>
    <p:sldId id="1219" r:id="rId100"/>
    <p:sldId id="1220" r:id="rId101"/>
    <p:sldId id="1333" r:id="rId102"/>
    <p:sldId id="1336" r:id="rId103"/>
    <p:sldId id="1337" r:id="rId104"/>
    <p:sldId id="1282" r:id="rId105"/>
    <p:sldId id="1338" r:id="rId106"/>
    <p:sldId id="1339" r:id="rId107"/>
    <p:sldId id="1340" r:id="rId108"/>
    <p:sldId id="1341" r:id="rId109"/>
    <p:sldId id="1342" r:id="rId110"/>
    <p:sldId id="1343" r:id="rId111"/>
    <p:sldId id="1344" r:id="rId112"/>
    <p:sldId id="1345" r:id="rId113"/>
    <p:sldId id="1346" r:id="rId114"/>
    <p:sldId id="1347" r:id="rId115"/>
    <p:sldId id="1357" r:id="rId116"/>
    <p:sldId id="1349" r:id="rId117"/>
    <p:sldId id="1350" r:id="rId118"/>
    <p:sldId id="1351" r:id="rId119"/>
    <p:sldId id="1225" r:id="rId120"/>
    <p:sldId id="1352" r:id="rId121"/>
    <p:sldId id="1229" r:id="rId122"/>
    <p:sldId id="1358" r:id="rId123"/>
    <p:sldId id="1359" r:id="rId124"/>
    <p:sldId id="1230" r:id="rId125"/>
    <p:sldId id="1231" r:id="rId126"/>
    <p:sldId id="1353" r:id="rId127"/>
    <p:sldId id="1227" r:id="rId128"/>
    <p:sldId id="1228" r:id="rId129"/>
    <p:sldId id="1239" r:id="rId130"/>
    <p:sldId id="1354" r:id="rId131"/>
    <p:sldId id="1235" r:id="rId132"/>
    <p:sldId id="1240" r:id="rId133"/>
    <p:sldId id="1355" r:id="rId134"/>
    <p:sldId id="1243" r:id="rId135"/>
    <p:sldId id="1241" r:id="rId136"/>
    <p:sldId id="1242" r:id="rId137"/>
    <p:sldId id="1244" r:id="rId138"/>
    <p:sldId id="1360" r:id="rId139"/>
    <p:sldId id="1361" r:id="rId140"/>
    <p:sldId id="1362" r:id="rId141"/>
    <p:sldId id="1363" r:id="rId142"/>
    <p:sldId id="1364" r:id="rId143"/>
    <p:sldId id="1365" r:id="rId144"/>
    <p:sldId id="1368" r:id="rId145"/>
    <p:sldId id="1367" r:id="rId146"/>
    <p:sldId id="1366" r:id="rId147"/>
    <p:sldId id="1369" r:id="rId148"/>
    <p:sldId id="1370" r:id="rId149"/>
    <p:sldId id="1372" r:id="rId150"/>
    <p:sldId id="1371" r:id="rId151"/>
    <p:sldId id="1373" r:id="rId152"/>
    <p:sldId id="1374" r:id="rId153"/>
    <p:sldId id="1375" r:id="rId154"/>
    <p:sldId id="1376" r:id="rId155"/>
    <p:sldId id="1377" r:id="rId156"/>
    <p:sldId id="1378" r:id="rId157"/>
    <p:sldId id="889" r:id="rId15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FFE699"/>
    <a:srgbClr val="4DADC7"/>
    <a:srgbClr val="A7F0FF"/>
    <a:srgbClr val="3399FF"/>
    <a:srgbClr val="4F81BA"/>
    <a:srgbClr val="FABC0E"/>
    <a:srgbClr val="3056FA"/>
    <a:srgbClr val="FBC325"/>
    <a:srgbClr val="FBC7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3" autoAdjust="0"/>
    <p:restoredTop sz="75969" autoAdjust="0"/>
  </p:normalViewPr>
  <p:slideViewPr>
    <p:cSldViewPr snapToObjects="1">
      <p:cViewPr>
        <p:scale>
          <a:sx n="85" d="100"/>
          <a:sy n="85" d="100"/>
        </p:scale>
        <p:origin x="472" y="128"/>
      </p:cViewPr>
      <p:guideLst>
        <p:guide orient="horz" pos="2160"/>
        <p:guide pos="15"/>
      </p:guideLst>
    </p:cSldViewPr>
  </p:slid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610DBB-FA3E-BA4C-AFAB-ED4147FA32B1}" type="datetimeFigureOut">
              <a:rPr lang="en-US" smtClean="0"/>
              <a:pPr/>
              <a:t>12/4/20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B7FF5B2-048D-0344-B140-24CAAF7F047B}" type="slidenum">
              <a:rPr lang="en-US" smtClean="0"/>
              <a:pPr/>
              <a:t>‹#›</a:t>
            </a:fld>
            <a:endParaRPr lang="en-US"/>
          </a:p>
        </p:txBody>
      </p:sp>
    </p:spTree>
    <p:extLst>
      <p:ext uri="{BB962C8B-B14F-4D97-AF65-F5344CB8AC3E}">
        <p14:creationId xmlns:p14="http://schemas.microsoft.com/office/powerpoint/2010/main" val="323370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B1EAA98-0FDA-CD43-AE85-312F9266063F}" type="datetime1">
              <a:rPr lang="en-US"/>
              <a:pPr>
                <a:defRPr/>
              </a:pPr>
              <a:t>12/4/20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519AE34-0624-8F4B-9FB8-27D0EFDF760C}" type="slidenum">
              <a:rPr lang="en-US"/>
              <a:pPr>
                <a:defRPr/>
              </a:pPr>
              <a:t>‹#›</a:t>
            </a:fld>
            <a:endParaRPr lang="en-US"/>
          </a:p>
        </p:txBody>
      </p:sp>
    </p:spTree>
    <p:extLst>
      <p:ext uri="{BB962C8B-B14F-4D97-AF65-F5344CB8AC3E}">
        <p14:creationId xmlns:p14="http://schemas.microsoft.com/office/powerpoint/2010/main" val="232289795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ea typeface="ＭＳ Ｐゴシック" charset="-128"/>
                <a:cs typeface="ＭＳ Ｐゴシック" charset="-128"/>
              </a:rPr>
              <a:t>Welcome everyone!</a:t>
            </a:r>
          </a:p>
          <a:p>
            <a:endParaRPr lang="en-US" altLang="zh-CN" dirty="0">
              <a:ea typeface="ＭＳ Ｐゴシック" charset="-128"/>
              <a:cs typeface="ＭＳ Ｐゴシック" charset="-128"/>
            </a:endParaRPr>
          </a:p>
          <a:p>
            <a:r>
              <a:rPr lang="en-US" altLang="zh-CN" dirty="0">
                <a:ea typeface="ＭＳ Ｐゴシック" charset="-128"/>
                <a:cs typeface="ＭＳ Ｐゴシック" charset="-128"/>
              </a:rPr>
              <a:t>This is Da Yan. I am an Assistant Professor from the</a:t>
            </a:r>
            <a:r>
              <a:rPr lang="zh-CN" altLang="en-US" dirty="0">
                <a:ea typeface="ＭＳ Ｐゴシック" charset="-128"/>
                <a:cs typeface="ＭＳ Ｐゴシック" charset="-128"/>
              </a:rPr>
              <a:t> </a:t>
            </a:r>
            <a:r>
              <a:rPr lang="en-US" altLang="zh-CN" dirty="0">
                <a:ea typeface="ＭＳ Ｐゴシック" charset="-128"/>
                <a:cs typeface="ＭＳ Ｐゴシック" charset="-128"/>
              </a:rPr>
              <a:t>Computer Science Department</a:t>
            </a:r>
            <a:r>
              <a:rPr lang="zh-CN" altLang="en-US" dirty="0">
                <a:ea typeface="ＭＳ Ｐゴシック" charset="-128"/>
                <a:cs typeface="ＭＳ Ｐゴシック" charset="-128"/>
              </a:rPr>
              <a:t> </a:t>
            </a:r>
            <a:r>
              <a:rPr lang="en-US" altLang="zh-CN" dirty="0">
                <a:ea typeface="ＭＳ Ｐゴシック" charset="-128"/>
                <a:cs typeface="ＭＳ Ｐゴシック" charset="-128"/>
              </a:rPr>
              <a:t>of</a:t>
            </a:r>
            <a:r>
              <a:rPr lang="zh-CN" altLang="en-US" dirty="0">
                <a:ea typeface="ＭＳ Ｐゴシック" charset="-128"/>
                <a:cs typeface="ＭＳ Ｐゴシック" charset="-128"/>
              </a:rPr>
              <a:t> </a:t>
            </a:r>
            <a:r>
              <a:rPr lang="en-US" altLang="zh-CN" dirty="0">
                <a:ea typeface="ＭＳ Ｐゴシック" charset="-128"/>
                <a:cs typeface="ＭＳ Ｐゴシック" charset="-128"/>
              </a:rPr>
              <a:t>the </a:t>
            </a:r>
            <a:r>
              <a:rPr lang="en-US" dirty="0">
                <a:solidFill>
                  <a:schemeClr val="tx1">
                    <a:lumMod val="65000"/>
                    <a:lumOff val="35000"/>
                  </a:schemeClr>
                </a:solidFill>
                <a:latin typeface="Corbel" charset="0"/>
                <a:ea typeface="Corbel" charset="0"/>
                <a:cs typeface="Corbel" charset="0"/>
              </a:rPr>
              <a:t>University of Alabama at Birmingham. Today, I will present this tutorial together with my PhD student </a:t>
            </a:r>
            <a:r>
              <a:rPr lang="en-US" dirty="0" err="1">
                <a:solidFill>
                  <a:schemeClr val="tx1">
                    <a:lumMod val="65000"/>
                    <a:lumOff val="35000"/>
                  </a:schemeClr>
                </a:solidFill>
                <a:latin typeface="Corbel" charset="0"/>
                <a:ea typeface="Corbel" charset="0"/>
                <a:cs typeface="Corbel" charset="0"/>
              </a:rPr>
              <a:t>Guimu</a:t>
            </a:r>
            <a:r>
              <a:rPr lang="en-US" dirty="0">
                <a:solidFill>
                  <a:schemeClr val="tx1">
                    <a:lumMod val="65000"/>
                    <a:lumOff val="35000"/>
                  </a:schemeClr>
                </a:solidFill>
                <a:latin typeface="Corbel" charset="0"/>
                <a:ea typeface="Corbel" charset="0"/>
                <a:cs typeface="Corbel" charset="0"/>
              </a:rPr>
              <a:t> Guo.</a:t>
            </a:r>
          </a:p>
          <a:p>
            <a:endParaRPr lang="en-US" altLang="zh-CN" dirty="0">
              <a:solidFill>
                <a:schemeClr val="tx1">
                  <a:lumMod val="65000"/>
                  <a:lumOff val="35000"/>
                </a:schemeClr>
              </a:solidFill>
              <a:latin typeface="Corbel" charset="0"/>
              <a:ea typeface="ＭＳ Ｐゴシック" charset="-128"/>
              <a:cs typeface="ＭＳ Ｐゴシック" charset="-128"/>
            </a:endParaRPr>
          </a:p>
          <a:p>
            <a:r>
              <a:rPr lang="en-US" altLang="zh-CN" dirty="0">
                <a:solidFill>
                  <a:schemeClr val="tx1">
                    <a:lumMod val="65000"/>
                    <a:lumOff val="35000"/>
                  </a:schemeClr>
                </a:solidFill>
                <a:latin typeface="Corbel" charset="0"/>
                <a:ea typeface="ＭＳ Ｐゴシック" charset="-128"/>
                <a:cs typeface="ＭＳ Ｐゴシック" charset="-128"/>
              </a:rPr>
              <a:t>The topic of our tutorial is “</a:t>
            </a:r>
            <a:r>
              <a:rPr lang="en-US" altLang="zh-CN" sz="1200" b="0" dirty="0">
                <a:solidFill>
                  <a:srgbClr val="3366FF"/>
                </a:solidFill>
                <a:latin typeface="+mn-lt"/>
                <a:ea typeface="Corbel" charset="0"/>
                <a:cs typeface="Corbel" charset="0"/>
              </a:rPr>
              <a:t>Systems and Algorithms for Massively Parallel Graph Mining</a:t>
            </a:r>
            <a:r>
              <a:rPr lang="en-US" altLang="zh-CN" dirty="0">
                <a:solidFill>
                  <a:schemeClr val="tx1">
                    <a:lumMod val="65000"/>
                    <a:lumOff val="35000"/>
                  </a:schemeClr>
                </a:solidFill>
                <a:latin typeface="Corbel" charset="0"/>
                <a:ea typeface="ＭＳ Ｐゴシック" charset="-128"/>
                <a:cs typeface="ＭＳ Ｐゴシック" charset="-128"/>
              </a:rPr>
              <a:t>”</a:t>
            </a:r>
            <a:endParaRPr lang="en-US" altLang="zh-CN" dirty="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1519AE34-0624-8F4B-9FB8-27D0EFDF760C}" type="slidenum">
              <a:rPr lang="en-US" smtClean="0"/>
              <a:pPr>
                <a:defRPr/>
              </a:pPr>
              <a:t>1</a:t>
            </a:fld>
            <a:endParaRPr lang="en-US"/>
          </a:p>
        </p:txBody>
      </p:sp>
    </p:spTree>
    <p:extLst>
      <p:ext uri="{BB962C8B-B14F-4D97-AF65-F5344CB8AC3E}">
        <p14:creationId xmlns:p14="http://schemas.microsoft.com/office/powerpoint/2010/main" val="929630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Problems</a:t>
            </a:r>
            <a:r>
              <a:rPr lang="zh-CN" altLang="en-US" baseline="0" dirty="0"/>
              <a:t> </a:t>
            </a:r>
            <a:r>
              <a:rPr lang="en-US" altLang="zh-CN" baseline="0" dirty="0"/>
              <a:t>following</a:t>
            </a:r>
            <a:r>
              <a:rPr lang="zh-CN" altLang="en-US" baseline="0" dirty="0"/>
              <a:t> </a:t>
            </a:r>
            <a:r>
              <a:rPr lang="en-US" altLang="zh-CN" baseline="0" dirty="0"/>
              <a:t>this</a:t>
            </a:r>
            <a:r>
              <a:rPr lang="zh-CN" altLang="en-US" baseline="0" dirty="0"/>
              <a:t> </a:t>
            </a:r>
            <a:r>
              <a:rPr lang="en-US" altLang="zh-CN" baseline="0" dirty="0"/>
              <a:t>category</a:t>
            </a:r>
            <a:r>
              <a:rPr lang="zh-CN" altLang="en-US" baseline="0" dirty="0"/>
              <a:t> </a:t>
            </a:r>
            <a:r>
              <a:rPr lang="en-US" altLang="zh-CN" baseline="0" dirty="0"/>
              <a:t>include</a:t>
            </a:r>
            <a:r>
              <a:rPr lang="zh-CN" altLang="en-US" baseline="0" dirty="0"/>
              <a:t> </a:t>
            </a:r>
            <a:r>
              <a:rPr lang="en-US" altLang="zh-CN" baseline="0" dirty="0"/>
              <a:t>random</a:t>
            </a:r>
            <a:r>
              <a:rPr lang="zh-CN" altLang="en-US" baseline="0" dirty="0"/>
              <a:t> </a:t>
            </a:r>
            <a:r>
              <a:rPr lang="en-US" altLang="zh-CN" baseline="0" dirty="0"/>
              <a:t>walk</a:t>
            </a:r>
            <a:r>
              <a:rPr lang="zh-CN" altLang="en-US" baseline="0" dirty="0"/>
              <a:t> </a:t>
            </a:r>
            <a:r>
              <a:rPr lang="en-US" altLang="zh-CN" baseline="0" dirty="0"/>
              <a:t>algorithms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PageRank,</a:t>
            </a:r>
            <a:r>
              <a:rPr lang="zh-CN" altLang="en-US" baseline="0" dirty="0"/>
              <a:t> </a:t>
            </a:r>
            <a:r>
              <a:rPr lang="en-US" altLang="zh-CN" baseline="0" dirty="0"/>
              <a:t>machine</a:t>
            </a:r>
            <a:r>
              <a:rPr lang="zh-CN" altLang="en-US" baseline="0" dirty="0"/>
              <a:t> </a:t>
            </a:r>
            <a:r>
              <a:rPr lang="en-US" altLang="zh-CN" baseline="0" dirty="0"/>
              <a:t>learning</a:t>
            </a:r>
            <a:r>
              <a:rPr lang="zh-CN" altLang="en-US" baseline="0" dirty="0"/>
              <a:t> </a:t>
            </a:r>
            <a:r>
              <a:rPr lang="en-US" altLang="zh-CN" baseline="0" dirty="0"/>
              <a:t>algorithms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belief</a:t>
            </a:r>
            <a:r>
              <a:rPr lang="zh-CN" altLang="en-US" baseline="0" dirty="0"/>
              <a:t> </a:t>
            </a:r>
            <a:r>
              <a:rPr lang="en-US" altLang="zh-CN" baseline="0" dirty="0"/>
              <a:t>propagation</a:t>
            </a:r>
            <a:r>
              <a:rPr lang="zh-CN" altLang="en-US" baseline="0" dirty="0"/>
              <a:t> </a:t>
            </a:r>
            <a:r>
              <a:rPr lang="en-US" altLang="zh-CN" baseline="0" dirty="0"/>
              <a:t>and</a:t>
            </a:r>
            <a:r>
              <a:rPr lang="zh-CN" altLang="en-US" baseline="0" dirty="0"/>
              <a:t> </a:t>
            </a:r>
            <a:r>
              <a:rPr lang="en-US" altLang="zh-CN" baseline="0" dirty="0"/>
              <a:t>alternating</a:t>
            </a:r>
            <a:r>
              <a:rPr lang="zh-CN" altLang="en-US" baseline="0" dirty="0"/>
              <a:t> </a:t>
            </a:r>
            <a:r>
              <a:rPr lang="en-US" altLang="zh-CN" baseline="0" dirty="0"/>
              <a:t>least</a:t>
            </a:r>
            <a:r>
              <a:rPr lang="zh-CN" altLang="en-US" baseline="0" dirty="0"/>
              <a:t> </a:t>
            </a:r>
            <a:r>
              <a:rPr lang="en-US" altLang="zh-CN" baseline="0" dirty="0"/>
              <a:t>squares,</a:t>
            </a:r>
            <a:r>
              <a:rPr lang="zh-CN" altLang="en-US" baseline="0" dirty="0"/>
              <a:t> </a:t>
            </a:r>
            <a:r>
              <a:rPr lang="en-US" altLang="zh-CN" baseline="0" dirty="0"/>
              <a:t>all</a:t>
            </a:r>
            <a:r>
              <a:rPr lang="zh-CN" altLang="en-US" baseline="0" dirty="0"/>
              <a:t> </a:t>
            </a:r>
            <a:r>
              <a:rPr lang="en-US" altLang="zh-CN" baseline="0" dirty="0"/>
              <a:t>of</a:t>
            </a:r>
            <a:r>
              <a:rPr lang="zh-CN" altLang="en-US" baseline="0" dirty="0"/>
              <a:t> </a:t>
            </a:r>
            <a:r>
              <a:rPr lang="en-US" altLang="zh-CN" baseline="0" dirty="0"/>
              <a:t>which</a:t>
            </a:r>
            <a:r>
              <a:rPr lang="zh-CN" altLang="en-US" baseline="0" dirty="0"/>
              <a:t> </a:t>
            </a:r>
            <a:r>
              <a:rPr lang="en-US" altLang="zh-CN" baseline="0" dirty="0"/>
              <a:t>follows</a:t>
            </a:r>
            <a:r>
              <a:rPr lang="zh-CN" altLang="en-US" baseline="0" dirty="0"/>
              <a:t> </a:t>
            </a:r>
            <a:r>
              <a:rPr lang="en-US" altLang="zh-CN" baseline="0" dirty="0"/>
              <a:t>an</a:t>
            </a:r>
            <a:r>
              <a:rPr lang="zh-CN" altLang="en-US" baseline="0" dirty="0"/>
              <a:t> </a:t>
            </a:r>
            <a:r>
              <a:rPr lang="en-US" altLang="zh-CN" baseline="0" dirty="0"/>
              <a:t>iterative</a:t>
            </a:r>
            <a:r>
              <a:rPr lang="zh-CN" altLang="en-US" baseline="0" dirty="0"/>
              <a:t> </a:t>
            </a:r>
            <a:r>
              <a:rPr lang="en-US" altLang="zh-CN" baseline="0" dirty="0"/>
              <a:t>algorithmic</a:t>
            </a:r>
            <a:r>
              <a:rPr lang="zh-CN" altLang="en-US" baseline="0" dirty="0"/>
              <a:t> </a:t>
            </a:r>
            <a:r>
              <a:rPr lang="en-US" altLang="zh-CN" baseline="0" dirty="0"/>
              <a:t>workflow.</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We</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those</a:t>
            </a:r>
            <a:r>
              <a:rPr lang="zh-CN" altLang="en-US" baseline="0" dirty="0"/>
              <a:t> </a:t>
            </a:r>
            <a:r>
              <a:rPr lang="en-US" altLang="zh-CN" baseline="0" dirty="0"/>
              <a:t>problems</a:t>
            </a:r>
            <a:r>
              <a:rPr lang="zh-CN" altLang="en-US" baseline="0" dirty="0"/>
              <a:t> </a:t>
            </a:r>
            <a:r>
              <a:rPr lang="en-US" altLang="zh-CN" baseline="0" dirty="0"/>
              <a:t>also</a:t>
            </a:r>
            <a:r>
              <a:rPr lang="zh-CN" altLang="en-US" baseline="0" dirty="0"/>
              <a:t> </a:t>
            </a:r>
            <a:r>
              <a:rPr lang="en-US" altLang="zh-CN" baseline="0" dirty="0"/>
              <a:t>have</a:t>
            </a:r>
            <a:r>
              <a:rPr lang="zh-CN" altLang="en-US" baseline="0" dirty="0"/>
              <a:t> </a:t>
            </a:r>
            <a:r>
              <a:rPr lang="en-US" altLang="zh-CN" baseline="0" dirty="0"/>
              <a:t>a</a:t>
            </a:r>
            <a:r>
              <a:rPr lang="zh-CN" altLang="en-US" baseline="0" dirty="0"/>
              <a:t> </a:t>
            </a:r>
            <a:r>
              <a:rPr lang="en-US" altLang="zh-CN" baseline="0" dirty="0"/>
              <a:t>linear-sized</a:t>
            </a:r>
            <a:r>
              <a:rPr lang="zh-CN" altLang="en-US" baseline="0" dirty="0"/>
              <a:t> </a:t>
            </a:r>
            <a:r>
              <a:rPr lang="en-US" altLang="zh-CN" baseline="0" dirty="0"/>
              <a:t>output,</a:t>
            </a:r>
            <a:r>
              <a:rPr lang="zh-CN" altLang="en-US" baseline="0" dirty="0"/>
              <a:t> </a:t>
            </a:r>
            <a:r>
              <a:rPr lang="en-US" altLang="zh-CN" baseline="0" dirty="0"/>
              <a:t>typically</a:t>
            </a:r>
            <a:r>
              <a:rPr lang="zh-CN" altLang="en-US" baseline="0" dirty="0"/>
              <a:t> </a:t>
            </a:r>
            <a:r>
              <a:rPr lang="en-US" altLang="zh-CN" baseline="0" dirty="0"/>
              <a:t>one</a:t>
            </a:r>
            <a:r>
              <a:rPr lang="zh-CN" altLang="en-US" baseline="0" dirty="0"/>
              <a:t> </a:t>
            </a:r>
            <a:r>
              <a:rPr lang="en-US" altLang="zh-CN" baseline="0" dirty="0"/>
              <a:t>score</a:t>
            </a:r>
            <a:r>
              <a:rPr lang="zh-CN" altLang="en-US" baseline="0" dirty="0"/>
              <a:t> </a:t>
            </a:r>
            <a:r>
              <a:rPr lang="en-US" altLang="zh-CN" baseline="0" dirty="0"/>
              <a:t>for</a:t>
            </a:r>
            <a:r>
              <a:rPr lang="zh-CN" altLang="en-US" baseline="0" dirty="0"/>
              <a:t> </a:t>
            </a:r>
            <a:r>
              <a:rPr lang="en-US" altLang="zh-CN" baseline="0" dirty="0"/>
              <a:t>each</a:t>
            </a:r>
            <a:r>
              <a:rPr lang="zh-CN" altLang="en-US" baseline="0" dirty="0"/>
              <a:t> </a:t>
            </a:r>
            <a:r>
              <a:rPr lang="en-US" altLang="zh-CN" baseline="0" dirty="0"/>
              <a:t>vertex</a:t>
            </a:r>
            <a:r>
              <a:rPr lang="zh-CN" altLang="en-US" baseline="0" dirty="0"/>
              <a:t> </a:t>
            </a:r>
            <a:r>
              <a:rPr lang="en-US" altLang="zh-CN" baseline="0" dirty="0"/>
              <a:t>or</a:t>
            </a:r>
            <a:r>
              <a:rPr lang="zh-CN" altLang="en-US" baseline="0" dirty="0"/>
              <a:t> </a:t>
            </a:r>
            <a:r>
              <a:rPr lang="en-US" altLang="zh-CN" baseline="0" dirty="0"/>
              <a:t>each</a:t>
            </a:r>
            <a:r>
              <a:rPr lang="zh-CN" altLang="en-US" baseline="0" dirty="0"/>
              <a:t> </a:t>
            </a:r>
            <a:r>
              <a:rPr lang="en-US" altLang="zh-CN" baseline="0" dirty="0"/>
              <a:t>edge.</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a:t>
            </a:fld>
            <a:endParaRPr lang="en-US"/>
          </a:p>
        </p:txBody>
      </p:sp>
    </p:spTree>
    <p:extLst>
      <p:ext uri="{BB962C8B-B14F-4D97-AF65-F5344CB8AC3E}">
        <p14:creationId xmlns:p14="http://schemas.microsoft.com/office/powerpoint/2010/main" val="27837668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those without v3, we can further divide them into those with v4 and those without.</a:t>
            </a:r>
          </a:p>
          <a:p>
            <a:r>
              <a:rPr lang="en-US" baseline="0" dirty="0"/>
              <a:t>The pink subgraph assumes v1 and v4 are in our clique, and we kick out those vertices more than one hop away from v4 from the subgraph and then continue the mining.</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100</a:t>
            </a:fld>
            <a:endParaRPr lang="en-US"/>
          </a:p>
        </p:txBody>
      </p:sp>
    </p:spTree>
    <p:extLst>
      <p:ext uri="{BB962C8B-B14F-4D97-AF65-F5344CB8AC3E}">
        <p14:creationId xmlns:p14="http://schemas.microsoft.com/office/powerpoint/2010/main" val="1321127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can then continue on the remaining subgraph and divide it if necessary.</a:t>
            </a:r>
          </a:p>
          <a:p>
            <a:endParaRPr lang="en-US" baseline="0" dirty="0"/>
          </a:p>
          <a:p>
            <a:r>
              <a:rPr lang="en-US" baseline="0" dirty="0"/>
              <a:t>In fact, the mining</a:t>
            </a:r>
            <a:r>
              <a:rPr lang="zh-CN" altLang="en-US" baseline="0" dirty="0"/>
              <a:t> </a:t>
            </a:r>
            <a:r>
              <a:rPr lang="en-US" altLang="zh-CN" baseline="0" dirty="0"/>
              <a:t>algorithm</a:t>
            </a:r>
            <a:r>
              <a:rPr lang="en-US" baseline="0" dirty="0"/>
              <a:t> itself follows this recursive procedure and explores our set-enumeration tree in depth-first order.</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101</a:t>
            </a:fld>
            <a:endParaRPr lang="en-US"/>
          </a:p>
        </p:txBody>
      </p:sp>
    </p:spTree>
    <p:extLst>
      <p:ext uri="{BB962C8B-B14F-4D97-AF65-F5344CB8AC3E}">
        <p14:creationId xmlns:p14="http://schemas.microsoft.com/office/powerpoint/2010/main" val="3852159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We next review the related works that tackle the dense subgraph mining problems.</a:t>
            </a:r>
          </a:p>
          <a:p>
            <a:r>
              <a:rPr lang="en-US" baseline="0" dirty="0"/>
              <a:t>Earlier works use MapReduce, but it is found that the IO-bound MapReduce framework is not suitable even for triangle counting, as the performance is 10 times slower than a single-threaded program.</a:t>
            </a:r>
          </a:p>
          <a:p>
            <a:endParaRPr lang="en-US" baseline="0" dirty="0"/>
          </a:p>
          <a:p>
            <a:r>
              <a:rPr lang="en-US" baseline="0" dirty="0"/>
              <a:t>Due to the popularity of think-like-a-vertex programming models, there are some works solving dense subgraph mining using vertex-centric programs.</a:t>
            </a:r>
          </a:p>
          <a:p>
            <a:r>
              <a:rPr lang="en-US" baseline="0" dirty="0"/>
              <a:t>%</a:t>
            </a:r>
          </a:p>
          <a:p>
            <a:r>
              <a:rPr lang="en-US" baseline="0" dirty="0"/>
              <a:t>However, in the vertex-centric paradigm, vertices notify other vertices about their value updates by sending messages along edges, making the execution network IO-bound.</a:t>
            </a:r>
          </a:p>
          <a:p>
            <a:r>
              <a:rPr lang="en-US" baseline="0" dirty="0"/>
              <a:t>%</a:t>
            </a:r>
          </a:p>
          <a:p>
            <a:r>
              <a:rPr lang="en-US" baseline="0" dirty="0"/>
              <a:t>Also, the programming is not intuitive for subgraph mining, since vertex-centric programs operate in the unit of vertex, and are usually for computing values for vertices, not for finding subgraphs.</a:t>
            </a:r>
          </a:p>
          <a:p>
            <a:endParaRPr lang="en-US" baseline="0" dirty="0"/>
          </a:p>
          <a:p>
            <a:r>
              <a:rPr lang="en-US" baseline="0" dirty="0"/>
              <a:t>Recently, a number of systems were proposed for graph mining based on the idea of subgraph-centric programming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which is more intuitive to program dense subgraph mining algorithms.</a:t>
            </a:r>
          </a:p>
          <a:p>
            <a:r>
              <a:rPr lang="en-US" baseline="0" dirty="0"/>
              <a:t>[click]</a:t>
            </a:r>
          </a:p>
          <a:p>
            <a:r>
              <a:rPr lang="en-US" baseline="0" dirty="0"/>
              <a:t>However, they only address the programming friendliness issue, but not the low-efficiency issue, as their execution engines are still IO-bound.</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102</a:t>
            </a:fld>
            <a:endParaRPr lang="en-US"/>
          </a:p>
        </p:txBody>
      </p:sp>
    </p:spTree>
    <p:extLst>
      <p:ext uri="{BB962C8B-B14F-4D97-AF65-F5344CB8AC3E}">
        <p14:creationId xmlns:p14="http://schemas.microsoft.com/office/powerpoint/2010/main" val="35236664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NScale</a:t>
            </a:r>
            <a:r>
              <a:rPr lang="en-US" baseline="0" dirty="0"/>
              <a:t> is the first work in this direction, which constructs candidate subgraphs to mine upon around each vertex using k iterations of breadth-first search.</a:t>
            </a:r>
          </a:p>
          <a:p>
            <a:r>
              <a:rPr lang="en-US" baseline="0" dirty="0"/>
              <a:t>[click]</a:t>
            </a:r>
          </a:p>
          <a:p>
            <a:r>
              <a:rPr lang="en-US" baseline="0" dirty="0"/>
              <a:t>However, this is conducted by k MapReduce jobs, which makes the process network IO-bound</a:t>
            </a:r>
          </a:p>
          <a:p>
            <a:r>
              <a:rPr lang="en-US" baseline="0" dirty="0"/>
              <a:t>[click]</a:t>
            </a:r>
          </a:p>
          <a:p>
            <a:r>
              <a:rPr lang="en-US" baseline="0" dirty="0"/>
              <a:t>Each MapReduce job also needs to load and dump a huge amount of intermediate subgraphs via Hadoop Distributed File System.</a:t>
            </a:r>
          </a:p>
          <a:p>
            <a:r>
              <a:rPr lang="en-US" baseline="0" dirty="0"/>
              <a:t>[click]</a:t>
            </a:r>
          </a:p>
          <a:p>
            <a:r>
              <a:rPr lang="en-US" baseline="0" dirty="0"/>
              <a:t>The subgraphs are then finally distributed for concurrent mining with another MapReduce job, which suffers from the curse of the last reducer.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103</a:t>
            </a:fld>
            <a:endParaRPr lang="en-US"/>
          </a:p>
        </p:txBody>
      </p:sp>
    </p:spTree>
    <p:extLst>
      <p:ext uri="{BB962C8B-B14F-4D97-AF65-F5344CB8AC3E}">
        <p14:creationId xmlns:p14="http://schemas.microsoft.com/office/powerpoint/2010/main" val="22917517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Arabesque proposes a user-friendly programming interface for graph mining, called embedding-centric programming.</a:t>
            </a:r>
          </a:p>
          <a:p>
            <a:r>
              <a:rPr lang="en-US" baseline="0" dirty="0"/>
              <a:t>[click]</a:t>
            </a:r>
          </a:p>
          <a:p>
            <a:r>
              <a:rPr lang="en-US" baseline="0" dirty="0"/>
              <a:t>Here, an embedding is a materialized subgraph, and these subgraphs are grown in an increasing size for checking.</a:t>
            </a:r>
          </a:p>
          <a:p>
            <a:r>
              <a:rPr lang="en-US" baseline="0" dirty="0"/>
              <a:t>[click]</a:t>
            </a:r>
          </a:p>
          <a:p>
            <a:r>
              <a:rPr lang="en-US" baseline="0" dirty="0"/>
              <a:t>Arabesque is a distributed system where every machine needs to keep an entire data graph in memory, and subgraph materialization is the dominant cost.</a:t>
            </a:r>
          </a:p>
          <a:p>
            <a:r>
              <a:rPr lang="en-US" baseline="0" dirty="0"/>
              <a:t>[click]</a:t>
            </a:r>
          </a:p>
          <a:p>
            <a:r>
              <a:rPr lang="en-US" baseline="0" dirty="0"/>
              <a:t>In contrast, our G-thinker uses node backtracking in serial mining algorithms as much as possible to avoid the cost of materializing subgraphs.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104</a:t>
            </a:fld>
            <a:endParaRPr lang="en-US"/>
          </a:p>
        </p:txBody>
      </p:sp>
    </p:spTree>
    <p:extLst>
      <p:ext uri="{BB962C8B-B14F-4D97-AF65-F5344CB8AC3E}">
        <p14:creationId xmlns:p14="http://schemas.microsoft.com/office/powerpoint/2010/main" val="14223484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Arabesque's API also covers the problem of frequent subgraph pattern mining, which requires Arabesque to conduct subgraph isomorphism check on each newly materialized subgraph.</a:t>
            </a:r>
          </a:p>
          <a:p>
            <a:r>
              <a:rPr lang="en-US" baseline="0" dirty="0"/>
              <a:t>[click]</a:t>
            </a:r>
          </a:p>
          <a:p>
            <a:r>
              <a:rPr lang="en-US" baseline="0" dirty="0"/>
              <a:t>But such check is not needed in other subgraph mining problems that we consider.</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105</a:t>
            </a:fld>
            <a:endParaRPr lang="en-US"/>
          </a:p>
        </p:txBody>
      </p:sp>
    </p:spTree>
    <p:extLst>
      <p:ext uri="{BB962C8B-B14F-4D97-AF65-F5344CB8AC3E}">
        <p14:creationId xmlns:p14="http://schemas.microsoft.com/office/powerpoint/2010/main" val="18688873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Recall that our set-enumeration tree perfectly divides the search space, and avoids redundancy by comparing vertex IDs.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106</a:t>
            </a:fld>
            <a:endParaRPr lang="en-US"/>
          </a:p>
        </p:txBody>
      </p:sp>
    </p:spTree>
    <p:extLst>
      <p:ext uri="{BB962C8B-B14F-4D97-AF65-F5344CB8AC3E}">
        <p14:creationId xmlns:p14="http://schemas.microsoft.com/office/powerpoint/2010/main" val="23960915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summary, [click] Arabesque's API is simple [click] but not amenable to efficient execution.</a:t>
            </a:r>
          </a:p>
          <a:p>
            <a:r>
              <a:rPr lang="en-US" baseline="0" dirty="0"/>
              <a:t>Check out our </a:t>
            </a:r>
            <a:r>
              <a:rPr lang="en-US" baseline="0" dirty="0" err="1"/>
              <a:t>PrefixFPM</a:t>
            </a:r>
            <a:r>
              <a:rPr lang="en-US" baseline="0" dirty="0"/>
              <a:t> system presented earlier by Dr. Yan for a more efficient solution for frequent pattern mining!</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107</a:t>
            </a:fld>
            <a:endParaRPr lang="en-US"/>
          </a:p>
        </p:txBody>
      </p:sp>
    </p:spTree>
    <p:extLst>
      <p:ext uri="{BB962C8B-B14F-4D97-AF65-F5344CB8AC3E}">
        <p14:creationId xmlns:p14="http://schemas.microsoft.com/office/powerpoint/2010/main" val="11427350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fact, removing the slow network communication can speed up the computation, as is realized by the </a:t>
            </a:r>
            <a:r>
              <a:rPr lang="en-US" baseline="0" dirty="0" err="1"/>
              <a:t>RStream</a:t>
            </a:r>
            <a:r>
              <a:rPr lang="en-US" baseline="0" dirty="0"/>
              <a:t> system.</a:t>
            </a:r>
          </a:p>
          <a:p>
            <a:r>
              <a:rPr lang="en-US" baseline="0" dirty="0"/>
              <a:t>[click]</a:t>
            </a:r>
          </a:p>
          <a:p>
            <a:r>
              <a:rPr lang="en-US" baseline="0" dirty="0"/>
              <a:t>But as a single-machine system that runs in the out-of-core mode, </a:t>
            </a:r>
            <a:r>
              <a:rPr lang="en-US" baseline="0" dirty="0" err="1"/>
              <a:t>RStream</a:t>
            </a:r>
            <a:r>
              <a:rPr lang="en-US" baseline="0" dirty="0"/>
              <a:t> is still disk IO-bound.</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108</a:t>
            </a:fld>
            <a:endParaRPr lang="en-US"/>
          </a:p>
        </p:txBody>
      </p:sp>
    </p:spTree>
    <p:extLst>
      <p:ext uri="{BB962C8B-B14F-4D97-AF65-F5344CB8AC3E}">
        <p14:creationId xmlns:p14="http://schemas.microsoft.com/office/powerpoint/2010/main" val="19848046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Another system, Nuri, proposes to find the top-k result subgraphs rather than all of them.</a:t>
            </a:r>
          </a:p>
          <a:p>
            <a:r>
              <a:rPr lang="en-US" baseline="0" dirty="0"/>
              <a:t>[click]</a:t>
            </a:r>
          </a:p>
          <a:p>
            <a:r>
              <a:rPr lang="en-US" baseline="0" dirty="0"/>
              <a:t>But Nuri is a single-threaded Java program.</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All the systems we reviewed so far do not scale their performance with the number of CPU cores they use.</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109</a:t>
            </a:fld>
            <a:endParaRPr lang="en-US"/>
          </a:p>
        </p:txBody>
      </p:sp>
    </p:spTree>
    <p:extLst>
      <p:ext uri="{BB962C8B-B14F-4D97-AF65-F5344CB8AC3E}">
        <p14:creationId xmlns:p14="http://schemas.microsoft.com/office/powerpoint/2010/main" val="2345876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second</a:t>
            </a:r>
            <a:r>
              <a:rPr lang="zh-CN" altLang="en-US" baseline="0" dirty="0"/>
              <a:t> </a:t>
            </a:r>
            <a:r>
              <a:rPr lang="en-US" altLang="zh-CN" baseline="0" dirty="0"/>
              <a:t>category</a:t>
            </a:r>
            <a:r>
              <a:rPr lang="zh-CN" altLang="en-US" baseline="0" dirty="0"/>
              <a:t> </a:t>
            </a:r>
            <a:r>
              <a:rPr lang="en-US" altLang="zh-CN" baseline="0" dirty="0"/>
              <a:t>of</a:t>
            </a:r>
            <a:r>
              <a:rPr lang="zh-CN" altLang="en-US" baseline="0" dirty="0"/>
              <a:t> </a:t>
            </a:r>
            <a:r>
              <a:rPr lang="en-US" altLang="zh-CN" baseline="0" dirty="0"/>
              <a:t>graph</a:t>
            </a:r>
            <a:r>
              <a:rPr lang="zh-CN" altLang="en-US" baseline="0" dirty="0"/>
              <a:t> </a:t>
            </a:r>
            <a:r>
              <a:rPr lang="en-US" altLang="zh-CN" baseline="0" dirty="0"/>
              <a:t>problems</a:t>
            </a:r>
            <a:r>
              <a:rPr lang="zh-CN" altLang="en-US" baseline="0" dirty="0"/>
              <a:t> </a:t>
            </a:r>
            <a:r>
              <a:rPr lang="en-US" altLang="zh-CN" baseline="0" dirty="0"/>
              <a:t>we</a:t>
            </a:r>
            <a:r>
              <a:rPr lang="zh-CN" altLang="en-US" baseline="0" dirty="0"/>
              <a:t> </a:t>
            </a:r>
            <a:r>
              <a:rPr lang="en-US" altLang="zh-CN" baseline="0" dirty="0"/>
              <a:t>identify</a:t>
            </a:r>
            <a:r>
              <a:rPr lang="zh-CN" altLang="en-US" baseline="0" dirty="0"/>
              <a:t> </a:t>
            </a:r>
            <a:r>
              <a:rPr lang="en-US" altLang="zh-CN" baseline="0" dirty="0"/>
              <a:t>is</a:t>
            </a:r>
            <a:r>
              <a:rPr lang="zh-CN" altLang="en-US" baseline="0" dirty="0"/>
              <a:t> </a:t>
            </a:r>
            <a:r>
              <a:rPr lang="en-US" altLang="zh-CN" baseline="0" dirty="0"/>
              <a:t>frequent</a:t>
            </a:r>
            <a:r>
              <a:rPr lang="zh-CN" altLang="en-US" baseline="0" dirty="0"/>
              <a:t> </a:t>
            </a:r>
            <a:r>
              <a:rPr lang="en-US" altLang="zh-CN" baseline="0" dirty="0"/>
              <a:t>subgraph</a:t>
            </a:r>
            <a:r>
              <a:rPr lang="zh-CN" altLang="en-US" baseline="0" dirty="0"/>
              <a:t> </a:t>
            </a:r>
            <a:r>
              <a:rPr lang="en-US" altLang="zh-CN" baseline="0" dirty="0"/>
              <a:t>pattern</a:t>
            </a:r>
            <a:r>
              <a:rPr lang="zh-CN" altLang="en-US" baseline="0" dirty="0"/>
              <a:t> </a:t>
            </a:r>
            <a:r>
              <a:rPr lang="en-US" altLang="zh-CN" baseline="0" dirty="0"/>
              <a:t>mining.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Here</a:t>
            </a:r>
            <a:r>
              <a:rPr lang="zh-CN" altLang="en-US" baseline="0" dirty="0"/>
              <a:t> </a:t>
            </a:r>
            <a:r>
              <a:rPr lang="en-US" altLang="zh-CN" baseline="0" dirty="0"/>
              <a:t>you</a:t>
            </a:r>
            <a:r>
              <a:rPr lang="zh-CN" altLang="en-US" baseline="0" dirty="0"/>
              <a:t> </a:t>
            </a:r>
            <a:r>
              <a:rPr lang="en-US" altLang="zh-CN" baseline="0" dirty="0"/>
              <a:t>want</a:t>
            </a:r>
            <a:r>
              <a:rPr lang="zh-CN" altLang="en-US" baseline="0" dirty="0"/>
              <a:t> </a:t>
            </a:r>
            <a:r>
              <a:rPr lang="en-US" altLang="zh-CN" baseline="0" dirty="0"/>
              <a:t>to</a:t>
            </a:r>
            <a:r>
              <a:rPr lang="zh-CN" altLang="en-US" baseline="0" dirty="0"/>
              <a:t> </a:t>
            </a:r>
            <a:r>
              <a:rPr lang="en-US" altLang="zh-CN" baseline="0" dirty="0"/>
              <a:t>find</a:t>
            </a:r>
            <a:r>
              <a:rPr lang="zh-CN" altLang="en-US" baseline="0" dirty="0"/>
              <a:t> </a:t>
            </a:r>
            <a:r>
              <a:rPr lang="en-US" altLang="zh-CN" baseline="0" dirty="0"/>
              <a:t>subgraph</a:t>
            </a:r>
            <a:r>
              <a:rPr lang="zh-CN" altLang="en-US" baseline="0" dirty="0"/>
              <a:t> </a:t>
            </a:r>
            <a:r>
              <a:rPr lang="en-US" altLang="zh-CN" baseline="0" dirty="0"/>
              <a:t>patterns</a:t>
            </a:r>
            <a:r>
              <a:rPr lang="zh-CN" altLang="en-US" baseline="0" dirty="0"/>
              <a:t> </a:t>
            </a:r>
            <a:r>
              <a:rPr lang="en-US" altLang="zh-CN" baseline="0" dirty="0"/>
              <a:t>that</a:t>
            </a:r>
            <a:r>
              <a:rPr lang="zh-CN" altLang="en-US" baseline="0" dirty="0"/>
              <a:t> </a:t>
            </a:r>
            <a:r>
              <a:rPr lang="en-US" altLang="zh-CN" baseline="0" dirty="0"/>
              <a:t>frequently</a:t>
            </a:r>
            <a:r>
              <a:rPr lang="zh-CN" altLang="en-US" baseline="0" dirty="0"/>
              <a:t> </a:t>
            </a:r>
            <a:r>
              <a:rPr lang="en-US" altLang="zh-CN" baseline="0" dirty="0"/>
              <a:t>appear</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graph</a:t>
            </a:r>
            <a:r>
              <a:rPr lang="zh-CN" altLang="en-US" baseline="0" dirty="0"/>
              <a:t> </a:t>
            </a:r>
            <a:r>
              <a:rPr lang="en-US" altLang="zh-CN" baseline="0" dirty="0"/>
              <a:t>database.</a:t>
            </a:r>
            <a:r>
              <a:rPr lang="zh-CN" altLang="en-US" baseline="0" dirty="0"/>
              <a:t> </a:t>
            </a:r>
            <a:r>
              <a:rPr lang="en-US" altLang="zh-CN" baseline="0" dirty="0"/>
              <a:t>The</a:t>
            </a:r>
            <a:r>
              <a:rPr lang="zh-CN" altLang="en-US" baseline="0" dirty="0"/>
              <a:t> </a:t>
            </a:r>
            <a:r>
              <a:rPr lang="en-US" altLang="zh-CN" baseline="0" dirty="0"/>
              <a:t>graph</a:t>
            </a:r>
            <a:r>
              <a:rPr lang="zh-CN" altLang="en-US" baseline="0" dirty="0"/>
              <a:t> </a:t>
            </a:r>
            <a:r>
              <a:rPr lang="en-US" altLang="zh-CN" baseline="0" dirty="0"/>
              <a:t>database</a:t>
            </a:r>
            <a:r>
              <a:rPr lang="zh-CN" altLang="en-US" baseline="0" dirty="0"/>
              <a:t> </a:t>
            </a:r>
            <a:r>
              <a:rPr lang="en-US" altLang="zh-CN" baseline="0" dirty="0"/>
              <a:t>can</a:t>
            </a:r>
            <a:r>
              <a:rPr lang="zh-CN" altLang="en-US" baseline="0" dirty="0"/>
              <a:t> </a:t>
            </a:r>
            <a:r>
              <a:rPr lang="en-US" altLang="zh-CN" baseline="0" dirty="0"/>
              <a:t>contain</a:t>
            </a:r>
            <a:r>
              <a:rPr lang="zh-CN" altLang="en-US" baseline="0" dirty="0"/>
              <a:t> </a:t>
            </a:r>
            <a:r>
              <a:rPr lang="en-US" altLang="zh-CN" baseline="0" dirty="0"/>
              <a:t>many</a:t>
            </a:r>
            <a:r>
              <a:rPr lang="zh-CN" altLang="en-US" baseline="0" dirty="0"/>
              <a:t> </a:t>
            </a:r>
            <a:r>
              <a:rPr lang="en-US" altLang="zh-CN" baseline="0" dirty="0"/>
              <a:t>graphs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chemical</a:t>
            </a:r>
            <a:r>
              <a:rPr lang="zh-CN" altLang="en-US" baseline="0" dirty="0"/>
              <a:t> </a:t>
            </a:r>
            <a:r>
              <a:rPr lang="en-US" altLang="zh-CN" baseline="0" dirty="0"/>
              <a:t>compounds,</a:t>
            </a:r>
            <a:r>
              <a:rPr lang="zh-CN" altLang="en-US" baseline="0" dirty="0"/>
              <a:t> </a:t>
            </a:r>
            <a:r>
              <a:rPr lang="en-US" altLang="zh-CN" baseline="0" dirty="0"/>
              <a:t>or</a:t>
            </a:r>
            <a:r>
              <a:rPr lang="zh-CN" altLang="en-US" baseline="0" dirty="0"/>
              <a:t> </a:t>
            </a:r>
            <a:r>
              <a:rPr lang="en-US" altLang="zh-CN" baseline="0" dirty="0"/>
              <a:t>it</a:t>
            </a:r>
            <a:r>
              <a:rPr lang="zh-CN" altLang="en-US" baseline="0" dirty="0"/>
              <a:t> </a:t>
            </a:r>
            <a:r>
              <a:rPr lang="en-US" altLang="zh-CN" baseline="0" dirty="0"/>
              <a:t>can</a:t>
            </a:r>
            <a:r>
              <a:rPr lang="zh-CN" altLang="en-US" baseline="0" dirty="0"/>
              <a:t> </a:t>
            </a:r>
            <a:r>
              <a:rPr lang="en-US" altLang="zh-CN" baseline="0" dirty="0"/>
              <a:t>keep</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graph</a:t>
            </a:r>
            <a:r>
              <a:rPr lang="zh-CN" altLang="en-US" baseline="0" dirty="0"/>
              <a:t> </a:t>
            </a:r>
            <a:r>
              <a:rPr lang="en-US" altLang="zh-CN" baseline="0" dirty="0"/>
              <a:t>like</a:t>
            </a:r>
            <a:r>
              <a:rPr lang="zh-CN" altLang="en-US" baseline="0" dirty="0"/>
              <a:t> </a:t>
            </a:r>
            <a:r>
              <a:rPr lang="en-US" altLang="zh-CN" baseline="0" dirty="0"/>
              <a:t>an</a:t>
            </a:r>
            <a:r>
              <a:rPr lang="zh-CN" altLang="en-US" baseline="0" dirty="0"/>
              <a:t> </a:t>
            </a:r>
            <a:r>
              <a:rPr lang="en-US" altLang="zh-CN" baseline="0" dirty="0"/>
              <a:t>online</a:t>
            </a:r>
            <a:r>
              <a:rPr lang="zh-CN" altLang="en-US" baseline="0" dirty="0"/>
              <a:t> </a:t>
            </a:r>
            <a:r>
              <a:rPr lang="en-US" altLang="zh-CN" baseline="0" dirty="0"/>
              <a:t>social</a:t>
            </a:r>
            <a:r>
              <a:rPr lang="zh-CN" altLang="en-US" baseline="0" dirty="0"/>
              <a:t> </a:t>
            </a:r>
            <a:r>
              <a:rPr lang="en-US" altLang="zh-CN" baseline="0" dirty="0"/>
              <a:t>network</a:t>
            </a:r>
            <a:r>
              <a:rPr lang="zh-CN" altLang="en-US" baseline="0" dirty="0"/>
              <a:t> </a:t>
            </a:r>
            <a:r>
              <a:rPr lang="en-US" altLang="zh-CN" baseline="0" dirty="0"/>
              <a:t>or</a:t>
            </a:r>
            <a:r>
              <a:rPr lang="zh-CN" altLang="en-US" baseline="0" dirty="0"/>
              <a:t> </a:t>
            </a:r>
            <a:r>
              <a:rPr lang="en-US" altLang="zh-CN" baseline="0" dirty="0"/>
              <a:t>a</a:t>
            </a:r>
            <a:r>
              <a:rPr lang="zh-CN" altLang="en-US" baseline="0" dirty="0"/>
              <a:t> </a:t>
            </a:r>
            <a:r>
              <a:rPr lang="en-US" altLang="zh-CN" baseline="0" dirty="0"/>
              <a:t>knowledge</a:t>
            </a:r>
            <a:r>
              <a:rPr lang="zh-CN" altLang="en-US" baseline="0" dirty="0"/>
              <a:t> </a:t>
            </a:r>
            <a:r>
              <a:rPr lang="en-US" altLang="zh-CN" baseline="0" dirty="0"/>
              <a:t>graph.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Besides</a:t>
            </a:r>
            <a:r>
              <a:rPr lang="zh-CN" altLang="en-US" baseline="0" dirty="0"/>
              <a:t> </a:t>
            </a:r>
            <a:r>
              <a:rPr lang="en-US" altLang="zh-CN" baseline="0" dirty="0"/>
              <a:t>the</a:t>
            </a:r>
            <a:r>
              <a:rPr lang="zh-CN" altLang="en-US" baseline="0" dirty="0"/>
              <a:t> </a:t>
            </a:r>
            <a:r>
              <a:rPr lang="en-US" altLang="zh-CN" baseline="0" dirty="0"/>
              <a:t>frequency</a:t>
            </a:r>
            <a:r>
              <a:rPr lang="zh-CN" altLang="en-US" baseline="0" dirty="0"/>
              <a:t> </a:t>
            </a:r>
            <a:r>
              <a:rPr lang="en-US" altLang="zh-CN" baseline="0" dirty="0"/>
              <a:t>criterion,</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also</a:t>
            </a:r>
            <a:r>
              <a:rPr lang="zh-CN" altLang="en-US" baseline="0" dirty="0"/>
              <a:t> </a:t>
            </a:r>
            <a:r>
              <a:rPr lang="en-US" altLang="zh-CN" baseline="0" dirty="0"/>
              <a:t>add</a:t>
            </a:r>
            <a:r>
              <a:rPr lang="zh-CN" altLang="en-US" baseline="0" dirty="0"/>
              <a:t> </a:t>
            </a:r>
            <a:r>
              <a:rPr lang="en-US" altLang="zh-CN" baseline="0" dirty="0"/>
              <a:t>other</a:t>
            </a:r>
            <a:r>
              <a:rPr lang="zh-CN" altLang="en-US" baseline="0" dirty="0"/>
              <a:t> </a:t>
            </a:r>
            <a:r>
              <a:rPr lang="en-US" altLang="zh-CN" baseline="0" dirty="0"/>
              <a:t>restrictions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pattern</a:t>
            </a:r>
            <a:r>
              <a:rPr lang="zh-CN" altLang="en-US" baseline="0" dirty="0"/>
              <a:t> </a:t>
            </a:r>
            <a:r>
              <a:rPr lang="en-US" altLang="zh-CN" baseline="0" dirty="0"/>
              <a:t>closeness</a:t>
            </a:r>
            <a:r>
              <a:rPr lang="zh-CN" altLang="en-US" baseline="0" dirty="0"/>
              <a:t> </a:t>
            </a:r>
            <a:r>
              <a:rPr lang="en-US" altLang="zh-CN" baseline="0" dirty="0"/>
              <a:t>and</a:t>
            </a:r>
            <a:r>
              <a:rPr lang="zh-CN" altLang="en-US" baseline="0" dirty="0"/>
              <a:t> </a:t>
            </a:r>
            <a:r>
              <a:rPr lang="en-US" altLang="zh-CN" baseline="0" dirty="0"/>
              <a:t>pattern</a:t>
            </a:r>
            <a:r>
              <a:rPr lang="zh-CN" altLang="en-US" baseline="0" dirty="0"/>
              <a:t> </a:t>
            </a:r>
            <a:r>
              <a:rPr lang="en-US" altLang="zh-CN" baseline="0" dirty="0" err="1"/>
              <a:t>maximality</a:t>
            </a:r>
            <a:r>
              <a:rPr lang="en-US" altLang="zh-CN"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However,</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well</a:t>
            </a:r>
            <a:r>
              <a:rPr lang="zh-CN" altLang="en-US" baseline="0" dirty="0"/>
              <a:t> </a:t>
            </a:r>
            <a:r>
              <a:rPr lang="en-US" altLang="zh-CN" baseline="0" dirty="0"/>
              <a:t>known</a:t>
            </a:r>
            <a:r>
              <a:rPr lang="zh-CN" altLang="en-US" baseline="0" dirty="0"/>
              <a:t> </a:t>
            </a:r>
            <a:r>
              <a:rPr lang="en-US" altLang="zh-CN" baseline="0" dirty="0"/>
              <a:t>that</a:t>
            </a:r>
            <a:r>
              <a:rPr lang="zh-CN" altLang="en-US" baseline="0" dirty="0"/>
              <a:t> </a:t>
            </a:r>
            <a:r>
              <a:rPr lang="en-US" altLang="zh-CN" baseline="0" dirty="0"/>
              <a:t>frequent</a:t>
            </a:r>
            <a:r>
              <a:rPr lang="zh-CN" altLang="en-US" baseline="0" dirty="0"/>
              <a:t> </a:t>
            </a:r>
            <a:r>
              <a:rPr lang="en-US" altLang="zh-CN" baseline="0" dirty="0"/>
              <a:t>pattern</a:t>
            </a:r>
            <a:r>
              <a:rPr lang="zh-CN" altLang="en-US" baseline="0" dirty="0"/>
              <a:t> </a:t>
            </a:r>
            <a:r>
              <a:rPr lang="en-US" altLang="zh-CN" baseline="0" dirty="0"/>
              <a:t>mining</a:t>
            </a:r>
            <a:r>
              <a:rPr lang="zh-CN" altLang="en-US" baseline="0" dirty="0"/>
              <a:t> </a:t>
            </a:r>
            <a:r>
              <a:rPr lang="en-US" altLang="zh-CN" baseline="0" dirty="0"/>
              <a:t>is</a:t>
            </a:r>
            <a:r>
              <a:rPr lang="zh-CN" altLang="en-US" baseline="0" dirty="0"/>
              <a:t> </a:t>
            </a:r>
            <a:r>
              <a:rPr lang="en-US" altLang="zh-CN" baseline="0" dirty="0"/>
              <a:t>NP-hard,</a:t>
            </a:r>
            <a:r>
              <a:rPr lang="zh-CN" altLang="en-US" baseline="0" dirty="0"/>
              <a:t> </a:t>
            </a:r>
            <a:r>
              <a:rPr lang="en-US" altLang="zh-CN" baseline="0" dirty="0"/>
              <a:t>meaning</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problem</a:t>
            </a:r>
            <a:r>
              <a:rPr lang="zh-CN" altLang="en-US" baseline="0" dirty="0"/>
              <a:t> </a:t>
            </a:r>
            <a:r>
              <a:rPr lang="en-US" altLang="zh-CN" baseline="0" dirty="0"/>
              <a:t>time</a:t>
            </a:r>
            <a:r>
              <a:rPr lang="zh-CN" altLang="en-US" baseline="0" dirty="0"/>
              <a:t> </a:t>
            </a:r>
            <a:r>
              <a:rPr lang="en-US" altLang="zh-CN" baseline="0" dirty="0"/>
              <a:t>complexity</a:t>
            </a:r>
            <a:r>
              <a:rPr lang="zh-CN" altLang="en-US" baseline="0" dirty="0"/>
              <a:t> </a:t>
            </a:r>
            <a:r>
              <a:rPr lang="en-US" altLang="zh-CN" baseline="0" dirty="0"/>
              <a:t>is</a:t>
            </a:r>
            <a:r>
              <a:rPr lang="zh-CN" altLang="en-US" baseline="0" dirty="0"/>
              <a:t> </a:t>
            </a:r>
            <a:r>
              <a:rPr lang="en-US" altLang="zh-CN" baseline="0" dirty="0"/>
              <a:t>very</a:t>
            </a:r>
            <a:r>
              <a:rPr lang="zh-CN" altLang="en-US" baseline="0" dirty="0"/>
              <a:t> </a:t>
            </a:r>
            <a:r>
              <a:rPr lang="en-US" altLang="zh-CN" baseline="0" dirty="0"/>
              <a:t>high</a:t>
            </a:r>
            <a:r>
              <a:rPr lang="zh-CN" altLang="en-US" baseline="0" dirty="0"/>
              <a:t> </a:t>
            </a:r>
            <a:r>
              <a:rPr lang="en-US" altLang="zh-CN" baseline="0" dirty="0"/>
              <a:t>needing</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CPU</a:t>
            </a:r>
            <a:r>
              <a:rPr lang="zh-CN" altLang="en-US" baseline="0" dirty="0"/>
              <a:t> </a:t>
            </a:r>
            <a:r>
              <a:rPr lang="en-US" altLang="zh-CN" baseline="0" dirty="0"/>
              <a:t>time</a:t>
            </a:r>
            <a:r>
              <a:rPr lang="zh-CN" altLang="en-US" baseline="0" dirty="0"/>
              <a:t> </a:t>
            </a:r>
            <a:r>
              <a:rPr lang="en-US" altLang="zh-CN" baseline="0" dirty="0"/>
              <a:t>to</a:t>
            </a:r>
            <a:r>
              <a:rPr lang="zh-CN" altLang="en-US" baseline="0" dirty="0"/>
              <a:t> </a:t>
            </a:r>
            <a:r>
              <a:rPr lang="en-US" altLang="zh-CN" baseline="0" dirty="0"/>
              <a:t>compute,</a:t>
            </a:r>
            <a:r>
              <a:rPr lang="zh-CN" altLang="en-US" baseline="0" dirty="0"/>
              <a:t> </a:t>
            </a:r>
            <a:r>
              <a:rPr lang="en-US" altLang="zh-CN" baseline="0" dirty="0"/>
              <a:t>even</a:t>
            </a:r>
            <a:r>
              <a:rPr lang="zh-CN" altLang="en-US" baseline="0" dirty="0"/>
              <a:t> </a:t>
            </a:r>
            <a:r>
              <a:rPr lang="en-US" altLang="zh-CN" baseline="0" dirty="0"/>
              <a:t>though</a:t>
            </a:r>
            <a:r>
              <a:rPr lang="zh-CN" altLang="en-US" baseline="0" dirty="0"/>
              <a:t> </a:t>
            </a:r>
            <a:r>
              <a:rPr lang="en-US" altLang="zh-CN" baseline="0" dirty="0"/>
              <a:t>effective</a:t>
            </a:r>
            <a:r>
              <a:rPr lang="zh-CN" altLang="en-US" baseline="0" dirty="0"/>
              <a:t> </a:t>
            </a:r>
            <a:r>
              <a:rPr lang="en-US" altLang="zh-CN" baseline="0" dirty="0"/>
              <a:t>pruning</a:t>
            </a:r>
            <a:r>
              <a:rPr lang="zh-CN" altLang="en-US" baseline="0" dirty="0"/>
              <a:t> </a:t>
            </a:r>
            <a:r>
              <a:rPr lang="en-US" altLang="zh-CN" baseline="0" dirty="0"/>
              <a:t>rules</a:t>
            </a:r>
            <a:r>
              <a:rPr lang="zh-CN" altLang="en-US" baseline="0" dirty="0"/>
              <a:t> </a:t>
            </a:r>
            <a:r>
              <a:rPr lang="en-US" altLang="zh-CN" baseline="0" dirty="0"/>
              <a:t>can</a:t>
            </a:r>
            <a:r>
              <a:rPr lang="zh-CN" altLang="en-US" baseline="0" dirty="0"/>
              <a:t> </a:t>
            </a:r>
            <a:r>
              <a:rPr lang="en-US" altLang="zh-CN" baseline="0" dirty="0"/>
              <a:t>eliminate</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search</a:t>
            </a:r>
            <a:r>
              <a:rPr lang="zh-CN" altLang="en-US" baseline="0" dirty="0"/>
              <a:t> </a:t>
            </a:r>
            <a:r>
              <a:rPr lang="en-US" altLang="zh-CN" baseline="0" dirty="0"/>
              <a:t>space.</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a:t>
            </a:fld>
            <a:endParaRPr lang="en-US"/>
          </a:p>
        </p:txBody>
      </p:sp>
    </p:spTree>
    <p:extLst>
      <p:ext uri="{BB962C8B-B14F-4D97-AF65-F5344CB8AC3E}">
        <p14:creationId xmlns:p14="http://schemas.microsoft.com/office/powerpoint/2010/main" val="22745346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on a dataset called YouTube, </a:t>
            </a:r>
          </a:p>
          <a:p>
            <a:r>
              <a:rPr lang="en-US" baseline="0" dirty="0"/>
              <a:t>[click]</a:t>
            </a:r>
          </a:p>
          <a:p>
            <a:r>
              <a:rPr lang="en-US" baseline="0" dirty="0"/>
              <a:t>Nuri takes over a thousand seconds to find the cliques.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110</a:t>
            </a:fld>
            <a:endParaRPr lang="en-US"/>
          </a:p>
        </p:txBody>
      </p:sp>
    </p:spTree>
    <p:extLst>
      <p:ext uri="{BB962C8B-B14F-4D97-AF65-F5344CB8AC3E}">
        <p14:creationId xmlns:p14="http://schemas.microsoft.com/office/powerpoint/2010/main" val="36344736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use our G-thinker system on the same graph with 1 million vertices,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111</a:t>
            </a:fld>
            <a:endParaRPr lang="en-US"/>
          </a:p>
        </p:txBody>
      </p:sp>
    </p:spTree>
    <p:extLst>
      <p:ext uri="{BB962C8B-B14F-4D97-AF65-F5344CB8AC3E}">
        <p14:creationId xmlns:p14="http://schemas.microsoft.com/office/powerpoint/2010/main" val="3705360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it takes only 9.4 seconds on one multi-core machine.</a:t>
            </a:r>
          </a:p>
          <a:p>
            <a:r>
              <a:rPr lang="en-US" baseline="0" dirty="0"/>
              <a:t>[click]</a:t>
            </a:r>
          </a:p>
          <a:p>
            <a:r>
              <a:rPr lang="en-US" baseline="0" dirty="0"/>
              <a:t>You are welcomed to check out our demo on the G-thinker website!</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112</a:t>
            </a:fld>
            <a:endParaRPr lang="en-US"/>
          </a:p>
        </p:txBody>
      </p:sp>
    </p:spTree>
    <p:extLst>
      <p:ext uri="{BB962C8B-B14F-4D97-AF65-F5344CB8AC3E}">
        <p14:creationId xmlns:p14="http://schemas.microsoft.com/office/powerpoint/2010/main" val="29928072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a side note, Frank McSherry has criticized the IO-bound performance bottleneck of existing Big Data systems whose performance is often only comparable to a single CPU core's throughput.</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113</a:t>
            </a:fld>
            <a:endParaRPr lang="en-US"/>
          </a:p>
        </p:txBody>
      </p:sp>
    </p:spTree>
    <p:extLst>
      <p:ext uri="{BB962C8B-B14F-4D97-AF65-F5344CB8AC3E}">
        <p14:creationId xmlns:p14="http://schemas.microsoft.com/office/powerpoint/2010/main" val="39743888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research group has proposed and been working on a new programming paradigm called T-thinker, or, think-like-a-task, which targets high-complexity divide-and-conquer algorithms over big data.</a:t>
            </a:r>
          </a:p>
          <a:p>
            <a:endParaRPr lang="en-US" baseline="0" dirty="0"/>
          </a:p>
          <a:p>
            <a:r>
              <a:rPr lang="en-US" baseline="0" dirty="0"/>
              <a:t>[move mouse to along the 2 curves when describing the next paragraph]</a:t>
            </a:r>
          </a:p>
          <a:p>
            <a:endParaRPr lang="en-US" baseline="0" dirty="0"/>
          </a:p>
          <a:p>
            <a:r>
              <a:rPr lang="en-US" baseline="0" dirty="0"/>
              <a:t>The idea is that if your computing cost is super-linear to data size, then the cost of computing a task on a subset of your data is expensive enough to justify the linear IO cost of collecting the data subset, as long as the computation and communication is well overlapped</a:t>
            </a:r>
          </a:p>
          <a:p>
            <a:endParaRPr lang="en-US" baseline="0" dirty="0"/>
          </a:p>
          <a:p>
            <a:r>
              <a:rPr lang="en-US" baseline="0" dirty="0"/>
              <a:t>Of course we should still keep the programming model more general and friendly than using a conventional HPC library.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There are actually a lot problems that are amenable to divide and conquer! </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114</a:t>
            </a:fld>
            <a:endParaRPr lang="en-US"/>
          </a:p>
        </p:txBody>
      </p:sp>
    </p:spTree>
    <p:extLst>
      <p:ext uri="{BB962C8B-B14F-4D97-AF65-F5344CB8AC3E}">
        <p14:creationId xmlns:p14="http://schemas.microsoft.com/office/powerpoint/2010/main" val="2619734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For example, the algorithms of mining quasi-cliques and k-</a:t>
            </a:r>
            <a:r>
              <a:rPr lang="en-US" baseline="0" dirty="0" err="1"/>
              <a:t>plexes</a:t>
            </a:r>
            <a:r>
              <a:rPr lang="en-US" baseline="0" dirty="0"/>
              <a:t> are both amenable to divide and conquer, and they can be straightforwardly implemented on our G-thinker platform.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r>
              <a:rPr lang="en-US" baseline="0" dirty="0"/>
              <a:t>We have already implemented quasi-clique mining on G-thinker, and the program got a speedup of over 200 times in our small 16-node cluster.</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115</a:t>
            </a:fld>
            <a:endParaRPr lang="en-US"/>
          </a:p>
        </p:txBody>
      </p:sp>
    </p:spTree>
    <p:extLst>
      <p:ext uri="{BB962C8B-B14F-4D97-AF65-F5344CB8AC3E}">
        <p14:creationId xmlns:p14="http://schemas.microsoft.com/office/powerpoint/2010/main" val="18391050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Here is a brief history of our G-thinker system.</a:t>
            </a:r>
          </a:p>
          <a:p>
            <a:r>
              <a:rPr lang="en-US" baseline="0" dirty="0"/>
              <a:t>G-thinker was originally a prototype where Dr. Yan proposed a vertex-pulling based subgraph API.</a:t>
            </a:r>
          </a:p>
          <a:p>
            <a:r>
              <a:rPr lang="en-US" baseline="0" dirty="0"/>
              <a:t>[click]</a:t>
            </a:r>
          </a:p>
          <a:p>
            <a:r>
              <a:rPr lang="en-US" baseline="0" dirty="0"/>
              <a:t>But as a prototype, the execution engine is just to make things work, and it does not even have multithreading support. </a:t>
            </a:r>
          </a:p>
          <a:p>
            <a:r>
              <a:rPr lang="en-US" baseline="0" dirty="0"/>
              <a:t>[click]</a:t>
            </a:r>
          </a:p>
          <a:p>
            <a:r>
              <a:rPr lang="en-US" baseline="0" dirty="0"/>
              <a:t>It also has flawed designs. For example, tasks access vertices in a bulk-synchronous parallel manner, </a:t>
            </a:r>
          </a:p>
          <a:p>
            <a:r>
              <a:rPr lang="en-US" baseline="0" dirty="0"/>
              <a:t>[click] and to reduce memory overheads, subgraphs are saved to disks, but a bad task scheduling strategy leaves many subgraphs on the disks, leading to expensive IO cost.</a:t>
            </a:r>
          </a:p>
          <a:p>
            <a:r>
              <a:rPr lang="en-US" baseline="0" dirty="0"/>
              <a:t>[click]</a:t>
            </a:r>
          </a:p>
          <a:p>
            <a:r>
              <a:rPr lang="en-US" baseline="0" dirty="0"/>
              <a:t>Since a full-fledged G-thinker system will take time to develop, the student who helped implemented the old G-thinker prototype simply added multithreading support and termed the resulting system G-Miner, </a:t>
            </a:r>
          </a:p>
          <a:p>
            <a:r>
              <a:rPr lang="en-US" baseline="0" dirty="0"/>
              <a:t>[click]</a:t>
            </a:r>
          </a:p>
          <a:p>
            <a:r>
              <a:rPr lang="en-US" baseline="0" dirty="0"/>
              <a:t>but it inherits all the flawed designs, and leads to poor performance when an input graph gets big.</a:t>
            </a:r>
          </a:p>
          <a:p>
            <a:r>
              <a:rPr lang="en-US" baseline="0" dirty="0"/>
              <a:t>[click]</a:t>
            </a:r>
          </a:p>
          <a:p>
            <a:r>
              <a:rPr lang="en-US" baseline="0" dirty="0"/>
              <a:t>G-Miner follows the same API as G-thinker, as the G-Miner paper clearly indicated.</a:t>
            </a:r>
          </a:p>
          <a:p>
            <a:r>
              <a:rPr lang="en-US" baseline="0" dirty="0"/>
              <a:t>[click]</a:t>
            </a:r>
          </a:p>
          <a:p>
            <a:r>
              <a:rPr lang="en-US" baseline="0" dirty="0"/>
              <a:t>Please check out our new G-thinker website where you can find great documentation!</a:t>
            </a:r>
          </a:p>
          <a:p>
            <a:r>
              <a:rPr lang="en-US" baseline="0" dirty="0"/>
              <a:t>Our research group will provide full technical support!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116</a:t>
            </a:fld>
            <a:endParaRPr lang="en-US"/>
          </a:p>
        </p:txBody>
      </p:sp>
    </p:spTree>
    <p:extLst>
      <p:ext uri="{BB962C8B-B14F-4D97-AF65-F5344CB8AC3E}">
        <p14:creationId xmlns:p14="http://schemas.microsoft.com/office/powerpoint/2010/main" val="11535837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Here's an overview of G-thinker in a cluster of 3 machines.</a:t>
            </a:r>
          </a:p>
          <a:p>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[move </a:t>
            </a:r>
            <a:r>
              <a:rPr lang="en-US" sz="1200" b="0" kern="1200" dirty="0">
                <a:solidFill>
                  <a:schemeClr val="tx1"/>
                </a:solidFill>
                <a:effectLst/>
                <a:latin typeface="+mn-lt"/>
                <a:ea typeface="ＭＳ Ｐゴシック" pitchFamily="-65" charset="-128"/>
                <a:cs typeface="ＭＳ Ｐゴシック" pitchFamily="-65" charset="-128"/>
              </a:rPr>
              <a:t>mouse</a:t>
            </a:r>
            <a:r>
              <a:rPr lang="en-US" baseline="0" dirty="0"/>
              <a:t> to show for all the following content, including HDFS, local table, adjacency lists, remote vertex cache, a local task queue, refill arrow, spill arrow]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r>
              <a:rPr lang="en-US" baseline="0" dirty="0"/>
              <a:t>G-thinker loads the input graph from HDFS, where each machine loads a fraction of vertices along with their adjacency lists into a local table.</a:t>
            </a:r>
          </a:p>
          <a:p>
            <a:endParaRPr lang="en-US" baseline="0" dirty="0"/>
          </a:p>
          <a:p>
            <a:r>
              <a:rPr lang="en-US" baseline="0" dirty="0"/>
              <a:t>Tasks are initialized from each vertex in the local table, and a task can grow its subgraph by requesting neighboring vertices, or actually, their adjacency lists.</a:t>
            </a:r>
          </a:p>
          <a:p>
            <a:endParaRPr lang="en-US" baseline="0" dirty="0"/>
          </a:p>
          <a:p>
            <a:r>
              <a:rPr lang="en-US" baseline="0" dirty="0"/>
              <a:t>To allow multiple tasks in a machine to share remote vertices, a remote vertex cache is maintained but it has a capacity limit to keep memory bounded.</a:t>
            </a:r>
          </a:p>
          <a:p>
            <a:endParaRPr lang="en-US" baseline="0" dirty="0"/>
          </a:p>
          <a:p>
            <a:r>
              <a:rPr lang="en-US" baseline="0" dirty="0"/>
              <a:t>Each computing thread maintains a local task queue to keep it busy. This is the key to our scalability to CPU cores.</a:t>
            </a:r>
          </a:p>
          <a:p>
            <a:endParaRPr lang="en-US" baseline="0" dirty="0"/>
          </a:p>
          <a:p>
            <a:r>
              <a:rPr lang="en-US" baseline="0" dirty="0"/>
              <a:t>When the task queue is about to become empty, new tasks will be refilled to the queue, while if more tasks need to be added to a full task queue, the last batch of tasks in the queue will be spilled to disk to be refilled by other computing threads later.</a:t>
            </a:r>
          </a:p>
          <a:p>
            <a:endParaRPr lang="en-US" baseline="0" dirty="0"/>
          </a:p>
          <a:p>
            <a:r>
              <a:rPr lang="en-US" baseline="0" dirty="0"/>
              <a:t>This allows the memory consumed by tasks to be bounded.</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117</a:t>
            </a:fld>
            <a:endParaRPr lang="en-US"/>
          </a:p>
        </p:txBody>
      </p:sp>
    </p:spTree>
    <p:extLst>
      <p:ext uri="{BB962C8B-B14F-4D97-AF65-F5344CB8AC3E}">
        <p14:creationId xmlns:p14="http://schemas.microsoft.com/office/powerpoint/2010/main" val="23646063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is an illustration of how vertices are partitioned by the local vertex tables of all machines, which form a distributed key-value store where a task can pull the adjacency list of a vertex using its ID.</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118</a:t>
            </a:fld>
            <a:endParaRPr lang="en-US"/>
          </a:p>
        </p:txBody>
      </p:sp>
    </p:spTree>
    <p:extLst>
      <p:ext uri="{BB962C8B-B14F-4D97-AF65-F5344CB8AC3E}">
        <p14:creationId xmlns:p14="http://schemas.microsoft.com/office/powerpoint/2010/main" val="21635183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is an illustration of the remote vertex cache.</a:t>
            </a:r>
          </a:p>
          <a:p>
            <a:endParaRPr lang="en-US" baseline="0" dirty="0"/>
          </a:p>
          <a:p>
            <a:r>
              <a:rPr lang="en-US" baseline="0" dirty="0"/>
              <a:t>[move </a:t>
            </a:r>
            <a:r>
              <a:rPr lang="en-US" sz="1200" b="0" kern="1200" dirty="0">
                <a:solidFill>
                  <a:schemeClr val="tx1"/>
                </a:solidFill>
                <a:effectLst/>
                <a:latin typeface="+mn-lt"/>
                <a:ea typeface="ＭＳ Ｐゴシック" pitchFamily="-65" charset="-128"/>
                <a:cs typeface="ＭＳ Ｐゴシック" pitchFamily="-65" charset="-128"/>
              </a:rPr>
              <a:t>mouse</a:t>
            </a:r>
            <a:r>
              <a:rPr lang="en-US" baseline="0" dirty="0"/>
              <a:t> to the following mentioned vertices and vertex caches]</a:t>
            </a:r>
          </a:p>
          <a:p>
            <a:endParaRPr lang="en-US" baseline="0" dirty="0"/>
          </a:p>
          <a:p>
            <a:r>
              <a:rPr lang="en-US" baseline="0" dirty="0"/>
              <a:t>For example, while vertex 8 is not in machine M0, if a task on M0 requests vertex 8, it will be pulled to the cache.</a:t>
            </a:r>
          </a:p>
          <a:p>
            <a:r>
              <a:rPr lang="en-US" baseline="0" dirty="0"/>
              <a:t>[click]</a:t>
            </a:r>
          </a:p>
          <a:p>
            <a:r>
              <a:rPr lang="en-US" baseline="0" dirty="0"/>
              <a:t>Note that if another task on M0 also needs 8, it can then directly access it in the cache without sending a duplicate request.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119</a:t>
            </a:fld>
            <a:endParaRPr lang="en-US"/>
          </a:p>
        </p:txBody>
      </p:sp>
    </p:spTree>
    <p:extLst>
      <p:ext uri="{BB962C8B-B14F-4D97-AF65-F5344CB8AC3E}">
        <p14:creationId xmlns:p14="http://schemas.microsoft.com/office/powerpoint/2010/main" val="293132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third</a:t>
            </a:r>
            <a:r>
              <a:rPr lang="zh-CN" altLang="en-US" baseline="0" dirty="0"/>
              <a:t> </a:t>
            </a:r>
            <a:r>
              <a:rPr lang="en-US" altLang="zh-CN" baseline="0" dirty="0"/>
              <a:t>category</a:t>
            </a:r>
            <a:r>
              <a:rPr lang="zh-CN" altLang="en-US" baseline="0" dirty="0"/>
              <a:t> </a:t>
            </a:r>
            <a:r>
              <a:rPr lang="en-US" altLang="zh-CN" baseline="0" dirty="0"/>
              <a:t>of</a:t>
            </a:r>
            <a:r>
              <a:rPr lang="zh-CN" altLang="en-US" baseline="0" dirty="0"/>
              <a:t> </a:t>
            </a:r>
            <a:r>
              <a:rPr lang="en-US" altLang="zh-CN" baseline="0" dirty="0"/>
              <a:t>graph</a:t>
            </a:r>
            <a:r>
              <a:rPr lang="zh-CN" altLang="en-US" baseline="0" dirty="0"/>
              <a:t> </a:t>
            </a:r>
            <a:r>
              <a:rPr lang="en-US" altLang="zh-CN" baseline="0" dirty="0"/>
              <a:t>problems</a:t>
            </a:r>
            <a:r>
              <a:rPr lang="zh-CN" altLang="en-US" baseline="0" dirty="0"/>
              <a:t> </a:t>
            </a:r>
            <a:r>
              <a:rPr lang="en-US" altLang="zh-CN" baseline="0" dirty="0"/>
              <a:t>we</a:t>
            </a:r>
            <a:r>
              <a:rPr lang="zh-CN" altLang="en-US" baseline="0" dirty="0"/>
              <a:t> </a:t>
            </a:r>
            <a:r>
              <a:rPr lang="en-US" altLang="zh-CN" baseline="0" dirty="0"/>
              <a:t>identify</a:t>
            </a:r>
            <a:r>
              <a:rPr lang="zh-CN" altLang="en-US" baseline="0" dirty="0"/>
              <a:t> </a:t>
            </a:r>
            <a:r>
              <a:rPr lang="en-US" altLang="zh-CN" baseline="0" dirty="0"/>
              <a:t>is</a:t>
            </a:r>
            <a:r>
              <a:rPr lang="zh-CN" altLang="en-US" baseline="0" dirty="0"/>
              <a:t> </a:t>
            </a:r>
            <a:r>
              <a:rPr lang="en-US" altLang="zh-CN" baseline="0" dirty="0"/>
              <a:t>structure-constrained</a:t>
            </a:r>
            <a:r>
              <a:rPr lang="zh-CN" altLang="en-US" baseline="0" dirty="0"/>
              <a:t> </a:t>
            </a:r>
            <a:r>
              <a:rPr lang="en-US" altLang="zh-CN" baseline="0" dirty="0"/>
              <a:t>subgraph</a:t>
            </a:r>
            <a:r>
              <a:rPr lang="zh-CN" altLang="en-US" baseline="0" dirty="0"/>
              <a:t> </a:t>
            </a:r>
            <a:r>
              <a:rPr lang="en-US" altLang="zh-CN" baseline="0" dirty="0"/>
              <a:t>mining</a:t>
            </a:r>
            <a:r>
              <a:rPr lang="zh-CN" altLang="en-US" baseline="0" dirty="0"/>
              <a:t> </a:t>
            </a:r>
            <a:r>
              <a:rPr lang="en-US" altLang="zh-CN" baseline="0" dirty="0"/>
              <a:t>from</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graph.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Here</a:t>
            </a:r>
            <a:r>
              <a:rPr lang="zh-CN" altLang="en-US" baseline="0" dirty="0"/>
              <a:t> </a:t>
            </a:r>
            <a:r>
              <a:rPr lang="en-US" altLang="zh-CN" baseline="0" dirty="0"/>
              <a:t>you</a:t>
            </a:r>
            <a:r>
              <a:rPr lang="zh-CN" altLang="en-US" baseline="0" dirty="0"/>
              <a:t> </a:t>
            </a:r>
            <a:r>
              <a:rPr lang="en-US" altLang="zh-CN" baseline="0" dirty="0"/>
              <a:t>want</a:t>
            </a:r>
            <a:r>
              <a:rPr lang="zh-CN" altLang="en-US" baseline="0" dirty="0"/>
              <a:t> </a:t>
            </a:r>
            <a:r>
              <a:rPr lang="en-US" altLang="zh-CN" baseline="0" dirty="0"/>
              <a:t>to</a:t>
            </a:r>
            <a:r>
              <a:rPr lang="zh-CN" altLang="en-US" baseline="0" dirty="0"/>
              <a:t> </a:t>
            </a:r>
            <a:r>
              <a:rPr lang="en-US" altLang="zh-CN" baseline="0" dirty="0"/>
              <a:t>find</a:t>
            </a:r>
            <a:r>
              <a:rPr lang="zh-CN" altLang="en-US" baseline="0" dirty="0"/>
              <a:t> </a:t>
            </a:r>
            <a:r>
              <a:rPr lang="en-US" altLang="zh-CN" baseline="0" dirty="0"/>
              <a:t>subgraph</a:t>
            </a:r>
            <a:r>
              <a:rPr lang="zh-CN" altLang="en-US" baseline="0" dirty="0"/>
              <a:t> </a:t>
            </a:r>
            <a:r>
              <a:rPr lang="en-US" altLang="zh-CN" baseline="0" dirty="0"/>
              <a:t>instances</a:t>
            </a:r>
            <a:r>
              <a:rPr lang="zh-CN" altLang="en-US" baseline="0" dirty="0"/>
              <a:t> </a:t>
            </a:r>
            <a:r>
              <a:rPr lang="en-US" altLang="zh-CN" baseline="0" dirty="0"/>
              <a:t>that</a:t>
            </a:r>
            <a:r>
              <a:rPr lang="zh-CN" altLang="en-US" baseline="0" dirty="0"/>
              <a:t> </a:t>
            </a:r>
            <a:r>
              <a:rPr lang="en-US" altLang="zh-CN" baseline="0" dirty="0"/>
              <a:t>satisfy</a:t>
            </a:r>
            <a:r>
              <a:rPr lang="zh-CN" altLang="en-US" baseline="0" dirty="0"/>
              <a:t> </a:t>
            </a:r>
            <a:r>
              <a:rPr lang="en-US" altLang="zh-CN" baseline="0" dirty="0"/>
              <a:t>some</a:t>
            </a:r>
            <a:r>
              <a:rPr lang="zh-CN" altLang="en-US" baseline="0" dirty="0"/>
              <a:t> </a:t>
            </a:r>
            <a:r>
              <a:rPr lang="en-US" altLang="zh-CN" baseline="0" dirty="0"/>
              <a:t>predefined</a:t>
            </a:r>
            <a:r>
              <a:rPr lang="zh-CN" altLang="en-US" baseline="0" dirty="0"/>
              <a:t> </a:t>
            </a:r>
            <a:r>
              <a:rPr lang="en-US" altLang="zh-CN" baseline="0" dirty="0"/>
              <a:t>criteria,</a:t>
            </a:r>
            <a:r>
              <a:rPr lang="zh-CN" altLang="en-US" baseline="0" dirty="0"/>
              <a:t> </a:t>
            </a:r>
            <a:r>
              <a:rPr lang="en-US" altLang="zh-CN" baseline="0" dirty="0"/>
              <a:t>from</a:t>
            </a:r>
            <a:r>
              <a:rPr lang="zh-CN" altLang="en-US" baseline="0" dirty="0"/>
              <a:t> </a:t>
            </a:r>
            <a:r>
              <a:rPr lang="en-US" altLang="zh-CN" baseline="0" dirty="0"/>
              <a:t>a</a:t>
            </a:r>
            <a:r>
              <a:rPr lang="zh-CN" altLang="en-US" baseline="0" dirty="0"/>
              <a:t> </a:t>
            </a:r>
            <a:r>
              <a:rPr lang="en-US" altLang="zh-CN" baseline="0" dirty="0"/>
              <a:t>really</a:t>
            </a:r>
            <a:r>
              <a:rPr lang="zh-CN" altLang="en-US" baseline="0" dirty="0"/>
              <a:t> </a:t>
            </a:r>
            <a:r>
              <a:rPr lang="en-US" altLang="zh-CN" baseline="0" dirty="0"/>
              <a:t>big</a:t>
            </a:r>
            <a:r>
              <a:rPr lang="zh-CN" altLang="en-US" baseline="0" dirty="0"/>
              <a:t> </a:t>
            </a:r>
            <a:r>
              <a:rPr lang="en-US" altLang="zh-CN" baseline="0" dirty="0"/>
              <a:t>real</a:t>
            </a:r>
            <a:r>
              <a:rPr lang="zh-CN" altLang="en-US" baseline="0" dirty="0"/>
              <a:t> </a:t>
            </a:r>
            <a:r>
              <a:rPr lang="en-US" altLang="zh-CN" baseline="0" dirty="0"/>
              <a:t>graph</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an</a:t>
            </a:r>
            <a:r>
              <a:rPr lang="zh-CN" altLang="en-US" baseline="0" dirty="0"/>
              <a:t> </a:t>
            </a:r>
            <a:r>
              <a:rPr lang="en-US" altLang="zh-CN" baseline="0" dirty="0"/>
              <a:t>online</a:t>
            </a:r>
            <a:r>
              <a:rPr lang="zh-CN" altLang="en-US" baseline="0" dirty="0"/>
              <a:t> </a:t>
            </a:r>
            <a:r>
              <a:rPr lang="en-US" altLang="zh-CN" baseline="0" dirty="0"/>
              <a:t>social</a:t>
            </a:r>
            <a:r>
              <a:rPr lang="zh-CN" altLang="en-US" baseline="0" dirty="0"/>
              <a:t> </a:t>
            </a:r>
            <a:r>
              <a:rPr lang="en-US" altLang="zh-CN" baseline="0" dirty="0"/>
              <a:t>network.</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Example</a:t>
            </a:r>
            <a:r>
              <a:rPr lang="zh-CN" altLang="en-US" baseline="0" dirty="0"/>
              <a:t> </a:t>
            </a:r>
            <a:r>
              <a:rPr lang="en-US" altLang="zh-CN" baseline="0" dirty="0"/>
              <a:t>applications</a:t>
            </a:r>
            <a:r>
              <a:rPr lang="zh-CN" altLang="en-US" baseline="0" dirty="0"/>
              <a:t> </a:t>
            </a:r>
            <a:r>
              <a:rPr lang="en-US" altLang="zh-CN" baseline="0" dirty="0"/>
              <a:t>include</a:t>
            </a:r>
            <a:r>
              <a:rPr lang="zh-CN" altLang="en-US" baseline="0" dirty="0"/>
              <a:t> </a:t>
            </a:r>
            <a:r>
              <a:rPr lang="en-US" altLang="zh-CN" baseline="0" dirty="0"/>
              <a:t>dense</a:t>
            </a:r>
            <a:r>
              <a:rPr lang="zh-CN" altLang="en-US" baseline="0" dirty="0"/>
              <a:t> </a:t>
            </a:r>
            <a:r>
              <a:rPr lang="en-US" altLang="zh-CN" baseline="0" dirty="0"/>
              <a:t>subgraph</a:t>
            </a:r>
            <a:r>
              <a:rPr lang="zh-CN" altLang="en-US" baseline="0" dirty="0"/>
              <a:t> </a:t>
            </a:r>
            <a:r>
              <a:rPr lang="en-US" altLang="zh-CN" baseline="0" dirty="0"/>
              <a:t>structure</a:t>
            </a:r>
            <a:r>
              <a:rPr lang="zh-CN" altLang="en-US" baseline="0" dirty="0"/>
              <a:t> </a:t>
            </a:r>
            <a:r>
              <a:rPr lang="en-US" altLang="zh-CN" baseline="0" dirty="0"/>
              <a:t>mining,</a:t>
            </a:r>
            <a:r>
              <a:rPr lang="zh-CN" altLang="en-US" baseline="0" dirty="0"/>
              <a:t> </a:t>
            </a:r>
            <a:r>
              <a:rPr lang="en-US" altLang="zh-CN" baseline="0" dirty="0"/>
              <a:t>and</a:t>
            </a:r>
            <a:r>
              <a:rPr lang="zh-CN" altLang="en-US" baseline="0" dirty="0"/>
              <a:t> </a:t>
            </a:r>
            <a:r>
              <a:rPr lang="en-US" altLang="zh-CN" baseline="0" dirty="0"/>
              <a:t>subgraph</a:t>
            </a:r>
            <a:r>
              <a:rPr lang="zh-CN" altLang="en-US" baseline="0" dirty="0"/>
              <a:t> </a:t>
            </a:r>
            <a:r>
              <a:rPr lang="en-US" altLang="zh-CN" baseline="0" dirty="0"/>
              <a:t>matching,</a:t>
            </a:r>
            <a:r>
              <a:rPr lang="zh-CN" altLang="en-US" baseline="0" dirty="0"/>
              <a:t> </a:t>
            </a:r>
            <a:r>
              <a:rPr lang="en-US" altLang="zh-CN" baseline="0" dirty="0"/>
              <a:t>although</a:t>
            </a:r>
            <a:r>
              <a:rPr lang="zh-CN" altLang="en-US" baseline="0" dirty="0"/>
              <a:t> </a:t>
            </a:r>
            <a:r>
              <a:rPr lang="en-US" altLang="zh-CN" baseline="0" dirty="0"/>
              <a:t>the</a:t>
            </a:r>
            <a:r>
              <a:rPr lang="zh-CN" altLang="en-US" baseline="0" dirty="0"/>
              <a:t> </a:t>
            </a:r>
            <a:r>
              <a:rPr lang="en-US" altLang="zh-CN" baseline="0" dirty="0"/>
              <a:t>latter</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query</a:t>
            </a:r>
            <a:r>
              <a:rPr lang="zh-CN" altLang="en-US" baseline="0" dirty="0"/>
              <a:t> </a:t>
            </a:r>
            <a:r>
              <a:rPr lang="en-US" altLang="zh-CN" baseline="0" dirty="0"/>
              <a:t>not</a:t>
            </a:r>
            <a:r>
              <a:rPr lang="zh-CN" altLang="en-US" baseline="0" dirty="0"/>
              <a:t> </a:t>
            </a:r>
            <a:r>
              <a:rPr lang="en-US" altLang="zh-CN" baseline="0" dirty="0"/>
              <a:t>a</a:t>
            </a:r>
            <a:r>
              <a:rPr lang="zh-CN" altLang="en-US" baseline="0" dirty="0"/>
              <a:t> </a:t>
            </a:r>
            <a:r>
              <a:rPr lang="en-US" altLang="zh-CN" baseline="0" dirty="0"/>
              <a:t>mining</a:t>
            </a:r>
            <a:r>
              <a:rPr lang="zh-CN" altLang="en-US" baseline="0" dirty="0"/>
              <a:t> </a:t>
            </a:r>
            <a:r>
              <a:rPr lang="en-US" altLang="zh-CN" baseline="0" dirty="0"/>
              <a:t>task,</a:t>
            </a:r>
            <a:r>
              <a:rPr lang="zh-CN" altLang="en-US" baseline="0" dirty="0"/>
              <a:t> </a:t>
            </a:r>
            <a:r>
              <a:rPr lang="en-US" altLang="zh-CN" baseline="0" dirty="0"/>
              <a:t>so</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not</a:t>
            </a:r>
            <a:r>
              <a:rPr lang="zh-CN" altLang="en-US" baseline="0" dirty="0"/>
              <a:t> </a:t>
            </a:r>
            <a:r>
              <a:rPr lang="en-US" altLang="zh-CN" baseline="0" dirty="0"/>
              <a:t>our</a:t>
            </a:r>
            <a:r>
              <a:rPr lang="zh-CN" altLang="en-US" baseline="0" dirty="0"/>
              <a:t> </a:t>
            </a:r>
            <a:r>
              <a:rPr lang="en-US" altLang="zh-CN" baseline="0" dirty="0"/>
              <a:t>focus</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tutorial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It</a:t>
            </a:r>
            <a:r>
              <a:rPr lang="zh-CN" altLang="en-US" baseline="0" dirty="0"/>
              <a:t> </a:t>
            </a:r>
            <a:r>
              <a:rPr lang="en-US" altLang="zh-CN" baseline="0" dirty="0"/>
              <a:t>is</a:t>
            </a:r>
            <a:r>
              <a:rPr lang="zh-CN" altLang="en-US" baseline="0" dirty="0"/>
              <a:t> </a:t>
            </a:r>
            <a:r>
              <a:rPr lang="en-US" altLang="zh-CN" baseline="0" dirty="0"/>
              <a:t>well</a:t>
            </a:r>
            <a:r>
              <a:rPr lang="zh-CN" altLang="en-US" baseline="0" dirty="0"/>
              <a:t> </a:t>
            </a:r>
            <a:r>
              <a:rPr lang="en-US" altLang="zh-CN" baseline="0" dirty="0"/>
              <a:t>known</a:t>
            </a:r>
            <a:r>
              <a:rPr lang="zh-CN" altLang="en-US" baseline="0" dirty="0"/>
              <a:t> </a:t>
            </a:r>
            <a:r>
              <a:rPr lang="en-US" altLang="zh-CN" baseline="0" dirty="0"/>
              <a:t>that</a:t>
            </a:r>
            <a:r>
              <a:rPr lang="zh-CN" altLang="en-US" baseline="0" dirty="0"/>
              <a:t> </a:t>
            </a:r>
            <a:r>
              <a:rPr lang="en-US" altLang="zh-CN" baseline="0" dirty="0"/>
              <a:t>these</a:t>
            </a:r>
            <a:r>
              <a:rPr lang="zh-CN" altLang="en-US" baseline="0" dirty="0"/>
              <a:t> </a:t>
            </a:r>
            <a:r>
              <a:rPr lang="en-US" altLang="zh-CN" baseline="0" dirty="0"/>
              <a:t>problems</a:t>
            </a:r>
            <a:r>
              <a:rPr lang="zh-CN" altLang="en-US" baseline="0" dirty="0"/>
              <a:t> </a:t>
            </a:r>
            <a:r>
              <a:rPr lang="en-US" altLang="zh-CN" baseline="0" dirty="0"/>
              <a:t>are</a:t>
            </a:r>
            <a:r>
              <a:rPr lang="zh-CN" altLang="en-US" baseline="0" dirty="0"/>
              <a:t> </a:t>
            </a:r>
            <a:r>
              <a:rPr lang="en-US" altLang="zh-CN" baseline="0" dirty="0"/>
              <a:t>NP-hard,</a:t>
            </a:r>
            <a:r>
              <a:rPr lang="zh-CN" altLang="en-US" baseline="0" dirty="0"/>
              <a:t> </a:t>
            </a:r>
            <a:r>
              <a:rPr lang="en-US" altLang="zh-CN" baseline="0" dirty="0"/>
              <a:t>so</a:t>
            </a:r>
            <a:r>
              <a:rPr lang="zh-CN" altLang="en-US" baseline="0" dirty="0"/>
              <a:t> </a:t>
            </a:r>
            <a:r>
              <a:rPr lang="en-US" altLang="zh-CN" baseline="0" dirty="0"/>
              <a:t>they</a:t>
            </a:r>
            <a:r>
              <a:rPr lang="zh-CN" altLang="en-US" baseline="0" dirty="0"/>
              <a:t> </a:t>
            </a:r>
            <a:r>
              <a:rPr lang="en-US" altLang="zh-CN" baseline="0" dirty="0"/>
              <a:t>also</a:t>
            </a:r>
            <a:r>
              <a:rPr lang="zh-CN" altLang="en-US" baseline="0" dirty="0"/>
              <a:t> </a:t>
            </a:r>
            <a:r>
              <a:rPr lang="en-US" altLang="zh-CN" baseline="0" dirty="0"/>
              <a:t>need</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CPU</a:t>
            </a:r>
            <a:r>
              <a:rPr lang="zh-CN" altLang="en-US" baseline="0" dirty="0"/>
              <a:t> </a:t>
            </a:r>
            <a:r>
              <a:rPr lang="en-US" altLang="zh-CN" baseline="0" dirty="0"/>
              <a:t>time</a:t>
            </a:r>
            <a:r>
              <a:rPr lang="zh-CN" altLang="en-US" baseline="0" dirty="0"/>
              <a:t> </a:t>
            </a:r>
            <a:r>
              <a:rPr lang="en-US" altLang="zh-CN" baseline="0" dirty="0"/>
              <a:t>to</a:t>
            </a:r>
            <a:r>
              <a:rPr lang="zh-CN" altLang="en-US" baseline="0" dirty="0"/>
              <a:t> </a:t>
            </a:r>
            <a:r>
              <a:rPr lang="en-US" altLang="zh-CN" baseline="0" dirty="0"/>
              <a:t>compute.</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Unlike</a:t>
            </a:r>
            <a:r>
              <a:rPr lang="zh-CN" altLang="en-US" baseline="0" dirty="0"/>
              <a:t> </a:t>
            </a:r>
            <a:r>
              <a:rPr lang="en-US" altLang="zh-CN" baseline="0" dirty="0"/>
              <a:t>iterative</a:t>
            </a:r>
            <a:r>
              <a:rPr lang="zh-CN" altLang="en-US" baseline="0" dirty="0"/>
              <a:t> </a:t>
            </a:r>
            <a:r>
              <a:rPr lang="en-US" altLang="zh-CN" baseline="0" dirty="0"/>
              <a:t>algorithms</a:t>
            </a:r>
            <a:r>
              <a:rPr lang="zh-CN" altLang="en-US" baseline="0" dirty="0"/>
              <a:t> </a:t>
            </a:r>
            <a:r>
              <a:rPr lang="en-US" altLang="zh-CN" baseline="0" dirty="0"/>
              <a:t>in</a:t>
            </a:r>
            <a:r>
              <a:rPr lang="zh-CN" altLang="en-US" baseline="0" dirty="0"/>
              <a:t> </a:t>
            </a:r>
            <a:r>
              <a:rPr lang="en-US" altLang="zh-CN" baseline="0" dirty="0"/>
              <a:t>Category</a:t>
            </a:r>
            <a:r>
              <a:rPr lang="zh-CN" altLang="en-US" baseline="0" dirty="0"/>
              <a:t> </a:t>
            </a:r>
            <a:r>
              <a:rPr lang="en-US" altLang="zh-CN" baseline="0" dirty="0"/>
              <a:t>1</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output</a:t>
            </a:r>
            <a:r>
              <a:rPr lang="zh-CN" altLang="en-US" baseline="0" dirty="0"/>
              <a:t> </a:t>
            </a:r>
            <a:r>
              <a:rPr lang="en-US" altLang="zh-CN" baseline="0" dirty="0"/>
              <a:t>size</a:t>
            </a:r>
            <a:r>
              <a:rPr lang="zh-CN" altLang="en-US" baseline="0" dirty="0"/>
              <a:t> </a:t>
            </a:r>
            <a:r>
              <a:rPr lang="en-US" altLang="zh-CN" baseline="0" dirty="0"/>
              <a:t>is</a:t>
            </a:r>
            <a:r>
              <a:rPr lang="zh-CN" altLang="en-US" baseline="0" dirty="0"/>
              <a:t> </a:t>
            </a:r>
            <a:r>
              <a:rPr lang="en-US" altLang="zh-CN" baseline="0" dirty="0"/>
              <a:t>linear</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size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input</a:t>
            </a:r>
            <a:r>
              <a:rPr lang="zh-CN" altLang="en-US" baseline="0" dirty="0"/>
              <a:t> </a:t>
            </a:r>
            <a:r>
              <a:rPr lang="en-US" altLang="zh-CN" baseline="0" dirty="0"/>
              <a:t>graph,</a:t>
            </a:r>
            <a:r>
              <a:rPr lang="zh-CN" altLang="en-US" baseline="0" dirty="0"/>
              <a:t> </a:t>
            </a:r>
            <a:r>
              <a:rPr lang="en-US" altLang="zh-CN" baseline="0" dirty="0"/>
              <a:t>the</a:t>
            </a:r>
            <a:r>
              <a:rPr lang="zh-CN" altLang="en-US" baseline="0" dirty="0"/>
              <a:t> </a:t>
            </a:r>
            <a:r>
              <a:rPr lang="en-US" altLang="zh-CN" baseline="0" dirty="0"/>
              <a:t>last</a:t>
            </a:r>
            <a:r>
              <a:rPr lang="zh-CN" altLang="en-US" baseline="0" dirty="0"/>
              <a:t> </a:t>
            </a:r>
            <a:r>
              <a:rPr lang="en-US" altLang="zh-CN" baseline="0" dirty="0"/>
              <a:t>2</a:t>
            </a:r>
            <a:r>
              <a:rPr lang="zh-CN" altLang="en-US" baseline="0" dirty="0"/>
              <a:t> </a:t>
            </a:r>
            <a:r>
              <a:rPr lang="en-US" altLang="zh-CN" baseline="0" dirty="0"/>
              <a:t>categories</a:t>
            </a:r>
            <a:r>
              <a:rPr lang="zh-CN" altLang="en-US" baseline="0" dirty="0"/>
              <a:t> </a:t>
            </a:r>
            <a:r>
              <a:rPr lang="en-US" altLang="zh-CN" baseline="0" dirty="0"/>
              <a:t>of</a:t>
            </a:r>
            <a:r>
              <a:rPr lang="zh-CN" altLang="en-US" baseline="0" dirty="0"/>
              <a:t> </a:t>
            </a:r>
            <a:r>
              <a:rPr lang="en-US" altLang="zh-CN" baseline="0" dirty="0"/>
              <a:t>problems</a:t>
            </a:r>
            <a:r>
              <a:rPr lang="zh-CN" altLang="en-US" baseline="0" dirty="0"/>
              <a:t> </a:t>
            </a:r>
            <a:r>
              <a:rPr lang="en-US" altLang="zh-CN" baseline="0" dirty="0"/>
              <a:t>output</a:t>
            </a:r>
            <a:r>
              <a:rPr lang="zh-CN" altLang="en-US" baseline="0" dirty="0"/>
              <a:t> </a:t>
            </a:r>
            <a:r>
              <a:rPr lang="en-US" altLang="zh-CN" baseline="0" dirty="0"/>
              <a:t>subgraphs</a:t>
            </a:r>
            <a:r>
              <a:rPr lang="zh-CN" altLang="en-US" baseline="0" dirty="0"/>
              <a:t> </a:t>
            </a:r>
            <a:r>
              <a:rPr lang="en-US" altLang="zh-CN" baseline="0" dirty="0"/>
              <a:t>that</a:t>
            </a:r>
            <a:r>
              <a:rPr lang="zh-CN" altLang="en-US" baseline="0" dirty="0"/>
              <a:t> </a:t>
            </a:r>
            <a:r>
              <a:rPr lang="en-US" altLang="zh-CN" baseline="0" dirty="0"/>
              <a:t>may</a:t>
            </a:r>
            <a:r>
              <a:rPr lang="zh-CN" altLang="en-US" baseline="0" dirty="0"/>
              <a:t> </a:t>
            </a:r>
            <a:r>
              <a:rPr lang="en-US" altLang="zh-CN" baseline="0" dirty="0"/>
              <a:t>overlap,</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output</a:t>
            </a:r>
            <a:r>
              <a:rPr lang="zh-CN" altLang="en-US" baseline="0" dirty="0"/>
              <a:t> </a:t>
            </a:r>
            <a:r>
              <a:rPr lang="en-US" altLang="zh-CN" baseline="0" dirty="0"/>
              <a:t>size</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exponential.</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12</a:t>
            </a:fld>
            <a:endParaRPr lang="en-US"/>
          </a:p>
        </p:txBody>
      </p:sp>
    </p:spTree>
    <p:extLst>
      <p:ext uri="{BB962C8B-B14F-4D97-AF65-F5344CB8AC3E}">
        <p14:creationId xmlns:p14="http://schemas.microsoft.com/office/powerpoint/2010/main" val="39154438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is the task-centric programming model of G-thinker.</a:t>
            </a:r>
          </a:p>
          <a:p>
            <a:r>
              <a:rPr lang="en-US" baseline="0" dirty="0"/>
              <a:t>The first user-defined function specifics how a task is spawned from an individual vertex.</a:t>
            </a:r>
          </a:p>
          <a:p>
            <a:r>
              <a:rPr lang="en-US" baseline="0" dirty="0"/>
              <a:t>The second user-defined function specifics how a task grows its subgraph from those surrounding vertices' adjacency lists, which are pulled into the frontier [move mouse over it] array the last time the compute(.) function is called.</a:t>
            </a:r>
          </a:p>
          <a:p>
            <a:r>
              <a:rPr lang="en-US" baseline="0" dirty="0"/>
              <a:t>A task calls compute(.) in iterations to expand its subgraph until all needed data are ready, after which the task then mines the constructed subgraph.</a:t>
            </a:r>
          </a:p>
          <a:p>
            <a:r>
              <a:rPr lang="en-US" baseline="0" dirty="0"/>
              <a:t>When vertices are being pulled, the task is suspended so that CPU cores can be released to process other tasks.</a:t>
            </a:r>
          </a:p>
          <a:p>
            <a:r>
              <a:rPr lang="en-US" baseline="0" dirty="0"/>
              <a:t>[click]</a:t>
            </a:r>
          </a:p>
          <a:p>
            <a:r>
              <a:rPr lang="en-US" baseline="0" dirty="0"/>
              <a:t>A task can pull a vertex that is on its subgraph boundary, </a:t>
            </a:r>
          </a:p>
          <a:p>
            <a:r>
              <a:rPr lang="en-US" baseline="0" dirty="0"/>
              <a:t>[click]</a:t>
            </a:r>
          </a:p>
          <a:p>
            <a:r>
              <a:rPr lang="en-US" baseline="0" dirty="0"/>
              <a:t>it can also split the subgraph into multiple new tasks for concurrent processing if the subgraph is big. The new tasks can be added to G-thinker by calling the </a:t>
            </a:r>
            <a:r>
              <a:rPr lang="en-US" baseline="0" dirty="0" err="1"/>
              <a:t>add_task</a:t>
            </a:r>
            <a:r>
              <a:rPr lang="en-US" baseline="0" dirty="0"/>
              <a:t> function.</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120</a:t>
            </a:fld>
            <a:endParaRPr lang="en-US"/>
          </a:p>
        </p:txBody>
      </p:sp>
    </p:spTree>
    <p:extLst>
      <p:ext uri="{BB962C8B-B14F-4D97-AF65-F5344CB8AC3E}">
        <p14:creationId xmlns:p14="http://schemas.microsoft.com/office/powerpoint/2010/main" val="33918492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The next question is how to design our remote vertex cache so that tasks can access vertices concurrently, </a:t>
            </a:r>
          </a:p>
          <a:p>
            <a:r>
              <a:rPr lang="en-US" baseline="0" dirty="0"/>
              <a:t>while the requested vertices can be continuously added when received from remote machines, </a:t>
            </a:r>
          </a:p>
          <a:p>
            <a:r>
              <a:rPr lang="en-US" baseline="0" dirty="0"/>
              <a:t>and vertices no longer needed by the tasks can be evicted to make room for new requests?</a:t>
            </a:r>
          </a:p>
          <a:p>
            <a:r>
              <a:rPr lang="en-US" baseline="0" dirty="0"/>
              <a:t>[move mouse to the bucket IDs]</a:t>
            </a:r>
          </a:p>
          <a:p>
            <a:r>
              <a:rPr lang="en-US" baseline="0" dirty="0"/>
              <a:t>One solution is to hash vertices into different buckets using their IDs, so that if two vertices are in different buckets, their processing can happen together.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[move mouse to the green words]</a:t>
            </a:r>
          </a:p>
          <a:p>
            <a:r>
              <a:rPr lang="en-US" baseline="0" dirty="0"/>
              <a:t>In this slide, we assume vertices are hashed to 10 buckets by hashing their IDs modulo 10.</a:t>
            </a:r>
          </a:p>
          <a:p>
            <a:r>
              <a:rPr lang="en-US" baseline="0" dirty="0"/>
              <a:t>[click]</a:t>
            </a:r>
          </a:p>
          <a:p>
            <a:r>
              <a:rPr lang="en-US" baseline="0" dirty="0"/>
              <a:t>Each bucket is protected by a lock so that only one operation can be carried out each time.</a:t>
            </a:r>
          </a:p>
          <a:p>
            <a:r>
              <a:rPr lang="en-US" baseline="0" dirty="0"/>
              <a:t>A bucket has 3 containers:</a:t>
            </a:r>
          </a:p>
          <a:p>
            <a:r>
              <a:rPr lang="en-US" baseline="0" dirty="0"/>
              <a:t>[click]</a:t>
            </a:r>
          </a:p>
          <a:p>
            <a:r>
              <a:rPr lang="en-US" baseline="0" dirty="0"/>
              <a:t>Gamma-table keeps the adjacency lists.</a:t>
            </a:r>
          </a:p>
          <a:p>
            <a:r>
              <a:rPr lang="en-US" baseline="0" dirty="0"/>
              <a:t>[click]</a:t>
            </a:r>
          </a:p>
          <a:p>
            <a:r>
              <a:rPr lang="en-US" baseline="0" dirty="0"/>
              <a:t>It also keeps a counter to track how many tasks lock a vertex.</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121</a:t>
            </a:fld>
            <a:endParaRPr lang="en-US"/>
          </a:p>
        </p:txBody>
      </p:sp>
    </p:spTree>
    <p:extLst>
      <p:ext uri="{BB962C8B-B14F-4D97-AF65-F5344CB8AC3E}">
        <p14:creationId xmlns:p14="http://schemas.microsoft.com/office/powerpoint/2010/main" val="2375973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Z-table, or zero-table, tracks which vertices are no longer needed by tasks;</a:t>
            </a:r>
          </a:p>
          <a:p>
            <a:r>
              <a:rPr lang="en-US" baseline="0" dirty="0"/>
              <a:t>[click]</a:t>
            </a:r>
          </a:p>
          <a:p>
            <a:r>
              <a:rPr lang="en-US" baseline="0" dirty="0"/>
              <a:t>With Z-table, we do not need to scan the entire gamma table when evicting vertices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122</a:t>
            </a:fld>
            <a:endParaRPr lang="en-US"/>
          </a:p>
        </p:txBody>
      </p:sp>
    </p:spTree>
    <p:extLst>
      <p:ext uri="{BB962C8B-B14F-4D97-AF65-F5344CB8AC3E}">
        <p14:creationId xmlns:p14="http://schemas.microsoft.com/office/powerpoint/2010/main" val="404758083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R-table, or Request-table, keeps those vertices that are requested by tasks, but whose adjacency lists are still being transmitted and not yet received.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It also has a counter to track how many tasks request each vertex, which avoid sending the same vertex-requests many times.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123</a:t>
            </a:fld>
            <a:endParaRPr lang="en-US"/>
          </a:p>
        </p:txBody>
      </p:sp>
    </p:spTree>
    <p:extLst>
      <p:ext uri="{BB962C8B-B14F-4D97-AF65-F5344CB8AC3E}">
        <p14:creationId xmlns:p14="http://schemas.microsoft.com/office/powerpoint/2010/main" val="21667551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next illustrate how these containers are used.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[use mouse to </a:t>
            </a:r>
            <a:r>
              <a:rPr lang="en-US" sz="1200" b="0" kern="1200" dirty="0">
                <a:solidFill>
                  <a:schemeClr val="tx1"/>
                </a:solidFill>
                <a:effectLst/>
                <a:latin typeface="+mn-lt"/>
                <a:ea typeface="ＭＳ Ｐゴシック" pitchFamily="-65" charset="-128"/>
                <a:cs typeface="ＭＳ Ｐゴシック" pitchFamily="-65" charset="-128"/>
              </a:rPr>
              <a:t>point to the below mentioned vertices and counters in tables</a:t>
            </a:r>
            <a:r>
              <a:rPr lang="en-US" baseline="0" dirty="0"/>
              <a:t>]</a:t>
            </a:r>
          </a:p>
          <a:p>
            <a:r>
              <a:rPr lang="en-US" baseline="0" dirty="0"/>
              <a:t>For example, if some task requests remote vertices 10 and 11, and their adjacency lists happen to be in gamma-tables, then we simply add their counters by 1 to indicate that one more task is holding them.</a:t>
            </a:r>
          </a:p>
          <a:p>
            <a:r>
              <a:rPr lang="en-US" baseline="0" dirty="0"/>
              <a:t>Here, vertex 10 is also removed from Z-table as its counter is no longer 0 and it cannot be evicted any more.</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124</a:t>
            </a:fld>
            <a:endParaRPr lang="en-US"/>
          </a:p>
        </p:txBody>
      </p:sp>
    </p:spTree>
    <p:extLst>
      <p:ext uri="{BB962C8B-B14F-4D97-AF65-F5344CB8AC3E}">
        <p14:creationId xmlns:p14="http://schemas.microsoft.com/office/powerpoint/2010/main" val="30546548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[use mouse to </a:t>
            </a:r>
            <a:r>
              <a:rPr lang="en-US" sz="1200" b="0" kern="1200" dirty="0">
                <a:solidFill>
                  <a:schemeClr val="tx1"/>
                </a:solidFill>
                <a:effectLst/>
                <a:latin typeface="+mn-lt"/>
                <a:ea typeface="ＭＳ Ｐゴシック" pitchFamily="-65" charset="-128"/>
                <a:cs typeface="ＭＳ Ｐゴシック" pitchFamily="-65" charset="-128"/>
              </a:rPr>
              <a:t>point to the below mentioned vertices and counters in tables</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Next, assume a task finishes a round of the compute function call, and releases its hold of the requested vertices, such as 12 and 13 here, then we need to decrement their counters in the gamma-table, and since vertex 12's counter becomes 0, it is added to Z-table to allow eviction.</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125</a:t>
            </a:fld>
            <a:endParaRPr lang="en-US"/>
          </a:p>
        </p:txBody>
      </p:sp>
    </p:spTree>
    <p:extLst>
      <p:ext uri="{BB962C8B-B14F-4D97-AF65-F5344CB8AC3E}">
        <p14:creationId xmlns:p14="http://schemas.microsoft.com/office/powerpoint/2010/main" val="38439712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[use mouse to </a:t>
            </a:r>
            <a:r>
              <a:rPr lang="en-US" sz="1200" b="0" kern="1200" dirty="0">
                <a:solidFill>
                  <a:schemeClr val="tx1"/>
                </a:solidFill>
                <a:effectLst/>
                <a:latin typeface="+mn-lt"/>
                <a:ea typeface="ＭＳ Ｐゴシック" pitchFamily="-65" charset="-128"/>
                <a:cs typeface="ＭＳ Ｐゴシック" pitchFamily="-65" charset="-128"/>
              </a:rPr>
              <a:t>point to the below mentioned vertices and counters in tables</a:t>
            </a:r>
            <a:r>
              <a:rPr lang="en-US" baseline="0" dirty="0"/>
              <a:t>]</a:t>
            </a:r>
          </a:p>
          <a:p>
            <a:r>
              <a:rPr lang="en-US" baseline="0" dirty="0"/>
              <a:t>Now assume a task requests vertices 20 and 21 from our cache, and their adjacency lists are not already in Gamma-tables, then we need to add them to R-tables.</a:t>
            </a:r>
          </a:p>
          <a:p>
            <a:r>
              <a:rPr lang="en-US" baseline="0" dirty="0"/>
              <a:t>Here, 20 is already in R-table and so we simply increment its counter to avoid sending another redundant request, while 21 is a newcomer and thus, the request is added to the sending queue.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This is how R-table avoids sending redundant vertex requests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126</a:t>
            </a:fld>
            <a:endParaRPr lang="en-US"/>
          </a:p>
        </p:txBody>
      </p:sp>
    </p:spTree>
    <p:extLst>
      <p:ext uri="{BB962C8B-B14F-4D97-AF65-F5344CB8AC3E}">
        <p14:creationId xmlns:p14="http://schemas.microsoft.com/office/powerpoint/2010/main" val="15573932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[use mouse to </a:t>
            </a:r>
            <a:r>
              <a:rPr lang="en-US" sz="1200" b="0" kern="1200" dirty="0">
                <a:solidFill>
                  <a:schemeClr val="tx1"/>
                </a:solidFill>
                <a:effectLst/>
                <a:latin typeface="+mn-lt"/>
                <a:ea typeface="ＭＳ Ｐゴシック" pitchFamily="-65" charset="-128"/>
                <a:cs typeface="ＭＳ Ｐゴシック" pitchFamily="-65" charset="-128"/>
              </a:rPr>
              <a:t>point to the below mentioned vertices and counters in tables</a:t>
            </a:r>
            <a:r>
              <a:rPr lang="en-US" baseline="0" dirty="0"/>
              <a:t>]</a:t>
            </a:r>
          </a:p>
          <a:p>
            <a:r>
              <a:rPr lang="en-US" baseline="0" dirty="0"/>
              <a:t>Now assume that vertex 22's adjacency list has arrived, and in R-table, 22 already has 3 task requests, we then move this entry along with its counter 3 to gamma-table, indicating that 3 tasks are holding vertex 22.</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127</a:t>
            </a:fld>
            <a:endParaRPr lang="en-US"/>
          </a:p>
        </p:txBody>
      </p:sp>
    </p:spTree>
    <p:extLst>
      <p:ext uri="{BB962C8B-B14F-4D97-AF65-F5344CB8AC3E}">
        <p14:creationId xmlns:p14="http://schemas.microsoft.com/office/powerpoint/2010/main" val="5021327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[use mouse to </a:t>
            </a:r>
            <a:r>
              <a:rPr lang="en-US" sz="1200" b="0" kern="1200" dirty="0">
                <a:solidFill>
                  <a:schemeClr val="tx1"/>
                </a:solidFill>
                <a:effectLst/>
                <a:latin typeface="+mn-lt"/>
                <a:ea typeface="ＭＳ Ｐゴシック" pitchFamily="-65" charset="-128"/>
                <a:cs typeface="ＭＳ Ｐゴシック" pitchFamily="-65" charset="-128"/>
              </a:rPr>
              <a:t>point to the below mentioned vertices and counters in tables</a:t>
            </a:r>
            <a:r>
              <a:rPr lang="en-US" baseline="0" dirty="0"/>
              <a:t>]</a:t>
            </a:r>
          </a:p>
          <a:p>
            <a:r>
              <a:rPr lang="en-US" baseline="0" dirty="0"/>
              <a:t>We also have a garbage collector that periodically scans Z-tables to evict vertices, and that's why we need the small-sized Z-tables: if we let GC scan the larger gamma-tables, it will take a longer time to lock and check each bucket, and hence reducing concurrency.</a:t>
            </a:r>
          </a:p>
          <a:p>
            <a:r>
              <a:rPr lang="en-US" baseline="0" dirty="0"/>
              <a:t>[click]</a:t>
            </a:r>
          </a:p>
          <a:p>
            <a:r>
              <a:rPr lang="en-US" baseline="0" dirty="0"/>
              <a:t>An evicted vertex is removed from both Z-table and gamma-table.</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128</a:t>
            </a:fld>
            <a:endParaRPr lang="en-US"/>
          </a:p>
        </p:txBody>
      </p:sp>
    </p:spTree>
    <p:extLst>
      <p:ext uri="{BB962C8B-B14F-4D97-AF65-F5344CB8AC3E}">
        <p14:creationId xmlns:p14="http://schemas.microsoft.com/office/powerpoint/2010/main" val="14441010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we look at G-thinker's task management.</a:t>
            </a:r>
          </a:p>
          <a:p>
            <a:r>
              <a:rPr lang="en-US" baseline="0" dirty="0"/>
              <a:t>In this slide, the components in the red box are shared by all computing threads in a machine, [next slide continues this sentence...]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129</a:t>
            </a:fld>
            <a:endParaRPr lang="en-US"/>
          </a:p>
        </p:txBody>
      </p:sp>
    </p:spTree>
    <p:extLst>
      <p:ext uri="{BB962C8B-B14F-4D97-AF65-F5344CB8AC3E}">
        <p14:creationId xmlns:p14="http://schemas.microsoft.com/office/powerpoint/2010/main" val="2423647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Next,</a:t>
            </a:r>
            <a:r>
              <a:rPr lang="zh-CN" altLang="en-US" baseline="0" dirty="0"/>
              <a:t> </a:t>
            </a:r>
            <a:r>
              <a:rPr lang="en-US" altLang="zh-CN" baseline="0" dirty="0"/>
              <a:t>I</a:t>
            </a:r>
            <a:r>
              <a:rPr lang="zh-CN" altLang="en-US" baseline="0" dirty="0"/>
              <a:t> </a:t>
            </a:r>
            <a:r>
              <a:rPr lang="en-US" altLang="zh-CN" baseline="0" dirty="0"/>
              <a:t>will</a:t>
            </a:r>
            <a:r>
              <a:rPr lang="zh-CN" altLang="en-US" baseline="0" dirty="0"/>
              <a:t> </a:t>
            </a:r>
            <a:r>
              <a:rPr lang="en-US" altLang="zh-CN" baseline="0" dirty="0"/>
              <a:t>introduce</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category</a:t>
            </a:r>
            <a:r>
              <a:rPr lang="zh-CN" altLang="en-US" baseline="0" dirty="0"/>
              <a:t> </a:t>
            </a:r>
            <a:r>
              <a:rPr lang="en-US" altLang="zh-CN" baseline="0" dirty="0"/>
              <a:t>of</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problems</a:t>
            </a:r>
            <a:r>
              <a:rPr lang="zh-CN" altLang="en-US" baseline="0" dirty="0"/>
              <a:t> </a:t>
            </a:r>
            <a:r>
              <a:rPr lang="en-US" altLang="zh-CN" baseline="0" dirty="0"/>
              <a:t>that</a:t>
            </a:r>
            <a:r>
              <a:rPr lang="zh-CN" altLang="en-US" baseline="0" dirty="0"/>
              <a:t> </a:t>
            </a:r>
            <a:r>
              <a:rPr lang="en-US" altLang="zh-CN" baseline="0" dirty="0"/>
              <a:t>are</a:t>
            </a:r>
            <a:r>
              <a:rPr lang="zh-CN" altLang="en-US" baseline="0" dirty="0"/>
              <a:t> </a:t>
            </a:r>
            <a:r>
              <a:rPr lang="en-US" altLang="zh-CN" baseline="0" dirty="0"/>
              <a:t>solved</a:t>
            </a:r>
            <a:r>
              <a:rPr lang="zh-CN" altLang="en-US" baseline="0" dirty="0"/>
              <a:t> </a:t>
            </a:r>
            <a:r>
              <a:rPr lang="en-US" altLang="zh-CN" baseline="0" dirty="0"/>
              <a:t>by</a:t>
            </a:r>
            <a:r>
              <a:rPr lang="zh-CN" altLang="en-US" baseline="0" dirty="0"/>
              <a:t> </a:t>
            </a:r>
            <a:r>
              <a:rPr lang="en-US" altLang="zh-CN" baseline="0" dirty="0"/>
              <a:t>iterative</a:t>
            </a:r>
            <a:r>
              <a:rPr lang="zh-CN" altLang="en-US" baseline="0" dirty="0"/>
              <a:t> </a:t>
            </a:r>
            <a:r>
              <a:rPr lang="en-US" altLang="zh-CN" baseline="0" dirty="0"/>
              <a:t>algorithms.</a:t>
            </a:r>
            <a:r>
              <a:rPr lang="zh-CN" altLang="en-US" baseline="0" dirty="0"/>
              <a:t> </a:t>
            </a:r>
            <a:r>
              <a:rPr lang="en-US" altLang="zh-CN" baseline="0" dirty="0"/>
              <a:t>I</a:t>
            </a:r>
            <a:r>
              <a:rPr lang="zh-CN" altLang="en-US" baseline="0" dirty="0"/>
              <a:t> </a:t>
            </a:r>
            <a:r>
              <a:rPr lang="en-US" altLang="zh-CN" baseline="0" dirty="0"/>
              <a:t>will</a:t>
            </a:r>
            <a:r>
              <a:rPr lang="zh-CN" altLang="en-US" baseline="0" dirty="0"/>
              <a:t> </a:t>
            </a:r>
            <a:r>
              <a:rPr lang="en-US" altLang="zh-CN" baseline="0" dirty="0"/>
              <a:t>focus</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think-like-a-vertex</a:t>
            </a:r>
            <a:r>
              <a:rPr lang="zh-CN" altLang="en-US" baseline="0" dirty="0"/>
              <a:t> </a:t>
            </a:r>
            <a:r>
              <a:rPr lang="en-US" altLang="zh-CN" baseline="0" dirty="0"/>
              <a:t>programming</a:t>
            </a:r>
            <a:r>
              <a:rPr lang="zh-CN" altLang="en-US" baseline="0" dirty="0"/>
              <a:t> </a:t>
            </a:r>
            <a:r>
              <a:rPr lang="en-US" altLang="zh-CN" baseline="0" dirty="0"/>
              <a:t>model</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altLang="zh-CN" baseline="0" dirty="0"/>
              <a:t>used</a:t>
            </a:r>
            <a:r>
              <a:rPr lang="zh-CN" altLang="en-US" baseline="0" dirty="0"/>
              <a:t> </a:t>
            </a:r>
            <a:r>
              <a:rPr lang="en-US" altLang="zh-CN" baseline="0" dirty="0"/>
              <a:t>to</a:t>
            </a:r>
            <a:r>
              <a:rPr lang="zh-CN" altLang="en-US" baseline="0" dirty="0"/>
              <a:t> </a:t>
            </a:r>
            <a:r>
              <a:rPr lang="en-US" altLang="zh-CN" baseline="0" dirty="0"/>
              <a:t>parallelize</a:t>
            </a:r>
            <a:r>
              <a:rPr lang="zh-CN" altLang="en-US" baseline="0" dirty="0"/>
              <a:t> </a:t>
            </a:r>
            <a:r>
              <a:rPr lang="en-US" altLang="zh-CN" baseline="0" dirty="0"/>
              <a:t>such</a:t>
            </a:r>
            <a:r>
              <a:rPr lang="zh-CN" altLang="en-US" baseline="0" dirty="0"/>
              <a:t> </a:t>
            </a:r>
            <a:r>
              <a:rPr lang="en-US" altLang="zh-CN" baseline="0" dirty="0"/>
              <a:t>algorithms.</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a:t>
            </a:fld>
            <a:endParaRPr lang="en-US"/>
          </a:p>
        </p:txBody>
      </p:sp>
    </p:spTree>
    <p:extLst>
      <p:ext uri="{BB962C8B-B14F-4D97-AF65-F5344CB8AC3E}">
        <p14:creationId xmlns:p14="http://schemas.microsoft.com/office/powerpoint/2010/main" val="13944996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including the local vertex table,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and a list of task files spilled from the task queues of computing threads, both of which are sources of tasks to be refilled into the task queues.</a:t>
            </a:r>
          </a:p>
          <a:p>
            <a:r>
              <a:rPr lang="en-US" baseline="0" dirty="0"/>
              <a:t>[click]</a:t>
            </a:r>
          </a:p>
          <a:p>
            <a:r>
              <a:rPr lang="en-US" baseline="0" dirty="0"/>
              <a:t>The black box on the right shows the components for each computing thread, where the 3rd task source is a set of tasks that are waiting for the requested data to arrive.</a:t>
            </a:r>
          </a:p>
          <a:p>
            <a:r>
              <a:rPr lang="en-US" baseline="0" dirty="0"/>
              <a:t>We will prioritize our refill by considering the task files first as these tasks have been partially processed, and we want to finish pending tasks earlier than spawning new tasks, in order to minimize the number of disk-buffered tasks.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130</a:t>
            </a:fld>
            <a:endParaRPr lang="en-US"/>
          </a:p>
        </p:txBody>
      </p:sp>
    </p:spTree>
    <p:extLst>
      <p:ext uri="{BB962C8B-B14F-4D97-AF65-F5344CB8AC3E}">
        <p14:creationId xmlns:p14="http://schemas.microsoft.com/office/powerpoint/2010/main" val="3753193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let's look at those components inside each computing thread.</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131</a:t>
            </a:fld>
            <a:endParaRPr lang="en-US"/>
          </a:p>
        </p:txBody>
      </p:sp>
    </p:spTree>
    <p:extLst>
      <p:ext uri="{BB962C8B-B14F-4D97-AF65-F5344CB8AC3E}">
        <p14:creationId xmlns:p14="http://schemas.microsoft.com/office/powerpoint/2010/main" val="14347975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task queue keeps a list of tasks to be computed by the current thread, along with their vertices to request for.</a:t>
            </a:r>
          </a:p>
          <a:p>
            <a:r>
              <a:rPr lang="en-US" baseline="0" dirty="0"/>
              <a:t>[click]</a:t>
            </a:r>
          </a:p>
          <a:p>
            <a:r>
              <a:rPr lang="en-US" baseline="0" dirty="0"/>
              <a:t>If the queue has too few tasks, we will refill tasks from one of the previous 3 task sources.</a:t>
            </a:r>
          </a:p>
          <a:p>
            <a:r>
              <a:rPr lang="en-US" baseline="0" dirty="0"/>
              <a:t>[click]</a:t>
            </a:r>
          </a:p>
          <a:p>
            <a:r>
              <a:rPr lang="en-US" baseline="0" dirty="0"/>
              <a:t>If the queue is full but a new task needs to be added, we will first spill the last batch of tasks as a file to disk, and then append this new task.</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132</a:t>
            </a:fld>
            <a:endParaRPr lang="en-US"/>
          </a:p>
        </p:txBody>
      </p:sp>
    </p:spTree>
    <p:extLst>
      <p:ext uri="{BB962C8B-B14F-4D97-AF65-F5344CB8AC3E}">
        <p14:creationId xmlns:p14="http://schemas.microsoft.com/office/powerpoint/2010/main" val="30120618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[move mouse on the below mentioned components]</a:t>
            </a:r>
          </a:p>
          <a:p>
            <a:r>
              <a:rPr lang="en-US" baseline="0" dirty="0"/>
              <a:t>Each computing thread pops a task from the head of the queue each time, requests the vertices, and [click] if any of them is not in the cache, it will put the task into the task table shown here to wait for data.</a:t>
            </a:r>
          </a:p>
          <a:p>
            <a:r>
              <a:rPr lang="en-US" baseline="0" dirty="0"/>
              <a:t>[click]</a:t>
            </a:r>
          </a:p>
          <a:p>
            <a:r>
              <a:rPr lang="en-US" baseline="0" dirty="0"/>
              <a:t>We also keep track of how many requested vertices are met. [move mouse to the entries in the task table]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133</a:t>
            </a:fld>
            <a:endParaRPr lang="en-US"/>
          </a:p>
        </p:txBody>
      </p:sp>
    </p:spTree>
    <p:extLst>
      <p:ext uri="{BB962C8B-B14F-4D97-AF65-F5344CB8AC3E}">
        <p14:creationId xmlns:p14="http://schemas.microsoft.com/office/powerpoint/2010/main" val="36711847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[move mouse to task list mentioned below]</a:t>
            </a:r>
          </a:p>
          <a:p>
            <a:r>
              <a:rPr lang="en-US" baseline="0" dirty="0"/>
              <a:t>If a vertex response is received, we get the task list of that vertex from the R-table.</a:t>
            </a:r>
          </a:p>
          <a:p>
            <a:r>
              <a:rPr lang="en-US" baseline="0" dirty="0"/>
              <a:t>Earlier, for ease of presentation, we mentioned we maintain a counter for each R-table vertex entry,</a:t>
            </a:r>
          </a:p>
          <a:p>
            <a:r>
              <a:rPr lang="en-US" baseline="0" dirty="0"/>
              <a:t>but we actually maintain the list of task IDs instead, to track those tasks that request that vertex.</a:t>
            </a:r>
          </a:p>
          <a:p>
            <a:r>
              <a:rPr lang="en-US" baseline="0" dirty="0"/>
              <a:t>[click]</a:t>
            </a:r>
          </a:p>
          <a:p>
            <a:r>
              <a:rPr lang="en-US" baseline="0" dirty="0"/>
              <a:t>For each task in the task table, we add the met-counter, and if the counter reaches the number of all requested vertices by the task, [mouse move to black arrow and then task buffer] we move the task to the task buffer here.</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134</a:t>
            </a:fld>
            <a:endParaRPr lang="en-US"/>
          </a:p>
        </p:txBody>
      </p:sp>
    </p:spTree>
    <p:extLst>
      <p:ext uri="{BB962C8B-B14F-4D97-AF65-F5344CB8AC3E}">
        <p14:creationId xmlns:p14="http://schemas.microsoft.com/office/powerpoint/2010/main" val="42443832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[move mouse to items mentioned below]</a:t>
            </a:r>
          </a:p>
          <a:p>
            <a:r>
              <a:rPr lang="en-US" baseline="0" dirty="0"/>
              <a:t>Each computing thread keeps calling pop to take tasks for processing, and calling push to compute the ready tasks and add them to the task queue if more processing is needed.</a:t>
            </a:r>
          </a:p>
          <a:p>
            <a:r>
              <a:rPr lang="en-US" baseline="0" dirty="0"/>
              <a:t>Newly created tasks are also appended to the task queue, and tasks may be spilled to the disk.</a:t>
            </a:r>
          </a:p>
          <a:p>
            <a:r>
              <a:rPr lang="en-US" baseline="0" dirty="0"/>
              <a:t>[click]</a:t>
            </a:r>
          </a:p>
          <a:p>
            <a:r>
              <a:rPr lang="en-US" baseline="0" dirty="0"/>
              <a:t>We remark that pop() is only called if the vertex cache and task containers have enough space.</a:t>
            </a:r>
          </a:p>
          <a:p>
            <a:r>
              <a:rPr lang="en-US" baseline="0" dirty="0"/>
              <a:t>[click]</a:t>
            </a:r>
          </a:p>
          <a:p>
            <a:r>
              <a:rPr lang="en-US" baseline="0" dirty="0"/>
              <a:t>if vertex cache or task containers reach their capacity limit, we only repeat the push function to process ready tasks so that vertices can be released from the vertex cache to make room, </a:t>
            </a:r>
          </a:p>
          <a:p>
            <a:r>
              <a:rPr lang="en-US" baseline="0" dirty="0"/>
              <a:t>and pop can then be restored to request more vertices for new tasks.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135</a:t>
            </a:fld>
            <a:endParaRPr lang="en-US"/>
          </a:p>
        </p:txBody>
      </p:sp>
    </p:spTree>
    <p:extLst>
      <p:ext uri="{BB962C8B-B14F-4D97-AF65-F5344CB8AC3E}">
        <p14:creationId xmlns:p14="http://schemas.microsoft.com/office/powerpoint/2010/main" val="39193427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For task stealing between machines, we will estimate the pending tasks in each machine from [move mouse to "next" arrow in T_{local} downwards] the capacity of the local vertex table and [move mouse to the local disk] task files buffered on the disk, for deciding effective task stealing plans.</a:t>
            </a:r>
          </a:p>
          <a:p>
            <a:r>
              <a:rPr lang="en-US" altLang="zh-CN" baseline="0" dirty="0"/>
              <a:t>[click]</a:t>
            </a:r>
          </a:p>
          <a:p>
            <a:r>
              <a:rPr lang="en-US" altLang="zh-CN" baseline="0" dirty="0"/>
              <a:t>Tasks stolen from other machines are appended to our file list on the disk, to be refilled into the task queues of the computing threads.</a:t>
            </a:r>
          </a:p>
          <a:p>
            <a:endParaRPr lang="en-US" altLang="zh-CN"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136</a:t>
            </a:fld>
            <a:endParaRPr lang="en-US"/>
          </a:p>
        </p:txBody>
      </p:sp>
    </p:spTree>
    <p:extLst>
      <p:ext uri="{BB962C8B-B14F-4D97-AF65-F5344CB8AC3E}">
        <p14:creationId xmlns:p14="http://schemas.microsoft.com/office/powerpoint/2010/main" val="37539265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you can see here, G-thinker is orders of magnitude faster than other systems, especially for big graphs.</a:t>
            </a:r>
          </a:p>
          <a:p>
            <a:r>
              <a:rPr lang="en-US" baseline="0" dirty="0"/>
              <a:t>[click]</a:t>
            </a:r>
          </a:p>
          <a:p>
            <a:r>
              <a:rPr lang="en-US" baseline="0" dirty="0"/>
              <a:t>The only competitor is G-Miner which can scale with the number of CPU cores used, but it does not scale well when the graph gets big, due to its bad task scheduling scheme that keeps a lot of partially computed tasks on disks.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137</a:t>
            </a:fld>
            <a:endParaRPr lang="en-US"/>
          </a:p>
        </p:txBody>
      </p:sp>
    </p:spTree>
    <p:extLst>
      <p:ext uri="{BB962C8B-B14F-4D97-AF65-F5344CB8AC3E}">
        <p14:creationId xmlns:p14="http://schemas.microsoft.com/office/powerpoint/2010/main" val="317145653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ltLang="zh-CN" baseline="0" dirty="0"/>
              <a:t>We</a:t>
            </a:r>
            <a:r>
              <a:rPr lang="zh-CN" altLang="en-US" baseline="0" dirty="0"/>
              <a:t> </a:t>
            </a:r>
            <a:r>
              <a:rPr lang="en-US" altLang="zh-CN" baseline="0" dirty="0"/>
              <a:t>have</a:t>
            </a:r>
            <a:r>
              <a:rPr lang="zh-CN" altLang="en-US" baseline="0" dirty="0"/>
              <a:t> </a:t>
            </a:r>
            <a:r>
              <a:rPr lang="en-US" altLang="zh-CN" baseline="0" dirty="0"/>
              <a:t>recently</a:t>
            </a:r>
            <a:r>
              <a:rPr lang="zh-CN" altLang="en-US" baseline="0" dirty="0"/>
              <a:t> </a:t>
            </a:r>
            <a:r>
              <a:rPr lang="en-US" altLang="zh-CN" baseline="0" dirty="0"/>
              <a:t>further</a:t>
            </a:r>
            <a:r>
              <a:rPr lang="zh-CN" altLang="en-US" baseline="0" dirty="0"/>
              <a:t> </a:t>
            </a:r>
            <a:r>
              <a:rPr lang="en-US" altLang="zh-CN" baseline="0" dirty="0"/>
              <a:t>improved</a:t>
            </a:r>
            <a:r>
              <a:rPr lang="zh-CN" altLang="en-US" baseline="0" dirty="0"/>
              <a:t> </a:t>
            </a:r>
            <a:r>
              <a:rPr lang="en-US" altLang="zh-CN" baseline="0" dirty="0"/>
              <a:t>the</a:t>
            </a:r>
            <a:r>
              <a:rPr lang="zh-CN" altLang="en-US" baseline="0" dirty="0"/>
              <a:t> </a:t>
            </a:r>
            <a:r>
              <a:rPr lang="en-US" altLang="zh-CN" baseline="0" dirty="0"/>
              <a:t>G-thinker</a:t>
            </a:r>
            <a:r>
              <a:rPr lang="zh-CN" altLang="en-US" baseline="0" dirty="0"/>
              <a:t> </a:t>
            </a:r>
            <a:r>
              <a:rPr lang="en-US" altLang="zh-CN" baseline="0" dirty="0"/>
              <a:t>system.</a:t>
            </a:r>
            <a:endParaRPr lang="en-US" baseline="0" dirty="0"/>
          </a:p>
          <a:p>
            <a:endParaRPr lang="en-US" baseline="0" dirty="0"/>
          </a:p>
          <a:p>
            <a:r>
              <a:rPr lang="en-US" altLang="zh-CN" baseline="0" dirty="0"/>
              <a:t>The</a:t>
            </a:r>
            <a:r>
              <a:rPr lang="zh-CN" altLang="en-US" baseline="0" dirty="0"/>
              <a:t> </a:t>
            </a:r>
            <a:r>
              <a:rPr lang="en-US" altLang="zh-CN" baseline="0" dirty="0"/>
              <a:t>reason</a:t>
            </a:r>
            <a:r>
              <a:rPr lang="zh-CN" altLang="en-US" baseline="0" dirty="0"/>
              <a:t> </a:t>
            </a:r>
            <a:r>
              <a:rPr lang="en-US" altLang="zh-CN" baseline="0" dirty="0"/>
              <a:t>for</a:t>
            </a:r>
            <a:r>
              <a:rPr lang="zh-CN" altLang="en-US" baseline="0" dirty="0"/>
              <a:t> </a:t>
            </a:r>
            <a:r>
              <a:rPr lang="en-US" altLang="zh-CN" baseline="0" dirty="0"/>
              <a:t>an</a:t>
            </a:r>
            <a:r>
              <a:rPr lang="zh-CN" altLang="en-US" baseline="0" dirty="0"/>
              <a:t> </a:t>
            </a:r>
            <a:r>
              <a:rPr lang="en-US" altLang="zh-CN" baseline="0" dirty="0"/>
              <a:t>improvement</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baseline="0" dirty="0"/>
              <a:t>we found some</a:t>
            </a:r>
            <a:r>
              <a:rPr lang="zh-CN" altLang="en-US" baseline="0" dirty="0"/>
              <a:t> </a:t>
            </a:r>
            <a:r>
              <a:rPr lang="en-US" baseline="0" dirty="0"/>
              <a:t>dense subgraphs </a:t>
            </a:r>
            <a:r>
              <a:rPr lang="en-US" altLang="zh-CN" baseline="0" dirty="0"/>
              <a:t>mining</a:t>
            </a:r>
            <a:r>
              <a:rPr lang="en-US" baseline="0" dirty="0"/>
              <a:t> algorithms </a:t>
            </a:r>
            <a:r>
              <a:rPr lang="en-US" altLang="zh-CN" baseline="0" dirty="0"/>
              <a:t>to</a:t>
            </a:r>
            <a:r>
              <a:rPr lang="zh-CN" altLang="en-US" baseline="0" dirty="0"/>
              <a:t> </a:t>
            </a:r>
            <a:r>
              <a:rPr lang="en-US" altLang="zh-CN" baseline="0" dirty="0"/>
              <a:t>be</a:t>
            </a:r>
            <a:r>
              <a:rPr lang="zh-CN" altLang="en-US" baseline="0" dirty="0"/>
              <a:t> </a:t>
            </a:r>
            <a:r>
              <a:rPr lang="en-US" baseline="0" dirty="0"/>
              <a:t>much more difficult than </a:t>
            </a:r>
            <a:r>
              <a:rPr lang="en-US" altLang="zh-CN" baseline="0" dirty="0"/>
              <a:t>what</a:t>
            </a:r>
            <a:r>
              <a:rPr lang="zh-CN" altLang="en-US" baseline="0" dirty="0"/>
              <a:t> </a:t>
            </a:r>
            <a:r>
              <a:rPr lang="en-US" altLang="zh-CN" baseline="0" dirty="0"/>
              <a:t>our</a:t>
            </a:r>
            <a:r>
              <a:rPr lang="zh-CN" altLang="en-US" baseline="0" dirty="0"/>
              <a:t> </a:t>
            </a:r>
            <a:r>
              <a:rPr lang="en-US" baseline="0" dirty="0"/>
              <a:t>G-thinker </a:t>
            </a:r>
            <a:r>
              <a:rPr lang="en-US" altLang="zh-CN" baseline="0" dirty="0"/>
              <a:t>ICDE</a:t>
            </a:r>
            <a:r>
              <a:rPr lang="zh-CN" altLang="en-US" baseline="0" dirty="0"/>
              <a:t> </a:t>
            </a:r>
            <a:r>
              <a:rPr lang="en-US" altLang="zh-CN" baseline="0" dirty="0"/>
              <a:t>paper</a:t>
            </a:r>
            <a:r>
              <a:rPr lang="zh-CN" altLang="en-US" baseline="0" dirty="0"/>
              <a:t> </a:t>
            </a:r>
            <a:r>
              <a:rPr lang="en-US" baseline="0" dirty="0"/>
              <a:t>already implemented</a:t>
            </a:r>
            <a:r>
              <a:rPr lang="en-US" altLang="zh-CN" baseline="0" dirty="0"/>
              <a:t>,</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finding</a:t>
            </a:r>
            <a:r>
              <a:rPr lang="zh-CN" altLang="en-US" baseline="0" dirty="0"/>
              <a:t> </a:t>
            </a:r>
            <a:r>
              <a:rPr lang="en-US" altLang="zh-CN" baseline="0" dirty="0"/>
              <a:t>maximal</a:t>
            </a:r>
            <a:r>
              <a:rPr lang="zh-CN" altLang="en-US" baseline="0" dirty="0"/>
              <a:t> </a:t>
            </a:r>
            <a:r>
              <a:rPr lang="en-US" altLang="zh-CN" baseline="0" dirty="0"/>
              <a:t>cliques</a:t>
            </a:r>
            <a:r>
              <a:rPr lang="zh-CN" altLang="en-US" baseline="0" dirty="0"/>
              <a:t> </a:t>
            </a:r>
            <a:r>
              <a:rPr lang="en-US" altLang="zh-CN" baseline="0" dirty="0"/>
              <a:t>and</a:t>
            </a:r>
            <a:r>
              <a:rPr lang="zh-CN" altLang="en-US" baseline="0" dirty="0"/>
              <a:t> </a:t>
            </a:r>
            <a:r>
              <a:rPr lang="en-US" altLang="zh-CN" baseline="0" dirty="0"/>
              <a:t>triangle</a:t>
            </a:r>
            <a:r>
              <a:rPr lang="zh-CN" altLang="en-US" baseline="0" dirty="0"/>
              <a:t> </a:t>
            </a:r>
            <a:r>
              <a:rPr lang="en-US" altLang="zh-CN" baseline="0" dirty="0"/>
              <a:t>counting.</a:t>
            </a:r>
            <a:endParaRPr lang="en-US" baseline="0" dirty="0"/>
          </a:p>
          <a:p>
            <a:endParaRPr lang="en-US" baseline="0" dirty="0"/>
          </a:p>
          <a:p>
            <a:r>
              <a:rPr lang="en-US" altLang="zh-CN" baseline="0" dirty="0"/>
              <a:t>This</a:t>
            </a:r>
            <a:r>
              <a:rPr lang="zh-CN" altLang="en-US" baseline="0" dirty="0"/>
              <a:t> </a:t>
            </a:r>
            <a:r>
              <a:rPr lang="en-US" altLang="zh-CN" baseline="0" dirty="0"/>
              <a:t>is</a:t>
            </a:r>
            <a:r>
              <a:rPr lang="zh-CN" altLang="en-US" baseline="0" dirty="0"/>
              <a:t> </a:t>
            </a:r>
            <a:r>
              <a:rPr lang="en-US" altLang="zh-CN" baseline="0" dirty="0"/>
              <a:t>especially</a:t>
            </a:r>
            <a:r>
              <a:rPr lang="zh-CN" altLang="en-US" baseline="0" dirty="0"/>
              <a:t> </a:t>
            </a:r>
            <a:r>
              <a:rPr lang="en-US" altLang="zh-CN" baseline="0" dirty="0"/>
              <a:t>true</a:t>
            </a:r>
            <a:r>
              <a:rPr lang="zh-CN" altLang="en-US" baseline="0" dirty="0"/>
              <a:t> </a:t>
            </a:r>
            <a:r>
              <a:rPr lang="en-US" altLang="zh-CN" baseline="0" dirty="0"/>
              <a:t>for</a:t>
            </a:r>
            <a:r>
              <a:rPr lang="zh-CN" altLang="en-US" baseline="0" dirty="0"/>
              <a:t> </a:t>
            </a:r>
            <a:r>
              <a:rPr lang="en-US" altLang="zh-CN" baseline="0" dirty="0"/>
              <a:t>mining</a:t>
            </a:r>
            <a:r>
              <a:rPr lang="zh-CN" altLang="en-US" baseline="0" dirty="0"/>
              <a:t> </a:t>
            </a:r>
            <a:r>
              <a:rPr lang="en-US" altLang="zh-CN" baseline="0" dirty="0"/>
              <a:t>pseudo-clique</a:t>
            </a:r>
            <a:r>
              <a:rPr lang="zh-CN" altLang="en-US" baseline="0" dirty="0"/>
              <a:t> </a:t>
            </a:r>
            <a:r>
              <a:rPr lang="en-US" altLang="zh-CN" baseline="0" dirty="0"/>
              <a:t>structures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baseline="0" dirty="0"/>
              <a:t>quasi-cliques and k-</a:t>
            </a:r>
            <a:r>
              <a:rPr lang="en-US" baseline="0" dirty="0" err="1"/>
              <a:t>plexes</a:t>
            </a:r>
            <a:r>
              <a:rPr lang="en-US" altLang="zh-CN" baseline="0" dirty="0"/>
              <a:t>,</a:t>
            </a:r>
            <a:r>
              <a:rPr lang="zh-CN" altLang="en-US" baseline="0" dirty="0"/>
              <a:t> </a:t>
            </a:r>
            <a:r>
              <a:rPr lang="en-US" altLang="zh-CN" baseline="0" dirty="0"/>
              <a:t>where</a:t>
            </a:r>
            <a:r>
              <a:rPr lang="zh-CN" altLang="en-US" baseline="0" dirty="0"/>
              <a:t> </a:t>
            </a:r>
            <a:r>
              <a:rPr lang="en-US" altLang="zh-CN" baseline="0" dirty="0"/>
              <a:t>we</a:t>
            </a:r>
            <a:r>
              <a:rPr lang="zh-CN" altLang="en-US" baseline="0" dirty="0"/>
              <a:t> </a:t>
            </a:r>
            <a:r>
              <a:rPr lang="en-US" altLang="zh-CN" baseline="0" dirty="0"/>
              <a:t>find</a:t>
            </a:r>
            <a:r>
              <a:rPr lang="zh-CN" altLang="en-US" baseline="0" dirty="0"/>
              <a:t> </a:t>
            </a:r>
            <a:r>
              <a:rPr lang="en-US" altLang="zh-CN" baseline="0" dirty="0"/>
              <a:t>that</a:t>
            </a:r>
            <a:r>
              <a:rPr lang="zh-CN" altLang="en-US" baseline="0" dirty="0"/>
              <a:t> </a:t>
            </a:r>
            <a:r>
              <a:rPr lang="en-US" altLang="zh-CN" baseline="0" dirty="0"/>
              <a:t>they</a:t>
            </a:r>
            <a:r>
              <a:rPr lang="zh-CN" altLang="en-US" baseline="0" dirty="0"/>
              <a:t> </a:t>
            </a:r>
            <a:r>
              <a:rPr lang="en-US" baseline="0" dirty="0"/>
              <a:t>generate task</a:t>
            </a:r>
            <a:r>
              <a:rPr lang="en-US" altLang="zh-CN" baseline="0" dirty="0"/>
              <a:t>s</a:t>
            </a:r>
            <a:r>
              <a:rPr lang="en-US" baseline="0" dirty="0"/>
              <a:t> of drastically different running time</a:t>
            </a:r>
            <a:r>
              <a:rPr lang="en-US" altLang="zh-CN" baseline="0" dirty="0"/>
              <a:t>,</a:t>
            </a:r>
            <a:r>
              <a:rPr lang="zh-CN" altLang="en-US" baseline="0" dirty="0"/>
              <a:t> </a:t>
            </a:r>
            <a:r>
              <a:rPr lang="en-US" altLang="zh-CN" baseline="0" dirty="0"/>
              <a:t>and</a:t>
            </a:r>
            <a:r>
              <a:rPr lang="zh-CN" altLang="en-US" baseline="0" dirty="0"/>
              <a:t> </a:t>
            </a:r>
            <a:r>
              <a:rPr lang="en-US" altLang="zh-CN" baseline="0" dirty="0"/>
              <a:t>a</a:t>
            </a:r>
            <a:r>
              <a:rPr lang="zh-CN" altLang="en-US" baseline="0" dirty="0"/>
              <a:t> </a:t>
            </a:r>
            <a:r>
              <a:rPr lang="en-US" altLang="zh-CN" baseline="0" dirty="0"/>
              <a:t>straightforward</a:t>
            </a:r>
            <a:r>
              <a:rPr lang="zh-CN" altLang="en-US" baseline="0" dirty="0"/>
              <a:t> </a:t>
            </a:r>
            <a:r>
              <a:rPr lang="en-US" altLang="zh-CN" baseline="0" dirty="0"/>
              <a:t>parallelization</a:t>
            </a:r>
            <a:r>
              <a:rPr lang="zh-CN" altLang="en-US" baseline="0" dirty="0"/>
              <a:t> </a:t>
            </a:r>
            <a:r>
              <a:rPr lang="en-US" altLang="zh-CN" baseline="0" dirty="0"/>
              <a:t>severely</a:t>
            </a:r>
            <a:r>
              <a:rPr lang="zh-CN" altLang="en-US" baseline="0" dirty="0"/>
              <a:t> </a:t>
            </a:r>
            <a:r>
              <a:rPr lang="en-US" altLang="zh-CN" baseline="0" dirty="0"/>
              <a:t>suffers</a:t>
            </a:r>
            <a:r>
              <a:rPr lang="zh-CN" altLang="en-US" baseline="0" dirty="0"/>
              <a:t> </a:t>
            </a:r>
            <a:r>
              <a:rPr lang="en-US" altLang="zh-CN" baseline="0" dirty="0"/>
              <a:t>from</a:t>
            </a:r>
            <a:r>
              <a:rPr lang="zh-CN" altLang="en-US" baseline="0" dirty="0"/>
              <a:t> </a:t>
            </a:r>
            <a:r>
              <a:rPr lang="en-US" baseline="0" dirty="0"/>
              <a:t>the straggler problem</a:t>
            </a:r>
            <a:r>
              <a:rPr lang="zh-CN" altLang="en-US" baseline="0" dirty="0"/>
              <a:t> </a:t>
            </a:r>
            <a:r>
              <a:rPr lang="en-US" altLang="zh-CN" baseline="0" dirty="0"/>
              <a:t>with</a:t>
            </a:r>
            <a:r>
              <a:rPr lang="zh-CN" altLang="en-US" baseline="0" dirty="0"/>
              <a:t> </a:t>
            </a:r>
            <a:r>
              <a:rPr lang="en-US" altLang="zh-CN" baseline="0" dirty="0"/>
              <a:t>some</a:t>
            </a:r>
            <a:r>
              <a:rPr lang="zh-CN" altLang="en-US" baseline="0" dirty="0"/>
              <a:t> </a:t>
            </a:r>
            <a:r>
              <a:rPr lang="en-US" altLang="zh-CN" baseline="0" dirty="0"/>
              <a:t>bottleneck</a:t>
            </a:r>
            <a:r>
              <a:rPr lang="zh-CN" altLang="en-US" baseline="0" dirty="0"/>
              <a:t> </a:t>
            </a:r>
            <a:r>
              <a:rPr lang="en-US" altLang="zh-CN" baseline="0" dirty="0"/>
              <a:t>tasks</a:t>
            </a:r>
            <a:r>
              <a:rPr lang="zh-CN" altLang="en-US" baseline="0" dirty="0"/>
              <a:t> </a:t>
            </a:r>
            <a:r>
              <a:rPr lang="en-US" altLang="zh-CN" baseline="0" dirty="0"/>
              <a:t>will</a:t>
            </a:r>
            <a:r>
              <a:rPr lang="zh-CN" altLang="en-US" baseline="0" dirty="0"/>
              <a:t> </a:t>
            </a:r>
            <a:r>
              <a:rPr lang="en-US" altLang="zh-CN" baseline="0" dirty="0"/>
              <a:t>run</a:t>
            </a:r>
            <a:r>
              <a:rPr lang="zh-CN" altLang="en-US" baseline="0" dirty="0"/>
              <a:t> </a:t>
            </a:r>
            <a:r>
              <a:rPr lang="en-US" altLang="zh-CN" baseline="0" dirty="0"/>
              <a:t>forever,</a:t>
            </a:r>
            <a:r>
              <a:rPr lang="zh-CN" altLang="en-US" baseline="0" dirty="0"/>
              <a:t> </a:t>
            </a:r>
            <a:r>
              <a:rPr lang="en-US" altLang="zh-CN" baseline="0" dirty="0"/>
              <a:t>while</a:t>
            </a:r>
            <a:r>
              <a:rPr lang="zh-CN" altLang="en-US" baseline="0" dirty="0"/>
              <a:t> </a:t>
            </a:r>
            <a:r>
              <a:rPr lang="en-US" altLang="zh-CN" baseline="0" dirty="0"/>
              <a:t>most</a:t>
            </a:r>
            <a:r>
              <a:rPr lang="zh-CN" altLang="en-US" baseline="0" dirty="0"/>
              <a:t> </a:t>
            </a:r>
            <a:r>
              <a:rPr lang="en-US" altLang="zh-CN" baseline="0" dirty="0"/>
              <a:t>other</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become</a:t>
            </a:r>
            <a:r>
              <a:rPr lang="zh-CN" altLang="en-US" baseline="0" dirty="0"/>
              <a:t> </a:t>
            </a:r>
            <a:r>
              <a:rPr lang="en-US" altLang="zh-CN" baseline="0" dirty="0"/>
              <a:t>idle.</a:t>
            </a:r>
            <a:endParaRPr lang="en-US" baseline="0" dirty="0"/>
          </a:p>
          <a:p>
            <a:endParaRPr lang="en-US" baseline="0" dirty="0"/>
          </a:p>
          <a:p>
            <a:r>
              <a:rPr lang="en-US" altLang="zh-CN" baseline="0" dirty="0"/>
              <a:t>To</a:t>
            </a:r>
            <a:r>
              <a:rPr lang="zh-CN" altLang="en-US" baseline="0" dirty="0"/>
              <a:t> </a:t>
            </a:r>
            <a:r>
              <a:rPr lang="en-US" altLang="zh-CN" baseline="0" dirty="0"/>
              <a:t>address</a:t>
            </a:r>
            <a:r>
              <a:rPr lang="zh-CN" altLang="en-US" baseline="0" dirty="0"/>
              <a:t> </a:t>
            </a:r>
            <a:r>
              <a:rPr lang="en-US" altLang="zh-CN" baseline="0" dirty="0"/>
              <a:t>this</a:t>
            </a:r>
            <a:r>
              <a:rPr lang="zh-CN" altLang="en-US" baseline="0" dirty="0"/>
              <a:t> </a:t>
            </a:r>
            <a:r>
              <a:rPr lang="en-US" altLang="zh-CN" baseline="0" dirty="0"/>
              <a:t>problem,</a:t>
            </a:r>
            <a:r>
              <a:rPr lang="zh-CN" altLang="en-US" baseline="0" dirty="0"/>
              <a:t> </a:t>
            </a:r>
            <a:r>
              <a:rPr lang="en-US" altLang="zh-CN" baseline="0" dirty="0"/>
              <a:t>we</a:t>
            </a:r>
            <a:r>
              <a:rPr lang="en-US" baseline="0" dirty="0"/>
              <a:t> redesigned G-thinker’s execution engine.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Specifically,</a:t>
            </a:r>
            <a:r>
              <a:rPr lang="zh-CN" altLang="en-US" baseline="0" dirty="0"/>
              <a:t> </a:t>
            </a:r>
            <a:r>
              <a:rPr lang="en-US" altLang="zh-CN" baseline="0" dirty="0"/>
              <a:t>w</a:t>
            </a:r>
            <a:r>
              <a:rPr lang="en-US" baseline="0" dirty="0"/>
              <a:t>e add</a:t>
            </a:r>
            <a:r>
              <a:rPr lang="en-US" altLang="zh-CN" baseline="0" dirty="0"/>
              <a:t>ed</a:t>
            </a:r>
            <a:r>
              <a:rPr lang="en-US" baseline="0" dirty="0"/>
              <a:t> a global task queue to </a:t>
            </a:r>
            <a:r>
              <a:rPr lang="en-US" altLang="zh-CN" baseline="0" dirty="0"/>
              <a:t>hold</a:t>
            </a:r>
            <a:r>
              <a:rPr lang="en-US" baseline="0" dirty="0"/>
              <a:t> big tasks</a:t>
            </a:r>
            <a:r>
              <a:rPr lang="en-US" altLang="zh-CN" baseline="0" dirty="0"/>
              <a:t>,</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altLang="zh-CN" baseline="0" dirty="0"/>
              <a:t>tasks</a:t>
            </a:r>
            <a:r>
              <a:rPr lang="zh-CN" altLang="en-US" baseline="0" dirty="0"/>
              <a:t> </a:t>
            </a:r>
            <a:r>
              <a:rPr lang="en-US" altLang="zh-CN" baseline="0" dirty="0"/>
              <a:t>that</a:t>
            </a:r>
            <a:r>
              <a:rPr lang="zh-CN" altLang="en-US" baseline="0" dirty="0"/>
              <a:t> </a:t>
            </a:r>
            <a:r>
              <a:rPr lang="en-US" altLang="zh-CN" baseline="0" dirty="0"/>
              <a:t>are</a:t>
            </a:r>
            <a:r>
              <a:rPr lang="zh-CN" altLang="en-US" baseline="0" dirty="0"/>
              <a:t> </a:t>
            </a:r>
            <a:r>
              <a:rPr lang="en-US" altLang="zh-CN" baseline="0" dirty="0"/>
              <a:t>very</a:t>
            </a:r>
            <a:r>
              <a:rPr lang="zh-CN" altLang="en-US" baseline="0" dirty="0"/>
              <a:t> </a:t>
            </a:r>
            <a:r>
              <a:rPr lang="en-US" altLang="zh-CN" baseline="0" dirty="0"/>
              <a:t>time-consuming.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This</a:t>
            </a:r>
            <a:r>
              <a:rPr lang="zh-CN" altLang="en-US" baseline="0" dirty="0"/>
              <a:t> </a:t>
            </a:r>
            <a:r>
              <a:rPr lang="en-US" altLang="zh-CN" baseline="0" dirty="0"/>
              <a:t>global</a:t>
            </a:r>
            <a:r>
              <a:rPr lang="zh-CN" altLang="en-US" baseline="0" dirty="0"/>
              <a:t> </a:t>
            </a:r>
            <a:r>
              <a:rPr lang="en-US" altLang="zh-CN" baseline="0" dirty="0"/>
              <a:t>task</a:t>
            </a:r>
            <a:r>
              <a:rPr lang="zh-CN" altLang="en-US" baseline="0" dirty="0"/>
              <a:t> </a:t>
            </a:r>
            <a:r>
              <a:rPr lang="en-US" altLang="zh-CN" baseline="0" dirty="0"/>
              <a:t>queue</a:t>
            </a:r>
            <a:r>
              <a:rPr lang="en-US" baseline="0" dirty="0"/>
              <a:t> is shared by all mining threads in a machine.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Those big tasks in global task queue will be fetched</a:t>
            </a:r>
            <a:r>
              <a:rPr lang="zh-CN" altLang="en-US" baseline="0" dirty="0"/>
              <a:t> </a:t>
            </a:r>
            <a:r>
              <a:rPr lang="en-US" altLang="zh-CN" baseline="0" dirty="0"/>
              <a:t>with</a:t>
            </a:r>
            <a:r>
              <a:rPr lang="zh-CN" altLang="en-US" baseline="0" dirty="0"/>
              <a:t> </a:t>
            </a:r>
            <a:r>
              <a:rPr lang="en-US" altLang="zh-CN" baseline="0" dirty="0"/>
              <a:t>priority</a:t>
            </a:r>
            <a:r>
              <a:rPr lang="en-US" baseline="0" dirty="0"/>
              <a:t>, and task stealing is used to balance big tasks among machines.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this way, the big tasks can be moved around to idle threads in time, which will solve the </a:t>
            </a:r>
            <a:r>
              <a:rPr lang="en-US" sz="1200" kern="1200" dirty="0">
                <a:solidFill>
                  <a:schemeClr val="tx1"/>
                </a:solidFill>
                <a:effectLst/>
                <a:latin typeface="+mn-lt"/>
                <a:ea typeface="ＭＳ Ｐゴシック" pitchFamily="-65" charset="-128"/>
                <a:cs typeface="ＭＳ Ｐゴシック" pitchFamily="-65" charset="-128"/>
              </a:rPr>
              <a:t>straggler problem</a:t>
            </a:r>
            <a:r>
              <a:rPr lang="en-US" sz="1200" kern="1200" baseline="0" dirty="0">
                <a:solidFill>
                  <a:schemeClr val="tx1"/>
                </a:solidFill>
                <a:effectLst/>
                <a:latin typeface="+mn-lt"/>
                <a:ea typeface="ＭＳ Ｐゴシック" pitchFamily="-65" charset="-128"/>
                <a:cs typeface="ＭＳ Ｐゴシック" pitchFamily="-65" charset="-128"/>
              </a:rPr>
              <a:t>.</a:t>
            </a:r>
            <a:endParaRPr lang="en-US"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138</a:t>
            </a:fld>
            <a:endParaRPr lang="en-US"/>
          </a:p>
        </p:txBody>
      </p:sp>
    </p:spTree>
    <p:extLst>
      <p:ext uri="{BB962C8B-B14F-4D97-AF65-F5344CB8AC3E}">
        <p14:creationId xmlns:p14="http://schemas.microsoft.com/office/powerpoint/2010/main" val="9298597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[use mouse to </a:t>
            </a:r>
            <a:r>
              <a:rPr lang="en-US" altLang="zh-CN" baseline="0" dirty="0"/>
              <a:t>point</a:t>
            </a:r>
            <a:r>
              <a:rPr lang="zh-CN" altLang="en-US" baseline="0" dirty="0"/>
              <a:t> </a:t>
            </a:r>
            <a:r>
              <a:rPr lang="en-US" altLang="zh-CN" baseline="0" dirty="0"/>
              <a:t>out</a:t>
            </a:r>
            <a:r>
              <a:rPr lang="zh-CN" altLang="en-US" baseline="0" dirty="0"/>
              <a:t> </a:t>
            </a:r>
            <a:r>
              <a:rPr lang="en-US" altLang="zh-CN" baseline="0" dirty="0"/>
              <a:t>the</a:t>
            </a:r>
            <a:r>
              <a:rPr lang="zh-CN" altLang="en-US" baseline="0" dirty="0"/>
              <a:t> </a:t>
            </a:r>
            <a:r>
              <a:rPr lang="en-US" altLang="zh-CN" baseline="0" dirty="0"/>
              <a:t>components</a:t>
            </a:r>
            <a:r>
              <a:rPr lang="zh-CN" altLang="en-US" baseline="0" dirty="0"/>
              <a:t> </a:t>
            </a:r>
            <a:r>
              <a:rPr lang="en-US" altLang="zh-CN" baseline="0" dirty="0"/>
              <a:t>mentioned</a:t>
            </a:r>
            <a:r>
              <a:rPr lang="zh-CN" altLang="en-US" baseline="0" dirty="0"/>
              <a:t> </a:t>
            </a:r>
            <a:r>
              <a:rPr lang="en-US" altLang="zh-CN" baseline="0" dirty="0"/>
              <a:t>below</a:t>
            </a:r>
            <a:r>
              <a:rPr lang="en-US" baseline="0" dirty="0"/>
              <a:t>]</a:t>
            </a:r>
          </a:p>
          <a:p>
            <a:r>
              <a:rPr lang="en-US" altLang="zh-CN" baseline="0" dirty="0"/>
              <a:t>As</a:t>
            </a:r>
            <a:r>
              <a:rPr lang="en-US" baseline="0" dirty="0"/>
              <a:t> we </a:t>
            </a:r>
            <a:r>
              <a:rPr lang="en-US" altLang="zh-CN" baseline="0" dirty="0"/>
              <a:t>have</a:t>
            </a:r>
            <a:r>
              <a:rPr lang="zh-CN" altLang="en-US" baseline="0" dirty="0"/>
              <a:t> </a:t>
            </a:r>
            <a:r>
              <a:rPr lang="en-US" altLang="zh-CN" baseline="0" dirty="0"/>
              <a:t>described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previous</a:t>
            </a:r>
            <a:r>
              <a:rPr lang="zh-CN" altLang="en-US" baseline="0" dirty="0"/>
              <a:t> </a:t>
            </a:r>
            <a:r>
              <a:rPr lang="en-US" baseline="0" dirty="0"/>
              <a:t>slide, we maintain separate task containers for big tasks and </a:t>
            </a:r>
            <a:r>
              <a:rPr lang="en-US" altLang="zh-CN" baseline="0" dirty="0"/>
              <a:t>normal</a:t>
            </a:r>
            <a:r>
              <a:rPr lang="en-US" baseline="0" dirty="0"/>
              <a:t> ones.</a:t>
            </a:r>
          </a:p>
          <a:p>
            <a:r>
              <a:rPr lang="en-US" baseline="0" dirty="0"/>
              <a:t>For </a:t>
            </a:r>
            <a:r>
              <a:rPr lang="en-US" altLang="zh-CN" baseline="0" dirty="0"/>
              <a:t>normal</a:t>
            </a:r>
            <a:r>
              <a:rPr lang="en-US" baseline="0" dirty="0"/>
              <a:t> tasks, we </a:t>
            </a:r>
            <a:r>
              <a:rPr lang="en-US" altLang="zh-CN" baseline="0" dirty="0"/>
              <a:t>keep</a:t>
            </a:r>
            <a:r>
              <a:rPr lang="zh-CN" altLang="en-US" baseline="0" dirty="0"/>
              <a:t> </a:t>
            </a:r>
            <a:r>
              <a:rPr lang="en-US" altLang="zh-CN" baseline="0" dirty="0"/>
              <a:t>them</a:t>
            </a:r>
            <a:r>
              <a:rPr lang="zh-CN" altLang="en-US" baseline="0" dirty="0"/>
              <a:t> </a:t>
            </a:r>
            <a:r>
              <a:rPr lang="en-US" altLang="zh-CN" baseline="0" dirty="0"/>
              <a:t>by</a:t>
            </a:r>
            <a:r>
              <a:rPr lang="zh-CN" altLang="en-US" baseline="0" dirty="0"/>
              <a:t> </a:t>
            </a:r>
            <a:r>
              <a:rPr lang="en-US" baseline="0" dirty="0"/>
              <a:t>us</a:t>
            </a:r>
            <a:r>
              <a:rPr lang="en-US" altLang="zh-CN" baseline="0" dirty="0"/>
              <a:t>ing</a:t>
            </a:r>
            <a:r>
              <a:rPr lang="en-US" baseline="0" dirty="0"/>
              <a:t> the local task queues of the respective mining threads</a:t>
            </a:r>
            <a:r>
              <a:rPr lang="en-US" altLang="zh-CN" baseline="0" dirty="0"/>
              <a:t>.</a:t>
            </a:r>
            <a:endParaRPr lang="en-US" baseline="0" dirty="0"/>
          </a:p>
          <a:p>
            <a:r>
              <a:rPr lang="en-US" baseline="0" dirty="0"/>
              <a:t>For big tasks, we maintain a global task queue to keep them. It is shared by all mining threads.</a:t>
            </a:r>
          </a:p>
          <a:p>
            <a:r>
              <a:rPr lang="en-US" altLang="zh-CN" baseline="0" dirty="0"/>
              <a:t>The</a:t>
            </a:r>
            <a:r>
              <a:rPr lang="en-US" baseline="0" dirty="0"/>
              <a:t> global task queue</a:t>
            </a:r>
            <a:r>
              <a:rPr lang="zh-CN" altLang="en-US" baseline="0" dirty="0"/>
              <a:t> </a:t>
            </a:r>
            <a:r>
              <a:rPr lang="en-US" altLang="zh-CN" baseline="0" dirty="0"/>
              <a:t>is</a:t>
            </a:r>
            <a:r>
              <a:rPr lang="zh-CN" altLang="en-US" baseline="0" dirty="0"/>
              <a:t> </a:t>
            </a:r>
            <a:r>
              <a:rPr lang="en-US" altLang="zh-CN" baseline="0" dirty="0"/>
              <a:t>also</a:t>
            </a:r>
            <a:r>
              <a:rPr lang="zh-CN" altLang="en-US" baseline="0" dirty="0"/>
              <a:t> </a:t>
            </a:r>
            <a:r>
              <a:rPr lang="en-US" altLang="zh-CN" baseline="0" dirty="0"/>
              <a:t>accompanied</a:t>
            </a:r>
            <a:r>
              <a:rPr lang="zh-CN" altLang="en-US" baseline="0" dirty="0"/>
              <a:t> </a:t>
            </a:r>
            <a:r>
              <a:rPr lang="en-US" altLang="zh-CN" baseline="0" dirty="0"/>
              <a:t>with</a:t>
            </a:r>
            <a:r>
              <a:rPr lang="zh-CN" altLang="en-US" baseline="0" dirty="0"/>
              <a:t> </a:t>
            </a:r>
            <a:r>
              <a:rPr lang="en-US" altLang="zh-CN" baseline="0" dirty="0"/>
              <a:t>other</a:t>
            </a:r>
            <a:r>
              <a:rPr lang="zh-CN" altLang="en-US" baseline="0" dirty="0"/>
              <a:t> </a:t>
            </a:r>
            <a:r>
              <a:rPr lang="en-US" altLang="zh-CN" baseline="0" dirty="0"/>
              <a:t>big</a:t>
            </a:r>
            <a:r>
              <a:rPr lang="zh-CN" altLang="en-US" baseline="0" dirty="0"/>
              <a:t> </a:t>
            </a:r>
            <a:r>
              <a:rPr lang="en-US" baseline="0" dirty="0"/>
              <a:t>task containers, </a:t>
            </a:r>
            <a:r>
              <a:rPr lang="en-US" altLang="zh-CN" baseline="0" dirty="0"/>
              <a:t>such</a:t>
            </a:r>
            <a:r>
              <a:rPr lang="zh-CN" altLang="en-US" baseline="0" dirty="0"/>
              <a:t> </a:t>
            </a:r>
            <a:r>
              <a:rPr lang="en-US" altLang="zh-CN" baseline="0" dirty="0"/>
              <a:t>as</a:t>
            </a:r>
            <a:r>
              <a:rPr lang="zh-CN" altLang="en-US" baseline="0" dirty="0"/>
              <a:t> </a:t>
            </a:r>
            <a:r>
              <a:rPr lang="en-US" altLang="zh-CN" baseline="0" dirty="0"/>
              <a:t>a</a:t>
            </a:r>
            <a:r>
              <a:rPr lang="en-US" baseline="0" dirty="0"/>
              <a:t> file list to buffer big tasks</a:t>
            </a:r>
            <a:r>
              <a:rPr lang="zh-CN" altLang="en-US" baseline="0" dirty="0"/>
              <a:t> </a:t>
            </a:r>
            <a:r>
              <a:rPr lang="en-US" altLang="zh-CN" baseline="0" dirty="0"/>
              <a:t>that</a:t>
            </a:r>
            <a:r>
              <a:rPr lang="zh-CN" altLang="en-US" baseline="0" dirty="0"/>
              <a:t> </a:t>
            </a:r>
            <a:r>
              <a:rPr lang="en-US" altLang="zh-CN" baseline="0" dirty="0"/>
              <a:t>are</a:t>
            </a:r>
            <a:r>
              <a:rPr lang="zh-CN" altLang="en-US" baseline="0" dirty="0"/>
              <a:t> </a:t>
            </a:r>
            <a:r>
              <a:rPr lang="en-US" altLang="zh-CN" baseline="0" dirty="0"/>
              <a:t>spilled</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baseline="0" dirty="0"/>
              <a:t>global task queue.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139</a:t>
            </a:fld>
            <a:endParaRPr lang="en-US"/>
          </a:p>
        </p:txBody>
      </p:sp>
    </p:spTree>
    <p:extLst>
      <p:ext uri="{BB962C8B-B14F-4D97-AF65-F5344CB8AC3E}">
        <p14:creationId xmlns:p14="http://schemas.microsoft.com/office/powerpoint/2010/main" val="1335086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a:t>
            </a:r>
            <a:r>
              <a:rPr lang="zh-CN" altLang="en-US" baseline="0" dirty="0"/>
              <a:t> </a:t>
            </a:r>
            <a:r>
              <a:rPr lang="en-US" altLang="zh-CN" baseline="0" dirty="0"/>
              <a:t>the</a:t>
            </a:r>
            <a:r>
              <a:rPr lang="zh-CN" altLang="en-US" baseline="0" dirty="0"/>
              <a:t> </a:t>
            </a:r>
            <a:r>
              <a:rPr lang="en-US" altLang="zh-CN" baseline="0" dirty="0"/>
              <a:t>think-like-a-vertex</a:t>
            </a:r>
            <a:r>
              <a:rPr lang="zh-CN" altLang="en-US" baseline="0" dirty="0"/>
              <a:t> </a:t>
            </a:r>
            <a:r>
              <a:rPr lang="en-US" altLang="zh-CN" baseline="0" dirty="0"/>
              <a:t>programming</a:t>
            </a:r>
            <a:r>
              <a:rPr lang="zh-CN" altLang="en-US" baseline="0" dirty="0"/>
              <a:t> </a:t>
            </a:r>
            <a:r>
              <a:rPr lang="en-US" altLang="zh-CN" baseline="0" dirty="0"/>
              <a:t>model,</a:t>
            </a:r>
            <a:r>
              <a:rPr lang="zh-CN" altLang="en-US" baseline="0" dirty="0"/>
              <a:t> </a:t>
            </a:r>
            <a:r>
              <a:rPr lang="en-US" altLang="zh-CN" baseline="0" dirty="0"/>
              <a:t>or</a:t>
            </a:r>
            <a:r>
              <a:rPr lang="zh-CN" altLang="en-US" baseline="0" dirty="0"/>
              <a:t> </a:t>
            </a:r>
            <a:r>
              <a:rPr lang="en-US" altLang="zh-CN" baseline="0" dirty="0"/>
              <a:t>TLAV</a:t>
            </a:r>
            <a:r>
              <a:rPr lang="zh-CN" altLang="en-US" baseline="0" dirty="0"/>
              <a:t> </a:t>
            </a:r>
            <a:r>
              <a:rPr lang="en-US" altLang="zh-CN" baseline="0" dirty="0"/>
              <a:t>in</a:t>
            </a:r>
            <a:r>
              <a:rPr lang="zh-CN" altLang="en-US" baseline="0" dirty="0"/>
              <a:t> </a:t>
            </a:r>
            <a:r>
              <a:rPr lang="en-US" altLang="zh-CN" baseline="0" dirty="0"/>
              <a:t>short,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information</a:t>
            </a:r>
            <a:r>
              <a:rPr lang="zh-CN" altLang="en-US" baseline="0" dirty="0"/>
              <a:t> </a:t>
            </a:r>
            <a:r>
              <a:rPr lang="en-US" altLang="zh-CN" baseline="0" dirty="0"/>
              <a:t>on</a:t>
            </a:r>
            <a:r>
              <a:rPr lang="zh-CN" altLang="en-US" baseline="0" dirty="0"/>
              <a:t> </a:t>
            </a:r>
            <a:r>
              <a:rPr lang="en-US" altLang="zh-CN" baseline="0" dirty="0"/>
              <a:t>vertex</a:t>
            </a:r>
            <a:r>
              <a:rPr lang="zh-CN" altLang="en-US" baseline="0" dirty="0"/>
              <a:t> </a:t>
            </a:r>
            <a:r>
              <a:rPr lang="en-US" altLang="zh-CN" baseline="0" dirty="0"/>
              <a:t>states</a:t>
            </a:r>
            <a:r>
              <a:rPr lang="zh-CN" altLang="en-US" baseline="0" dirty="0"/>
              <a:t> </a:t>
            </a:r>
            <a:r>
              <a:rPr lang="en-US" altLang="zh-CN" baseline="0" dirty="0"/>
              <a:t>are</a:t>
            </a:r>
            <a:r>
              <a:rPr lang="zh-CN" altLang="en-US" baseline="0" dirty="0"/>
              <a:t> </a:t>
            </a:r>
            <a:r>
              <a:rPr lang="en-US" altLang="zh-CN" baseline="0" dirty="0"/>
              <a:t>passed</a:t>
            </a:r>
            <a:r>
              <a:rPr lang="zh-CN" altLang="en-US" baseline="0" dirty="0"/>
              <a:t> </a:t>
            </a:r>
            <a:r>
              <a:rPr lang="en-US" altLang="zh-CN" baseline="0" dirty="0"/>
              <a:t>as</a:t>
            </a:r>
            <a:r>
              <a:rPr lang="zh-CN" altLang="en-US" baseline="0" dirty="0"/>
              <a:t> </a:t>
            </a:r>
            <a:r>
              <a:rPr lang="en-US" altLang="zh-CN" baseline="0" dirty="0"/>
              <a:t>messages</a:t>
            </a:r>
            <a:r>
              <a:rPr lang="zh-CN" altLang="en-US" baseline="0" dirty="0"/>
              <a:t> </a:t>
            </a:r>
            <a:r>
              <a:rPr lang="en-US" altLang="zh-CN" baseline="0" dirty="0"/>
              <a:t>along</a:t>
            </a:r>
            <a:r>
              <a:rPr lang="zh-CN" altLang="en-US" baseline="0" dirty="0"/>
              <a:t> </a:t>
            </a:r>
            <a:r>
              <a:rPr lang="en-US" altLang="zh-CN" baseline="0" dirty="0"/>
              <a:t>edges,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and</a:t>
            </a:r>
            <a:r>
              <a:rPr lang="zh-CN" altLang="en-US" baseline="0" dirty="0"/>
              <a:t> </a:t>
            </a:r>
            <a:r>
              <a:rPr lang="en-US" altLang="zh-CN" baseline="0" dirty="0"/>
              <a:t>vertices</a:t>
            </a:r>
            <a:r>
              <a:rPr lang="zh-CN" altLang="en-US" baseline="0" dirty="0"/>
              <a:t> </a:t>
            </a:r>
            <a:r>
              <a:rPr lang="en-US" altLang="zh-CN" baseline="0" dirty="0"/>
              <a:t>update</a:t>
            </a:r>
            <a:r>
              <a:rPr lang="zh-CN" altLang="en-US" baseline="0" dirty="0"/>
              <a:t> </a:t>
            </a:r>
            <a:r>
              <a:rPr lang="en-US" altLang="zh-CN" baseline="0" dirty="0"/>
              <a:t>their</a:t>
            </a:r>
            <a:r>
              <a:rPr lang="zh-CN" altLang="en-US" baseline="0" dirty="0"/>
              <a:t> </a:t>
            </a:r>
            <a:r>
              <a:rPr lang="en-US" altLang="zh-CN" baseline="0" dirty="0"/>
              <a:t>states</a:t>
            </a:r>
            <a:r>
              <a:rPr lang="zh-CN" altLang="en-US" baseline="0" dirty="0"/>
              <a:t> </a:t>
            </a:r>
            <a:r>
              <a:rPr lang="en-US" altLang="zh-CN" baseline="0" dirty="0"/>
              <a:t>based</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received</a:t>
            </a:r>
            <a:r>
              <a:rPr lang="zh-CN" altLang="en-US" baseline="0" dirty="0"/>
              <a:t> </a:t>
            </a:r>
            <a:r>
              <a:rPr lang="en-US" altLang="zh-CN" baseline="0" dirty="0"/>
              <a:t>messages</a:t>
            </a:r>
            <a:r>
              <a:rPr lang="zh-CN" altLang="en-US" baseline="0" dirty="0"/>
              <a:t> </a:t>
            </a:r>
            <a:r>
              <a:rPr lang="en-US" altLang="zh-CN" baseline="0" dirty="0"/>
              <a:t>until</a:t>
            </a:r>
            <a:r>
              <a:rPr lang="zh-CN" altLang="en-US" baseline="0" dirty="0"/>
              <a:t> </a:t>
            </a:r>
            <a:r>
              <a:rPr lang="en-US" altLang="zh-CN" baseline="0" dirty="0"/>
              <a:t>all</a:t>
            </a:r>
            <a:r>
              <a:rPr lang="zh-CN" altLang="en-US" baseline="0" dirty="0"/>
              <a:t> </a:t>
            </a:r>
            <a:r>
              <a:rPr lang="en-US" altLang="zh-CN" baseline="0" dirty="0"/>
              <a:t>vertex</a:t>
            </a:r>
            <a:r>
              <a:rPr lang="zh-CN" altLang="en-US" baseline="0" dirty="0"/>
              <a:t> </a:t>
            </a:r>
            <a:r>
              <a:rPr lang="en-US" altLang="zh-CN" baseline="0" dirty="0"/>
              <a:t>states</a:t>
            </a:r>
            <a:r>
              <a:rPr lang="zh-CN" altLang="en-US" baseline="0" dirty="0"/>
              <a:t> </a:t>
            </a:r>
            <a:r>
              <a:rPr lang="en-US" altLang="zh-CN" baseline="0" dirty="0"/>
              <a:t>converge.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output</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TLAV</a:t>
            </a:r>
            <a:r>
              <a:rPr lang="zh-CN" altLang="en-US" baseline="0" dirty="0"/>
              <a:t> </a:t>
            </a:r>
            <a:r>
              <a:rPr lang="en-US" altLang="zh-CN" baseline="0" dirty="0"/>
              <a:t>algorithm</a:t>
            </a:r>
            <a:r>
              <a:rPr lang="zh-CN" altLang="en-US" baseline="0" dirty="0"/>
              <a:t> </a:t>
            </a:r>
            <a:r>
              <a:rPr lang="en-US" altLang="zh-CN" baseline="0" dirty="0"/>
              <a:t>is</a:t>
            </a:r>
            <a:r>
              <a:rPr lang="zh-CN" altLang="en-US" baseline="0" dirty="0"/>
              <a:t> </a:t>
            </a:r>
            <a:r>
              <a:rPr lang="en-US" altLang="zh-CN" baseline="0" dirty="0"/>
              <a:t>usually</a:t>
            </a:r>
            <a:r>
              <a:rPr lang="zh-CN" altLang="en-US" baseline="0" dirty="0"/>
              <a:t> </a:t>
            </a:r>
            <a:r>
              <a:rPr lang="en-US" altLang="zh-CN" baseline="0" dirty="0"/>
              <a:t>one</a:t>
            </a:r>
            <a:r>
              <a:rPr lang="zh-CN" altLang="en-US" baseline="0" dirty="0"/>
              <a:t> </a:t>
            </a:r>
            <a:r>
              <a:rPr lang="en-US" altLang="zh-CN" baseline="0" dirty="0"/>
              <a:t>value</a:t>
            </a:r>
            <a:r>
              <a:rPr lang="zh-CN" altLang="en-US" baseline="0" dirty="0"/>
              <a:t> </a:t>
            </a:r>
            <a:r>
              <a:rPr lang="en-US" altLang="zh-CN" baseline="0" dirty="0"/>
              <a:t>for</a:t>
            </a:r>
            <a:r>
              <a:rPr lang="zh-CN" altLang="en-US" baseline="0" dirty="0"/>
              <a:t> </a:t>
            </a:r>
            <a:r>
              <a:rPr lang="en-US" altLang="zh-CN" baseline="0" dirty="0"/>
              <a:t>each</a:t>
            </a:r>
            <a:r>
              <a:rPr lang="zh-CN" altLang="en-US" baseline="0" dirty="0"/>
              <a:t> </a:t>
            </a:r>
            <a:r>
              <a:rPr lang="en-US" altLang="zh-CN" baseline="0" dirty="0"/>
              <a:t>vertex.</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14</a:t>
            </a:fld>
            <a:endParaRPr lang="en-US"/>
          </a:p>
        </p:txBody>
      </p:sp>
    </p:spTree>
    <p:extLst>
      <p:ext uri="{BB962C8B-B14F-4D97-AF65-F5344CB8AC3E}">
        <p14:creationId xmlns:p14="http://schemas.microsoft.com/office/powerpoint/2010/main" val="38662878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Here</a:t>
            </a:r>
            <a:r>
              <a:rPr lang="zh-CN" altLang="en-US" baseline="0" dirty="0"/>
              <a:t> </a:t>
            </a:r>
            <a:r>
              <a:rPr lang="en-US" altLang="zh-CN" baseline="0" dirty="0"/>
              <a:t>we</a:t>
            </a:r>
            <a:r>
              <a:rPr lang="zh-CN" altLang="en-US" baseline="0" dirty="0"/>
              <a:t> </a:t>
            </a:r>
            <a:r>
              <a:rPr lang="en-US" altLang="zh-CN" baseline="0" dirty="0"/>
              <a:t>illustrate</a:t>
            </a:r>
            <a:r>
              <a:rPr lang="zh-CN" altLang="en-US" baseline="0" dirty="0"/>
              <a:t> </a:t>
            </a:r>
            <a:r>
              <a:rPr lang="en-US" altLang="zh-CN" baseline="0" dirty="0"/>
              <a:t>the</a:t>
            </a:r>
            <a:r>
              <a:rPr lang="zh-CN" altLang="en-US" baseline="0" dirty="0"/>
              <a:t> </a:t>
            </a:r>
            <a:r>
              <a:rPr lang="en-US" altLang="zh-CN" baseline="0" dirty="0"/>
              <a:t>straggler</a:t>
            </a:r>
            <a:r>
              <a:rPr lang="zh-CN" altLang="en-US" baseline="0" dirty="0"/>
              <a:t> </a:t>
            </a:r>
            <a:r>
              <a:rPr lang="en-US" altLang="zh-CN" baseline="0" dirty="0"/>
              <a:t>problem</a:t>
            </a:r>
            <a:r>
              <a:rPr lang="zh-CN" altLang="en-US" baseline="0" dirty="0"/>
              <a:t> </a:t>
            </a:r>
            <a:r>
              <a:rPr lang="en-US" altLang="zh-CN" baseline="0" dirty="0"/>
              <a:t>suffered</a:t>
            </a:r>
            <a:r>
              <a:rPr lang="zh-CN" altLang="en-US" baseline="0" dirty="0"/>
              <a:t> </a:t>
            </a:r>
            <a:r>
              <a:rPr lang="en-US" altLang="zh-CN" baseline="0" dirty="0"/>
              <a:t>by</a:t>
            </a:r>
            <a:r>
              <a:rPr lang="zh-CN" altLang="en-US" baseline="0" dirty="0"/>
              <a:t> </a:t>
            </a:r>
            <a:r>
              <a:rPr lang="en-US" altLang="zh-CN" baseline="0" dirty="0"/>
              <a:t>the</a:t>
            </a:r>
            <a:r>
              <a:rPr lang="zh-CN" altLang="en-US" baseline="0" dirty="0"/>
              <a:t> </a:t>
            </a:r>
            <a:r>
              <a:rPr lang="en-US" altLang="zh-CN" baseline="0" dirty="0"/>
              <a:t>old</a:t>
            </a:r>
            <a:r>
              <a:rPr lang="zh-CN" altLang="en-US" baseline="0" dirty="0"/>
              <a:t> </a:t>
            </a:r>
            <a:r>
              <a:rPr lang="en-US" altLang="zh-CN" baseline="0" dirty="0"/>
              <a:t>G-thinker,</a:t>
            </a:r>
            <a:r>
              <a:rPr lang="zh-CN" altLang="en-US" baseline="0" dirty="0"/>
              <a:t> </a:t>
            </a:r>
            <a:r>
              <a:rPr lang="en-US" altLang="zh-CN" baseline="0" dirty="0"/>
              <a:t>and</a:t>
            </a:r>
            <a:r>
              <a:rPr lang="zh-CN" altLang="en-US" baseline="0" dirty="0"/>
              <a:t> </a:t>
            </a:r>
            <a:r>
              <a:rPr lang="en-US" altLang="zh-CN" baseline="0" dirty="0"/>
              <a:t>how</a:t>
            </a:r>
            <a:r>
              <a:rPr lang="zh-CN" altLang="en-US" baseline="0" dirty="0"/>
              <a:t> </a:t>
            </a:r>
            <a:r>
              <a:rPr lang="en-US" altLang="zh-CN" baseline="0" dirty="0"/>
              <a:t>our</a:t>
            </a:r>
            <a:r>
              <a:rPr lang="zh-CN" altLang="en-US" baseline="0" dirty="0"/>
              <a:t> </a:t>
            </a:r>
            <a:r>
              <a:rPr lang="en-US" altLang="zh-CN" baseline="0" dirty="0"/>
              <a:t>new</a:t>
            </a:r>
            <a:r>
              <a:rPr lang="zh-CN" altLang="en-US" baseline="0" dirty="0"/>
              <a:t> </a:t>
            </a:r>
            <a:r>
              <a:rPr lang="en-US" altLang="zh-CN" baseline="0" dirty="0"/>
              <a:t>design</a:t>
            </a:r>
            <a:r>
              <a:rPr lang="zh-CN" altLang="en-US" baseline="0" dirty="0"/>
              <a:t> </a:t>
            </a:r>
            <a:r>
              <a:rPr lang="en-US" altLang="zh-CN" baseline="0" dirty="0"/>
              <a:t>addresses</a:t>
            </a:r>
            <a:r>
              <a:rPr lang="zh-CN" altLang="en-US" baseline="0" dirty="0"/>
              <a:t> </a:t>
            </a:r>
            <a:r>
              <a:rPr lang="en-US" altLang="zh-CN" baseline="0" dirty="0"/>
              <a:t>this</a:t>
            </a:r>
            <a:r>
              <a:rPr lang="zh-CN" altLang="en-US" baseline="0" dirty="0"/>
              <a:t> </a:t>
            </a:r>
            <a:r>
              <a:rPr lang="en-US" altLang="zh-CN" baseline="0" dirty="0"/>
              <a:t>problem.</a:t>
            </a:r>
          </a:p>
          <a:p>
            <a:endParaRPr lang="en-US" baseline="0" dirty="0"/>
          </a:p>
          <a:p>
            <a:r>
              <a:rPr lang="en-US" baseline="0" dirty="0"/>
              <a:t>In</a:t>
            </a:r>
            <a:r>
              <a:rPr lang="zh-CN" altLang="en-US" baseline="0" dirty="0"/>
              <a:t> </a:t>
            </a:r>
            <a:r>
              <a:rPr lang="en-US" altLang="zh-CN" baseline="0" dirty="0"/>
              <a:t>this</a:t>
            </a:r>
            <a:r>
              <a:rPr lang="zh-CN" altLang="en-US" baseline="0" dirty="0"/>
              <a:t> </a:t>
            </a:r>
            <a:r>
              <a:rPr lang="en-US" altLang="zh-CN" baseline="0" dirty="0"/>
              <a:t>animation,</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r>
              <a:rPr lang="en-US" altLang="zh-CN" baseline="0" dirty="0"/>
              <a:t>are</a:t>
            </a:r>
            <a:r>
              <a:rPr lang="zh-CN" altLang="en-US" baseline="0" dirty="0"/>
              <a:t> </a:t>
            </a:r>
            <a:r>
              <a:rPr lang="en-US" altLang="zh-CN" baseline="0" dirty="0"/>
              <a:t>highlighted</a:t>
            </a:r>
            <a:r>
              <a:rPr lang="zh-CN" altLang="en-US" baseline="0" dirty="0"/>
              <a:t> </a:t>
            </a:r>
            <a:r>
              <a:rPr lang="en-US" altLang="zh-CN" baseline="0" dirty="0"/>
              <a:t>in</a:t>
            </a:r>
            <a:r>
              <a:rPr lang="zh-CN" altLang="en-US" baseline="0" dirty="0"/>
              <a:t> </a:t>
            </a:r>
            <a:r>
              <a:rPr lang="en-US" altLang="zh-CN" baseline="0" dirty="0"/>
              <a:t>red,</a:t>
            </a:r>
            <a:r>
              <a:rPr lang="zh-CN" altLang="en-US" baseline="0" dirty="0"/>
              <a:t> </a:t>
            </a:r>
            <a:r>
              <a:rPr lang="en-US" altLang="zh-CN" baseline="0" dirty="0"/>
              <a:t>to</a:t>
            </a:r>
            <a:r>
              <a:rPr lang="zh-CN" altLang="en-US" baseline="0" dirty="0"/>
              <a:t> </a:t>
            </a:r>
            <a:r>
              <a:rPr lang="en-US" altLang="zh-CN" baseline="0" dirty="0"/>
              <a:t>differentiate</a:t>
            </a:r>
            <a:r>
              <a:rPr lang="zh-CN" altLang="en-US" baseline="0" dirty="0"/>
              <a:t> </a:t>
            </a:r>
            <a:r>
              <a:rPr lang="en-US" altLang="zh-CN" baseline="0" dirty="0"/>
              <a:t>them</a:t>
            </a:r>
            <a:r>
              <a:rPr lang="zh-CN" altLang="en-US" baseline="0" dirty="0"/>
              <a:t> </a:t>
            </a:r>
            <a:r>
              <a:rPr lang="en-US" altLang="zh-CN" baseline="0" dirty="0"/>
              <a:t>from</a:t>
            </a:r>
            <a:r>
              <a:rPr lang="zh-CN" altLang="en-US" baseline="0" dirty="0"/>
              <a:t> </a:t>
            </a:r>
            <a:r>
              <a:rPr lang="en-US" altLang="zh-CN" baseline="0" dirty="0"/>
              <a:t>normal</a:t>
            </a:r>
            <a:r>
              <a:rPr lang="zh-CN" altLang="en-US" baseline="0" dirty="0"/>
              <a:t> </a:t>
            </a:r>
            <a:r>
              <a:rPr lang="en-US" altLang="zh-CN" baseline="0" dirty="0"/>
              <a:t>tasks</a:t>
            </a:r>
            <a:r>
              <a:rPr lang="zh-CN" altLang="en-US" baseline="0" dirty="0"/>
              <a:t> </a:t>
            </a:r>
            <a:r>
              <a:rPr lang="en-US" altLang="zh-CN" baseline="0" dirty="0"/>
              <a:t>that</a:t>
            </a:r>
            <a:r>
              <a:rPr lang="zh-CN" altLang="en-US" baseline="0" dirty="0"/>
              <a:t> </a:t>
            </a:r>
            <a:r>
              <a:rPr lang="en-US" altLang="zh-CN" baseline="0" dirty="0"/>
              <a:t>are</a:t>
            </a:r>
            <a:r>
              <a:rPr lang="zh-CN" altLang="en-US" baseline="0" dirty="0"/>
              <a:t> </a:t>
            </a:r>
            <a:r>
              <a:rPr lang="en-US" altLang="zh-CN" baseline="0" dirty="0"/>
              <a:t>in</a:t>
            </a:r>
            <a:r>
              <a:rPr lang="zh-CN" altLang="en-US" baseline="0" dirty="0"/>
              <a:t> </a:t>
            </a:r>
            <a:r>
              <a:rPr lang="en-US" altLang="zh-CN" baseline="0" dirty="0"/>
              <a:t>blue.</a:t>
            </a:r>
            <a:endParaRPr lang="en-US" baseline="0" dirty="0"/>
          </a:p>
          <a:p>
            <a:endParaRPr lang="en-US" baseline="0" dirty="0"/>
          </a:p>
          <a:p>
            <a:r>
              <a:rPr lang="en-US" baseline="0" dirty="0"/>
              <a:t>If we only let each mining thread to buffer pending tasks in its own local queue, big tasks in the queue cannot be moved around to idle threads in time. </a:t>
            </a:r>
          </a:p>
          <a:p>
            <a:r>
              <a:rPr lang="en-US" baseline="0" dirty="0"/>
              <a:t>[click]</a:t>
            </a:r>
          </a:p>
          <a:p>
            <a:r>
              <a:rPr lang="en-US" altLang="zh-CN" baseline="0" dirty="0"/>
              <a:t>Big</a:t>
            </a:r>
            <a:r>
              <a:rPr lang="zh-CN" altLang="en-US" baseline="0" dirty="0"/>
              <a:t> </a:t>
            </a:r>
            <a:r>
              <a:rPr lang="en-US" altLang="zh-CN" baseline="0" dirty="0"/>
              <a:t>tasks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s</a:t>
            </a:r>
            <a:r>
              <a:rPr lang="en-US" baseline="0" dirty="0"/>
              <a:t>tuck by </a:t>
            </a:r>
            <a:r>
              <a:rPr lang="en-US" altLang="zh-CN" baseline="0" dirty="0"/>
              <a:t>the</a:t>
            </a:r>
            <a:r>
              <a:rPr lang="zh-CN" altLang="en-US" baseline="0" dirty="0"/>
              <a:t> </a:t>
            </a:r>
            <a:r>
              <a:rPr lang="en-US" altLang="zh-CN" baseline="0" dirty="0"/>
              <a:t>other</a:t>
            </a:r>
            <a:r>
              <a:rPr lang="en-US" baseline="0" dirty="0"/>
              <a:t> big tasks located earlier in </a:t>
            </a:r>
            <a:r>
              <a:rPr lang="en-US" altLang="zh-CN" baseline="0" dirty="0"/>
              <a:t>a</a:t>
            </a:r>
            <a:r>
              <a:rPr lang="en-US" baseline="0" dirty="0"/>
              <a:t> queue, causing </a:t>
            </a:r>
            <a:r>
              <a:rPr lang="en-US" altLang="zh-CN" baseline="0" dirty="0"/>
              <a:t>the</a:t>
            </a:r>
            <a:r>
              <a:rPr lang="zh-CN" altLang="en-US" baseline="0" dirty="0"/>
              <a:t> </a:t>
            </a:r>
            <a:r>
              <a:rPr lang="en-US" altLang="zh-CN" baseline="0" dirty="0"/>
              <a:t>head-of-line</a:t>
            </a:r>
            <a:r>
              <a:rPr lang="zh-CN" altLang="en-US" baseline="0" dirty="0"/>
              <a:t> </a:t>
            </a:r>
            <a:r>
              <a:rPr lang="en-US" altLang="zh-CN" baseline="0" dirty="0"/>
              <a:t>blocking</a:t>
            </a:r>
            <a:r>
              <a:rPr lang="zh-CN" altLang="en-US" baseline="0" dirty="0"/>
              <a:t> </a:t>
            </a:r>
            <a:r>
              <a:rPr lang="en-US" altLang="zh-CN" baseline="0" dirty="0"/>
              <a:t>and</a:t>
            </a:r>
            <a:r>
              <a:rPr lang="zh-CN" altLang="en-US" baseline="0" dirty="0"/>
              <a:t> </a:t>
            </a:r>
            <a:r>
              <a:rPr lang="en-US" baseline="0" dirty="0"/>
              <a:t>the straggler problem.</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140</a:t>
            </a:fld>
            <a:endParaRPr lang="en-US"/>
          </a:p>
        </p:txBody>
      </p:sp>
    </p:spTree>
    <p:extLst>
      <p:ext uri="{BB962C8B-B14F-4D97-AF65-F5344CB8AC3E}">
        <p14:creationId xmlns:p14="http://schemas.microsoft.com/office/powerpoint/2010/main" val="29272976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[use mouse to </a:t>
            </a:r>
            <a:r>
              <a:rPr lang="en-US" altLang="zh-CN" baseline="0" dirty="0"/>
              <a:t>point</a:t>
            </a:r>
            <a:r>
              <a:rPr lang="zh-CN" altLang="en-US" baseline="0" dirty="0"/>
              <a:t> </a:t>
            </a:r>
            <a:r>
              <a:rPr lang="en-US" altLang="zh-CN" baseline="0" dirty="0"/>
              <a:t>to</a:t>
            </a:r>
            <a:r>
              <a:rPr lang="zh-CN" altLang="en-US" baseline="0" dirty="0"/>
              <a:t> </a:t>
            </a:r>
            <a:r>
              <a:rPr lang="en-US" altLang="zh-CN" baseline="0" dirty="0"/>
              <a:t>yellow</a:t>
            </a:r>
            <a:r>
              <a:rPr lang="zh-CN" altLang="en-US" baseline="0" dirty="0"/>
              <a:t> </a:t>
            </a:r>
            <a:r>
              <a:rPr lang="en-US" altLang="zh-CN" baseline="0" dirty="0"/>
              <a:t>queues</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our new G</a:t>
            </a:r>
            <a:r>
              <a:rPr lang="en-US" altLang="zh-CN" baseline="0" dirty="0"/>
              <a:t>-</a:t>
            </a:r>
            <a:r>
              <a:rPr lang="en-US" baseline="0" dirty="0"/>
              <a:t>thinker, we keep a global task queue for each machine which is shared by all threads on that machine. The big tasks will be stored in the global task queue.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pitchFamily="-65" charset="-128"/>
                <a:cs typeface="ＭＳ Ｐゴシック" pitchFamily="-65" charset="-128"/>
              </a:rPr>
              <a:t>[click</a:t>
            </a:r>
            <a:r>
              <a:rPr lang="en-US" altLang="zh-CN" sz="1200" b="0" kern="1200" dirty="0">
                <a:solidFill>
                  <a:schemeClr val="tx1"/>
                </a:solidFill>
                <a:effectLst/>
                <a:latin typeface="+mn-lt"/>
                <a:ea typeface="ＭＳ Ｐゴシック" pitchFamily="-65" charset="-128"/>
                <a:cs typeface="ＭＳ Ｐゴシック" pitchFamily="-65" charset="-128"/>
              </a:rPr>
              <a:t>,</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wait</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for</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animation</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to</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finish</a:t>
            </a:r>
            <a:r>
              <a:rPr lang="en-US" sz="1200" b="0" kern="1200" dirty="0">
                <a:solidFill>
                  <a:schemeClr val="tx1"/>
                </a:solidFill>
                <a:effectLst/>
                <a:latin typeface="+mn-lt"/>
                <a:ea typeface="ＭＳ Ｐゴシック" pitchFamily="-65" charset="-128"/>
                <a:cs typeface="ＭＳ Ｐゴシック" pitchFamily="-65" charset="-128"/>
              </a:rPr>
              <a:t>] [click]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pitchFamily="-65" charset="-128"/>
                <a:cs typeface="ＭＳ Ｐゴシック" pitchFamily="-65" charset="-128"/>
              </a:rPr>
              <a:t>Since the main performance bottleneck is caused by big tasks, </a:t>
            </a:r>
            <a:r>
              <a:rPr lang="en-US" sz="1200" b="0" kern="1200" baseline="0" dirty="0">
                <a:solidFill>
                  <a:schemeClr val="tx1"/>
                </a:solidFill>
                <a:effectLst/>
                <a:latin typeface="+mn-lt"/>
                <a:ea typeface="ＭＳ Ｐゴシック" pitchFamily="-65" charset="-128"/>
                <a:cs typeface="ＭＳ Ｐゴシック" pitchFamily="-65" charset="-128"/>
              </a:rPr>
              <a:t>they will </a:t>
            </a:r>
            <a:r>
              <a:rPr lang="en-US" baseline="0" dirty="0"/>
              <a:t>be </a:t>
            </a:r>
            <a:r>
              <a:rPr lang="en-US" sz="1200" b="0" kern="1200" dirty="0">
                <a:solidFill>
                  <a:schemeClr val="tx1"/>
                </a:solidFill>
                <a:effectLst/>
                <a:latin typeface="+mn-lt"/>
                <a:ea typeface="ＭＳ Ｐゴシック" pitchFamily="-65" charset="-128"/>
                <a:cs typeface="ＭＳ Ｐゴシック" pitchFamily="-65" charset="-128"/>
              </a:rPr>
              <a:t>processed</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with</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priority</a:t>
            </a:r>
            <a:r>
              <a:rPr lang="en-US" sz="1200" b="0" kern="1200" dirty="0">
                <a:solidFill>
                  <a:schemeClr val="tx1"/>
                </a:solidFill>
                <a:effectLst/>
                <a:latin typeface="+mn-lt"/>
                <a:ea typeface="ＭＳ Ｐゴシック" pitchFamily="-65" charset="-128"/>
                <a:cs typeface="ＭＳ Ｐゴシック" pitchFamily="-65" charset="-128"/>
              </a:rPr>
              <a:t> by</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the</a:t>
            </a:r>
            <a:r>
              <a:rPr lang="zh-CN" altLang="en-US" sz="1200" b="0" kern="1200" dirty="0">
                <a:solidFill>
                  <a:schemeClr val="tx1"/>
                </a:solidFill>
                <a:effectLst/>
                <a:latin typeface="+mn-lt"/>
                <a:ea typeface="ＭＳ Ｐゴシック" pitchFamily="-65" charset="-128"/>
                <a:cs typeface="ＭＳ Ｐゴシック" pitchFamily="-65" charset="-128"/>
              </a:rPr>
              <a:t> </a:t>
            </a:r>
            <a:r>
              <a:rPr lang="en-US" altLang="zh-CN" sz="1200" b="0" kern="1200" dirty="0">
                <a:solidFill>
                  <a:schemeClr val="tx1"/>
                </a:solidFill>
                <a:effectLst/>
                <a:latin typeface="+mn-lt"/>
                <a:ea typeface="ＭＳ Ｐゴシック" pitchFamily="-65" charset="-128"/>
                <a:cs typeface="ＭＳ Ｐゴシック" pitchFamily="-65" charset="-128"/>
              </a:rPr>
              <a:t>local</a:t>
            </a:r>
            <a:r>
              <a:rPr lang="en-US" sz="1200" b="0" kern="1200" dirty="0">
                <a:solidFill>
                  <a:schemeClr val="tx1"/>
                </a:solidFill>
                <a:effectLst/>
                <a:latin typeface="+mn-lt"/>
                <a:ea typeface="ＭＳ Ｐゴシック" pitchFamily="-65" charset="-128"/>
                <a:cs typeface="ＭＳ Ｐゴシック" pitchFamily="-65" charset="-128"/>
              </a:rPr>
              <a:t> mining threads.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pitchFamily="-65" charset="-128"/>
                <a:cs typeface="ＭＳ Ｐゴシック" pitchFamily="-65" charset="-128"/>
              </a:rPr>
              <a:t>Also, task stealing is conducted only on big tasks to balance them among machines.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141</a:t>
            </a:fld>
            <a:endParaRPr lang="en-US"/>
          </a:p>
        </p:txBody>
      </p:sp>
    </p:spTree>
    <p:extLst>
      <p:ext uri="{BB962C8B-B14F-4D97-AF65-F5344CB8AC3E}">
        <p14:creationId xmlns:p14="http://schemas.microsoft.com/office/powerpoint/2010/main" val="20897639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I will introduce how to design the subgraph mining algorithms on </a:t>
            </a:r>
            <a:r>
              <a:rPr lang="en-US" altLang="zh-CN" baseline="0" dirty="0"/>
              <a:t>G-</a:t>
            </a:r>
            <a:r>
              <a:rPr lang="en-US" baseline="0" dirty="0"/>
              <a:t>thinker. </a:t>
            </a:r>
          </a:p>
          <a:p>
            <a:r>
              <a:rPr lang="en-US" baseline="0" dirty="0"/>
              <a:t>[click]</a:t>
            </a:r>
          </a:p>
          <a:p>
            <a:r>
              <a:rPr lang="en-US" altLang="zh-CN" baseline="0" dirty="0"/>
              <a:t>We</a:t>
            </a:r>
            <a:r>
              <a:rPr lang="zh-CN" altLang="en-US" baseline="0" dirty="0"/>
              <a:t> </a:t>
            </a:r>
            <a:r>
              <a:rPr lang="en-US" altLang="zh-CN" baseline="0" dirty="0"/>
              <a:t>call</a:t>
            </a:r>
            <a:r>
              <a:rPr lang="zh-CN" altLang="en-US" baseline="0" dirty="0"/>
              <a:t> </a:t>
            </a:r>
            <a:r>
              <a:rPr lang="en-US" altLang="zh-CN" baseline="0" dirty="0"/>
              <a:t>the</a:t>
            </a:r>
            <a:r>
              <a:rPr lang="zh-CN" altLang="en-US" baseline="0" dirty="0"/>
              <a:t> </a:t>
            </a:r>
            <a:r>
              <a:rPr lang="en-US" altLang="zh-CN" baseline="0" dirty="0"/>
              <a:t>programming</a:t>
            </a:r>
            <a:r>
              <a:rPr lang="zh-CN" altLang="en-US" baseline="0" dirty="0"/>
              <a:t> </a:t>
            </a:r>
            <a:r>
              <a:rPr lang="en-US" altLang="zh-CN" baseline="0" dirty="0"/>
              <a:t>model</a:t>
            </a:r>
            <a:r>
              <a:rPr lang="en-US" baseline="0" dirty="0"/>
              <a:t> </a:t>
            </a:r>
            <a:r>
              <a:rPr lang="en-US" altLang="zh-CN" baseline="0" dirty="0"/>
              <a:t>as</a:t>
            </a:r>
            <a:r>
              <a:rPr lang="zh-CN" altLang="en-US" baseline="0" dirty="0"/>
              <a:t> </a:t>
            </a:r>
            <a:r>
              <a:rPr lang="en-US" baseline="0" dirty="0"/>
              <a:t>”think like a subgraph</a:t>
            </a:r>
            <a:r>
              <a:rPr lang="en-US" altLang="zh-CN" baseline="0" dirty="0"/>
              <a:t>,</a:t>
            </a:r>
            <a:r>
              <a:rPr lang="en-US" baseline="0" dirty="0"/>
              <a:t>” </a:t>
            </a:r>
            <a:r>
              <a:rPr lang="en-US" altLang="zh-CN" baseline="0" dirty="0"/>
              <a:t>since</a:t>
            </a:r>
            <a:r>
              <a:rPr lang="en-US" baseline="0" dirty="0"/>
              <a:t> each task maintains a subgraph</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creates</a:t>
            </a:r>
            <a:r>
              <a:rPr lang="zh-CN" altLang="en-US" baseline="0" dirty="0"/>
              <a:t> </a:t>
            </a:r>
            <a:r>
              <a:rPr lang="en-US" altLang="zh-CN" baseline="0" dirty="0"/>
              <a:t>and</a:t>
            </a:r>
            <a:r>
              <a:rPr lang="zh-CN" altLang="en-US" baseline="0" dirty="0"/>
              <a:t> </a:t>
            </a:r>
            <a:r>
              <a:rPr lang="en-US" altLang="zh-CN" baseline="0" dirty="0"/>
              <a:t>mines</a:t>
            </a:r>
            <a:r>
              <a:rPr lang="zh-CN" altLang="en-US" baseline="0" dirty="0"/>
              <a:t> </a:t>
            </a:r>
            <a:r>
              <a:rPr lang="en-US" altLang="zh-CN" baseline="0" dirty="0"/>
              <a:t>upon.</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142</a:t>
            </a:fld>
            <a:endParaRPr lang="en-US"/>
          </a:p>
        </p:txBody>
      </p:sp>
    </p:spTree>
    <p:extLst>
      <p:ext uri="{BB962C8B-B14F-4D97-AF65-F5344CB8AC3E}">
        <p14:creationId xmlns:p14="http://schemas.microsoft.com/office/powerpoint/2010/main" val="7121278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Here</a:t>
            </a:r>
            <a:r>
              <a:rPr lang="zh-CN" altLang="en-US" baseline="0" dirty="0"/>
              <a:t> </a:t>
            </a:r>
            <a:r>
              <a:rPr lang="en-US" altLang="zh-CN" baseline="0" dirty="0"/>
              <a:t>are</a:t>
            </a:r>
            <a:r>
              <a:rPr lang="zh-CN" altLang="en-US" baseline="0" dirty="0"/>
              <a:t> </a:t>
            </a:r>
            <a:r>
              <a:rPr lang="en-US" altLang="zh-CN" baseline="0" dirty="0"/>
              <a:t>a</a:t>
            </a:r>
            <a:r>
              <a:rPr lang="zh-CN" altLang="en-US" baseline="0" dirty="0"/>
              <a:t> </a:t>
            </a:r>
            <a:r>
              <a:rPr lang="en-US" altLang="zh-CN" baseline="0" dirty="0"/>
              <a:t>few</a:t>
            </a:r>
            <a:r>
              <a:rPr lang="zh-CN" altLang="en-US" baseline="0" dirty="0"/>
              <a:t> </a:t>
            </a:r>
            <a:r>
              <a:rPr lang="en-US" altLang="zh-CN" baseline="0" dirty="0"/>
              <a:t>features</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typical</a:t>
            </a:r>
            <a:r>
              <a:rPr lang="zh-CN" altLang="en-US" baseline="0" dirty="0"/>
              <a:t> </a:t>
            </a:r>
            <a:r>
              <a:rPr lang="en-US" altLang="zh-CN" baseline="0" dirty="0"/>
              <a:t>subgraph</a:t>
            </a:r>
            <a:r>
              <a:rPr lang="zh-CN" altLang="en-US" baseline="0" dirty="0"/>
              <a:t> </a:t>
            </a:r>
            <a:r>
              <a:rPr lang="en-US" altLang="zh-CN" baseline="0" dirty="0"/>
              <a:t>mining</a:t>
            </a:r>
            <a:r>
              <a:rPr lang="zh-CN" altLang="en-US" baseline="0" dirty="0"/>
              <a:t> </a:t>
            </a:r>
            <a:r>
              <a:rPr lang="en-US" altLang="zh-CN" baseline="0" dirty="0"/>
              <a:t>algorithm.</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First</a:t>
            </a:r>
            <a:r>
              <a:rPr lang="en-US" altLang="zh-CN" baseline="0" dirty="0"/>
              <a:t>,</a:t>
            </a:r>
            <a:r>
              <a:rPr lang="en-US" baseline="0" dirty="0"/>
              <a:t> </a:t>
            </a:r>
            <a:r>
              <a:rPr lang="zh-CN" altLang="en-US" baseline="0" dirty="0"/>
              <a:t> </a:t>
            </a:r>
            <a:r>
              <a:rPr lang="en-US" altLang="zh-CN" baseline="0" dirty="0"/>
              <a:t>they</a:t>
            </a:r>
            <a:r>
              <a:rPr lang="zh-CN" altLang="en-US" baseline="0" dirty="0"/>
              <a:t> </a:t>
            </a:r>
            <a:r>
              <a:rPr lang="en-US" altLang="zh-CN" baseline="0" dirty="0"/>
              <a:t>usually</a:t>
            </a:r>
            <a:r>
              <a:rPr lang="zh-CN" altLang="en-US" baseline="0" dirty="0"/>
              <a:t> </a:t>
            </a:r>
            <a:r>
              <a:rPr lang="en-US" altLang="zh-CN" baseline="0" dirty="0"/>
              <a:t>follow</a:t>
            </a:r>
            <a:r>
              <a:rPr lang="zh-CN" altLang="en-US" baseline="0" dirty="0"/>
              <a:t> </a:t>
            </a:r>
            <a:r>
              <a:rPr lang="en-US" altLang="zh-CN" baseline="0" dirty="0"/>
              <a:t>a</a:t>
            </a:r>
            <a:r>
              <a:rPr lang="zh-CN" altLang="en-US" baseline="0" dirty="0"/>
              <a:t> </a:t>
            </a:r>
            <a:r>
              <a:rPr lang="en-US" baseline="0" dirty="0"/>
              <a:t>divide-and-conquer </a:t>
            </a:r>
            <a:r>
              <a:rPr lang="en-US" altLang="zh-CN" baseline="0" dirty="0"/>
              <a:t>paradigm</a:t>
            </a:r>
            <a:r>
              <a:rPr lang="zh-CN" altLang="en-US" baseline="0" dirty="0"/>
              <a:t> </a:t>
            </a:r>
            <a:r>
              <a:rPr lang="en-US" altLang="zh-CN" baseline="0" dirty="0"/>
              <a:t>and</a:t>
            </a:r>
            <a:r>
              <a:rPr lang="zh-CN" altLang="en-US" baseline="0" dirty="0"/>
              <a:t> </a:t>
            </a:r>
            <a:r>
              <a:rPr lang="en-US" baseline="0" dirty="0"/>
              <a:t>can be divided into multiple mining tasks</a:t>
            </a:r>
            <a:r>
              <a:rPr lang="zh-CN" altLang="en-US" baseline="0" dirty="0"/>
              <a:t> </a:t>
            </a:r>
            <a:r>
              <a:rPr lang="en-US" altLang="zh-CN" baseline="0" dirty="0"/>
              <a:t>in</a:t>
            </a:r>
            <a:r>
              <a:rPr lang="zh-CN" altLang="en-US" baseline="0" dirty="0"/>
              <a:t> </a:t>
            </a:r>
            <a:r>
              <a:rPr lang="en-US" altLang="zh-CN" baseline="0" dirty="0"/>
              <a:t>G-thinker</a:t>
            </a:r>
            <a:r>
              <a:rPr lang="en-US" baseline="0" dirty="0"/>
              <a:t> </a:t>
            </a:r>
            <a:r>
              <a:rPr lang="en-US" altLang="zh-CN" baseline="0" dirty="0"/>
              <a:t>for</a:t>
            </a:r>
            <a:r>
              <a:rPr lang="zh-CN" altLang="en-US" baseline="0" dirty="0"/>
              <a:t> </a:t>
            </a:r>
            <a:r>
              <a:rPr lang="en-US" altLang="zh-CN" baseline="0" dirty="0"/>
              <a:t>parallel</a:t>
            </a:r>
            <a:r>
              <a:rPr lang="zh-CN" altLang="en-US" baseline="0" dirty="0"/>
              <a:t> </a:t>
            </a:r>
            <a:r>
              <a:rPr lang="en-US" altLang="zh-CN" baseline="0" dirty="0"/>
              <a:t>computation.</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However,</a:t>
            </a:r>
            <a:r>
              <a:rPr lang="zh-CN" altLang="en-US" baseline="0" dirty="0"/>
              <a:t> </a:t>
            </a:r>
            <a:r>
              <a:rPr lang="en-US" altLang="zh-CN" baseline="0" dirty="0"/>
              <a:t>some</a:t>
            </a:r>
            <a:r>
              <a:rPr lang="zh-CN" altLang="en-US" baseline="0" dirty="0"/>
              <a:t> </a:t>
            </a:r>
            <a:r>
              <a:rPr lang="en-US" altLang="zh-CN" baseline="0" dirty="0"/>
              <a:t>tasks</a:t>
            </a:r>
            <a:r>
              <a:rPr lang="zh-CN" altLang="en-US" baseline="0" dirty="0"/>
              <a:t> </a:t>
            </a:r>
            <a:r>
              <a:rPr lang="en-US" altLang="zh-CN" baseline="0" dirty="0"/>
              <a:t>may</a:t>
            </a:r>
            <a:r>
              <a:rPr lang="zh-CN" altLang="en-US" baseline="0" dirty="0"/>
              <a:t> </a:t>
            </a:r>
            <a:r>
              <a:rPr lang="en-US" altLang="zh-CN" baseline="0" dirty="0"/>
              <a:t>be</a:t>
            </a:r>
            <a:r>
              <a:rPr lang="zh-CN" altLang="en-US" baseline="0" dirty="0"/>
              <a:t> </a:t>
            </a:r>
            <a:r>
              <a:rPr lang="en-US" altLang="zh-CN" baseline="0" dirty="0"/>
              <a:t>very</a:t>
            </a:r>
            <a:r>
              <a:rPr lang="zh-CN" altLang="en-US" baseline="0" dirty="0"/>
              <a:t> </a:t>
            </a:r>
            <a:r>
              <a:rPr lang="en-US" altLang="zh-CN" baseline="0" dirty="0"/>
              <a:t>expensive,</a:t>
            </a:r>
            <a:r>
              <a:rPr lang="zh-CN" altLang="en-US" baseline="0" dirty="0"/>
              <a:t> </a:t>
            </a:r>
            <a:r>
              <a:rPr lang="en-US" altLang="zh-CN" baseline="0" dirty="0"/>
              <a:t>running</a:t>
            </a:r>
            <a:r>
              <a:rPr lang="zh-CN" altLang="en-US" baseline="0" dirty="0"/>
              <a:t> </a:t>
            </a:r>
            <a:r>
              <a:rPr lang="en-US" altLang="zh-CN" baseline="0" dirty="0"/>
              <a:t>for</a:t>
            </a:r>
            <a:r>
              <a:rPr lang="zh-CN" altLang="en-US" baseline="0" dirty="0"/>
              <a:t> </a:t>
            </a:r>
            <a:r>
              <a:rPr lang="en-US" altLang="zh-CN" baseline="0" dirty="0"/>
              <a:t>a</a:t>
            </a:r>
            <a:r>
              <a:rPr lang="zh-CN" altLang="en-US" baseline="0" dirty="0"/>
              <a:t> </a:t>
            </a:r>
            <a:r>
              <a:rPr lang="en-US" altLang="zh-CN" baseline="0" dirty="0"/>
              <a:t>much</a:t>
            </a:r>
            <a:r>
              <a:rPr lang="zh-CN" altLang="en-US" baseline="0" dirty="0"/>
              <a:t> </a:t>
            </a:r>
            <a:r>
              <a:rPr lang="en-US" altLang="zh-CN" baseline="0" dirty="0"/>
              <a:t>longer</a:t>
            </a:r>
            <a:r>
              <a:rPr lang="zh-CN" altLang="en-US" baseline="0" dirty="0"/>
              <a:t> </a:t>
            </a:r>
            <a:r>
              <a:rPr lang="en-US" altLang="zh-CN" baseline="0" dirty="0"/>
              <a:t>period</a:t>
            </a:r>
            <a:r>
              <a:rPr lang="zh-CN" altLang="en-US" baseline="0" dirty="0"/>
              <a:t> </a:t>
            </a:r>
            <a:r>
              <a:rPr lang="en-US" altLang="zh-CN" baseline="0" dirty="0"/>
              <a:t>of</a:t>
            </a:r>
            <a:r>
              <a:rPr lang="zh-CN" altLang="en-US" baseline="0" dirty="0"/>
              <a:t> </a:t>
            </a:r>
            <a:r>
              <a:rPr lang="en-US" altLang="zh-CN" baseline="0" dirty="0"/>
              <a:t>time</a:t>
            </a:r>
            <a:r>
              <a:rPr lang="zh-CN" altLang="en-US" baseline="0" dirty="0"/>
              <a:t> </a:t>
            </a:r>
            <a:r>
              <a:rPr lang="en-US" altLang="zh-CN" baseline="0" dirty="0"/>
              <a:t>than</a:t>
            </a:r>
            <a:r>
              <a:rPr lang="zh-CN" altLang="en-US" baseline="0" dirty="0"/>
              <a:t> </a:t>
            </a:r>
            <a:r>
              <a:rPr lang="en-US" altLang="zh-CN" baseline="0" dirty="0"/>
              <a:t>an</a:t>
            </a:r>
            <a:r>
              <a:rPr lang="zh-CN" altLang="en-US" baseline="0" dirty="0"/>
              <a:t> </a:t>
            </a:r>
            <a:r>
              <a:rPr lang="en-US" altLang="zh-CN" baseline="0" dirty="0"/>
              <a:t>average</a:t>
            </a:r>
            <a:r>
              <a:rPr lang="zh-CN" altLang="en-US" baseline="0" dirty="0"/>
              <a:t> </a:t>
            </a:r>
            <a:r>
              <a:rPr lang="en-US" altLang="zh-CN" baseline="0" dirty="0"/>
              <a:t>task.</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case,</a:t>
            </a:r>
            <a:r>
              <a:rPr lang="zh-CN" altLang="en-US" baseline="0" dirty="0"/>
              <a:t> </a:t>
            </a:r>
            <a:r>
              <a:rPr lang="en-US" altLang="zh-CN" baseline="0" dirty="0"/>
              <a:t>w</a:t>
            </a:r>
            <a:r>
              <a:rPr lang="en-US" baseline="0" dirty="0"/>
              <a:t>e </a:t>
            </a:r>
            <a:r>
              <a:rPr lang="en-US" altLang="zh-CN" baseline="0" dirty="0"/>
              <a:t>can</a:t>
            </a:r>
            <a:r>
              <a:rPr lang="zh-CN" altLang="en-US" baseline="0" dirty="0"/>
              <a:t> </a:t>
            </a:r>
            <a:r>
              <a:rPr lang="en-US" altLang="zh-CN" baseline="0" dirty="0"/>
              <a:t>decompose</a:t>
            </a:r>
            <a:r>
              <a:rPr lang="zh-CN" altLang="en-US" baseline="0" dirty="0"/>
              <a:t> </a:t>
            </a:r>
            <a:r>
              <a:rPr lang="en-US" altLang="zh-CN" baseline="0" dirty="0"/>
              <a:t>such</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r>
              <a:rPr lang="en-US" altLang="zh-CN" baseline="0" dirty="0"/>
              <a:t>into</a:t>
            </a:r>
            <a:r>
              <a:rPr lang="zh-CN" altLang="en-US" baseline="0" dirty="0"/>
              <a:t> </a:t>
            </a:r>
            <a:r>
              <a:rPr lang="en-US" altLang="zh-CN" baseline="0" dirty="0"/>
              <a:t>smaller</a:t>
            </a:r>
            <a:r>
              <a:rPr lang="zh-CN" altLang="en-US" baseline="0" dirty="0"/>
              <a:t> </a:t>
            </a:r>
            <a:r>
              <a:rPr lang="en-US" altLang="zh-CN" baseline="0" dirty="0"/>
              <a:t>tasks.</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There</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challenge,</a:t>
            </a:r>
            <a:r>
              <a:rPr lang="zh-CN" altLang="en-US" baseline="0" dirty="0"/>
              <a:t> </a:t>
            </a:r>
            <a:r>
              <a:rPr lang="en-US" altLang="zh-CN" baseline="0" dirty="0"/>
              <a:t>however,</a:t>
            </a:r>
            <a:r>
              <a:rPr lang="zh-CN" altLang="en-US" baseline="0" dirty="0"/>
              <a:t> </a:t>
            </a:r>
            <a:r>
              <a:rPr lang="en-US" altLang="zh-CN" baseline="0" dirty="0"/>
              <a:t>in</a:t>
            </a:r>
            <a:r>
              <a:rPr lang="zh-CN" altLang="en-US" baseline="0" dirty="0"/>
              <a:t> </a:t>
            </a:r>
            <a:r>
              <a:rPr lang="en-US" altLang="zh-CN" baseline="0" dirty="0"/>
              <a:t>identifying</a:t>
            </a:r>
            <a:r>
              <a:rPr lang="zh-CN" altLang="en-US" baseline="0" dirty="0"/>
              <a:t> </a:t>
            </a:r>
            <a:r>
              <a:rPr lang="en-US" altLang="zh-CN" baseline="0" dirty="0"/>
              <a:t>such</a:t>
            </a:r>
            <a:r>
              <a:rPr lang="zh-CN" altLang="en-US" baseline="0" dirty="0"/>
              <a:t> </a:t>
            </a:r>
            <a:r>
              <a:rPr lang="en-US" altLang="zh-CN" baseline="0" dirty="0"/>
              <a:t>tasks,</a:t>
            </a:r>
            <a:r>
              <a:rPr lang="zh-CN" altLang="en-US" baseline="0" dirty="0"/>
              <a:t> </a:t>
            </a:r>
            <a:r>
              <a:rPr lang="en-US" altLang="zh-CN" baseline="0" dirty="0"/>
              <a:t>since</a:t>
            </a:r>
            <a:r>
              <a:rPr lang="zh-CN" altLang="en-US" baseline="0" dirty="0"/>
              <a:t> </a:t>
            </a:r>
            <a:r>
              <a:rPr lang="en-US" altLang="zh-CN" baseline="0" dirty="0"/>
              <a:t>in</a:t>
            </a:r>
            <a:r>
              <a:rPr lang="zh-CN" altLang="en-US" baseline="0" dirty="0"/>
              <a:t> </a:t>
            </a:r>
            <a:r>
              <a:rPr lang="en-US" altLang="zh-CN" baseline="0" dirty="0"/>
              <a:t>dense</a:t>
            </a:r>
            <a:r>
              <a:rPr lang="zh-CN" altLang="en-US" baseline="0" dirty="0"/>
              <a:t> </a:t>
            </a:r>
            <a:r>
              <a:rPr lang="en-US" altLang="zh-CN" baseline="0" dirty="0"/>
              <a:t>subgraph</a:t>
            </a:r>
            <a:r>
              <a:rPr lang="zh-CN" altLang="en-US" baseline="0" dirty="0"/>
              <a:t> </a:t>
            </a:r>
            <a:r>
              <a:rPr lang="en-US" altLang="zh-CN" baseline="0" dirty="0"/>
              <a:t>mining,</a:t>
            </a:r>
            <a:r>
              <a:rPr lang="zh-CN" altLang="en-US" baseline="0" dirty="0"/>
              <a:t> </a:t>
            </a:r>
            <a:r>
              <a:rPr lang="en-US" altLang="zh-CN" baseline="0" dirty="0"/>
              <a:t>the</a:t>
            </a:r>
            <a:r>
              <a:rPr lang="zh-CN" altLang="en-US" baseline="0" dirty="0"/>
              <a:t> </a:t>
            </a:r>
            <a:r>
              <a:rPr lang="en-US" altLang="zh-CN" baseline="0" dirty="0"/>
              <a:t>mining</a:t>
            </a:r>
            <a:r>
              <a:rPr lang="zh-CN" altLang="en-US" baseline="0" dirty="0"/>
              <a:t> </a:t>
            </a:r>
            <a:r>
              <a:rPr lang="en-US" altLang="zh-CN" baseline="0" dirty="0"/>
              <a:t>time</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highly</a:t>
            </a:r>
            <a:r>
              <a:rPr lang="zh-CN" altLang="en-US" baseline="0" dirty="0"/>
              <a:t> </a:t>
            </a:r>
            <a:r>
              <a:rPr lang="en-US" altLang="zh-CN" baseline="0" dirty="0"/>
              <a:t>unpredictable.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We</a:t>
            </a:r>
            <a:r>
              <a:rPr lang="zh-CN" altLang="en-US" baseline="0" dirty="0"/>
              <a:t> </a:t>
            </a:r>
            <a:r>
              <a:rPr lang="en-US" altLang="zh-CN" baseline="0" dirty="0"/>
              <a:t>will</a:t>
            </a:r>
            <a:r>
              <a:rPr lang="zh-CN" altLang="en-US" baseline="0" dirty="0"/>
              <a:t> </a:t>
            </a:r>
            <a:r>
              <a:rPr lang="en-US" altLang="zh-CN" baseline="0" dirty="0"/>
              <a:t>elaborate</a:t>
            </a:r>
            <a:r>
              <a:rPr lang="zh-CN" altLang="en-US" baseline="0" dirty="0"/>
              <a:t> </a:t>
            </a:r>
            <a:r>
              <a:rPr lang="en-US" altLang="zh-CN" baseline="0" dirty="0"/>
              <a:t>on</a:t>
            </a:r>
            <a:r>
              <a:rPr lang="zh-CN" altLang="en-US" baseline="0" dirty="0"/>
              <a:t> </a:t>
            </a:r>
            <a:r>
              <a:rPr lang="en-US" altLang="zh-CN" baseline="0" dirty="0"/>
              <a:t>this</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few</a:t>
            </a:r>
            <a:r>
              <a:rPr lang="zh-CN" altLang="en-US" baseline="0" dirty="0"/>
              <a:t> </a:t>
            </a:r>
            <a:r>
              <a:rPr lang="en-US" altLang="zh-CN" baseline="0" dirty="0"/>
              <a:t>later</a:t>
            </a:r>
            <a:r>
              <a:rPr lang="zh-CN" altLang="en-US" baseline="0" dirty="0"/>
              <a:t> </a:t>
            </a:r>
            <a:r>
              <a:rPr lang="en-US" altLang="zh-CN" baseline="0" dirty="0"/>
              <a:t>slides</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143</a:t>
            </a:fld>
            <a:endParaRPr lang="en-US"/>
          </a:p>
        </p:txBody>
      </p:sp>
    </p:spTree>
    <p:extLst>
      <p:ext uri="{BB962C8B-B14F-4D97-AF65-F5344CB8AC3E}">
        <p14:creationId xmlns:p14="http://schemas.microsoft.com/office/powerpoint/2010/main" val="89434666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Recall</a:t>
            </a:r>
            <a:r>
              <a:rPr lang="zh-CN" altLang="en-US" baseline="0" dirty="0"/>
              <a:t> </a:t>
            </a:r>
            <a:r>
              <a:rPr lang="en-US" altLang="zh-CN" baseline="0" dirty="0"/>
              <a:t>that</a:t>
            </a:r>
            <a:r>
              <a:rPr lang="zh-CN" altLang="en-US" baseline="0" dirty="0"/>
              <a:t> </a:t>
            </a:r>
            <a:r>
              <a:rPr lang="en-US" altLang="zh-CN" baseline="0" dirty="0"/>
              <a:t>in</a:t>
            </a:r>
            <a:r>
              <a:rPr lang="zh-CN" altLang="en-US" baseline="0" dirty="0"/>
              <a:t> </a:t>
            </a:r>
            <a:r>
              <a:rPr lang="en-US" altLang="zh-CN" baseline="0" dirty="0"/>
              <a:t>G-thinker's</a:t>
            </a:r>
            <a:r>
              <a:rPr lang="zh-CN" altLang="en-US" baseline="0" dirty="0"/>
              <a:t> </a:t>
            </a:r>
            <a:r>
              <a:rPr lang="en-US" altLang="zh-CN" baseline="0" dirty="0"/>
              <a:t>programming</a:t>
            </a:r>
            <a:r>
              <a:rPr lang="zh-CN" altLang="en-US" baseline="0" dirty="0"/>
              <a:t> </a:t>
            </a:r>
            <a:r>
              <a:rPr lang="en-US" altLang="zh-CN" baseline="0" dirty="0"/>
              <a:t>model,</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is</a:t>
            </a:r>
            <a:r>
              <a:rPr lang="zh-CN" altLang="en-US" baseline="0" dirty="0"/>
              <a:t> </a:t>
            </a:r>
            <a:r>
              <a:rPr lang="en-US" altLang="zh-CN" baseline="0" dirty="0"/>
              <a:t>spawned</a:t>
            </a:r>
            <a:r>
              <a:rPr lang="zh-CN" altLang="en-US" baseline="0" dirty="0"/>
              <a:t> </a:t>
            </a:r>
            <a:r>
              <a:rPr lang="en-US" altLang="zh-CN" baseline="0" dirty="0"/>
              <a:t>from</a:t>
            </a:r>
            <a:r>
              <a:rPr lang="zh-CN" altLang="en-US" baseline="0" dirty="0"/>
              <a:t> </a:t>
            </a:r>
            <a:r>
              <a:rPr lang="en-US" altLang="zh-CN" baseline="0" dirty="0"/>
              <a:t>individual</a:t>
            </a:r>
            <a:r>
              <a:rPr lang="zh-CN" altLang="en-US" baseline="0" dirty="0"/>
              <a:t> </a:t>
            </a:r>
            <a:r>
              <a:rPr lang="en-US" altLang="zh-CN" baseline="0" dirty="0"/>
              <a:t>vertices,</a:t>
            </a:r>
            <a:r>
              <a:rPr lang="zh-CN" altLang="en-US" baseline="0" dirty="0"/>
              <a:t> </a:t>
            </a:r>
            <a:r>
              <a:rPr lang="en-US" altLang="zh-CN" baseline="0" dirty="0"/>
              <a:t>and</a:t>
            </a:r>
            <a:r>
              <a:rPr lang="zh-CN" altLang="en-US" baseline="0" dirty="0"/>
              <a:t> </a:t>
            </a:r>
            <a:r>
              <a:rPr lang="en-US" altLang="zh-CN" baseline="0" dirty="0"/>
              <a:t>iteratively</a:t>
            </a:r>
            <a:r>
              <a:rPr lang="zh-CN" altLang="en-US" baseline="0" dirty="0"/>
              <a:t> </a:t>
            </a:r>
            <a:r>
              <a:rPr lang="en-US" altLang="zh-CN" baseline="0" dirty="0"/>
              <a:t>calls</a:t>
            </a:r>
            <a:r>
              <a:rPr lang="zh-CN" altLang="en-US" baseline="0" dirty="0"/>
              <a:t> </a:t>
            </a:r>
            <a:r>
              <a:rPr lang="en-US" altLang="zh-CN" baseline="0" dirty="0"/>
              <a:t>a</a:t>
            </a:r>
            <a:r>
              <a:rPr lang="zh-CN" altLang="en-US" baseline="0" dirty="0"/>
              <a:t> </a:t>
            </a:r>
            <a:r>
              <a:rPr lang="en-US" altLang="zh-CN" baseline="0" dirty="0"/>
              <a:t>user-defined</a:t>
            </a:r>
            <a:r>
              <a:rPr lang="zh-CN" altLang="en-US" baseline="0" dirty="0"/>
              <a:t> </a:t>
            </a:r>
            <a:r>
              <a:rPr lang="en-US" altLang="zh-CN" baseline="0" dirty="0"/>
              <a:t>compute-function</a:t>
            </a:r>
            <a:r>
              <a:rPr lang="zh-CN" altLang="en-US" baseline="0" dirty="0"/>
              <a:t> </a:t>
            </a:r>
            <a:r>
              <a:rPr lang="en-US" altLang="zh-CN" baseline="0" dirty="0"/>
              <a:t>to</a:t>
            </a:r>
            <a:r>
              <a:rPr lang="zh-CN" altLang="en-US" baseline="0" dirty="0"/>
              <a:t> </a:t>
            </a:r>
            <a:r>
              <a:rPr lang="en-US" altLang="zh-CN" baseline="0" dirty="0"/>
              <a:t>expand</a:t>
            </a:r>
            <a:r>
              <a:rPr lang="zh-CN" altLang="en-US" baseline="0" dirty="0"/>
              <a:t> </a:t>
            </a:r>
            <a:r>
              <a:rPr lang="en-US" altLang="zh-CN" baseline="0" dirty="0"/>
              <a:t>its</a:t>
            </a:r>
            <a:r>
              <a:rPr lang="zh-CN" altLang="en-US" baseline="0" dirty="0"/>
              <a:t> </a:t>
            </a:r>
            <a:r>
              <a:rPr lang="en-US" altLang="zh-CN" baseline="0" dirty="0"/>
              <a:t>subgraph</a:t>
            </a:r>
            <a:r>
              <a:rPr lang="zh-CN" altLang="en-US" baseline="0" dirty="0"/>
              <a:t> </a:t>
            </a:r>
            <a:r>
              <a:rPr lang="en-US" altLang="zh-CN" baseline="0" dirty="0"/>
              <a:t>and</a:t>
            </a:r>
            <a:r>
              <a:rPr lang="zh-CN" altLang="en-US" baseline="0" dirty="0"/>
              <a:t> </a:t>
            </a:r>
            <a:r>
              <a:rPr lang="en-US" altLang="zh-CN" baseline="0" dirty="0"/>
              <a:t>to</a:t>
            </a:r>
            <a:r>
              <a:rPr lang="zh-CN" altLang="en-US" baseline="0" dirty="0"/>
              <a:t> </a:t>
            </a:r>
            <a:r>
              <a:rPr lang="en-US" altLang="zh-CN" baseline="0" dirty="0"/>
              <a:t>mine</a:t>
            </a:r>
            <a:r>
              <a:rPr lang="zh-CN" altLang="en-US" baseline="0" dirty="0"/>
              <a:t> </a:t>
            </a:r>
            <a:r>
              <a:rPr lang="en-US" altLang="zh-CN" baseline="0" dirty="0"/>
              <a:t>the</a:t>
            </a:r>
            <a:r>
              <a:rPr lang="zh-CN" altLang="en-US" baseline="0" dirty="0"/>
              <a:t> </a:t>
            </a:r>
            <a:r>
              <a:rPr lang="en-US" altLang="zh-CN" baseline="0" dirty="0"/>
              <a:t>created</a:t>
            </a:r>
            <a:r>
              <a:rPr lang="zh-CN" altLang="en-US" baseline="0" dirty="0"/>
              <a:t> </a:t>
            </a:r>
            <a:r>
              <a:rPr lang="en-US" altLang="zh-CN" baseline="0" dirty="0"/>
              <a:t>subgraph.</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144</a:t>
            </a:fld>
            <a:endParaRPr lang="en-US"/>
          </a:p>
        </p:txBody>
      </p:sp>
    </p:spTree>
    <p:extLst>
      <p:ext uri="{BB962C8B-B14F-4D97-AF65-F5344CB8AC3E}">
        <p14:creationId xmlns:p14="http://schemas.microsoft.com/office/powerpoint/2010/main" val="96191180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Also</a:t>
            </a:r>
            <a:r>
              <a:rPr lang="zh-CN" altLang="en-US" baseline="0" dirty="0"/>
              <a:t> </a:t>
            </a:r>
            <a:r>
              <a:rPr lang="en-US" altLang="zh-CN" baseline="0" dirty="0"/>
              <a:t>recall</a:t>
            </a:r>
            <a:r>
              <a:rPr lang="zh-CN" altLang="en-US" baseline="0" dirty="0"/>
              <a:t> </a:t>
            </a:r>
            <a:r>
              <a:rPr lang="en-US" altLang="zh-CN" baseline="0" dirty="0"/>
              <a:t>that</a:t>
            </a:r>
            <a:r>
              <a:rPr lang="en-US" baseline="0" dirty="0"/>
              <a:t> </a:t>
            </a:r>
            <a:r>
              <a:rPr lang="en-US" altLang="zh-CN" baseline="0" dirty="0"/>
              <a:t>a</a:t>
            </a:r>
            <a:r>
              <a:rPr lang="zh-CN" altLang="en-US" baseline="0" dirty="0"/>
              <a:t> </a:t>
            </a:r>
            <a:r>
              <a:rPr lang="en-US" altLang="zh-CN" baseline="0" dirty="0"/>
              <a:t>dense</a:t>
            </a:r>
            <a:r>
              <a:rPr lang="zh-CN" altLang="en-US" baseline="0" dirty="0"/>
              <a:t> </a:t>
            </a:r>
            <a:r>
              <a:rPr lang="en-US" altLang="zh-CN" baseline="0" dirty="0"/>
              <a:t>subgraph</a:t>
            </a:r>
            <a:r>
              <a:rPr lang="zh-CN" altLang="en-US" baseline="0" dirty="0"/>
              <a:t> </a:t>
            </a:r>
            <a:r>
              <a:rPr lang="en-US" altLang="zh-CN" baseline="0" dirty="0"/>
              <a:t>mining</a:t>
            </a:r>
            <a:r>
              <a:rPr lang="zh-CN" altLang="en-US" baseline="0" dirty="0"/>
              <a:t> </a:t>
            </a:r>
            <a:r>
              <a:rPr lang="en-US" altLang="zh-CN" baseline="0" dirty="0"/>
              <a:t>algorithm</a:t>
            </a:r>
            <a:r>
              <a:rPr lang="zh-CN" altLang="en-US" baseline="0" dirty="0"/>
              <a:t> </a:t>
            </a:r>
            <a:r>
              <a:rPr lang="en-US" altLang="zh-CN" baseline="0" dirty="0"/>
              <a:t>can</a:t>
            </a:r>
            <a:r>
              <a:rPr lang="zh-CN" altLang="en-US" baseline="0" dirty="0"/>
              <a:t> </a:t>
            </a:r>
            <a:r>
              <a:rPr lang="en-US" altLang="zh-CN" baseline="0" dirty="0"/>
              <a:t>check</a:t>
            </a:r>
            <a:r>
              <a:rPr lang="zh-CN" altLang="en-US" baseline="0" dirty="0"/>
              <a:t> </a:t>
            </a:r>
            <a:r>
              <a:rPr lang="en-US" altLang="zh-CN" baseline="0" dirty="0"/>
              <a:t>the</a:t>
            </a:r>
            <a:r>
              <a:rPr lang="zh-CN" altLang="en-US" baseline="0" dirty="0"/>
              <a:t> </a:t>
            </a:r>
            <a:r>
              <a:rPr lang="en-US" altLang="zh-CN" baseline="0" dirty="0"/>
              <a:t>subgraphs</a:t>
            </a:r>
            <a:r>
              <a:rPr lang="zh-CN" altLang="en-US" baseline="0" dirty="0"/>
              <a:t> </a:t>
            </a:r>
            <a:r>
              <a:rPr lang="en-US" altLang="zh-CN" baseline="0" dirty="0"/>
              <a:t>using</a:t>
            </a:r>
            <a:r>
              <a:rPr lang="zh-CN" altLang="en-US" baseline="0" dirty="0"/>
              <a:t> </a:t>
            </a:r>
            <a:r>
              <a:rPr lang="en-US" altLang="zh-CN" baseline="0" dirty="0"/>
              <a:t>a</a:t>
            </a:r>
            <a:r>
              <a:rPr lang="zh-CN" altLang="en-US" baseline="0" dirty="0"/>
              <a:t> </a:t>
            </a:r>
            <a:r>
              <a:rPr lang="en-US" altLang="zh-CN" baseline="0" dirty="0"/>
              <a:t>vertex-set</a:t>
            </a:r>
            <a:r>
              <a:rPr lang="zh-CN" altLang="en-US" baseline="0" dirty="0"/>
              <a:t> </a:t>
            </a:r>
            <a:r>
              <a:rPr lang="en-US" altLang="zh-CN" baseline="0" dirty="0"/>
              <a:t>enumeration</a:t>
            </a:r>
            <a:r>
              <a:rPr lang="zh-CN" altLang="en-US" baseline="0" dirty="0"/>
              <a:t> </a:t>
            </a:r>
            <a:r>
              <a:rPr lang="en-US" altLang="zh-CN" baseline="0" dirty="0"/>
              <a:t>tree,</a:t>
            </a:r>
            <a:r>
              <a:rPr lang="zh-CN" altLang="en-US" baseline="0" dirty="0"/>
              <a:t> </a:t>
            </a:r>
            <a:r>
              <a:rPr lang="en-US" altLang="zh-CN" baseline="0" dirty="0"/>
              <a:t>where</a:t>
            </a:r>
            <a:r>
              <a:rPr lang="zh-CN" altLang="en-US" baseline="0" dirty="0"/>
              <a:t> </a:t>
            </a:r>
            <a:r>
              <a:rPr lang="en-US" altLang="zh-CN" baseline="0" dirty="0"/>
              <a:t>each</a:t>
            </a:r>
            <a:r>
              <a:rPr lang="zh-CN" altLang="en-US" baseline="0" dirty="0"/>
              <a:t> </a:t>
            </a:r>
            <a:r>
              <a:rPr lang="en-US" altLang="zh-CN" baseline="0" dirty="0"/>
              <a:t>node</a:t>
            </a:r>
            <a:r>
              <a:rPr lang="zh-CN" altLang="en-US" baseline="0" dirty="0"/>
              <a:t> </a:t>
            </a:r>
            <a:r>
              <a:rPr lang="en-US" altLang="zh-CN" baseline="0" dirty="0"/>
              <a:t>corresponds</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set</a:t>
            </a:r>
            <a:r>
              <a:rPr lang="zh-CN" altLang="en-US" baseline="0" dirty="0"/>
              <a:t> </a:t>
            </a:r>
            <a:r>
              <a:rPr lang="en-US" altLang="zh-CN" baseline="0" dirty="0"/>
              <a:t>S</a:t>
            </a:r>
            <a:r>
              <a:rPr lang="zh-CN" altLang="en-US" baseline="0" dirty="0"/>
              <a:t> </a:t>
            </a:r>
            <a:r>
              <a:rPr lang="en-US" altLang="zh-CN" baseline="0" dirty="0"/>
              <a:t>of</a:t>
            </a:r>
            <a:r>
              <a:rPr lang="zh-CN" altLang="en-US" baseline="0" dirty="0"/>
              <a:t> </a:t>
            </a:r>
            <a:r>
              <a:rPr lang="en-US" altLang="zh-CN" baseline="0" dirty="0"/>
              <a:t>vertices</a:t>
            </a:r>
            <a:r>
              <a:rPr lang="zh-CN" altLang="en-US" baseline="0" dirty="0"/>
              <a:t> </a:t>
            </a:r>
            <a:r>
              <a:rPr lang="en-US" altLang="zh-CN" baseline="0" dirty="0"/>
              <a:t>already</a:t>
            </a:r>
            <a:r>
              <a:rPr lang="zh-CN" altLang="en-US" baseline="0" dirty="0"/>
              <a:t> </a:t>
            </a:r>
            <a:r>
              <a:rPr lang="en-US" altLang="zh-CN" baseline="0" dirty="0"/>
              <a:t>included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result</a:t>
            </a:r>
            <a:r>
              <a:rPr lang="zh-CN" altLang="en-US" baseline="0" dirty="0"/>
              <a:t> </a:t>
            </a:r>
            <a:r>
              <a:rPr lang="en-US" altLang="zh-CN" baseline="0" dirty="0"/>
              <a:t>subgraph,</a:t>
            </a:r>
            <a:r>
              <a:rPr lang="zh-CN" altLang="en-US" baseline="0" dirty="0"/>
              <a:t> </a:t>
            </a:r>
            <a:r>
              <a:rPr lang="en-US" altLang="zh-CN" baseline="0" dirty="0"/>
              <a:t>and</a:t>
            </a:r>
            <a:r>
              <a:rPr lang="zh-CN" altLang="en-US" baseline="0" dirty="0"/>
              <a:t> </a:t>
            </a:r>
            <a:r>
              <a:rPr lang="en-US" altLang="zh-CN" baseline="0" dirty="0"/>
              <a:t>is</a:t>
            </a:r>
            <a:r>
              <a:rPr lang="zh-CN" altLang="en-US" baseline="0" dirty="0"/>
              <a:t> </a:t>
            </a:r>
            <a:r>
              <a:rPr lang="en-US" altLang="zh-CN" baseline="0" dirty="0"/>
              <a:t>accompanied</a:t>
            </a:r>
            <a:r>
              <a:rPr lang="zh-CN" altLang="en-US" baseline="0" dirty="0"/>
              <a:t> </a:t>
            </a:r>
            <a:r>
              <a:rPr lang="en-US" altLang="zh-CN" baseline="0" dirty="0"/>
              <a:t>by</a:t>
            </a:r>
            <a:r>
              <a:rPr lang="zh-CN" altLang="en-US" baseline="0" dirty="0"/>
              <a:t> </a:t>
            </a:r>
            <a:r>
              <a:rPr lang="en-US" altLang="zh-CN" baseline="0" dirty="0"/>
              <a:t>a</a:t>
            </a:r>
            <a:r>
              <a:rPr lang="zh-CN" altLang="en-US" baseline="0" dirty="0"/>
              <a:t> </a:t>
            </a:r>
            <a:r>
              <a:rPr lang="en-US" altLang="zh-CN" baseline="0" dirty="0"/>
              <a:t>candidate</a:t>
            </a:r>
            <a:r>
              <a:rPr lang="zh-CN" altLang="en-US" baseline="0" dirty="0"/>
              <a:t> </a:t>
            </a:r>
            <a:r>
              <a:rPr lang="en-US" altLang="zh-CN" baseline="0" dirty="0"/>
              <a:t>vertex</a:t>
            </a:r>
            <a:r>
              <a:rPr lang="zh-CN" altLang="en-US" baseline="0" dirty="0"/>
              <a:t> </a:t>
            </a:r>
            <a:r>
              <a:rPr lang="en-US" altLang="zh-CN" baseline="0" dirty="0"/>
              <a:t>set</a:t>
            </a:r>
            <a:r>
              <a:rPr lang="zh-CN" altLang="en-US" baseline="0" dirty="0"/>
              <a:t> </a:t>
            </a:r>
            <a:r>
              <a:rPr lang="en-US" altLang="zh-CN" baseline="0" dirty="0"/>
              <a:t>extension-S</a:t>
            </a:r>
            <a:r>
              <a:rPr lang="zh-CN" altLang="en-US" baseline="0" dirty="0"/>
              <a:t> </a:t>
            </a:r>
            <a:r>
              <a:rPr lang="en-US" altLang="zh-CN" baseline="0" dirty="0"/>
              <a:t>to</a:t>
            </a:r>
            <a:r>
              <a:rPr lang="zh-CN" altLang="en-US" baseline="0" dirty="0"/>
              <a:t> </a:t>
            </a:r>
            <a:r>
              <a:rPr lang="en-US" altLang="zh-CN" baseline="0" dirty="0"/>
              <a:t>expand</a:t>
            </a:r>
            <a:r>
              <a:rPr lang="zh-CN" altLang="en-US" baseline="0" dirty="0"/>
              <a:t> </a:t>
            </a:r>
            <a:r>
              <a:rPr lang="en-US" altLang="zh-CN" baseline="0" dirty="0"/>
              <a:t>the</a:t>
            </a:r>
            <a:r>
              <a:rPr lang="zh-CN" altLang="en-US" baseline="0" dirty="0"/>
              <a:t> </a:t>
            </a:r>
            <a:r>
              <a:rPr lang="en-US" altLang="zh-CN" baseline="0" dirty="0"/>
              <a:t>subgraph</a:t>
            </a:r>
            <a:r>
              <a:rPr lang="zh-CN" altLang="en-US" baseline="0" dirty="0"/>
              <a:t> </a:t>
            </a:r>
            <a:r>
              <a:rPr lang="en-US" altLang="zh-CN" baseline="0" dirty="0"/>
              <a:t>with.</a:t>
            </a:r>
            <a:endParaRPr lang="en-US" baseline="0" dirty="0"/>
          </a:p>
          <a:p>
            <a:r>
              <a:rPr lang="en-US" baseline="0" dirty="0"/>
              <a:t>[click]</a:t>
            </a:r>
          </a:p>
          <a:p>
            <a:r>
              <a:rPr lang="en-US" altLang="zh-CN" baseline="0" dirty="0"/>
              <a:t>In</a:t>
            </a:r>
            <a:r>
              <a:rPr lang="zh-CN" altLang="en-US" baseline="0" dirty="0"/>
              <a:t> </a:t>
            </a:r>
            <a:r>
              <a:rPr lang="en-US" altLang="zh-CN" baseline="0" dirty="0"/>
              <a:t>this</a:t>
            </a:r>
            <a:r>
              <a:rPr lang="zh-CN" altLang="en-US" baseline="0" dirty="0"/>
              <a:t> </a:t>
            </a:r>
            <a:r>
              <a:rPr lang="en-US" altLang="zh-CN" baseline="0" dirty="0"/>
              <a:t>example</a:t>
            </a:r>
            <a:r>
              <a:rPr lang="zh-CN" altLang="en-US" baseline="0" dirty="0"/>
              <a:t> </a:t>
            </a:r>
            <a:r>
              <a:rPr lang="en-US" altLang="zh-CN" baseline="0" dirty="0"/>
              <a:t>set</a:t>
            </a:r>
            <a:r>
              <a:rPr lang="zh-CN" altLang="en-US" baseline="0" dirty="0"/>
              <a:t> </a:t>
            </a:r>
            <a:r>
              <a:rPr lang="en-US" altLang="zh-CN" baseline="0" dirty="0"/>
              <a:t>enumeration</a:t>
            </a:r>
            <a:r>
              <a:rPr lang="zh-CN" altLang="en-US" baseline="0" dirty="0"/>
              <a:t> </a:t>
            </a:r>
            <a:r>
              <a:rPr lang="en-US" altLang="zh-CN" baseline="0" dirty="0"/>
              <a:t>tree,</a:t>
            </a:r>
            <a:r>
              <a:rPr lang="zh-CN" altLang="en-US" baseline="0" dirty="0"/>
              <a:t> </a:t>
            </a:r>
            <a:r>
              <a:rPr lang="en-US" altLang="zh-CN" baseline="0" dirty="0"/>
              <a:t>4</a:t>
            </a:r>
            <a:r>
              <a:rPr lang="en-US" baseline="0" dirty="0"/>
              <a:t> tasks </a:t>
            </a:r>
            <a:r>
              <a:rPr lang="en-US" altLang="zh-CN" baseline="0" dirty="0"/>
              <a:t>are</a:t>
            </a:r>
            <a:r>
              <a:rPr lang="zh-CN" altLang="en-US" baseline="0" dirty="0"/>
              <a:t> </a:t>
            </a:r>
            <a:r>
              <a:rPr lang="en-US" altLang="zh-CN" baseline="0" dirty="0"/>
              <a:t>initially</a:t>
            </a:r>
            <a:r>
              <a:rPr lang="zh-CN" altLang="en-US" baseline="0" dirty="0"/>
              <a:t> </a:t>
            </a:r>
            <a:r>
              <a:rPr lang="en-US" baseline="0" dirty="0"/>
              <a:t>spawned from </a:t>
            </a:r>
            <a:r>
              <a:rPr lang="en-US" altLang="zh-CN" baseline="0" dirty="0"/>
              <a:t>individual</a:t>
            </a:r>
            <a:r>
              <a:rPr lang="en-US" baseline="0" dirty="0"/>
              <a:t> vert</a:t>
            </a:r>
            <a:r>
              <a:rPr lang="en-US" altLang="zh-CN" baseline="0" dirty="0"/>
              <a:t>ices</a:t>
            </a:r>
            <a:r>
              <a:rPr lang="zh-CN" altLang="en-US" baseline="0" dirty="0"/>
              <a:t> </a:t>
            </a:r>
            <a:r>
              <a:rPr lang="en-US" altLang="zh-CN" baseline="0" dirty="0"/>
              <a:t>a,</a:t>
            </a:r>
            <a:r>
              <a:rPr lang="zh-CN" altLang="en-US" baseline="0" dirty="0"/>
              <a:t> </a:t>
            </a:r>
            <a:r>
              <a:rPr lang="en-US" altLang="zh-CN" baseline="0" dirty="0"/>
              <a:t>b,</a:t>
            </a:r>
            <a:r>
              <a:rPr lang="zh-CN" altLang="en-US" baseline="0" dirty="0"/>
              <a:t> </a:t>
            </a:r>
            <a:r>
              <a:rPr lang="en-US" altLang="zh-CN" baseline="0" dirty="0"/>
              <a:t>c</a:t>
            </a:r>
            <a:r>
              <a:rPr lang="zh-CN" altLang="en-US" baseline="0" dirty="0"/>
              <a:t> </a:t>
            </a:r>
            <a:r>
              <a:rPr lang="en-US" altLang="zh-CN" baseline="0" dirty="0"/>
              <a:t>and</a:t>
            </a:r>
            <a:r>
              <a:rPr lang="zh-CN" altLang="en-US" baseline="0" dirty="0"/>
              <a:t> </a:t>
            </a:r>
            <a:r>
              <a:rPr lang="en-US" altLang="zh-CN" baseline="0" dirty="0"/>
              <a:t>d</a:t>
            </a:r>
            <a:r>
              <a:rPr lang="en-US" baseline="0" dirty="0"/>
              <a:t> by calling the </a:t>
            </a:r>
            <a:r>
              <a:rPr lang="en-US" baseline="0" dirty="0" err="1"/>
              <a:t>spawn_task</a:t>
            </a:r>
            <a:r>
              <a:rPr lang="en-US" baseline="0" dirty="0"/>
              <a:t>() function.</a:t>
            </a:r>
          </a:p>
          <a:p>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 </a:t>
            </a:r>
            <a:r>
              <a:rPr lang="en-US" altLang="zh-CN" baseline="0" dirty="0"/>
              <a:t>set-enumeration</a:t>
            </a:r>
            <a:r>
              <a:rPr lang="zh-CN" altLang="en-US" baseline="0" dirty="0"/>
              <a:t> </a:t>
            </a:r>
            <a:r>
              <a:rPr lang="en-US" altLang="zh-CN" baseline="0" dirty="0"/>
              <a:t>subtree</a:t>
            </a:r>
            <a:r>
              <a:rPr lang="zh-CN" altLang="en-US" baseline="0" dirty="0"/>
              <a:t> </a:t>
            </a:r>
            <a:r>
              <a:rPr lang="en-US" altLang="zh-CN" baseline="0" dirty="0"/>
              <a:t>under</a:t>
            </a:r>
            <a:r>
              <a:rPr lang="zh-CN" altLang="en-US" baseline="0" dirty="0"/>
              <a:t> </a:t>
            </a:r>
            <a:r>
              <a:rPr lang="en-US" altLang="zh-CN" baseline="0" dirty="0"/>
              <a:t>vertex</a:t>
            </a:r>
            <a:r>
              <a:rPr lang="zh-CN" altLang="en-US" baseline="0" dirty="0"/>
              <a:t> </a:t>
            </a:r>
            <a:r>
              <a:rPr lang="en-US" altLang="zh-CN" baseline="0" dirty="0"/>
              <a:t>a</a:t>
            </a:r>
            <a:r>
              <a:rPr lang="zh-CN" altLang="en-US" baseline="0" dirty="0"/>
              <a:t> </a:t>
            </a:r>
            <a:r>
              <a:rPr lang="en-US" altLang="zh-CN" baseline="0" dirty="0"/>
              <a:t>is</a:t>
            </a:r>
            <a:r>
              <a:rPr lang="zh-CN" altLang="en-US" baseline="0" dirty="0"/>
              <a:t> </a:t>
            </a:r>
            <a:r>
              <a:rPr lang="en-US" altLang="zh-CN" baseline="0" dirty="0"/>
              <a:t>big,</a:t>
            </a:r>
            <a:r>
              <a:rPr lang="zh-CN" altLang="en-US" baseline="0" dirty="0"/>
              <a:t> </a:t>
            </a:r>
            <a:r>
              <a:rPr lang="en-US" altLang="zh-CN" baseline="0" dirty="0"/>
              <a:t>and</a:t>
            </a:r>
            <a:r>
              <a:rPr lang="zh-CN" altLang="en-US" baseline="0" dirty="0"/>
              <a:t> </a:t>
            </a:r>
            <a:r>
              <a:rPr lang="en-US" altLang="zh-CN" baseline="0" dirty="0"/>
              <a:t>if</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totally</a:t>
            </a:r>
            <a:r>
              <a:rPr lang="zh-CN" altLang="en-US" baseline="0" dirty="0"/>
              <a:t> </a:t>
            </a:r>
            <a:r>
              <a:rPr lang="en-US" altLang="zh-CN" baseline="0" dirty="0"/>
              <a:t>mined</a:t>
            </a:r>
            <a:r>
              <a:rPr lang="zh-CN" altLang="en-US" baseline="0" dirty="0"/>
              <a:t> </a:t>
            </a:r>
            <a:r>
              <a:rPr lang="en-US" altLang="zh-CN" baseline="0" dirty="0"/>
              <a:t>by</a:t>
            </a:r>
            <a:r>
              <a:rPr lang="zh-CN" altLang="en-US" baseline="0" dirty="0"/>
              <a:t> </a:t>
            </a:r>
            <a:r>
              <a:rPr lang="en-US" altLang="zh-CN" baseline="0" dirty="0"/>
              <a:t>one</a:t>
            </a:r>
            <a:r>
              <a:rPr lang="zh-CN" altLang="en-US" baseline="0" dirty="0"/>
              <a:t> </a:t>
            </a:r>
            <a:r>
              <a:rPr lang="en-US" altLang="zh-CN" baseline="0" dirty="0"/>
              <a:t>task</a:t>
            </a:r>
            <a:r>
              <a:rPr lang="zh-CN" altLang="en-US" baseline="0" dirty="0"/>
              <a:t> </a:t>
            </a:r>
            <a:r>
              <a:rPr lang="en-US" altLang="zh-CN" baseline="0" dirty="0"/>
              <a:t>in</a:t>
            </a:r>
            <a:r>
              <a:rPr lang="zh-CN" altLang="en-US" baseline="0" dirty="0"/>
              <a:t> </a:t>
            </a:r>
            <a:r>
              <a:rPr lang="en-US" altLang="zh-CN" baseline="0" dirty="0"/>
              <a:t>serial,</a:t>
            </a:r>
            <a:r>
              <a:rPr lang="zh-CN" altLang="en-US" baseline="0" dirty="0"/>
              <a:t> </a:t>
            </a:r>
            <a:r>
              <a:rPr lang="en-US" altLang="zh-CN" baseline="0" dirty="0"/>
              <a:t>the</a:t>
            </a:r>
            <a:r>
              <a:rPr lang="zh-CN" altLang="en-US" baseline="0" dirty="0"/>
              <a:t> </a:t>
            </a:r>
            <a:r>
              <a:rPr lang="en-US" altLang="zh-CN" baseline="0" dirty="0"/>
              <a:t>cost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much</a:t>
            </a:r>
            <a:r>
              <a:rPr lang="zh-CN" altLang="en-US" baseline="0" dirty="0"/>
              <a:t> </a:t>
            </a:r>
            <a:r>
              <a:rPr lang="en-US" altLang="zh-CN" baseline="0" dirty="0"/>
              <a:t>larger</a:t>
            </a:r>
            <a:r>
              <a:rPr lang="zh-CN" altLang="en-US" baseline="0" dirty="0"/>
              <a:t> </a:t>
            </a:r>
            <a:r>
              <a:rPr lang="en-US" altLang="zh-CN" baseline="0" dirty="0"/>
              <a:t>than</a:t>
            </a:r>
            <a:r>
              <a:rPr lang="zh-CN" altLang="en-US" baseline="0" dirty="0"/>
              <a:t> </a:t>
            </a:r>
            <a:r>
              <a:rPr lang="en-US" altLang="zh-CN" baseline="0" dirty="0"/>
              <a:t>other</a:t>
            </a:r>
            <a:r>
              <a:rPr lang="zh-CN" altLang="en-US" baseline="0" dirty="0"/>
              <a:t> </a:t>
            </a:r>
            <a:r>
              <a:rPr lang="en-US" altLang="zh-CN" baseline="0" dirty="0"/>
              <a:t>tasks,</a:t>
            </a:r>
            <a:r>
              <a:rPr lang="zh-CN" altLang="en-US" baseline="0" dirty="0"/>
              <a:t> </a:t>
            </a:r>
            <a:r>
              <a:rPr lang="en-US" altLang="zh-CN" baseline="0" dirty="0"/>
              <a:t>and</a:t>
            </a:r>
            <a:r>
              <a:rPr lang="zh-CN" altLang="en-US" baseline="0" dirty="0"/>
              <a:t> </a:t>
            </a:r>
            <a:r>
              <a:rPr lang="en-US" altLang="zh-CN" baseline="0" dirty="0"/>
              <a:t>even</a:t>
            </a:r>
            <a:r>
              <a:rPr lang="zh-CN" altLang="en-US" baseline="0" dirty="0"/>
              <a:t> </a:t>
            </a:r>
            <a:r>
              <a:rPr lang="en-US" altLang="zh-CN" baseline="0" dirty="0"/>
              <a:t>their</a:t>
            </a:r>
            <a:r>
              <a:rPr lang="zh-CN" altLang="en-US" baseline="0" dirty="0"/>
              <a:t> </a:t>
            </a:r>
            <a:r>
              <a:rPr lang="en-US" altLang="zh-CN" baseline="0" dirty="0"/>
              <a:t>costs</a:t>
            </a:r>
            <a:r>
              <a:rPr lang="zh-CN" altLang="en-US" baseline="0" dirty="0"/>
              <a:t> </a:t>
            </a:r>
            <a:r>
              <a:rPr lang="en-US" altLang="zh-CN" baseline="0" dirty="0"/>
              <a:t>combined.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Therefore,</a:t>
            </a:r>
            <a:r>
              <a:rPr lang="zh-CN" altLang="en-US" baseline="0" dirty="0"/>
              <a:t> </a:t>
            </a:r>
            <a:r>
              <a:rPr lang="en-US" altLang="zh-CN" baseline="0" dirty="0"/>
              <a:t>this</a:t>
            </a:r>
            <a:r>
              <a:rPr lang="zh-CN" altLang="en-US" baseline="0" dirty="0"/>
              <a:t> </a:t>
            </a:r>
            <a:r>
              <a:rPr lang="en-US" altLang="zh-CN" baseline="0" dirty="0"/>
              <a:t>task</a:t>
            </a:r>
            <a:r>
              <a:rPr lang="zh-CN" altLang="en-US" baseline="0" dirty="0"/>
              <a:t> </a:t>
            </a:r>
            <a:r>
              <a:rPr lang="en-US" altLang="zh-CN" baseline="0" dirty="0"/>
              <a:t>can</a:t>
            </a:r>
            <a:r>
              <a:rPr lang="zh-CN" altLang="en-US" baseline="0" dirty="0"/>
              <a:t> </a:t>
            </a:r>
            <a:r>
              <a:rPr lang="en-US" altLang="zh-CN" baseline="0" dirty="0"/>
              <a:t>become</a:t>
            </a:r>
            <a:r>
              <a:rPr lang="zh-CN" altLang="en-US" baseline="0" dirty="0"/>
              <a:t> </a:t>
            </a:r>
            <a:r>
              <a:rPr lang="en-US" altLang="zh-CN" baseline="0" dirty="0"/>
              <a:t>a</a:t>
            </a:r>
            <a:r>
              <a:rPr lang="zh-CN" altLang="en-US" baseline="0" dirty="0"/>
              <a:t> </a:t>
            </a:r>
            <a:r>
              <a:rPr lang="en-US" altLang="zh-CN" baseline="0" dirty="0"/>
              <a:t>straggler</a:t>
            </a:r>
            <a:r>
              <a:rPr lang="zh-CN" altLang="en-US" baseline="0" dirty="0"/>
              <a:t> </a:t>
            </a:r>
            <a:r>
              <a:rPr lang="en-US" altLang="zh-CN" baseline="0" dirty="0"/>
              <a:t>without</a:t>
            </a:r>
            <a:r>
              <a:rPr lang="zh-CN" altLang="en-US" baseline="0" dirty="0"/>
              <a:t> </a:t>
            </a:r>
            <a:r>
              <a:rPr lang="en-US" altLang="zh-CN" baseline="0" dirty="0"/>
              <a:t>task</a:t>
            </a:r>
            <a:r>
              <a:rPr lang="zh-CN" altLang="en-US" baseline="0" dirty="0"/>
              <a:t> </a:t>
            </a:r>
            <a:r>
              <a:rPr lang="en-US" altLang="zh-CN" baseline="0" dirty="0"/>
              <a:t>decomposition.</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145</a:t>
            </a:fld>
            <a:endParaRPr lang="en-US"/>
          </a:p>
        </p:txBody>
      </p:sp>
    </p:spTree>
    <p:extLst>
      <p:ext uri="{BB962C8B-B14F-4D97-AF65-F5344CB8AC3E}">
        <p14:creationId xmlns:p14="http://schemas.microsoft.com/office/powerpoint/2010/main" val="9820344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this slide, we </a:t>
            </a:r>
            <a:r>
              <a:rPr lang="en-US" altLang="zh-CN" baseline="0" dirty="0"/>
              <a:t>plot</a:t>
            </a:r>
            <a:r>
              <a:rPr lang="zh-CN" altLang="en-US" baseline="0" dirty="0"/>
              <a:t> </a:t>
            </a:r>
            <a:r>
              <a:rPr lang="en-US" baseline="0" dirty="0"/>
              <a:t>how each subgraph feature impacts the task running time.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x-axes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5</a:t>
            </a:r>
            <a:r>
              <a:rPr lang="zh-CN" altLang="en-US" baseline="0" dirty="0"/>
              <a:t> </a:t>
            </a:r>
            <a:r>
              <a:rPr lang="en-US" altLang="zh-CN" baseline="0" dirty="0"/>
              <a:t>subplots</a:t>
            </a:r>
            <a:r>
              <a:rPr lang="zh-CN" altLang="en-US" baseline="0" dirty="0"/>
              <a:t> </a:t>
            </a:r>
            <a:r>
              <a:rPr lang="en-US" altLang="zh-CN" baseline="0" dirty="0"/>
              <a:t>correspond</a:t>
            </a:r>
            <a:r>
              <a:rPr lang="zh-CN" altLang="en-US" baseline="0" dirty="0"/>
              <a:t> </a:t>
            </a:r>
            <a:r>
              <a:rPr lang="en-US" altLang="zh-CN" baseline="0" dirty="0"/>
              <a:t>to</a:t>
            </a:r>
            <a:r>
              <a:rPr lang="zh-CN" altLang="en-US" baseline="0" dirty="0"/>
              <a:t> </a:t>
            </a:r>
            <a:r>
              <a:rPr lang="en-US" altLang="zh-CN" baseline="0" dirty="0"/>
              <a:t>5</a:t>
            </a:r>
            <a:r>
              <a:rPr lang="zh-CN" altLang="en-US" baseline="0" dirty="0"/>
              <a:t> </a:t>
            </a:r>
            <a:r>
              <a:rPr lang="en-US" altLang="zh-CN" baseline="0" dirty="0"/>
              <a:t>subgraph</a:t>
            </a:r>
            <a:r>
              <a:rPr lang="zh-CN" altLang="en-US" baseline="0" dirty="0"/>
              <a:t> </a:t>
            </a:r>
            <a:r>
              <a:rPr lang="en-US" altLang="zh-CN" baseline="0" dirty="0"/>
              <a:t>features</a:t>
            </a:r>
            <a:r>
              <a:rPr lang="zh-CN" altLang="en-US" baseline="0" dirty="0"/>
              <a:t> </a:t>
            </a:r>
            <a:r>
              <a:rPr lang="en-US" altLang="zh-CN" baseline="0" dirty="0"/>
              <a:t>including</a:t>
            </a:r>
            <a:r>
              <a:rPr lang="zh-CN" altLang="en-US" baseline="0" dirty="0"/>
              <a:t> </a:t>
            </a:r>
            <a:r>
              <a:rPr lang="en-US" baseline="0" dirty="0"/>
              <a:t>vertex number, edge number, maximum </a:t>
            </a:r>
            <a:r>
              <a:rPr lang="en-US" altLang="zh-CN" baseline="0" dirty="0"/>
              <a:t>vertex</a:t>
            </a:r>
            <a:r>
              <a:rPr lang="zh-CN" altLang="en-US" baseline="0" dirty="0"/>
              <a:t> </a:t>
            </a:r>
            <a:r>
              <a:rPr lang="en-US" baseline="0" dirty="0"/>
              <a:t>degree, average </a:t>
            </a:r>
            <a:r>
              <a:rPr lang="en-US" altLang="zh-CN" baseline="0" dirty="0"/>
              <a:t>vertex</a:t>
            </a:r>
            <a:r>
              <a:rPr lang="zh-CN" altLang="en-US" baseline="0" dirty="0"/>
              <a:t> </a:t>
            </a:r>
            <a:r>
              <a:rPr lang="en-US" baseline="0" dirty="0"/>
              <a:t>degree, and </a:t>
            </a:r>
            <a:r>
              <a:rPr lang="en-US" altLang="zh-CN" baseline="0" dirty="0"/>
              <a:t>subgraph</a:t>
            </a:r>
            <a:r>
              <a:rPr lang="zh-CN" altLang="en-US" baseline="0" dirty="0"/>
              <a:t> </a:t>
            </a:r>
            <a:r>
              <a:rPr lang="en-US" baseline="0" dirty="0"/>
              <a:t>core number</a:t>
            </a:r>
            <a:r>
              <a:rPr lang="en-US" altLang="zh-CN"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These</a:t>
            </a:r>
            <a:r>
              <a:rPr lang="zh-CN" altLang="en-US" baseline="0" dirty="0"/>
              <a:t> </a:t>
            </a:r>
            <a:r>
              <a:rPr lang="en-US" altLang="zh-CN" baseline="0" dirty="0"/>
              <a:t>data</a:t>
            </a:r>
            <a:r>
              <a:rPr lang="zh-CN" altLang="en-US" baseline="0" dirty="0"/>
              <a:t> </a:t>
            </a:r>
            <a:r>
              <a:rPr lang="en-US" altLang="zh-CN" baseline="0" dirty="0"/>
              <a:t>are</a:t>
            </a:r>
            <a:r>
              <a:rPr lang="zh-CN" altLang="en-US" baseline="0" dirty="0"/>
              <a:t> </a:t>
            </a:r>
            <a:r>
              <a:rPr lang="en-US" altLang="zh-CN" baseline="0" dirty="0"/>
              <a:t>extracted</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G-thinker</a:t>
            </a:r>
            <a:r>
              <a:rPr lang="zh-CN" altLang="en-US" baseline="0" dirty="0"/>
              <a:t> </a:t>
            </a:r>
            <a:r>
              <a:rPr lang="en-US" altLang="zh-CN" baseline="0" dirty="0"/>
              <a:t>running</a:t>
            </a:r>
            <a:r>
              <a:rPr lang="zh-CN" altLang="en-US" baseline="0" dirty="0"/>
              <a:t> </a:t>
            </a:r>
            <a:r>
              <a:rPr lang="en-US" altLang="zh-CN" baseline="0" dirty="0"/>
              <a:t>profile</a:t>
            </a:r>
            <a:r>
              <a:rPr lang="zh-CN" altLang="en-US" baseline="0" dirty="0"/>
              <a:t> </a:t>
            </a:r>
            <a:r>
              <a:rPr lang="en-US" altLang="zh-CN" baseline="0" dirty="0"/>
              <a:t>when</a:t>
            </a:r>
            <a:r>
              <a:rPr lang="zh-CN" altLang="en-US" baseline="0" dirty="0"/>
              <a:t> </a:t>
            </a:r>
            <a:r>
              <a:rPr lang="en-US" altLang="zh-CN" baseline="0" dirty="0"/>
              <a:t>mining</a:t>
            </a:r>
            <a:r>
              <a:rPr lang="zh-CN" altLang="en-US" baseline="0" dirty="0"/>
              <a:t> </a:t>
            </a:r>
            <a:r>
              <a:rPr lang="en-US" altLang="zh-CN" baseline="0" dirty="0"/>
              <a:t>a</a:t>
            </a:r>
            <a:r>
              <a:rPr lang="zh-CN" altLang="en-US" baseline="0" dirty="0"/>
              <a:t> </a:t>
            </a:r>
            <a:r>
              <a:rPr lang="en-US" baseline="0" dirty="0"/>
              <a:t>YouTube </a:t>
            </a:r>
            <a:r>
              <a:rPr lang="en-US" altLang="zh-CN" baseline="0" dirty="0"/>
              <a:t>social</a:t>
            </a:r>
            <a:r>
              <a:rPr lang="zh-CN" altLang="en-US" baseline="0" dirty="0"/>
              <a:t> </a:t>
            </a:r>
            <a:r>
              <a:rPr lang="en-US" altLang="zh-CN" baseline="0" dirty="0"/>
              <a:t>network</a:t>
            </a:r>
            <a:r>
              <a:rPr lang="zh-CN" altLang="en-US" baseline="0" dirty="0"/>
              <a:t> </a:t>
            </a:r>
            <a:r>
              <a:rPr lang="en-US" altLang="zh-CN" baseline="0" dirty="0"/>
              <a:t>for</a:t>
            </a:r>
            <a:r>
              <a:rPr lang="zh-CN" altLang="en-US" baseline="0" dirty="0"/>
              <a:t> </a:t>
            </a:r>
            <a:r>
              <a:rPr lang="en-US" altLang="zh-CN" baseline="0" dirty="0"/>
              <a:t>quasi-cliques</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We can see that for about the same feature values, the time can vary a lot along the vertical direction</a:t>
            </a:r>
            <a:r>
              <a:rPr lang="zh-CN" altLang="en-US" baseline="0" dirty="0"/>
              <a:t> </a:t>
            </a:r>
            <a:r>
              <a:rPr lang="en-US" altLang="zh-CN" baseline="0" dirty="0"/>
              <a:t>which</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time</a:t>
            </a:r>
            <a:r>
              <a:rPr lang="zh-CN" altLang="en-US" baseline="0" dirty="0"/>
              <a:t> </a:t>
            </a:r>
            <a:r>
              <a:rPr lang="en-US" altLang="zh-CN" baseline="0" dirty="0"/>
              <a:t>dimension</a:t>
            </a:r>
            <a:r>
              <a:rPr lang="en-US" baseline="0" dirty="0"/>
              <a:t>, and this happens unless the subgraph is very small.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Apparently,</a:t>
            </a:r>
            <a:r>
              <a:rPr lang="zh-CN" altLang="en-US" baseline="0" dirty="0"/>
              <a:t> </a:t>
            </a:r>
            <a:r>
              <a:rPr lang="en-US" baseline="0" dirty="0"/>
              <a:t>expensive tasks cannot be predicted from these features</a:t>
            </a:r>
            <a:r>
              <a:rPr lang="en-US" altLang="zh-CN" baseline="0" dirty="0"/>
              <a:t>,</a:t>
            </a:r>
            <a:r>
              <a:rPr lang="zh-CN" altLang="en-US" baseline="0" dirty="0"/>
              <a:t> </a:t>
            </a:r>
            <a:r>
              <a:rPr lang="en-US" altLang="zh-CN" baseline="0" dirty="0"/>
              <a:t>even</a:t>
            </a:r>
            <a:r>
              <a:rPr lang="zh-CN" altLang="en-US" baseline="0" dirty="0"/>
              <a:t> </a:t>
            </a:r>
            <a:r>
              <a:rPr lang="en-US" altLang="zh-CN" baseline="0" dirty="0"/>
              <a:t>though</a:t>
            </a:r>
            <a:r>
              <a:rPr lang="zh-CN" altLang="en-US" baseline="0" dirty="0"/>
              <a:t> </a:t>
            </a:r>
            <a:r>
              <a:rPr lang="en-US" altLang="zh-CN" baseline="0" dirty="0"/>
              <a:t>some</a:t>
            </a:r>
            <a:r>
              <a:rPr lang="zh-CN" altLang="en-US" baseline="0" dirty="0"/>
              <a:t> </a:t>
            </a:r>
            <a:r>
              <a:rPr lang="en-US" altLang="zh-CN" baseline="0" dirty="0"/>
              <a:t>features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core</a:t>
            </a:r>
            <a:r>
              <a:rPr lang="zh-CN" altLang="en-US" baseline="0" dirty="0"/>
              <a:t> </a:t>
            </a:r>
            <a:r>
              <a:rPr lang="en-US" altLang="zh-CN" baseline="0" dirty="0"/>
              <a:t>number</a:t>
            </a:r>
            <a:r>
              <a:rPr lang="zh-CN" altLang="en-US" baseline="0" dirty="0"/>
              <a:t> </a:t>
            </a:r>
            <a:r>
              <a:rPr lang="en-US" altLang="zh-CN" baseline="0" dirty="0"/>
              <a:t>and</a:t>
            </a:r>
            <a:r>
              <a:rPr lang="zh-CN" altLang="en-US" baseline="0" dirty="0"/>
              <a:t> </a:t>
            </a:r>
            <a:r>
              <a:rPr lang="en-US" altLang="zh-CN" baseline="0" dirty="0"/>
              <a:t>average</a:t>
            </a:r>
            <a:r>
              <a:rPr lang="zh-CN" altLang="en-US" baseline="0" dirty="0"/>
              <a:t> </a:t>
            </a:r>
            <a:r>
              <a:rPr lang="en-US" altLang="zh-CN" baseline="0" dirty="0"/>
              <a:t>degree</a:t>
            </a:r>
            <a:r>
              <a:rPr lang="zh-CN" altLang="en-US" baseline="0" dirty="0"/>
              <a:t> </a:t>
            </a:r>
            <a:r>
              <a:rPr lang="en-US" altLang="zh-CN" baseline="0" dirty="0"/>
              <a:t>reflect</a:t>
            </a:r>
            <a:r>
              <a:rPr lang="zh-CN" altLang="en-US" baseline="0" dirty="0"/>
              <a:t> </a:t>
            </a:r>
            <a:r>
              <a:rPr lang="en-US" altLang="zh-CN" baseline="0" dirty="0"/>
              <a:t>the</a:t>
            </a:r>
            <a:r>
              <a:rPr lang="zh-CN" altLang="en-US" baseline="0" dirty="0"/>
              <a:t> </a:t>
            </a:r>
            <a:r>
              <a:rPr lang="en-US" altLang="zh-CN" baseline="0" dirty="0"/>
              <a:t>graph</a:t>
            </a:r>
            <a:r>
              <a:rPr lang="zh-CN" altLang="en-US" baseline="0" dirty="0"/>
              <a:t> </a:t>
            </a:r>
            <a:r>
              <a:rPr lang="en-US" altLang="zh-CN" baseline="0" dirty="0"/>
              <a:t>density.</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146</a:t>
            </a:fld>
            <a:endParaRPr lang="en-US"/>
          </a:p>
        </p:txBody>
      </p:sp>
    </p:spTree>
    <p:extLst>
      <p:ext uri="{BB962C8B-B14F-4D97-AF65-F5344CB8AC3E}">
        <p14:creationId xmlns:p14="http://schemas.microsoft.com/office/powerpoint/2010/main" val="23913117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Here</a:t>
            </a:r>
            <a:r>
              <a:rPr lang="zh-CN" altLang="en-US" baseline="0" dirty="0"/>
              <a:t> </a:t>
            </a:r>
            <a:r>
              <a:rPr lang="en-US" altLang="zh-CN" baseline="0" dirty="0"/>
              <a:t>is</a:t>
            </a:r>
            <a:r>
              <a:rPr lang="zh-CN" altLang="en-US" baseline="0" dirty="0"/>
              <a:t> </a:t>
            </a:r>
            <a:r>
              <a:rPr lang="en-US" altLang="zh-CN" baseline="0" dirty="0"/>
              <a:t>another</a:t>
            </a:r>
            <a:r>
              <a:rPr lang="zh-CN" altLang="en-US" baseline="0" dirty="0"/>
              <a:t> </a:t>
            </a:r>
            <a:r>
              <a:rPr lang="en-US" altLang="zh-CN" baseline="0" dirty="0"/>
              <a:t>plot</a:t>
            </a:r>
            <a:r>
              <a:rPr lang="zh-CN" altLang="en-US" baseline="0" dirty="0"/>
              <a:t> </a:t>
            </a:r>
            <a:r>
              <a:rPr lang="en-US" altLang="zh-CN" baseline="0" dirty="0"/>
              <a:t>for</a:t>
            </a:r>
            <a:r>
              <a:rPr lang="zh-CN" altLang="en-US" baseline="0" dirty="0"/>
              <a:t> </a:t>
            </a:r>
            <a:r>
              <a:rPr lang="en-US" altLang="zh-CN" baseline="0" dirty="0"/>
              <a:t>the</a:t>
            </a:r>
            <a:r>
              <a:rPr lang="zh-CN" altLang="en-US" baseline="0" dirty="0"/>
              <a:t> </a:t>
            </a:r>
            <a:r>
              <a:rPr lang="en-US" altLang="zh-CN" baseline="0" dirty="0"/>
              <a:t>running</a:t>
            </a:r>
            <a:r>
              <a:rPr lang="zh-CN" altLang="en-US" baseline="0" dirty="0"/>
              <a:t> </a:t>
            </a:r>
            <a:r>
              <a:rPr lang="en-US" altLang="zh-CN" baseline="0" dirty="0"/>
              <a:t>profile</a:t>
            </a:r>
            <a:r>
              <a:rPr lang="zh-CN" altLang="en-US" baseline="0" dirty="0"/>
              <a:t> </a:t>
            </a:r>
            <a:r>
              <a:rPr lang="en-US" altLang="zh-CN" baseline="0" dirty="0"/>
              <a:t>when</a:t>
            </a:r>
            <a:r>
              <a:rPr lang="zh-CN" altLang="en-US" baseline="0" dirty="0"/>
              <a:t> </a:t>
            </a:r>
            <a:r>
              <a:rPr lang="en-US" altLang="zh-CN" baseline="0" dirty="0"/>
              <a:t>mining</a:t>
            </a:r>
            <a:r>
              <a:rPr lang="zh-CN" altLang="en-US" baseline="0" dirty="0"/>
              <a:t> </a:t>
            </a:r>
            <a:r>
              <a:rPr lang="en-US" altLang="zh-CN" baseline="0" dirty="0"/>
              <a:t>quasi-cliques</a:t>
            </a:r>
            <a:r>
              <a:rPr lang="zh-CN" altLang="en-US" baseline="0" dirty="0"/>
              <a:t> </a:t>
            </a:r>
            <a:r>
              <a:rPr lang="en-US" altLang="zh-CN" baseline="0" dirty="0"/>
              <a:t>on</a:t>
            </a:r>
            <a:r>
              <a:rPr lang="zh-CN" altLang="en-US" baseline="0" dirty="0"/>
              <a:t> </a:t>
            </a:r>
            <a:r>
              <a:rPr lang="en-US" altLang="zh-CN" baseline="0" dirty="0"/>
              <a:t>a</a:t>
            </a:r>
            <a:r>
              <a:rPr lang="zh-CN" altLang="en-US" baseline="0" dirty="0"/>
              <a:t> </a:t>
            </a:r>
            <a:r>
              <a:rPr lang="en-US" altLang="zh-CN" baseline="0" dirty="0"/>
              <a:t>US</a:t>
            </a:r>
            <a:r>
              <a:rPr lang="zh-CN" altLang="en-US" baseline="0" dirty="0"/>
              <a:t> </a:t>
            </a:r>
            <a:r>
              <a:rPr lang="en-US" altLang="zh-CN" baseline="0" dirty="0"/>
              <a:t>patent</a:t>
            </a:r>
            <a:r>
              <a:rPr lang="zh-CN" altLang="en-US" baseline="0" dirty="0"/>
              <a:t> </a:t>
            </a:r>
            <a:r>
              <a:rPr lang="en-US" altLang="zh-CN" baseline="0" dirty="0"/>
              <a:t>citation</a:t>
            </a:r>
            <a:r>
              <a:rPr lang="zh-CN" altLang="en-US" baseline="0" dirty="0"/>
              <a:t> </a:t>
            </a:r>
            <a:r>
              <a:rPr lang="en-US" altLang="zh-CN" baseline="0" dirty="0"/>
              <a:t>graph.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y-axis</a:t>
            </a:r>
            <a:r>
              <a:rPr lang="zh-CN" altLang="en-US" baseline="0" dirty="0"/>
              <a:t> </a:t>
            </a:r>
            <a:r>
              <a:rPr lang="en-US" altLang="zh-CN" baseline="0" dirty="0"/>
              <a:t>for</a:t>
            </a:r>
            <a:r>
              <a:rPr lang="zh-CN" altLang="en-US" baseline="0" dirty="0"/>
              <a:t> </a:t>
            </a:r>
            <a:r>
              <a:rPr lang="en-US" altLang="zh-CN" baseline="0" dirty="0"/>
              <a:t>task</a:t>
            </a:r>
            <a:r>
              <a:rPr lang="zh-CN" altLang="en-US" baseline="0" dirty="0"/>
              <a:t> </a:t>
            </a:r>
            <a:r>
              <a:rPr lang="en-US" altLang="zh-CN" baseline="0" dirty="0"/>
              <a:t>running</a:t>
            </a:r>
            <a:r>
              <a:rPr lang="zh-CN" altLang="en-US" baseline="0" dirty="0"/>
              <a:t> </a:t>
            </a:r>
            <a:r>
              <a:rPr lang="en-US" altLang="zh-CN" baseline="0" dirty="0"/>
              <a:t>time</a:t>
            </a:r>
            <a:r>
              <a:rPr lang="zh-CN" altLang="en-US" baseline="0" dirty="0"/>
              <a:t> </a:t>
            </a:r>
            <a:r>
              <a:rPr lang="en-US" altLang="zh-CN" baseline="0" dirty="0"/>
              <a:t>is</a:t>
            </a:r>
            <a:r>
              <a:rPr lang="zh-CN" altLang="en-US" baseline="0" dirty="0"/>
              <a:t> </a:t>
            </a:r>
            <a:r>
              <a:rPr lang="en-US" altLang="zh-CN" baseline="0" dirty="0"/>
              <a:t>in</a:t>
            </a:r>
            <a:r>
              <a:rPr lang="zh-CN" altLang="en-US" baseline="0" dirty="0"/>
              <a:t> </a:t>
            </a:r>
            <a:r>
              <a:rPr lang="en-US" altLang="zh-CN" baseline="0" dirty="0"/>
              <a:t>log-scale.</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again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baseline="0" dirty="0"/>
              <a:t>the time </a:t>
            </a:r>
            <a:r>
              <a:rPr lang="en-US" altLang="zh-CN" baseline="0" dirty="0"/>
              <a:t>can</a:t>
            </a:r>
            <a:r>
              <a:rPr lang="en-US" baseline="0" dirty="0"/>
              <a:t> var</a:t>
            </a:r>
            <a:r>
              <a:rPr lang="en-US" altLang="zh-CN" baseline="0" dirty="0"/>
              <a:t>y</a:t>
            </a:r>
            <a:r>
              <a:rPr lang="en-US" baseline="0" dirty="0"/>
              <a:t> a lot along the vertical direction for similar feature values.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reason</a:t>
            </a:r>
            <a:r>
              <a:rPr lang="zh-CN" altLang="en-US" baseline="0" dirty="0"/>
              <a:t> </a:t>
            </a:r>
            <a:r>
              <a:rPr lang="en-US" altLang="zh-CN" baseline="0" dirty="0"/>
              <a:t>for</a:t>
            </a:r>
            <a:r>
              <a:rPr lang="zh-CN" altLang="en-US" baseline="0" dirty="0"/>
              <a:t> </a:t>
            </a:r>
            <a:r>
              <a:rPr lang="en-US" altLang="zh-CN" baseline="0" dirty="0"/>
              <a:t>such</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time</a:t>
            </a:r>
            <a:r>
              <a:rPr lang="zh-CN" altLang="en-US" baseline="0" dirty="0"/>
              <a:t> </a:t>
            </a:r>
            <a:r>
              <a:rPr lang="en-US" altLang="zh-CN" baseline="0" dirty="0"/>
              <a:t>variance</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dense</a:t>
            </a:r>
            <a:r>
              <a:rPr lang="zh-CN" altLang="en-US" baseline="0" dirty="0"/>
              <a:t> </a:t>
            </a:r>
            <a:r>
              <a:rPr lang="en-US" altLang="zh-CN" baseline="0" dirty="0"/>
              <a:t>subgraph</a:t>
            </a:r>
            <a:r>
              <a:rPr lang="zh-CN" altLang="en-US" baseline="0" dirty="0"/>
              <a:t> </a:t>
            </a:r>
            <a:r>
              <a:rPr lang="en-US" altLang="zh-CN" baseline="0" dirty="0"/>
              <a:t>algorithm</a:t>
            </a:r>
            <a:r>
              <a:rPr lang="zh-CN" altLang="en-US" baseline="0" dirty="0"/>
              <a:t> </a:t>
            </a:r>
            <a:r>
              <a:rPr lang="en-US" altLang="zh-CN" baseline="0" dirty="0"/>
              <a:t>relies</a:t>
            </a:r>
            <a:r>
              <a:rPr lang="zh-CN" altLang="en-US" baseline="0" dirty="0"/>
              <a:t> </a:t>
            </a:r>
            <a:r>
              <a:rPr lang="en-US" altLang="zh-CN" baseline="0" dirty="0"/>
              <a:t>heavily</a:t>
            </a:r>
            <a:r>
              <a:rPr lang="zh-CN" altLang="en-US" baseline="0" dirty="0"/>
              <a:t> </a:t>
            </a:r>
            <a:r>
              <a:rPr lang="en-US" altLang="zh-CN" baseline="0" dirty="0"/>
              <a:t>on</a:t>
            </a:r>
            <a:r>
              <a:rPr lang="zh-CN" altLang="en-US" baseline="0" dirty="0"/>
              <a:t> </a:t>
            </a:r>
            <a:r>
              <a:rPr lang="en-US" altLang="zh-CN" baseline="0" dirty="0"/>
              <a:t>pruning</a:t>
            </a:r>
            <a:r>
              <a:rPr lang="zh-CN" altLang="en-US" baseline="0" dirty="0"/>
              <a:t> </a:t>
            </a:r>
            <a:r>
              <a:rPr lang="en-US" altLang="zh-CN" baseline="0" dirty="0"/>
              <a:t>rules</a:t>
            </a:r>
            <a:r>
              <a:rPr lang="zh-CN" altLang="en-US" baseline="0" dirty="0"/>
              <a:t> </a:t>
            </a:r>
            <a:r>
              <a:rPr lang="en-US" altLang="zh-CN" baseline="0" dirty="0"/>
              <a:t>to</a:t>
            </a:r>
            <a:r>
              <a:rPr lang="zh-CN" altLang="en-US" baseline="0" dirty="0"/>
              <a:t> </a:t>
            </a:r>
            <a:r>
              <a:rPr lang="en-US" altLang="zh-CN" baseline="0" dirty="0"/>
              <a:t>reduce</a:t>
            </a:r>
            <a:r>
              <a:rPr lang="zh-CN" altLang="en-US" baseline="0" dirty="0"/>
              <a:t> </a:t>
            </a:r>
            <a:r>
              <a:rPr lang="en-US" altLang="zh-CN" baseline="0" dirty="0"/>
              <a:t>the</a:t>
            </a:r>
            <a:r>
              <a:rPr lang="zh-CN" altLang="en-US" baseline="0" dirty="0"/>
              <a:t> </a:t>
            </a:r>
            <a:r>
              <a:rPr lang="en-US" altLang="zh-CN" baseline="0" dirty="0"/>
              <a:t>search</a:t>
            </a:r>
            <a:r>
              <a:rPr lang="zh-CN" altLang="en-US" baseline="0" dirty="0"/>
              <a:t> </a:t>
            </a:r>
            <a:r>
              <a:rPr lang="en-US" altLang="zh-CN" baseline="0" dirty="0"/>
              <a:t>space,</a:t>
            </a:r>
            <a:r>
              <a:rPr lang="zh-CN" altLang="en-US" baseline="0" dirty="0"/>
              <a:t> </a:t>
            </a:r>
            <a:r>
              <a:rPr lang="en-US" altLang="zh-CN" baseline="0" dirty="0"/>
              <a:t>and</a:t>
            </a:r>
            <a:r>
              <a:rPr lang="zh-CN" altLang="en-US" baseline="0" dirty="0"/>
              <a:t> </a:t>
            </a:r>
            <a:r>
              <a:rPr lang="en-US" altLang="zh-CN" baseline="0" dirty="0"/>
              <a:t>the timing when a pruning rule’s condition is met and thus applicable depends on the vertex connection dynamics that changes as we expand the current vertex set S, and is very difficult to predict.</a:t>
            </a:r>
            <a:r>
              <a:rPr lang="zh-CN" altLang="en-US" baseline="0" dirty="0"/>
              <a:t> </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147</a:t>
            </a:fld>
            <a:endParaRPr lang="en-US"/>
          </a:p>
        </p:txBody>
      </p:sp>
    </p:spTree>
    <p:extLst>
      <p:ext uri="{BB962C8B-B14F-4D97-AF65-F5344CB8AC3E}">
        <p14:creationId xmlns:p14="http://schemas.microsoft.com/office/powerpoint/2010/main" val="6967289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Since</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running</a:t>
            </a:r>
            <a:r>
              <a:rPr lang="zh-CN" altLang="en-US" baseline="0" dirty="0"/>
              <a:t> </a:t>
            </a:r>
            <a:r>
              <a:rPr lang="en-US" altLang="zh-CN" baseline="0" dirty="0"/>
              <a:t>time</a:t>
            </a:r>
            <a:r>
              <a:rPr lang="zh-CN" altLang="en-US" baseline="0" dirty="0"/>
              <a:t> </a:t>
            </a:r>
            <a:r>
              <a:rPr lang="en-US" altLang="zh-CN" baseline="0" dirty="0"/>
              <a:t>is</a:t>
            </a:r>
            <a:r>
              <a:rPr lang="zh-CN" altLang="en-US" baseline="0" dirty="0"/>
              <a:t> </a:t>
            </a:r>
            <a:r>
              <a:rPr lang="en-US" altLang="zh-CN" baseline="0" dirty="0"/>
              <a:t>difficult</a:t>
            </a:r>
            <a:r>
              <a:rPr lang="zh-CN" altLang="en-US" baseline="0" dirty="0"/>
              <a:t> </a:t>
            </a:r>
            <a:r>
              <a:rPr lang="en-US" altLang="zh-CN" baseline="0" dirty="0"/>
              <a:t>to</a:t>
            </a:r>
            <a:r>
              <a:rPr lang="zh-CN" altLang="en-US" baseline="0" dirty="0"/>
              <a:t> </a:t>
            </a:r>
            <a:r>
              <a:rPr lang="en-US" altLang="zh-CN" baseline="0" dirty="0"/>
              <a:t>predict,</a:t>
            </a:r>
            <a:r>
              <a:rPr lang="zh-CN" altLang="en-US" baseline="0" dirty="0"/>
              <a:t> </a:t>
            </a:r>
            <a:r>
              <a:rPr lang="en-US" baseline="0" dirty="0"/>
              <a:t>we designed a timeout mechanism to avoid straggler</a:t>
            </a:r>
            <a:r>
              <a:rPr lang="zh-CN" altLang="en-US" baseline="0" dirty="0"/>
              <a:t> </a:t>
            </a:r>
            <a:r>
              <a:rPr lang="en-US" altLang="zh-CN" baseline="0" dirty="0"/>
              <a:t>task</a:t>
            </a:r>
            <a:r>
              <a:rPr lang="en-US" baseline="0" dirty="0"/>
              <a:t>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148</a:t>
            </a:fld>
            <a:endParaRPr lang="en-US"/>
          </a:p>
        </p:txBody>
      </p:sp>
    </p:spTree>
    <p:extLst>
      <p:ext uri="{BB962C8B-B14F-4D97-AF65-F5344CB8AC3E}">
        <p14:creationId xmlns:p14="http://schemas.microsoft.com/office/powerpoint/2010/main" val="31212557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Specifically,</a:t>
            </a:r>
            <a:r>
              <a:rPr lang="zh-CN" altLang="en-US" baseline="0" dirty="0"/>
              <a:t> </a:t>
            </a:r>
            <a:r>
              <a:rPr lang="en-US" altLang="zh-CN" baseline="0" dirty="0"/>
              <a:t>w</a:t>
            </a:r>
            <a:r>
              <a:rPr lang="en-US" baseline="0" dirty="0"/>
              <a:t>e define a time</a:t>
            </a:r>
            <a:r>
              <a:rPr lang="zh-CN" altLang="en-US" baseline="0" dirty="0"/>
              <a:t> </a:t>
            </a:r>
            <a:r>
              <a:rPr lang="en-US" baseline="0" dirty="0"/>
              <a:t>threshold</a:t>
            </a:r>
            <a:r>
              <a:rPr lang="en-US" altLang="zh-CN" baseline="0" dirty="0"/>
              <a:t>,</a:t>
            </a:r>
            <a:r>
              <a:rPr lang="en-US" baseline="0" dirty="0"/>
              <a:t> and decompose </a:t>
            </a:r>
            <a:r>
              <a:rPr lang="en-US" altLang="zh-CN" baseline="0" dirty="0"/>
              <a:t>a</a:t>
            </a:r>
            <a:r>
              <a:rPr lang="en-US" baseline="0" dirty="0"/>
              <a:t> task</a:t>
            </a:r>
            <a:r>
              <a:rPr lang="zh-CN" altLang="en-US" baseline="0" dirty="0"/>
              <a:t> </a:t>
            </a:r>
            <a:r>
              <a:rPr lang="en-US" altLang="zh-CN" baseline="0" dirty="0"/>
              <a:t>if</a:t>
            </a:r>
            <a:r>
              <a:rPr lang="zh-CN" altLang="en-US" baseline="0" dirty="0"/>
              <a:t> </a:t>
            </a:r>
            <a:r>
              <a:rPr lang="en-US" baseline="0" dirty="0"/>
              <a:t>it run</a:t>
            </a:r>
            <a:r>
              <a:rPr lang="en-US" altLang="zh-CN" baseline="0" dirty="0"/>
              <a:t>s</a:t>
            </a:r>
            <a:r>
              <a:rPr lang="zh-CN" altLang="en-US" baseline="0" dirty="0"/>
              <a:t> </a:t>
            </a:r>
            <a:r>
              <a:rPr lang="en-US" altLang="zh-CN" baseline="0" dirty="0"/>
              <a:t>for</a:t>
            </a:r>
            <a:r>
              <a:rPr lang="zh-CN" altLang="en-US" baseline="0" dirty="0"/>
              <a:t> </a:t>
            </a:r>
            <a:r>
              <a:rPr lang="en-US" altLang="zh-CN" baseline="0" dirty="0"/>
              <a:t>a</a:t>
            </a:r>
            <a:r>
              <a:rPr lang="en-US" baseline="0" dirty="0"/>
              <a:t> longer </a:t>
            </a:r>
            <a:r>
              <a:rPr lang="en-US" altLang="zh-CN" baseline="0" dirty="0"/>
              <a:t>time</a:t>
            </a:r>
            <a:r>
              <a:rPr lang="zh-CN" altLang="en-US" baseline="0" dirty="0"/>
              <a:t> </a:t>
            </a:r>
            <a:r>
              <a:rPr lang="en-US" altLang="zh-CN" baseline="0" dirty="0"/>
              <a:t>period</a:t>
            </a:r>
            <a:r>
              <a:rPr lang="zh-CN" altLang="en-US" baseline="0" dirty="0"/>
              <a:t> </a:t>
            </a:r>
            <a:r>
              <a:rPr lang="en-US" baseline="0" dirty="0"/>
              <a:t>than th</a:t>
            </a:r>
            <a:r>
              <a:rPr lang="en-US" altLang="zh-CN" baseline="0" dirty="0"/>
              <a:t>is</a:t>
            </a:r>
            <a:r>
              <a:rPr lang="en-US" baseline="0" dirty="0"/>
              <a:t> threshold.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[move </a:t>
            </a:r>
            <a:r>
              <a:rPr lang="en-US" altLang="zh-CN" baseline="0" dirty="0"/>
              <a:t>to</a:t>
            </a:r>
            <a:r>
              <a:rPr lang="zh-CN" altLang="en-US" baseline="0" dirty="0"/>
              <a:t> </a:t>
            </a:r>
            <a:r>
              <a:rPr lang="en-US" altLang="zh-CN" baseline="0" dirty="0"/>
              <a:t>"a",</a:t>
            </a:r>
            <a:r>
              <a:rPr lang="zh-CN" altLang="en-US" baseline="0" dirty="0"/>
              <a:t> </a:t>
            </a:r>
            <a:r>
              <a:rPr lang="en-US" altLang="zh-CN" baseline="0" dirty="0"/>
              <a:t>"</a:t>
            </a:r>
            <a:r>
              <a:rPr lang="en-US" altLang="zh-CN" baseline="0" dirty="0" err="1"/>
              <a:t>abd</a:t>
            </a:r>
            <a:r>
              <a:rPr lang="en-US" altLang="zh-CN" baseline="0" dirty="0"/>
              <a:t>"</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Taking</a:t>
            </a:r>
            <a:r>
              <a:rPr lang="zh-CN" altLang="en-US" baseline="0" dirty="0"/>
              <a:t> </a:t>
            </a:r>
            <a:r>
              <a:rPr lang="en-US" baseline="0" dirty="0"/>
              <a:t>the task spawned from </a:t>
            </a:r>
            <a:r>
              <a:rPr lang="en-US" altLang="zh-CN" baseline="0" dirty="0"/>
              <a:t>vertex</a:t>
            </a:r>
            <a:r>
              <a:rPr lang="zh-CN" altLang="en-US" baseline="0" dirty="0"/>
              <a:t> </a:t>
            </a:r>
            <a:r>
              <a:rPr lang="en-US" baseline="0" dirty="0"/>
              <a:t>”a” as an example. </a:t>
            </a:r>
            <a:r>
              <a:rPr lang="en-US" altLang="zh-CN" baseline="0" dirty="0"/>
              <a:t>Assume</a:t>
            </a:r>
            <a:r>
              <a:rPr lang="zh-CN" altLang="en-US" baseline="0" dirty="0"/>
              <a:t> </a:t>
            </a:r>
            <a:r>
              <a:rPr lang="en-US" altLang="zh-CN" baseline="0" dirty="0"/>
              <a:t>that</a:t>
            </a:r>
            <a:r>
              <a:rPr lang="zh-CN" altLang="en-US" baseline="0" dirty="0"/>
              <a:t> </a:t>
            </a:r>
            <a:r>
              <a:rPr lang="en-US" altLang="zh-CN" baseline="0" dirty="0"/>
              <a:t>t</a:t>
            </a:r>
            <a:r>
              <a:rPr lang="en-US" baseline="0" dirty="0"/>
              <a:t>he run</a:t>
            </a:r>
            <a:r>
              <a:rPr lang="en-US" altLang="zh-CN" baseline="0" dirty="0"/>
              <a:t>ning</a:t>
            </a:r>
            <a:r>
              <a:rPr lang="en-US" baseline="0" dirty="0"/>
              <a:t> time exceed</a:t>
            </a:r>
            <a:r>
              <a:rPr lang="en-US" altLang="zh-CN" baseline="0" dirty="0"/>
              <a:t>s</a:t>
            </a:r>
            <a:r>
              <a:rPr lang="zh-CN" altLang="en-US" baseline="0" dirty="0"/>
              <a:t> </a:t>
            </a:r>
            <a:r>
              <a:rPr lang="en-US" altLang="zh-CN" baseline="0" dirty="0"/>
              <a:t>the</a:t>
            </a:r>
            <a:r>
              <a:rPr lang="zh-CN" altLang="en-US" baseline="0" dirty="0"/>
              <a:t> </a:t>
            </a:r>
            <a:r>
              <a:rPr lang="en-US" altLang="zh-CN" baseline="0" dirty="0"/>
              <a:t>time</a:t>
            </a:r>
            <a:r>
              <a:rPr lang="en-US" baseline="0" dirty="0"/>
              <a:t> threshold when </a:t>
            </a:r>
            <a:r>
              <a:rPr lang="en-US" altLang="zh-CN" baseline="0" dirty="0"/>
              <a:t>this</a:t>
            </a:r>
            <a:r>
              <a:rPr lang="zh-CN" altLang="en-US" baseline="0" dirty="0"/>
              <a:t> </a:t>
            </a:r>
            <a:r>
              <a:rPr lang="en-US" altLang="zh-CN" baseline="0" dirty="0"/>
              <a:t>task</a:t>
            </a:r>
            <a:r>
              <a:rPr lang="en-US" baseline="0" dirty="0"/>
              <a:t> is </a:t>
            </a:r>
            <a:r>
              <a:rPr lang="en-US" altLang="zh-CN" baseline="0" dirty="0"/>
              <a:t>about</a:t>
            </a:r>
            <a:r>
              <a:rPr lang="en-US" baseline="0" dirty="0"/>
              <a:t> to check {</a:t>
            </a:r>
            <a:r>
              <a:rPr lang="en-US" baseline="0" dirty="0" err="1"/>
              <a:t>a,b,d</a:t>
            </a:r>
            <a:r>
              <a:rPr 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Then,</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baseline="0" dirty="0"/>
              <a:t>decompose</a:t>
            </a:r>
            <a:r>
              <a:rPr lang="en-US" altLang="zh-CN" baseline="0" dirty="0"/>
              <a:t>d</a:t>
            </a:r>
            <a:r>
              <a:rPr lang="en-US" baseline="0" dirty="0"/>
              <a:t> into 3 tasks</a:t>
            </a:r>
            <a:r>
              <a:rPr lang="zh-CN" altLang="en-US" baseline="0" dirty="0"/>
              <a:t> </a:t>
            </a:r>
            <a:r>
              <a:rPr lang="en-US" altLang="zh-CN" baseline="0" dirty="0"/>
              <a:t>by</a:t>
            </a:r>
            <a:r>
              <a:rPr lang="zh-CN" altLang="en-US" baseline="0" dirty="0"/>
              <a:t> </a:t>
            </a:r>
            <a:r>
              <a:rPr lang="en-US" altLang="zh-CN" baseline="0" dirty="0"/>
              <a:t>backtracking</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For</a:t>
            </a:r>
            <a:r>
              <a:rPr lang="zh-CN" altLang="en-US" baseline="0" dirty="0"/>
              <a:t> </a:t>
            </a:r>
            <a:r>
              <a:rPr lang="en-US" altLang="zh-CN" baseline="0" dirty="0"/>
              <a:t>example,</a:t>
            </a:r>
            <a:r>
              <a:rPr lang="zh-CN" altLang="en-US" baseline="0" dirty="0"/>
              <a:t> </a:t>
            </a:r>
            <a:r>
              <a:rPr lang="en-US" altLang="zh-CN" baseline="0" dirty="0"/>
              <a:t>at</a:t>
            </a:r>
            <a:r>
              <a:rPr lang="zh-CN" altLang="en-US" baseline="0" dirty="0"/>
              <a:t> </a:t>
            </a:r>
            <a:r>
              <a:rPr lang="en-US" altLang="zh-CN" baseline="0" dirty="0"/>
              <a:t>the</a:t>
            </a:r>
            <a:r>
              <a:rPr lang="zh-CN" altLang="en-US" baseline="0" dirty="0"/>
              <a:t> </a:t>
            </a:r>
            <a:r>
              <a:rPr lang="en-US" altLang="zh-CN" baseline="0" dirty="0"/>
              <a:t>second</a:t>
            </a:r>
            <a:r>
              <a:rPr lang="zh-CN" altLang="en-US" baseline="0" dirty="0"/>
              <a:t> </a:t>
            </a:r>
            <a:r>
              <a:rPr lang="en-US" altLang="zh-CN" baseline="0" dirty="0"/>
              <a:t>level,</a:t>
            </a:r>
            <a:r>
              <a:rPr lang="zh-CN" altLang="en-US" baseline="0" dirty="0"/>
              <a:t> </a:t>
            </a:r>
            <a:r>
              <a:rPr lang="en-US" altLang="zh-CN" baseline="0" dirty="0"/>
              <a:t>node</a:t>
            </a:r>
            <a:r>
              <a:rPr lang="zh-CN" altLang="en-US" baseline="0" dirty="0"/>
              <a:t> </a:t>
            </a:r>
            <a:r>
              <a:rPr lang="en-US" altLang="zh-CN" baseline="0" dirty="0"/>
              <a:t>"ac"</a:t>
            </a:r>
            <a:r>
              <a:rPr lang="zh-CN" altLang="en-US" baseline="0" dirty="0"/>
              <a:t> </a:t>
            </a:r>
            <a:r>
              <a:rPr lang="en-US" altLang="zh-CN" baseline="0" dirty="0"/>
              <a:t>also</a:t>
            </a:r>
            <a:r>
              <a:rPr lang="zh-CN" altLang="en-US" baseline="0" dirty="0"/>
              <a:t> </a:t>
            </a:r>
            <a:r>
              <a:rPr lang="en-US" altLang="zh-CN" baseline="0" dirty="0"/>
              <a:t>times</a:t>
            </a:r>
            <a:r>
              <a:rPr lang="zh-CN" altLang="en-US" baseline="0" dirty="0"/>
              <a:t> </a:t>
            </a:r>
            <a:r>
              <a:rPr lang="en-US" altLang="zh-CN" baseline="0" dirty="0"/>
              <a:t>out,</a:t>
            </a:r>
            <a:r>
              <a:rPr lang="zh-CN" altLang="en-US" baseline="0" dirty="0"/>
              <a:t> </a:t>
            </a:r>
            <a:r>
              <a:rPr lang="en-US" altLang="zh-CN" baseline="0" dirty="0"/>
              <a:t>and</a:t>
            </a:r>
            <a:r>
              <a:rPr lang="zh-CN" altLang="en-US" baseline="0" dirty="0"/>
              <a:t> </a:t>
            </a:r>
            <a:r>
              <a:rPr lang="en-US" altLang="zh-CN" baseline="0" dirty="0"/>
              <a:t>its</a:t>
            </a:r>
            <a:r>
              <a:rPr lang="zh-CN" altLang="en-US" baseline="0" dirty="0"/>
              <a:t> </a:t>
            </a:r>
            <a:r>
              <a:rPr lang="en-US" altLang="zh-CN" baseline="0" dirty="0"/>
              <a:t>subtree</a:t>
            </a:r>
            <a:r>
              <a:rPr lang="zh-CN" altLang="en-US" baseline="0" dirty="0"/>
              <a:t> </a:t>
            </a:r>
            <a:r>
              <a:rPr lang="en-US" altLang="zh-CN" baseline="0" dirty="0"/>
              <a:t>becomes</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task.</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Based on whether </a:t>
            </a:r>
            <a:r>
              <a:rPr lang="en-US" altLang="zh-CN" baseline="0" dirty="0"/>
              <a:t>a</a:t>
            </a:r>
            <a:r>
              <a:rPr lang="zh-CN" altLang="en-US" baseline="0" dirty="0"/>
              <a:t> </a:t>
            </a:r>
            <a:r>
              <a:rPr lang="en-US" altLang="zh-CN" baseline="0" dirty="0"/>
              <a:t>task</a:t>
            </a:r>
            <a:r>
              <a:rPr lang="en-US" baseline="0" dirty="0"/>
              <a:t> </a:t>
            </a:r>
            <a:r>
              <a:rPr lang="en-US" altLang="zh-CN" baseline="0" dirty="0"/>
              <a:t>has</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workload</a:t>
            </a:r>
            <a:r>
              <a:rPr lang="zh-CN" altLang="en-US" baseline="0" dirty="0"/>
              <a:t> </a:t>
            </a:r>
            <a:r>
              <a:rPr lang="en-US" altLang="zh-CN" baseline="0" dirty="0"/>
              <a:t>or</a:t>
            </a:r>
            <a:r>
              <a:rPr lang="zh-CN" altLang="en-US" baseline="0" dirty="0"/>
              <a:t> </a:t>
            </a:r>
            <a:r>
              <a:rPr lang="en-US" altLang="zh-CN" baseline="0" dirty="0"/>
              <a:t>not,</a:t>
            </a:r>
            <a:r>
              <a:rPr lang="zh-CN" altLang="en-US" baseline="0" dirty="0"/>
              <a:t> </a:t>
            </a:r>
            <a:r>
              <a:rPr lang="en-US" altLang="zh-CN" baseline="0" dirty="0"/>
              <a:t>which</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judged</a:t>
            </a:r>
            <a:r>
              <a:rPr lang="zh-CN" altLang="en-US" baseline="0" dirty="0"/>
              <a:t> </a:t>
            </a:r>
            <a:r>
              <a:rPr lang="en-US" altLang="zh-CN" baseline="0" dirty="0"/>
              <a:t>by</a:t>
            </a:r>
            <a:r>
              <a:rPr lang="zh-CN" altLang="en-US" baseline="0" dirty="0"/>
              <a:t> </a:t>
            </a:r>
            <a:r>
              <a:rPr lang="en-US" altLang="zh-CN" baseline="0" dirty="0"/>
              <a:t>the</a:t>
            </a:r>
            <a:r>
              <a:rPr lang="zh-CN" altLang="en-US" baseline="0" dirty="0"/>
              <a:t> </a:t>
            </a:r>
            <a:r>
              <a:rPr lang="en-US" altLang="zh-CN" baseline="0" dirty="0"/>
              <a:t>size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vertex</a:t>
            </a:r>
            <a:r>
              <a:rPr lang="zh-CN" altLang="en-US" baseline="0" dirty="0"/>
              <a:t> </a:t>
            </a:r>
            <a:r>
              <a:rPr lang="en-US" altLang="zh-CN" baseline="0" dirty="0"/>
              <a:t>candidate</a:t>
            </a:r>
            <a:r>
              <a:rPr lang="zh-CN" altLang="en-US" baseline="0" dirty="0"/>
              <a:t> </a:t>
            </a:r>
            <a:r>
              <a:rPr lang="en-US" altLang="zh-CN" baseline="0" dirty="0"/>
              <a:t>set</a:t>
            </a:r>
            <a:r>
              <a:rPr lang="en-US" baseline="0" dirty="0"/>
              <a:t>, </a:t>
            </a:r>
            <a:r>
              <a:rPr lang="en-US" altLang="zh-CN" baseline="0" dirty="0"/>
              <a:t>each</a:t>
            </a:r>
            <a:r>
              <a:rPr lang="en-US" baseline="0" dirty="0"/>
              <a:t> decomposed task will be added</a:t>
            </a:r>
            <a:r>
              <a:rPr lang="zh-CN" altLang="en-US" baseline="0" dirty="0"/>
              <a:t> </a:t>
            </a:r>
            <a:r>
              <a:rPr lang="en-US" altLang="zh-CN" baseline="0" dirty="0"/>
              <a:t>either</a:t>
            </a:r>
            <a:r>
              <a:rPr lang="en-US" baseline="0" dirty="0"/>
              <a:t> to </a:t>
            </a:r>
            <a:r>
              <a:rPr lang="en-US" altLang="zh-CN" baseline="0" dirty="0"/>
              <a:t>the</a:t>
            </a:r>
            <a:r>
              <a:rPr lang="zh-CN" altLang="en-US" baseline="0" dirty="0"/>
              <a:t> </a:t>
            </a:r>
            <a:r>
              <a:rPr lang="en-US" baseline="0" dirty="0"/>
              <a:t>global task queue</a:t>
            </a:r>
            <a:r>
              <a:rPr lang="en-US" altLang="zh-CN" baseline="0" dirty="0"/>
              <a:t>,</a:t>
            </a:r>
            <a:r>
              <a:rPr lang="en-US" baseline="0" dirty="0"/>
              <a:t> or </a:t>
            </a:r>
            <a:r>
              <a:rPr lang="en-US" altLang="zh-CN" baseline="0" dirty="0"/>
              <a:t>the</a:t>
            </a:r>
            <a:r>
              <a:rPr lang="zh-CN" altLang="en-US" baseline="0" dirty="0"/>
              <a:t> </a:t>
            </a:r>
            <a:r>
              <a:rPr lang="en-US" baseline="0" dirty="0"/>
              <a:t>local task queue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mining</a:t>
            </a:r>
            <a:r>
              <a:rPr lang="zh-CN" altLang="en-US" baseline="0" dirty="0"/>
              <a:t> </a:t>
            </a:r>
            <a:r>
              <a:rPr lang="en-US" altLang="zh-CN" baseline="0" dirty="0"/>
              <a:t>thread</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 decomposed tasks may timeout </a:t>
            </a:r>
            <a:r>
              <a:rPr lang="en-US" altLang="zh-CN" baseline="0" dirty="0"/>
              <a:t>again</a:t>
            </a:r>
            <a:r>
              <a:rPr lang="zh-CN" altLang="en-US" baseline="0" dirty="0"/>
              <a:t> </a:t>
            </a:r>
            <a:r>
              <a:rPr lang="en-US" altLang="zh-CN" baseline="0" dirty="0"/>
              <a:t>for</a:t>
            </a:r>
            <a:r>
              <a:rPr lang="zh-CN" altLang="en-US" baseline="0" dirty="0"/>
              <a:t> </a:t>
            </a:r>
            <a:r>
              <a:rPr lang="en-US" baseline="0" dirty="0"/>
              <a:t>further decompos</a:t>
            </a:r>
            <a:r>
              <a:rPr lang="en-US" altLang="zh-CN" baseline="0" dirty="0"/>
              <a:t>ition</a:t>
            </a:r>
            <a:r>
              <a:rPr lang="en-US" baseline="0" dirty="0"/>
              <a:t> in </a:t>
            </a:r>
            <a:r>
              <a:rPr lang="en-US" altLang="zh-CN" baseline="0" dirty="0"/>
              <a:t>their</a:t>
            </a:r>
            <a:r>
              <a:rPr lang="zh-CN" altLang="en-US" baseline="0" dirty="0"/>
              <a:t> </a:t>
            </a:r>
            <a:r>
              <a:rPr lang="en-US" baseline="0" dirty="0"/>
              <a:t>future computation.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 straggler tasks will not be bottleneck by using this timeout mechanism.</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149</a:t>
            </a:fld>
            <a:endParaRPr lang="en-US"/>
          </a:p>
        </p:txBody>
      </p:sp>
    </p:spTree>
    <p:extLst>
      <p:ext uri="{BB962C8B-B14F-4D97-AF65-F5344CB8AC3E}">
        <p14:creationId xmlns:p14="http://schemas.microsoft.com/office/powerpoint/2010/main" val="521050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a:t>
            </a:r>
            <a:r>
              <a:rPr lang="zh-CN" altLang="en-US" baseline="0" dirty="0"/>
              <a:t> </a:t>
            </a:r>
            <a:r>
              <a:rPr lang="en-US" altLang="zh-CN" baseline="0" dirty="0"/>
              <a:t>a</a:t>
            </a:r>
            <a:r>
              <a:rPr lang="zh-CN" altLang="en-US" baseline="0" dirty="0"/>
              <a:t> </a:t>
            </a:r>
            <a:r>
              <a:rPr lang="en-US" altLang="zh-CN" baseline="0" dirty="0"/>
              <a:t>TLAV</a:t>
            </a:r>
            <a:r>
              <a:rPr lang="zh-CN" altLang="en-US" baseline="0" dirty="0"/>
              <a:t> </a:t>
            </a:r>
            <a:r>
              <a:rPr lang="en-US" altLang="zh-CN" baseline="0" dirty="0"/>
              <a:t>programming</a:t>
            </a:r>
            <a:r>
              <a:rPr lang="zh-CN" altLang="en-US" baseline="0" dirty="0"/>
              <a:t> </a:t>
            </a:r>
            <a:r>
              <a:rPr lang="en-US" altLang="zh-CN" baseline="0" dirty="0"/>
              <a:t>model,</a:t>
            </a:r>
            <a:r>
              <a:rPr lang="zh-CN" altLang="en-US" baseline="0" dirty="0"/>
              <a:t> </a:t>
            </a:r>
            <a:r>
              <a:rPr lang="en-US" altLang="zh-CN" baseline="0" dirty="0"/>
              <a:t>users</a:t>
            </a:r>
            <a:r>
              <a:rPr lang="zh-CN" altLang="en-US" baseline="0" dirty="0"/>
              <a:t> </a:t>
            </a:r>
            <a:r>
              <a:rPr lang="en-US" altLang="zh-CN" baseline="0" dirty="0"/>
              <a:t>specify</a:t>
            </a:r>
            <a:r>
              <a:rPr lang="zh-CN" altLang="en-US" baseline="0" dirty="0"/>
              <a:t> </a:t>
            </a:r>
            <a:r>
              <a:rPr lang="en-US" altLang="zh-CN" baseline="0" dirty="0"/>
              <a:t>a</a:t>
            </a:r>
            <a:r>
              <a:rPr lang="zh-CN" altLang="en-US" baseline="0" dirty="0"/>
              <a:t> </a:t>
            </a:r>
            <a:r>
              <a:rPr lang="en-US" altLang="zh-CN" baseline="0" dirty="0"/>
              <a:t>user-defined</a:t>
            </a:r>
            <a:r>
              <a:rPr lang="zh-CN" altLang="en-US" baseline="0" dirty="0"/>
              <a:t> </a:t>
            </a:r>
            <a:r>
              <a:rPr lang="en-US" altLang="zh-CN" baseline="0" dirty="0"/>
              <a:t>compute</a:t>
            </a:r>
            <a:r>
              <a:rPr lang="zh-CN" altLang="en-US" baseline="0" dirty="0"/>
              <a:t> </a:t>
            </a:r>
            <a:r>
              <a:rPr lang="en-US" altLang="zh-CN" baseline="0" dirty="0"/>
              <a:t>function</a:t>
            </a:r>
            <a:r>
              <a:rPr lang="zh-CN" altLang="en-US" baseline="0" dirty="0"/>
              <a:t> </a:t>
            </a:r>
            <a:r>
              <a:rPr lang="en-US" altLang="zh-CN" baseline="0" dirty="0"/>
              <a:t>as</a:t>
            </a:r>
            <a:r>
              <a:rPr lang="zh-CN" altLang="en-US" baseline="0" dirty="0"/>
              <a:t> </a:t>
            </a:r>
            <a:r>
              <a:rPr lang="en-US" altLang="zh-CN" baseline="0" dirty="0"/>
              <a:t>shown</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right,</a:t>
            </a:r>
            <a:r>
              <a:rPr lang="zh-CN" altLang="en-US" baseline="0" dirty="0"/>
              <a:t> </a:t>
            </a:r>
            <a:r>
              <a:rPr lang="en-US" altLang="zh-CN" baseline="0" dirty="0"/>
              <a:t>to</a:t>
            </a:r>
            <a:r>
              <a:rPr lang="zh-CN" altLang="en-US" baseline="0" dirty="0"/>
              <a:t> </a:t>
            </a:r>
            <a:r>
              <a:rPr lang="en-US" altLang="zh-CN" baseline="0" dirty="0"/>
              <a:t>indicate</a:t>
            </a:r>
            <a:r>
              <a:rPr lang="zh-CN" altLang="en-US" baseline="0" dirty="0"/>
              <a:t> </a:t>
            </a:r>
            <a:r>
              <a:rPr lang="en-US" altLang="zh-CN" baseline="0" dirty="0"/>
              <a:t>how</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processes</a:t>
            </a:r>
            <a:r>
              <a:rPr lang="zh-CN" altLang="en-US" baseline="0" dirty="0"/>
              <a:t> </a:t>
            </a:r>
            <a:r>
              <a:rPr lang="en-US" altLang="zh-CN" baseline="0" dirty="0"/>
              <a:t>its</a:t>
            </a:r>
            <a:r>
              <a:rPr lang="zh-CN" altLang="en-US" baseline="0" dirty="0"/>
              <a:t> </a:t>
            </a:r>
            <a:r>
              <a:rPr lang="en-US" altLang="zh-CN" baseline="0" dirty="0"/>
              <a:t>received</a:t>
            </a:r>
            <a:r>
              <a:rPr lang="zh-CN" altLang="en-US" baseline="0" dirty="0"/>
              <a:t> </a:t>
            </a:r>
            <a:r>
              <a:rPr lang="en-US" altLang="zh-CN" baseline="0" dirty="0"/>
              <a:t>messages</a:t>
            </a:r>
            <a:r>
              <a:rPr lang="zh-CN" altLang="en-US" baseline="0" dirty="0"/>
              <a:t> </a:t>
            </a:r>
            <a:r>
              <a:rPr lang="en-US" altLang="zh-CN" baseline="0" dirty="0"/>
              <a:t>to</a:t>
            </a:r>
            <a:r>
              <a:rPr lang="zh-CN" altLang="en-US" baseline="0" dirty="0"/>
              <a:t> </a:t>
            </a:r>
            <a:r>
              <a:rPr lang="en-US" altLang="zh-CN" baseline="0" dirty="0"/>
              <a:t>update</a:t>
            </a:r>
            <a:r>
              <a:rPr lang="zh-CN" altLang="en-US" baseline="0" dirty="0"/>
              <a:t> </a:t>
            </a:r>
            <a:r>
              <a:rPr lang="en-US" altLang="zh-CN" baseline="0" dirty="0"/>
              <a:t>its</a:t>
            </a:r>
            <a:r>
              <a:rPr lang="zh-CN" altLang="en-US" baseline="0" dirty="0"/>
              <a:t> </a:t>
            </a:r>
            <a:r>
              <a:rPr lang="en-US" altLang="zh-CN" baseline="0" dirty="0"/>
              <a:t>state</a:t>
            </a:r>
            <a:r>
              <a:rPr lang="zh-CN" altLang="en-US" baseline="0" dirty="0"/>
              <a:t> </a:t>
            </a:r>
            <a:r>
              <a:rPr lang="en-US" altLang="zh-CN" baseline="0" dirty="0"/>
              <a:t>and</a:t>
            </a:r>
            <a:r>
              <a:rPr lang="zh-CN" altLang="en-US" baseline="0" dirty="0"/>
              <a:t> </a:t>
            </a:r>
            <a:r>
              <a:rPr lang="en-US" altLang="zh-CN" baseline="0" dirty="0"/>
              <a:t>to</a:t>
            </a:r>
            <a:r>
              <a:rPr lang="zh-CN" altLang="en-US" baseline="0" dirty="0"/>
              <a:t> </a:t>
            </a:r>
            <a:r>
              <a:rPr lang="en-US" altLang="zh-CN" baseline="0" dirty="0"/>
              <a:t>generate</a:t>
            </a:r>
            <a:r>
              <a:rPr lang="zh-CN" altLang="en-US" baseline="0" dirty="0"/>
              <a:t> </a:t>
            </a:r>
            <a:r>
              <a:rPr lang="en-US" altLang="zh-CN" baseline="0" dirty="0"/>
              <a:t>outgoing</a:t>
            </a:r>
            <a:r>
              <a:rPr lang="zh-CN" altLang="en-US" baseline="0" dirty="0"/>
              <a:t> </a:t>
            </a:r>
            <a:r>
              <a:rPr lang="en-US" altLang="zh-CN" baseline="0" dirty="0"/>
              <a:t>messages</a:t>
            </a:r>
            <a:r>
              <a:rPr lang="zh-CN" altLang="en-US" baseline="0" dirty="0"/>
              <a:t> </a:t>
            </a:r>
            <a:r>
              <a:rPr lang="en-US" altLang="zh-CN" baseline="0" dirty="0"/>
              <a:t>in</a:t>
            </a:r>
            <a:r>
              <a:rPr lang="zh-CN" altLang="en-US" baseline="0" dirty="0"/>
              <a:t> </a:t>
            </a:r>
            <a:r>
              <a:rPr lang="en-US" altLang="zh-CN" baseline="0" dirty="0"/>
              <a:t>an</a:t>
            </a:r>
            <a:r>
              <a:rPr lang="zh-CN" altLang="en-US" baseline="0" dirty="0"/>
              <a:t> </a:t>
            </a:r>
            <a:r>
              <a:rPr lang="en-US" altLang="zh-CN" baseline="0" dirty="0"/>
              <a:t>iteration.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a:t>
            </a:r>
            <a:r>
              <a:rPr lang="zh-CN" altLang="en-US" baseline="0" dirty="0"/>
              <a:t> </a:t>
            </a:r>
            <a:r>
              <a:rPr lang="en-US" altLang="zh-CN" baseline="0" dirty="0"/>
              <a:t>this</a:t>
            </a:r>
            <a:r>
              <a:rPr lang="zh-CN" altLang="en-US" baseline="0" dirty="0"/>
              <a:t> </a:t>
            </a:r>
            <a:r>
              <a:rPr lang="en-US" altLang="zh-CN" baseline="0" dirty="0"/>
              <a:t>example,</a:t>
            </a:r>
            <a:r>
              <a:rPr lang="zh-CN" altLang="en-US" baseline="0" dirty="0"/>
              <a:t> </a:t>
            </a:r>
            <a:r>
              <a:rPr lang="en-US" altLang="zh-CN" baseline="0" dirty="0"/>
              <a:t>we</a:t>
            </a:r>
            <a:r>
              <a:rPr lang="zh-CN" altLang="en-US" baseline="0" dirty="0"/>
              <a:t> </a:t>
            </a:r>
            <a:r>
              <a:rPr lang="en-US" altLang="zh-CN" baseline="0" dirty="0"/>
              <a:t>are</a:t>
            </a:r>
            <a:r>
              <a:rPr lang="zh-CN" altLang="en-US" baseline="0" dirty="0"/>
              <a:t> </a:t>
            </a:r>
            <a:r>
              <a:rPr lang="en-US" altLang="zh-CN" baseline="0" dirty="0"/>
              <a:t>looking</a:t>
            </a:r>
            <a:r>
              <a:rPr lang="zh-CN" altLang="en-US" baseline="0" dirty="0"/>
              <a:t> </a:t>
            </a:r>
            <a:r>
              <a:rPr lang="en-US" altLang="zh-CN" baseline="0" dirty="0"/>
              <a:t>at</a:t>
            </a:r>
            <a:r>
              <a:rPr lang="zh-CN" altLang="en-US" baseline="0" dirty="0"/>
              <a:t> </a:t>
            </a:r>
            <a:r>
              <a:rPr lang="en-US" altLang="zh-CN" baseline="0" dirty="0"/>
              <a:t>PageRank</a:t>
            </a:r>
            <a:r>
              <a:rPr lang="zh-CN" altLang="en-US" baseline="0" dirty="0"/>
              <a:t> </a:t>
            </a:r>
            <a:r>
              <a:rPr lang="en-US" altLang="zh-CN" baseline="0" dirty="0"/>
              <a:t>computation,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where</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adds</a:t>
            </a:r>
            <a:r>
              <a:rPr lang="zh-CN" altLang="en-US" baseline="0" dirty="0"/>
              <a:t> </a:t>
            </a:r>
            <a:r>
              <a:rPr lang="en-US" altLang="zh-CN" baseline="0" dirty="0"/>
              <a:t>up</a:t>
            </a:r>
            <a:r>
              <a:rPr lang="zh-CN" altLang="en-US" baseline="0" dirty="0"/>
              <a:t> </a:t>
            </a:r>
            <a:r>
              <a:rPr lang="en-US" altLang="zh-CN" baseline="0" dirty="0"/>
              <a:t>the</a:t>
            </a:r>
            <a:r>
              <a:rPr lang="zh-CN" altLang="en-US" baseline="0" dirty="0"/>
              <a:t> </a:t>
            </a:r>
            <a:r>
              <a:rPr lang="en-US" altLang="zh-CN" baseline="0" dirty="0"/>
              <a:t>received</a:t>
            </a:r>
            <a:r>
              <a:rPr lang="zh-CN" altLang="en-US" baseline="0" dirty="0"/>
              <a:t> </a:t>
            </a:r>
            <a:r>
              <a:rPr lang="en-US" altLang="zh-CN" baseline="0" dirty="0"/>
              <a:t>messages</a:t>
            </a:r>
            <a:r>
              <a:rPr lang="zh-CN" altLang="en-US" baseline="0" dirty="0"/>
              <a:t> </a:t>
            </a:r>
            <a:endParaRPr lang="en-US" altLang="zh-CN"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and</a:t>
            </a:r>
            <a:r>
              <a:rPr lang="zh-CN" altLang="en-US" baseline="0" dirty="0"/>
              <a:t> </a:t>
            </a:r>
            <a:r>
              <a:rPr lang="en-US" altLang="zh-CN" baseline="0" dirty="0"/>
              <a:t>assigns</a:t>
            </a:r>
            <a:r>
              <a:rPr lang="zh-CN" altLang="en-US" baseline="0" dirty="0"/>
              <a:t> </a:t>
            </a:r>
            <a:r>
              <a:rPr lang="en-US" altLang="zh-CN" baseline="0" dirty="0"/>
              <a:t>the</a:t>
            </a:r>
            <a:r>
              <a:rPr lang="zh-CN" altLang="en-US" baseline="0" dirty="0"/>
              <a:t> </a:t>
            </a:r>
            <a:r>
              <a:rPr lang="en-US" altLang="zh-CN" baseline="0" dirty="0"/>
              <a:t>summation</a:t>
            </a:r>
            <a:r>
              <a:rPr lang="zh-CN" altLang="en-US" baseline="0" dirty="0"/>
              <a:t> </a:t>
            </a:r>
            <a:r>
              <a:rPr lang="en-US" altLang="zh-CN" baseline="0" dirty="0"/>
              <a:t>as</a:t>
            </a:r>
            <a:r>
              <a:rPr lang="zh-CN" altLang="en-US" baseline="0" dirty="0"/>
              <a:t> </a:t>
            </a:r>
            <a:r>
              <a:rPr lang="en-US" altLang="zh-CN" baseline="0" dirty="0"/>
              <a:t>its</a:t>
            </a:r>
            <a:r>
              <a:rPr lang="zh-CN" altLang="en-US" baseline="0" dirty="0"/>
              <a:t> </a:t>
            </a:r>
            <a:r>
              <a:rPr lang="en-US" altLang="zh-CN" baseline="0" dirty="0"/>
              <a:t>new</a:t>
            </a:r>
            <a:r>
              <a:rPr lang="zh-CN" altLang="en-US" baseline="0" dirty="0"/>
              <a:t> </a:t>
            </a:r>
            <a:r>
              <a:rPr lang="en-US" altLang="zh-CN" baseline="0" dirty="0"/>
              <a:t>PageRank</a:t>
            </a:r>
            <a:r>
              <a:rPr lang="zh-CN" altLang="en-US" baseline="0" dirty="0"/>
              <a:t> </a:t>
            </a:r>
            <a:r>
              <a:rPr lang="en-US" altLang="zh-CN" baseline="0" dirty="0"/>
              <a:t>value,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and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meanwhile,</a:t>
            </a:r>
            <a:r>
              <a:rPr lang="zh-CN" altLang="en-US" baseline="0" dirty="0"/>
              <a:t> </a:t>
            </a:r>
            <a:r>
              <a:rPr lang="en-US" altLang="zh-CN" baseline="0" dirty="0"/>
              <a:t>evenly</a:t>
            </a:r>
            <a:r>
              <a:rPr lang="zh-CN" altLang="en-US" baseline="0" dirty="0"/>
              <a:t> </a:t>
            </a:r>
            <a:r>
              <a:rPr lang="en-US" altLang="zh-CN" baseline="0" dirty="0"/>
              <a:t>distribute</a:t>
            </a:r>
            <a:r>
              <a:rPr lang="zh-CN" altLang="en-US" baseline="0" dirty="0"/>
              <a:t> </a:t>
            </a:r>
            <a:r>
              <a:rPr lang="en-US" altLang="zh-CN" baseline="0" dirty="0"/>
              <a:t>this</a:t>
            </a:r>
            <a:r>
              <a:rPr lang="zh-CN" altLang="en-US" baseline="0" dirty="0"/>
              <a:t> </a:t>
            </a:r>
            <a:r>
              <a:rPr lang="en-US" altLang="zh-CN" baseline="0" dirty="0"/>
              <a:t>summed</a:t>
            </a:r>
            <a:r>
              <a:rPr lang="zh-CN" altLang="en-US" baseline="0" dirty="0"/>
              <a:t> </a:t>
            </a:r>
            <a:r>
              <a:rPr lang="en-US" altLang="zh-CN" baseline="0" dirty="0"/>
              <a:t>value</a:t>
            </a:r>
            <a:r>
              <a:rPr lang="zh-CN" altLang="en-US" baseline="0" dirty="0"/>
              <a:t> </a:t>
            </a:r>
            <a:r>
              <a:rPr lang="en-US" altLang="zh-CN" baseline="0" dirty="0"/>
              <a:t>among</a:t>
            </a:r>
            <a:r>
              <a:rPr lang="zh-CN" altLang="en-US" baseline="0" dirty="0"/>
              <a:t> </a:t>
            </a:r>
            <a:r>
              <a:rPr lang="en-US" altLang="zh-CN" baseline="0" dirty="0"/>
              <a:t>its</a:t>
            </a:r>
            <a:r>
              <a:rPr lang="zh-CN" altLang="en-US" baseline="0" dirty="0"/>
              <a:t> </a:t>
            </a:r>
            <a:r>
              <a:rPr lang="en-US" altLang="zh-CN" baseline="0" dirty="0"/>
              <a:t>outgoing</a:t>
            </a:r>
            <a:r>
              <a:rPr lang="zh-CN" altLang="en-US" baseline="0" dirty="0"/>
              <a:t> </a:t>
            </a:r>
            <a:r>
              <a:rPr lang="en-US" altLang="zh-CN" baseline="0" dirty="0"/>
              <a:t>neighbors.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15</a:t>
            </a:fld>
            <a:endParaRPr lang="en-US"/>
          </a:p>
        </p:txBody>
      </p:sp>
    </p:spTree>
    <p:extLst>
      <p:ext uri="{BB962C8B-B14F-4D97-AF65-F5344CB8AC3E}">
        <p14:creationId xmlns:p14="http://schemas.microsoft.com/office/powerpoint/2010/main" val="240045586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Next,</a:t>
            </a:r>
            <a:r>
              <a:rPr lang="zh-CN" altLang="en-US" baseline="0" dirty="0"/>
              <a:t> </a:t>
            </a:r>
            <a:r>
              <a:rPr lang="en-US" altLang="zh-CN" baseline="0" dirty="0"/>
              <a:t>we</a:t>
            </a:r>
            <a:r>
              <a:rPr lang="zh-CN" altLang="en-US" baseline="0" dirty="0"/>
              <a:t> </a:t>
            </a:r>
            <a:r>
              <a:rPr lang="en-US" altLang="zh-CN" baseline="0" dirty="0"/>
              <a:t>illustrate</a:t>
            </a:r>
            <a:r>
              <a:rPr lang="zh-CN" altLang="en-US" baseline="0" dirty="0"/>
              <a:t> </a:t>
            </a:r>
            <a:r>
              <a:rPr lang="en-US" altLang="zh-CN" baseline="0" dirty="0"/>
              <a:t>some</a:t>
            </a:r>
            <a:r>
              <a:rPr lang="zh-CN" altLang="en-US" baseline="0" dirty="0"/>
              <a:t> </a:t>
            </a:r>
            <a:r>
              <a:rPr lang="en-US" altLang="zh-CN" baseline="0" dirty="0"/>
              <a:t>pruning</a:t>
            </a:r>
            <a:r>
              <a:rPr lang="zh-CN" altLang="en-US" baseline="0" dirty="0"/>
              <a:t> </a:t>
            </a:r>
            <a:r>
              <a:rPr lang="en-US" altLang="zh-CN" baseline="0" dirty="0"/>
              <a:t>rules</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applied</a:t>
            </a:r>
            <a:r>
              <a:rPr lang="zh-CN" altLang="en-US" baseline="0" dirty="0"/>
              <a:t> </a:t>
            </a:r>
            <a:r>
              <a:rPr lang="en-US" altLang="zh-CN" baseline="0" dirty="0"/>
              <a:t>in</a:t>
            </a:r>
            <a:r>
              <a:rPr lang="zh-CN" altLang="en-US" baseline="0" dirty="0"/>
              <a:t> </a:t>
            </a:r>
            <a:r>
              <a:rPr lang="en-US" altLang="zh-CN" baseline="0" dirty="0"/>
              <a:t>G-thinker.</a:t>
            </a:r>
          </a:p>
          <a:p>
            <a:r>
              <a:rPr lang="en-US" baseline="0" dirty="0"/>
              <a:t>[click]</a:t>
            </a:r>
          </a:p>
          <a:p>
            <a:r>
              <a:rPr lang="en-US" altLang="zh-CN" baseline="0" dirty="0"/>
              <a:t>Firstly,</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set</a:t>
            </a:r>
            <a:r>
              <a:rPr lang="zh-CN" altLang="en-US" baseline="0" dirty="0"/>
              <a:t> </a:t>
            </a:r>
            <a:r>
              <a:rPr lang="en-US" altLang="zh-CN" baseline="0" dirty="0"/>
              <a:t>enumeration</a:t>
            </a:r>
            <a:r>
              <a:rPr lang="zh-CN" altLang="en-US" baseline="0" dirty="0"/>
              <a:t> </a:t>
            </a:r>
            <a:r>
              <a:rPr lang="en-US" altLang="zh-CN" baseline="0" dirty="0"/>
              <a:t>tree,</a:t>
            </a:r>
            <a:r>
              <a:rPr lang="zh-CN" altLang="en-US" baseline="0" dirty="0"/>
              <a:t> </a:t>
            </a:r>
            <a:r>
              <a:rPr lang="en-US" altLang="zh-CN" baseline="0" dirty="0"/>
              <a:t>each</a:t>
            </a:r>
            <a:r>
              <a:rPr lang="zh-CN" altLang="en-US" baseline="0" dirty="0"/>
              <a:t> </a:t>
            </a:r>
            <a:r>
              <a:rPr lang="en-US" altLang="zh-CN" baseline="0" dirty="0"/>
              <a:t>node</a:t>
            </a:r>
            <a:r>
              <a:rPr lang="zh-CN" altLang="en-US" baseline="0" dirty="0"/>
              <a:t> </a:t>
            </a:r>
            <a:r>
              <a:rPr lang="en-US" altLang="zh-CN" baseline="0" dirty="0"/>
              <a:t>S</a:t>
            </a:r>
            <a:r>
              <a:rPr lang="zh-CN" altLang="en-US" baseline="0" dirty="0"/>
              <a:t> </a:t>
            </a:r>
            <a:r>
              <a:rPr lang="en-US" altLang="zh-CN" baseline="0" dirty="0"/>
              <a:t>only</a:t>
            </a:r>
            <a:r>
              <a:rPr lang="zh-CN" altLang="en-US" baseline="0" dirty="0"/>
              <a:t> </a:t>
            </a:r>
            <a:r>
              <a:rPr lang="en-US" altLang="zh-CN" baseline="0" dirty="0"/>
              <a:t>expands</a:t>
            </a:r>
            <a:r>
              <a:rPr lang="zh-CN" altLang="en-US" baseline="0" dirty="0"/>
              <a:t> </a:t>
            </a:r>
            <a:r>
              <a:rPr lang="en-US" altLang="zh-CN" baseline="0" dirty="0"/>
              <a:t>with</a:t>
            </a:r>
            <a:r>
              <a:rPr lang="zh-CN" altLang="en-US" baseline="0" dirty="0"/>
              <a:t> </a:t>
            </a:r>
            <a:r>
              <a:rPr lang="en-US" altLang="zh-CN" baseline="0" dirty="0"/>
              <a:t>vertices</a:t>
            </a:r>
            <a:r>
              <a:rPr lang="zh-CN" altLang="en-US" baseline="0" dirty="0"/>
              <a:t> </a:t>
            </a:r>
            <a:r>
              <a:rPr lang="en-US" altLang="zh-CN" baseline="0" dirty="0"/>
              <a:t>whose</a:t>
            </a:r>
            <a:r>
              <a:rPr lang="zh-CN" altLang="en-US" baseline="0" dirty="0"/>
              <a:t> </a:t>
            </a:r>
            <a:r>
              <a:rPr lang="en-US" altLang="zh-CN" baseline="0" dirty="0"/>
              <a:t>IDs</a:t>
            </a:r>
            <a:r>
              <a:rPr lang="zh-CN" altLang="en-US" baseline="0" dirty="0"/>
              <a:t> </a:t>
            </a:r>
            <a:r>
              <a:rPr lang="en-US" altLang="zh-CN" baseline="0" dirty="0"/>
              <a:t>are</a:t>
            </a:r>
            <a:r>
              <a:rPr lang="zh-CN" altLang="en-US" baseline="0" dirty="0"/>
              <a:t> </a:t>
            </a:r>
            <a:r>
              <a:rPr lang="en-US" altLang="zh-CN" baseline="0" dirty="0"/>
              <a:t>larger</a:t>
            </a:r>
            <a:r>
              <a:rPr lang="zh-CN" altLang="en-US" baseline="0" dirty="0"/>
              <a:t> </a:t>
            </a:r>
            <a:r>
              <a:rPr lang="en-US" altLang="zh-CN" baseline="0" dirty="0"/>
              <a:t>than</a:t>
            </a:r>
            <a:r>
              <a:rPr lang="zh-CN" altLang="en-US" baseline="0" dirty="0"/>
              <a:t> </a:t>
            </a:r>
            <a:r>
              <a:rPr lang="en-US" altLang="zh-CN" baseline="0" dirty="0"/>
              <a:t>those</a:t>
            </a:r>
            <a:r>
              <a:rPr lang="zh-CN" altLang="en-US" baseline="0" dirty="0"/>
              <a:t> </a:t>
            </a:r>
            <a:r>
              <a:rPr lang="en-US" altLang="zh-CN" baseline="0" dirty="0"/>
              <a:t>in</a:t>
            </a:r>
            <a:r>
              <a:rPr lang="zh-CN" altLang="en-US" baseline="0" dirty="0"/>
              <a:t> </a:t>
            </a:r>
            <a:r>
              <a:rPr lang="en-US" altLang="zh-CN" baseline="0" dirty="0"/>
              <a:t>S,</a:t>
            </a:r>
            <a:r>
              <a:rPr lang="zh-CN" altLang="en-US" baseline="0" dirty="0"/>
              <a:t> </a:t>
            </a:r>
            <a:r>
              <a:rPr lang="en-US" altLang="zh-CN" baseline="0" dirty="0"/>
              <a:t>so</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never</a:t>
            </a:r>
            <a:r>
              <a:rPr lang="zh-CN" altLang="en-US" baseline="0" dirty="0"/>
              <a:t> </a:t>
            </a:r>
            <a:r>
              <a:rPr lang="en-US" altLang="zh-CN" baseline="0" dirty="0"/>
              <a:t>pulls</a:t>
            </a:r>
            <a:r>
              <a:rPr lang="zh-CN" altLang="en-US" baseline="0" dirty="0"/>
              <a:t> </a:t>
            </a:r>
            <a:r>
              <a:rPr lang="en-US" altLang="zh-CN" baseline="0" dirty="0"/>
              <a:t>vertices</a:t>
            </a:r>
            <a:r>
              <a:rPr lang="zh-CN" altLang="en-US" baseline="0" dirty="0"/>
              <a:t> </a:t>
            </a:r>
            <a:r>
              <a:rPr lang="en-US" altLang="zh-CN" baseline="0" dirty="0"/>
              <a:t>whose</a:t>
            </a:r>
            <a:r>
              <a:rPr lang="zh-CN" altLang="en-US" baseline="0" dirty="0"/>
              <a:t> </a:t>
            </a:r>
            <a:r>
              <a:rPr lang="en-US" altLang="zh-CN" baseline="0" dirty="0"/>
              <a:t>IDs</a:t>
            </a:r>
            <a:r>
              <a:rPr lang="zh-CN" altLang="en-US" baseline="0" dirty="0"/>
              <a:t> </a:t>
            </a:r>
            <a:r>
              <a:rPr lang="en-US" altLang="zh-CN" baseline="0" dirty="0"/>
              <a:t>are</a:t>
            </a:r>
            <a:r>
              <a:rPr lang="zh-CN" altLang="en-US" baseline="0" dirty="0"/>
              <a:t> </a:t>
            </a:r>
            <a:r>
              <a:rPr lang="en-US" altLang="zh-CN" baseline="0" dirty="0"/>
              <a:t>smaller</a:t>
            </a:r>
            <a:r>
              <a:rPr lang="zh-CN" altLang="en-US" baseline="0" dirty="0"/>
              <a:t> </a:t>
            </a:r>
            <a:r>
              <a:rPr lang="en-US" altLang="zh-CN" baseline="0" dirty="0"/>
              <a:t>than</a:t>
            </a:r>
            <a:r>
              <a:rPr lang="zh-CN" altLang="en-US" baseline="0" dirty="0"/>
              <a:t> </a:t>
            </a:r>
            <a:r>
              <a:rPr lang="en-US" altLang="zh-CN" baseline="0" dirty="0"/>
              <a:t>the</a:t>
            </a:r>
            <a:r>
              <a:rPr lang="zh-CN" altLang="en-US" baseline="0" dirty="0"/>
              <a:t> </a:t>
            </a:r>
            <a:r>
              <a:rPr lang="en-US" altLang="zh-CN" baseline="0" dirty="0"/>
              <a:t>vertex</a:t>
            </a:r>
            <a:r>
              <a:rPr lang="zh-CN" altLang="en-US" baseline="0" dirty="0"/>
              <a:t> </a:t>
            </a:r>
            <a:r>
              <a:rPr lang="en-US" altLang="zh-CN" baseline="0" dirty="0"/>
              <a:t>that</a:t>
            </a:r>
            <a:r>
              <a:rPr lang="zh-CN" altLang="en-US" baseline="0" dirty="0"/>
              <a:t> </a:t>
            </a:r>
            <a:r>
              <a:rPr lang="en-US" altLang="zh-CN" baseline="0" dirty="0"/>
              <a:t>spawns</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task.</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150</a:t>
            </a:fld>
            <a:endParaRPr lang="en-US"/>
          </a:p>
        </p:txBody>
      </p:sp>
    </p:spTree>
    <p:extLst>
      <p:ext uri="{BB962C8B-B14F-4D97-AF65-F5344CB8AC3E}">
        <p14:creationId xmlns:p14="http://schemas.microsoft.com/office/powerpoint/2010/main" val="19528601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different graph mining algorithm</a:t>
            </a:r>
            <a:r>
              <a:rPr lang="en-US" altLang="zh-CN" baseline="0" dirty="0"/>
              <a:t>s</a:t>
            </a:r>
            <a:r>
              <a:rPr lang="en-US" baseline="0" dirty="0"/>
              <a:t>, we also have specific pruning rules for them.</a:t>
            </a:r>
          </a:p>
          <a:p>
            <a:r>
              <a:rPr lang="en-US" baseline="0" dirty="0"/>
              <a:t>Tak</a:t>
            </a:r>
            <a:r>
              <a:rPr lang="en-US" altLang="zh-CN" baseline="0" dirty="0"/>
              <a:t>ing</a:t>
            </a:r>
            <a:r>
              <a:rPr lang="en-US" baseline="0" dirty="0"/>
              <a:t> maximal </a:t>
            </a:r>
            <a:r>
              <a:rPr lang="en-US" altLang="zh-CN" baseline="0" dirty="0"/>
              <a:t>q</a:t>
            </a:r>
            <a:r>
              <a:rPr lang="en-US" baseline="0" dirty="0"/>
              <a:t>uasi-clique mining as an example</a:t>
            </a:r>
            <a:r>
              <a:rPr lang="en-US" altLang="zh-CN" baseline="0" dirty="0"/>
              <a:t>,</a:t>
            </a:r>
            <a:r>
              <a:rPr lang="zh-CN" altLang="en-US" baseline="0" dirty="0"/>
              <a:t> </a:t>
            </a:r>
            <a:r>
              <a:rPr lang="en-US" altLang="zh-CN" baseline="0" dirty="0"/>
              <a:t>where</a:t>
            </a:r>
            <a:r>
              <a:rPr lang="zh-CN" altLang="en-US" baseline="0" dirty="0"/>
              <a:t> </a:t>
            </a:r>
            <a:r>
              <a:rPr lang="en-US" altLang="zh-CN" baseline="0" dirty="0"/>
              <a:t>a</a:t>
            </a:r>
            <a:r>
              <a:rPr lang="zh-CN" altLang="en-US" baseline="0" dirty="0"/>
              <a:t> </a:t>
            </a:r>
            <a:r>
              <a:rPr lang="en-US" altLang="zh-CN" baseline="0" dirty="0"/>
              <a:t>q</a:t>
            </a:r>
            <a:r>
              <a:rPr lang="en-US" baseline="0" dirty="0"/>
              <a:t>uasi-clique</a:t>
            </a:r>
            <a:r>
              <a:rPr lang="zh-CN" altLang="en-US" baseline="0" dirty="0"/>
              <a:t> </a:t>
            </a:r>
            <a:r>
              <a:rPr lang="en-US" altLang="zh-CN" baseline="0" dirty="0"/>
              <a:t>is</a:t>
            </a:r>
            <a:r>
              <a:rPr lang="zh-CN" altLang="en-US" baseline="0" dirty="0"/>
              <a:t> </a:t>
            </a:r>
            <a:r>
              <a:rPr lang="en-US" altLang="zh-CN" baseline="0" dirty="0"/>
              <a:t>defined</a:t>
            </a:r>
            <a:r>
              <a:rPr lang="zh-CN" altLang="en-US" baseline="0" dirty="0"/>
              <a:t> </a:t>
            </a:r>
            <a:r>
              <a:rPr lang="en-US" altLang="zh-CN" baseline="0" dirty="0"/>
              <a:t>as</a:t>
            </a:r>
            <a:r>
              <a:rPr lang="zh-CN" altLang="en-US" baseline="0" dirty="0"/>
              <a:t> </a:t>
            </a:r>
            <a:r>
              <a:rPr lang="en-US" altLang="zh-CN" baseline="0" dirty="0"/>
              <a:t>shown</a:t>
            </a:r>
            <a:r>
              <a:rPr lang="zh-CN" altLang="en-US" baseline="0" dirty="0"/>
              <a:t> </a:t>
            </a:r>
            <a:r>
              <a:rPr lang="en-US" altLang="zh-CN" baseline="0" dirty="0"/>
              <a:t>here</a:t>
            </a:r>
            <a:r>
              <a:rPr lang="zh-CN" altLang="en-US" baseline="0" dirty="0"/>
              <a:t> </a:t>
            </a:r>
            <a:r>
              <a:rPr lang="en-US" altLang="zh-CN" baseline="0" dirty="0"/>
              <a:t>[mouse</a:t>
            </a:r>
            <a:r>
              <a:rPr lang="zh-CN" altLang="en-US" baseline="0" dirty="0"/>
              <a:t> </a:t>
            </a:r>
            <a:r>
              <a:rPr lang="en-US" altLang="zh-CN" baseline="0" dirty="0"/>
              <a:t>over</a:t>
            </a:r>
            <a:r>
              <a:rPr lang="zh-CN" altLang="en-US" baseline="0" dirty="0"/>
              <a:t> </a:t>
            </a:r>
            <a:r>
              <a:rPr lang="en-US" altLang="zh-CN" baseline="0" dirty="0"/>
              <a:t>definition]</a:t>
            </a:r>
            <a:r>
              <a:rPr lang="en-US" baseline="0" dirty="0"/>
              <a:t>.</a:t>
            </a:r>
            <a:r>
              <a:rPr lang="zh-CN" altLang="en-US" baseline="0" dirty="0"/>
              <a:t> </a:t>
            </a:r>
            <a:endParaRPr lang="en-US" baseline="0" dirty="0"/>
          </a:p>
          <a:p>
            <a:r>
              <a:rPr lang="en-US" baseline="0" dirty="0"/>
              <a:t>Give</a:t>
            </a:r>
            <a:r>
              <a:rPr lang="en-US" altLang="zh-CN" baseline="0" dirty="0"/>
              <a:t>n</a:t>
            </a:r>
            <a:r>
              <a:rPr lang="en-US" baseline="0" dirty="0"/>
              <a:t> a minimum degree </a:t>
            </a:r>
            <a:r>
              <a:rPr lang="en-US" altLang="zh-CN" baseline="0" dirty="0"/>
              <a:t>threshold</a:t>
            </a:r>
            <a:r>
              <a:rPr lang="zh-CN" altLang="en-US" baseline="0" dirty="0"/>
              <a:t> </a:t>
            </a:r>
            <a:r>
              <a:rPr lang="en-US" baseline="0" dirty="0"/>
              <a:t>gamma, a gamma-</a:t>
            </a:r>
            <a:r>
              <a:rPr lang="en-US" altLang="zh-CN" baseline="0" dirty="0"/>
              <a:t>q</a:t>
            </a:r>
            <a:r>
              <a:rPr lang="en-US" baseline="0" dirty="0"/>
              <a:t>uasi-cliq</a:t>
            </a:r>
            <a:r>
              <a:rPr lang="en-US" altLang="zh-CN" baseline="0" dirty="0"/>
              <a:t>u</a:t>
            </a:r>
            <a:r>
              <a:rPr lang="en-US" baseline="0" dirty="0"/>
              <a:t>e is a subgraph where each vertex connects to at least gamma fraction of the other vertice</a:t>
            </a:r>
            <a:r>
              <a:rPr lang="en-US" altLang="zh-CN" baseline="0" dirty="0"/>
              <a:t>s</a:t>
            </a:r>
            <a:r>
              <a:rPr lang="en-US" baseline="0" dirty="0"/>
              <a:t> in this subgraph.</a:t>
            </a:r>
          </a:p>
          <a:p>
            <a:endParaRPr lang="en-US" baseline="0" dirty="0"/>
          </a:p>
          <a:p>
            <a:r>
              <a:rPr lang="en-US" baseline="0" dirty="0"/>
              <a:t>There is a pruning rule</a:t>
            </a:r>
            <a:r>
              <a:rPr lang="zh-CN" altLang="en-US" baseline="0" dirty="0"/>
              <a:t> </a:t>
            </a:r>
            <a:r>
              <a:rPr lang="en-US" altLang="zh-CN" baseline="0" dirty="0"/>
              <a:t>saying</a:t>
            </a:r>
            <a:r>
              <a:rPr lang="en-US" baseline="0" dirty="0"/>
              <a:t> that</a:t>
            </a:r>
            <a:r>
              <a:rPr lang="en-US" altLang="zh-CN" baseline="0" dirty="0"/>
              <a:t>,</a:t>
            </a:r>
            <a:r>
              <a:rPr lang="en-US" baseline="0" dirty="0"/>
              <a:t> given </a:t>
            </a:r>
            <a:r>
              <a:rPr lang="en-US" altLang="zh-CN" baseline="0" dirty="0"/>
              <a:t>a</a:t>
            </a:r>
            <a:r>
              <a:rPr lang="en-US" baseline="0" dirty="0"/>
              <a:t> gamma no less than 0.5, the diameter of a gamma-quasi-clique is at most 2.</a:t>
            </a:r>
          </a:p>
          <a:p>
            <a:endParaRPr lang="en-US" baseline="0" dirty="0"/>
          </a:p>
          <a:p>
            <a:r>
              <a:rPr lang="en-US" altLang="zh-CN" baseline="0" dirty="0"/>
              <a:t>This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easily</a:t>
            </a:r>
            <a:r>
              <a:rPr lang="zh-CN" altLang="en-US" baseline="0" dirty="0"/>
              <a:t> </a:t>
            </a:r>
            <a:r>
              <a:rPr lang="en-US" altLang="zh-CN" baseline="0" dirty="0"/>
              <a:t>proved</a:t>
            </a:r>
            <a:r>
              <a:rPr lang="zh-CN" altLang="en-US" baseline="0" dirty="0"/>
              <a:t> </a:t>
            </a:r>
            <a:r>
              <a:rPr lang="en-US" altLang="zh-CN" baseline="0" dirty="0"/>
              <a:t>as</a:t>
            </a:r>
            <a:r>
              <a:rPr lang="zh-CN" altLang="en-US" baseline="0" dirty="0"/>
              <a:t> </a:t>
            </a:r>
            <a:r>
              <a:rPr lang="en-US" altLang="zh-CN" baseline="0" dirty="0"/>
              <a:t>follows.</a:t>
            </a:r>
            <a:endParaRPr lang="en-US" baseline="0" dirty="0"/>
          </a:p>
          <a:p>
            <a:r>
              <a:rPr lang="en-US" baseline="0" dirty="0"/>
              <a:t>[click]</a:t>
            </a:r>
          </a:p>
          <a:p>
            <a:r>
              <a:rPr lang="en-US" altLang="zh-CN" baseline="0" dirty="0"/>
              <a:t>For</a:t>
            </a:r>
            <a:r>
              <a:rPr lang="zh-CN" altLang="en-US" baseline="0" dirty="0"/>
              <a:t> </a:t>
            </a:r>
            <a:r>
              <a:rPr lang="en-US" altLang="zh-CN" baseline="0" dirty="0"/>
              <a:t>any</a:t>
            </a:r>
            <a:r>
              <a:rPr lang="zh-CN" altLang="en-US" baseline="0" dirty="0"/>
              <a:t> </a:t>
            </a:r>
            <a:r>
              <a:rPr lang="en-US" altLang="zh-CN" baseline="0" dirty="0"/>
              <a:t>two</a:t>
            </a:r>
            <a:r>
              <a:rPr lang="zh-CN" altLang="en-US" baseline="0" dirty="0"/>
              <a:t> </a:t>
            </a:r>
            <a:r>
              <a:rPr lang="en-US" altLang="zh-CN" baseline="0" dirty="0"/>
              <a:t>vertices</a:t>
            </a:r>
            <a:r>
              <a:rPr lang="zh-CN" altLang="en-US" baseline="0" dirty="0"/>
              <a:t> </a:t>
            </a:r>
            <a:r>
              <a:rPr lang="en-US" baseline="0" dirty="0"/>
              <a:t>”u” and “v” in </a:t>
            </a:r>
            <a:r>
              <a:rPr lang="en-US" altLang="zh-CN" baseline="0" dirty="0"/>
              <a:t>a</a:t>
            </a:r>
            <a:r>
              <a:rPr lang="en-US" baseline="0" dirty="0"/>
              <a:t> gamma-quasi-clique, based on the definition they should both connect to at least </a:t>
            </a:r>
            <a:r>
              <a:rPr lang="en-US" altLang="zh-CN" baseline="0" dirty="0"/>
              <a:t>50%</a:t>
            </a:r>
            <a:r>
              <a:rPr lang="en-US" baseline="0" dirty="0"/>
              <a:t> of the other vertices.</a:t>
            </a:r>
          </a:p>
          <a:p>
            <a:r>
              <a:rPr lang="en-US" baseline="0" dirty="0"/>
              <a:t>[click]</a:t>
            </a:r>
          </a:p>
          <a:p>
            <a:r>
              <a:rPr lang="en-US" altLang="zh-CN" baseline="0" dirty="0"/>
              <a:t>If</a:t>
            </a:r>
            <a:r>
              <a:rPr lang="zh-CN" altLang="en-US" baseline="0" dirty="0"/>
              <a:t> </a:t>
            </a:r>
            <a:r>
              <a:rPr lang="en-US" altLang="zh-CN" baseline="0" dirty="0"/>
              <a:t>we</a:t>
            </a:r>
            <a:r>
              <a:rPr lang="zh-CN" altLang="en-US" baseline="0" dirty="0"/>
              <a:t> </a:t>
            </a:r>
            <a:r>
              <a:rPr lang="en-US" altLang="zh-CN" baseline="0" dirty="0"/>
              <a:t>assume</a:t>
            </a:r>
            <a:r>
              <a:rPr lang="zh-CN" altLang="en-US" baseline="0" dirty="0"/>
              <a:t> </a:t>
            </a:r>
            <a:r>
              <a:rPr lang="en-US" altLang="zh-CN" baseline="0" dirty="0"/>
              <a:t>the</a:t>
            </a:r>
            <a:r>
              <a:rPr lang="zh-CN" altLang="en-US" baseline="0" dirty="0"/>
              <a:t> </a:t>
            </a:r>
            <a:r>
              <a:rPr lang="en-US" altLang="zh-CN" baseline="0" dirty="0"/>
              <a:t>neighbors</a:t>
            </a:r>
            <a:r>
              <a:rPr lang="zh-CN" altLang="en-US" baseline="0" dirty="0"/>
              <a:t> </a:t>
            </a:r>
            <a:r>
              <a:rPr lang="en-US" altLang="zh-CN" baseline="0" dirty="0"/>
              <a:t>of</a:t>
            </a:r>
            <a:r>
              <a:rPr lang="zh-CN" altLang="en-US" baseline="0" dirty="0"/>
              <a:t> </a:t>
            </a:r>
            <a:r>
              <a:rPr lang="en-US" altLang="zh-CN" baseline="0" dirty="0"/>
              <a:t>u</a:t>
            </a:r>
            <a:r>
              <a:rPr lang="zh-CN" altLang="en-US" baseline="0" dirty="0"/>
              <a:t> </a:t>
            </a:r>
            <a:r>
              <a:rPr lang="en-US" altLang="zh-CN" baseline="0" dirty="0"/>
              <a:t>and</a:t>
            </a:r>
            <a:r>
              <a:rPr lang="zh-CN" altLang="en-US" baseline="0" dirty="0"/>
              <a:t> </a:t>
            </a:r>
            <a:r>
              <a:rPr lang="en-US" altLang="zh-CN" baseline="0" dirty="0"/>
              <a:t>v</a:t>
            </a:r>
            <a:r>
              <a:rPr lang="zh-CN" altLang="en-US" baseline="0" dirty="0"/>
              <a:t> </a:t>
            </a:r>
            <a:r>
              <a:rPr lang="en-US" altLang="zh-CN" baseline="0" dirty="0"/>
              <a:t>do</a:t>
            </a:r>
            <a:r>
              <a:rPr lang="zh-CN" altLang="en-US" baseline="0" dirty="0"/>
              <a:t> </a:t>
            </a:r>
            <a:r>
              <a:rPr lang="en-US" altLang="zh-CN" baseline="0" dirty="0"/>
              <a:t>not</a:t>
            </a:r>
            <a:r>
              <a:rPr lang="zh-CN" altLang="en-US" baseline="0" dirty="0"/>
              <a:t> </a:t>
            </a:r>
            <a:r>
              <a:rPr lang="en-US" altLang="zh-CN" baseline="0" dirty="0"/>
              <a:t>overlap,</a:t>
            </a:r>
            <a:r>
              <a:rPr lang="zh-CN" altLang="en-US" baseline="0" dirty="0"/>
              <a:t> </a:t>
            </a:r>
            <a:r>
              <a:rPr lang="en-US" altLang="zh-CN" baseline="0" dirty="0"/>
              <a:t>then</a:t>
            </a:r>
            <a:r>
              <a:rPr lang="zh-CN" altLang="en-US" baseline="0" dirty="0"/>
              <a:t> </a:t>
            </a:r>
            <a:r>
              <a:rPr lang="en-US" altLang="zh-CN" baseline="0" dirty="0"/>
              <a:t>t</a:t>
            </a:r>
            <a:r>
              <a:rPr lang="en-US" baseline="0" dirty="0"/>
              <a:t>he </a:t>
            </a:r>
            <a:r>
              <a:rPr lang="en-US" altLang="zh-CN" baseline="0" dirty="0"/>
              <a:t>total</a:t>
            </a:r>
            <a:r>
              <a:rPr lang="zh-CN" altLang="en-US" baseline="0" dirty="0"/>
              <a:t> </a:t>
            </a:r>
            <a:r>
              <a:rPr lang="en-US" altLang="zh-CN" baseline="0" dirty="0"/>
              <a:t>vertex</a:t>
            </a:r>
            <a:r>
              <a:rPr lang="zh-CN" altLang="en-US" baseline="0" dirty="0"/>
              <a:t> </a:t>
            </a:r>
            <a:r>
              <a:rPr lang="en-US" altLang="zh-CN" baseline="0" dirty="0"/>
              <a:t>count</a:t>
            </a:r>
            <a:r>
              <a:rPr lang="en-US" baseline="0" dirty="0"/>
              <a:t> of ’u’, ‘v’ and their neighbors </a:t>
            </a:r>
            <a:r>
              <a:rPr lang="en-US" altLang="zh-CN" baseline="0" dirty="0"/>
              <a:t>will</a:t>
            </a:r>
            <a:r>
              <a:rPr lang="zh-CN" altLang="en-US" baseline="0" dirty="0"/>
              <a:t> </a:t>
            </a:r>
            <a:r>
              <a:rPr lang="en-US" altLang="zh-CN" baseline="0" dirty="0"/>
              <a:t>becomes</a:t>
            </a:r>
            <a:r>
              <a:rPr lang="zh-CN" altLang="en-US" baseline="0" dirty="0"/>
              <a:t> </a:t>
            </a:r>
            <a:r>
              <a:rPr lang="en-US" altLang="zh-CN" baseline="0" dirty="0"/>
              <a:t>1</a:t>
            </a:r>
            <a:r>
              <a:rPr lang="zh-CN" altLang="en-US" baseline="0" dirty="0"/>
              <a:t> </a:t>
            </a:r>
            <a:r>
              <a:rPr lang="en-US" altLang="zh-CN" baseline="0" dirty="0"/>
              <a:t>larger</a:t>
            </a:r>
            <a:r>
              <a:rPr lang="zh-CN" altLang="en-US" baseline="0" dirty="0"/>
              <a:t> </a:t>
            </a:r>
            <a:r>
              <a:rPr lang="en-US" altLang="zh-CN" baseline="0" dirty="0"/>
              <a:t>than</a:t>
            </a:r>
            <a:r>
              <a:rPr lang="zh-CN" altLang="en-US" baseline="0" dirty="0"/>
              <a:t> </a:t>
            </a:r>
            <a:r>
              <a:rPr lang="en-US" altLang="zh-CN" baseline="0" dirty="0"/>
              <a:t>the</a:t>
            </a:r>
            <a:r>
              <a:rPr lang="zh-CN" altLang="en-US" baseline="0" dirty="0"/>
              <a:t> </a:t>
            </a:r>
            <a:r>
              <a:rPr lang="en-US" baseline="0" dirty="0"/>
              <a:t>quasi-cl</a:t>
            </a:r>
            <a:r>
              <a:rPr lang="en-US" altLang="zh-CN" baseline="0" dirty="0"/>
              <a:t>i</a:t>
            </a:r>
            <a:r>
              <a:rPr lang="en-US" baseline="0" dirty="0"/>
              <a:t>que</a:t>
            </a:r>
            <a:r>
              <a:rPr lang="zh-CN" altLang="en-US" baseline="0" dirty="0"/>
              <a:t> </a:t>
            </a:r>
            <a:r>
              <a:rPr lang="en-US" altLang="zh-CN" baseline="0" dirty="0"/>
              <a:t>size,</a:t>
            </a:r>
            <a:r>
              <a:rPr lang="zh-CN" altLang="en-US" baseline="0" dirty="0"/>
              <a:t> </a:t>
            </a:r>
            <a:r>
              <a:rPr lang="en-US" altLang="zh-CN" baseline="0" dirty="0"/>
              <a:t>which</a:t>
            </a:r>
            <a:r>
              <a:rPr lang="zh-CN" altLang="en-US" baseline="0" dirty="0"/>
              <a:t> </a:t>
            </a:r>
            <a:r>
              <a:rPr lang="en-US" altLang="zh-CN" baseline="0" dirty="0"/>
              <a:t>leads</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contradiction.</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151</a:t>
            </a:fld>
            <a:endParaRPr lang="en-US"/>
          </a:p>
        </p:txBody>
      </p:sp>
    </p:spTree>
    <p:extLst>
      <p:ext uri="{BB962C8B-B14F-4D97-AF65-F5344CB8AC3E}">
        <p14:creationId xmlns:p14="http://schemas.microsoft.com/office/powerpoint/2010/main" val="17157301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As</a:t>
            </a:r>
            <a:r>
              <a:rPr lang="zh-CN" altLang="en-US" baseline="0" dirty="0"/>
              <a:t> </a:t>
            </a:r>
            <a:r>
              <a:rPr lang="en-US" altLang="zh-CN" baseline="0" dirty="0"/>
              <a:t>a</a:t>
            </a:r>
            <a:r>
              <a:rPr lang="zh-CN" altLang="en-US" baseline="0" dirty="0"/>
              <a:t> </a:t>
            </a:r>
            <a:r>
              <a:rPr lang="en-US" altLang="zh-CN" baseline="0" dirty="0"/>
              <a:t>result,</a:t>
            </a:r>
            <a:r>
              <a:rPr lang="zh-CN" altLang="en-US" baseline="0" dirty="0"/>
              <a:t> </a:t>
            </a:r>
            <a:r>
              <a:rPr lang="en-US" baseline="0" dirty="0"/>
              <a:t>u and v must share a neighbor </a:t>
            </a:r>
            <a:r>
              <a:rPr lang="en-US" altLang="zh-CN" baseline="0" dirty="0"/>
              <a:t>if</a:t>
            </a:r>
            <a:r>
              <a:rPr lang="en-US" baseline="0" dirty="0"/>
              <a:t> they are</a:t>
            </a:r>
            <a:r>
              <a:rPr lang="zh-CN" altLang="en-US" baseline="0" dirty="0"/>
              <a:t> </a:t>
            </a:r>
            <a:r>
              <a:rPr lang="en-US" altLang="zh-CN" baseline="0" dirty="0"/>
              <a:t>not</a:t>
            </a:r>
            <a:r>
              <a:rPr lang="zh-CN" altLang="en-US" baseline="0" dirty="0"/>
              <a:t> </a:t>
            </a:r>
            <a:r>
              <a:rPr lang="en-US" altLang="zh-CN" baseline="0" dirty="0"/>
              <a:t>directly</a:t>
            </a:r>
            <a:r>
              <a:rPr lang="zh-CN" altLang="en-US" baseline="0" dirty="0"/>
              <a:t> </a:t>
            </a:r>
            <a:r>
              <a:rPr lang="en-US" baseline="0" dirty="0"/>
              <a:t>adjacent to each other. </a:t>
            </a:r>
          </a:p>
          <a:p>
            <a:r>
              <a:rPr lang="en-US" altLang="zh-CN" baseline="0" dirty="0"/>
              <a:t>Since</a:t>
            </a:r>
            <a:r>
              <a:rPr lang="en-US" baseline="0" dirty="0"/>
              <a:t> ‘u’ and ‘v’ </a:t>
            </a:r>
            <a:r>
              <a:rPr lang="en-US" altLang="zh-CN" baseline="0" dirty="0"/>
              <a:t>can</a:t>
            </a:r>
            <a:r>
              <a:rPr lang="en-US" baseline="0" dirty="0"/>
              <a:t> be any </a:t>
            </a:r>
            <a:r>
              <a:rPr lang="en-US" altLang="zh-CN" baseline="0" dirty="0"/>
              <a:t>pair</a:t>
            </a:r>
            <a:r>
              <a:rPr lang="zh-CN" altLang="en-US" baseline="0" dirty="0"/>
              <a:t> </a:t>
            </a:r>
            <a:r>
              <a:rPr lang="en-US" altLang="zh-CN" baseline="0" dirty="0"/>
              <a:t>of</a:t>
            </a:r>
            <a:r>
              <a:rPr lang="zh-CN" altLang="en-US" baseline="0" dirty="0"/>
              <a:t> </a:t>
            </a:r>
            <a:r>
              <a:rPr lang="en-US" baseline="0" dirty="0"/>
              <a:t>vert</a:t>
            </a:r>
            <a:r>
              <a:rPr lang="en-US" altLang="zh-CN" baseline="0" dirty="0"/>
              <a:t>ices</a:t>
            </a:r>
            <a:r>
              <a:rPr lang="en-US" baseline="0" dirty="0"/>
              <a:t> in the gamma-quasi-clique, the diameter of </a:t>
            </a:r>
            <a:r>
              <a:rPr lang="en-US" altLang="zh-CN" baseline="0" dirty="0"/>
              <a:t>the</a:t>
            </a:r>
            <a:r>
              <a:rPr lang="zh-CN" altLang="en-US" baseline="0" dirty="0"/>
              <a:t> </a:t>
            </a:r>
            <a:r>
              <a:rPr lang="en-US" altLang="zh-CN" baseline="0" dirty="0"/>
              <a:t>q</a:t>
            </a:r>
            <a:r>
              <a:rPr lang="en-US" baseline="0" dirty="0"/>
              <a:t>uasi-clique is at most 2.</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152</a:t>
            </a:fld>
            <a:endParaRPr lang="en-US"/>
          </a:p>
        </p:txBody>
      </p:sp>
    </p:spTree>
    <p:extLst>
      <p:ext uri="{BB962C8B-B14F-4D97-AF65-F5344CB8AC3E}">
        <p14:creationId xmlns:p14="http://schemas.microsoft.com/office/powerpoint/2010/main" val="261862582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We can prune </a:t>
            </a:r>
            <a:r>
              <a:rPr lang="en-US" altLang="zh-CN" baseline="0" dirty="0"/>
              <a:t>candidate</a:t>
            </a:r>
            <a:r>
              <a:rPr lang="zh-CN" altLang="en-US" baseline="0" dirty="0"/>
              <a:t> </a:t>
            </a:r>
            <a:r>
              <a:rPr lang="en-US" baseline="0" dirty="0"/>
              <a:t>vert</a:t>
            </a:r>
            <a:r>
              <a:rPr lang="en-US" altLang="zh-CN" baseline="0" dirty="0"/>
              <a:t>ices</a:t>
            </a:r>
            <a:r>
              <a:rPr lang="en-US" baseline="0" dirty="0"/>
              <a:t> using this property.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Specifically,</a:t>
            </a:r>
            <a:r>
              <a:rPr lang="zh-CN" altLang="en-US" baseline="0" dirty="0"/>
              <a:t> </a:t>
            </a:r>
            <a:r>
              <a:rPr lang="en-US" altLang="zh-CN" baseline="0" dirty="0"/>
              <a:t>w</a:t>
            </a:r>
            <a:r>
              <a:rPr lang="en-US" baseline="0" dirty="0"/>
              <a:t>hen extend</a:t>
            </a:r>
            <a:r>
              <a:rPr lang="en-US" altLang="zh-CN" baseline="0" dirty="0"/>
              <a:t>ing</a:t>
            </a:r>
            <a:r>
              <a:rPr lang="en-US" baseline="0" dirty="0"/>
              <a:t> S, we can prune </a:t>
            </a:r>
            <a:r>
              <a:rPr lang="en-US" altLang="zh-CN" baseline="0" dirty="0"/>
              <a:t>extension-S</a:t>
            </a:r>
            <a:r>
              <a:rPr lang="zh-CN" altLang="en-US" baseline="0" dirty="0"/>
              <a:t> </a:t>
            </a:r>
            <a:r>
              <a:rPr lang="en-US" altLang="zh-CN" baseline="0" dirty="0"/>
              <a:t>not</a:t>
            </a:r>
            <a:r>
              <a:rPr lang="zh-CN" altLang="en-US" baseline="0" dirty="0"/>
              <a:t> </a:t>
            </a:r>
            <a:r>
              <a:rPr lang="en-US" altLang="zh-CN" baseline="0" dirty="0"/>
              <a:t>to</a:t>
            </a:r>
            <a:r>
              <a:rPr lang="zh-CN" altLang="en-US" baseline="0" dirty="0"/>
              <a:t> </a:t>
            </a:r>
            <a:r>
              <a:rPr lang="en-US" altLang="zh-CN" baseline="0" dirty="0"/>
              <a:t>include</a:t>
            </a:r>
            <a:r>
              <a:rPr lang="zh-CN" altLang="en-US" baseline="0" dirty="0"/>
              <a:t> </a:t>
            </a:r>
            <a:r>
              <a:rPr lang="en-US" baseline="0" dirty="0"/>
              <a:t>those vertices which are not </a:t>
            </a:r>
            <a:r>
              <a:rPr lang="en-US" altLang="zh-CN" baseline="0" dirty="0"/>
              <a:t>within</a:t>
            </a:r>
            <a:r>
              <a:rPr lang="zh-CN" altLang="en-US" baseline="0" dirty="0"/>
              <a:t> </a:t>
            </a:r>
            <a:r>
              <a:rPr lang="en-US" baseline="0" dirty="0"/>
              <a:t>2</a:t>
            </a:r>
            <a:r>
              <a:rPr lang="zh-CN" altLang="en-US" baseline="0" dirty="0"/>
              <a:t> </a:t>
            </a:r>
            <a:r>
              <a:rPr lang="en-US" baseline="0" dirty="0"/>
              <a:t>hop</a:t>
            </a:r>
            <a:r>
              <a:rPr lang="en-US" altLang="zh-CN" baseline="0" dirty="0"/>
              <a:t>s</a:t>
            </a:r>
            <a:r>
              <a:rPr lang="zh-CN" altLang="en-US" baseline="0" dirty="0"/>
              <a:t> </a:t>
            </a:r>
            <a:r>
              <a:rPr lang="en-US" altLang="zh-CN" baseline="0" dirty="0"/>
              <a:t>from</a:t>
            </a:r>
            <a:r>
              <a:rPr lang="zh-CN" altLang="en-US" baseline="0" dirty="0"/>
              <a:t> </a:t>
            </a:r>
            <a:r>
              <a:rPr lang="en-US" altLang="zh-CN" baseline="0" dirty="0"/>
              <a:t>any</a:t>
            </a:r>
            <a:r>
              <a:rPr lang="en-US" baseline="0" dirty="0"/>
              <a:t> vertex in S.</a:t>
            </a:r>
          </a:p>
          <a:p>
            <a:r>
              <a:rPr lang="en-US" baseline="0" dirty="0"/>
              <a:t>[click]</a:t>
            </a:r>
          </a:p>
          <a:p>
            <a:r>
              <a:rPr lang="en-US" altLang="zh-CN" baseline="0" dirty="0"/>
              <a:t>A</a:t>
            </a:r>
            <a:r>
              <a:rPr lang="zh-CN" altLang="en-US" baseline="0" dirty="0"/>
              <a:t> </a:t>
            </a:r>
            <a:r>
              <a:rPr lang="en-US" baseline="0" dirty="0"/>
              <a:t>similar pruning rule </a:t>
            </a:r>
            <a:r>
              <a:rPr lang="en-US" altLang="zh-CN" baseline="0" dirty="0"/>
              <a:t>applies</a:t>
            </a:r>
            <a:r>
              <a:rPr lang="zh-CN" altLang="en-US" baseline="0" dirty="0"/>
              <a:t> </a:t>
            </a:r>
            <a:r>
              <a:rPr lang="en-US" altLang="zh-CN" baseline="0" dirty="0"/>
              <a:t>to</a:t>
            </a:r>
            <a:r>
              <a:rPr lang="en-US" baseline="0" dirty="0"/>
              <a:t> clique mining</a:t>
            </a:r>
            <a:r>
              <a:rPr lang="en-US" altLang="zh-CN" baseline="0" dirty="0"/>
              <a:t>,</a:t>
            </a:r>
            <a:r>
              <a:rPr lang="zh-CN" altLang="en-US" baseline="0" dirty="0"/>
              <a:t> </a:t>
            </a:r>
            <a:r>
              <a:rPr lang="en-US" altLang="zh-CN" baseline="0" dirty="0"/>
              <a:t>where</a:t>
            </a:r>
            <a:r>
              <a:rPr lang="zh-CN" altLang="en-US" baseline="0" dirty="0"/>
              <a:t> </a:t>
            </a:r>
            <a:r>
              <a:rPr lang="en-US" baseline="0" dirty="0"/>
              <a:t>only </a:t>
            </a:r>
            <a:r>
              <a:rPr lang="en-US" altLang="zh-CN" baseline="0" dirty="0"/>
              <a:t>direct</a:t>
            </a:r>
            <a:r>
              <a:rPr lang="en-US" baseline="0" dirty="0"/>
              <a:t> neighbors of </a:t>
            </a:r>
            <a:r>
              <a:rPr lang="en-US" altLang="zh-CN" baseline="0" dirty="0"/>
              <a:t>the</a:t>
            </a:r>
            <a:r>
              <a:rPr lang="zh-CN" altLang="en-US" baseline="0" dirty="0"/>
              <a:t> </a:t>
            </a:r>
            <a:r>
              <a:rPr lang="en-US" baseline="0" dirty="0"/>
              <a:t>vertices in S </a:t>
            </a:r>
            <a:r>
              <a:rPr lang="en-US" altLang="zh-CN" baseline="0" dirty="0"/>
              <a:t>needs</a:t>
            </a:r>
            <a:r>
              <a:rPr lang="zh-CN" altLang="en-US" baseline="0" dirty="0"/>
              <a:t> </a:t>
            </a:r>
            <a:r>
              <a:rPr lang="en-US" altLang="zh-CN" baseline="0" dirty="0"/>
              <a:t>to</a:t>
            </a:r>
            <a:r>
              <a:rPr lang="en-US" baseline="0" dirty="0"/>
              <a:t> be extended.</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153</a:t>
            </a:fld>
            <a:endParaRPr lang="en-US"/>
          </a:p>
        </p:txBody>
      </p:sp>
    </p:spTree>
    <p:extLst>
      <p:ext uri="{BB962C8B-B14F-4D97-AF65-F5344CB8AC3E}">
        <p14:creationId xmlns:p14="http://schemas.microsoft.com/office/powerpoint/2010/main" val="426999072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mining maximal quasi-cliques, we</a:t>
            </a:r>
            <a:r>
              <a:rPr lang="zh-CN" altLang="en-US" baseline="0" dirty="0"/>
              <a:t> </a:t>
            </a:r>
            <a:r>
              <a:rPr lang="en-US" altLang="zh-CN" baseline="0" dirty="0"/>
              <a:t>also</a:t>
            </a:r>
            <a:r>
              <a:rPr lang="en-US" baseline="0" dirty="0"/>
              <a:t> have a</a:t>
            </a:r>
            <a:r>
              <a:rPr lang="en-US" altLang="zh-CN" baseline="0" dirty="0"/>
              <a:t>nother</a:t>
            </a:r>
            <a:r>
              <a:rPr lang="en-US" baseline="0" dirty="0"/>
              <a:t> pruning rule</a:t>
            </a:r>
            <a:r>
              <a:rPr lang="zh-CN" altLang="en-US" baseline="0" dirty="0"/>
              <a:t> </a:t>
            </a:r>
            <a:r>
              <a:rPr lang="en-US" altLang="zh-CN" baseline="0" dirty="0"/>
              <a:t>called</a:t>
            </a:r>
            <a:r>
              <a:rPr lang="zh-CN" altLang="en-US" baseline="0" dirty="0"/>
              <a:t> </a:t>
            </a:r>
            <a:r>
              <a:rPr lang="en-US" altLang="zh-CN" baseline="0" dirty="0"/>
              <a:t>cover-vertex</a:t>
            </a:r>
            <a:r>
              <a:rPr lang="zh-CN" altLang="en-US" baseline="0" dirty="0"/>
              <a:t> </a:t>
            </a:r>
            <a:r>
              <a:rPr lang="en-US" altLang="zh-CN" baseline="0" dirty="0"/>
              <a:t>based</a:t>
            </a:r>
            <a:r>
              <a:rPr lang="zh-CN" altLang="en-US" baseline="0" dirty="0"/>
              <a:t> </a:t>
            </a:r>
            <a:r>
              <a:rPr lang="en-US" altLang="zh-CN" baseline="0" dirty="0"/>
              <a:t>pruning,</a:t>
            </a:r>
            <a:r>
              <a:rPr lang="zh-CN" altLang="en-US" baseline="0" dirty="0"/>
              <a:t> </a:t>
            </a:r>
            <a:r>
              <a:rPr lang="en-US" altLang="zh-CN" baseline="0" dirty="0"/>
              <a:t>which</a:t>
            </a:r>
            <a:r>
              <a:rPr lang="zh-CN" altLang="en-US" baseline="0" dirty="0"/>
              <a:t> </a:t>
            </a:r>
            <a:r>
              <a:rPr lang="en-US" altLang="zh-CN" baseline="0" dirty="0"/>
              <a:t>we</a:t>
            </a:r>
            <a:r>
              <a:rPr lang="zh-CN" altLang="en-US" baseline="0" dirty="0"/>
              <a:t> </a:t>
            </a:r>
            <a:r>
              <a:rPr lang="en-US" altLang="zh-CN" baseline="0" dirty="0"/>
              <a:t>illustrate</a:t>
            </a:r>
            <a:r>
              <a:rPr lang="zh-CN" altLang="en-US" baseline="0" dirty="0"/>
              <a:t> </a:t>
            </a:r>
            <a:r>
              <a:rPr lang="en-US" altLang="zh-CN" baseline="0" dirty="0"/>
              <a:t>here.</a:t>
            </a:r>
          </a:p>
          <a:p>
            <a:endParaRPr lang="en-US" baseline="0" dirty="0"/>
          </a:p>
          <a:p>
            <a:r>
              <a:rPr lang="en-US" altLang="zh-CN" baseline="0" dirty="0"/>
              <a:t>L</a:t>
            </a:r>
            <a:r>
              <a:rPr lang="en-US" baseline="0" dirty="0"/>
              <a:t>et’s </a:t>
            </a:r>
            <a:r>
              <a:rPr lang="en-US" altLang="zh-CN" baseline="0" dirty="0"/>
              <a:t>assume</a:t>
            </a:r>
            <a:r>
              <a:rPr lang="zh-CN" altLang="en-US" baseline="0" dirty="0"/>
              <a:t> </a:t>
            </a:r>
            <a:r>
              <a:rPr lang="en-US" altLang="zh-CN" baseline="0" dirty="0"/>
              <a:t>that</a:t>
            </a:r>
            <a:r>
              <a:rPr lang="en-US" baseline="0" dirty="0"/>
              <a:t> vertex a has the </a:t>
            </a:r>
            <a:r>
              <a:rPr lang="en-US" altLang="zh-CN" baseline="0" dirty="0"/>
              <a:t>highest</a:t>
            </a:r>
            <a:r>
              <a:rPr lang="zh-CN" altLang="en-US" baseline="0" dirty="0"/>
              <a:t> </a:t>
            </a:r>
            <a:r>
              <a:rPr lang="en-US" altLang="zh-CN" baseline="0" dirty="0"/>
              <a:t>vertex</a:t>
            </a:r>
            <a:r>
              <a:rPr lang="en-US" baseline="0" dirty="0"/>
              <a:t> </a:t>
            </a:r>
            <a:r>
              <a:rPr lang="en-US" altLang="zh-CN" baseline="0" dirty="0"/>
              <a:t>degree,</a:t>
            </a:r>
            <a:r>
              <a:rPr lang="zh-CN" altLang="en-US" baseline="0" dirty="0"/>
              <a:t> </a:t>
            </a:r>
            <a:r>
              <a:rPr lang="en-US" altLang="zh-CN" baseline="0" dirty="0"/>
              <a:t>and</a:t>
            </a:r>
            <a:r>
              <a:rPr lang="zh-CN" altLang="en-US" baseline="0" dirty="0"/>
              <a:t> </a:t>
            </a:r>
            <a:r>
              <a:rPr lang="en-US" altLang="zh-CN" baseline="0" dirty="0"/>
              <a:t>we</a:t>
            </a:r>
            <a:r>
              <a:rPr lang="zh-CN" altLang="en-US" baseline="0" dirty="0"/>
              <a:t> </a:t>
            </a:r>
            <a:r>
              <a:rPr lang="en-US" altLang="zh-CN" baseline="0" dirty="0"/>
              <a:t>move</a:t>
            </a:r>
            <a:r>
              <a:rPr lang="zh-CN" altLang="en-US" baseline="0" dirty="0"/>
              <a:t> </a:t>
            </a:r>
            <a:r>
              <a:rPr lang="en-US" altLang="zh-CN" baseline="0" dirty="0"/>
              <a:t>all</a:t>
            </a:r>
            <a:r>
              <a:rPr lang="zh-CN" altLang="en-US" baseline="0" dirty="0"/>
              <a:t> </a:t>
            </a:r>
            <a:r>
              <a:rPr lang="en-US" altLang="zh-CN" baseline="0" dirty="0"/>
              <a:t>its</a:t>
            </a:r>
            <a:r>
              <a:rPr lang="zh-CN" altLang="en-US" baseline="0" dirty="0"/>
              <a:t> </a:t>
            </a:r>
            <a:r>
              <a:rPr lang="en-US" altLang="zh-CN" baseline="0" dirty="0"/>
              <a:t>neighbors</a:t>
            </a:r>
            <a:r>
              <a:rPr lang="zh-CN" altLang="en-US" baseline="0" dirty="0"/>
              <a:t> </a:t>
            </a:r>
            <a:r>
              <a:rPr lang="en-US" altLang="zh-CN" baseline="0" dirty="0"/>
              <a:t>w,</a:t>
            </a:r>
            <a:r>
              <a:rPr lang="zh-CN" altLang="en-US" baseline="0" dirty="0"/>
              <a:t> </a:t>
            </a:r>
            <a:r>
              <a:rPr lang="en-US" altLang="zh-CN" baseline="0" dirty="0"/>
              <a:t>x,</a:t>
            </a:r>
            <a:r>
              <a:rPr lang="zh-CN" altLang="en-US" baseline="0" dirty="0"/>
              <a:t> </a:t>
            </a:r>
            <a:r>
              <a:rPr lang="en-US" altLang="zh-CN" baseline="0" dirty="0"/>
              <a:t>y,</a:t>
            </a:r>
            <a:r>
              <a:rPr lang="zh-CN" altLang="en-US" baseline="0" dirty="0"/>
              <a:t> </a:t>
            </a:r>
            <a:r>
              <a:rPr lang="en-US" altLang="zh-CN" baseline="0" dirty="0"/>
              <a:t>z</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end</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candidate</a:t>
            </a:r>
            <a:r>
              <a:rPr lang="zh-CN" altLang="en-US" baseline="0" dirty="0"/>
              <a:t> </a:t>
            </a:r>
            <a:r>
              <a:rPr lang="en-US" altLang="zh-CN" baseline="0" dirty="0"/>
              <a:t>list.</a:t>
            </a:r>
            <a:endParaRPr lang="en-US" baseline="0" dirty="0"/>
          </a:p>
          <a:p>
            <a:r>
              <a:rPr lang="en-US" baseline="0" dirty="0"/>
              <a:t>[click]</a:t>
            </a:r>
          </a:p>
          <a:p>
            <a:r>
              <a:rPr lang="en-US" altLang="zh-CN" baseline="0" dirty="0"/>
              <a:t>Then</a:t>
            </a:r>
            <a:r>
              <a:rPr lang="zh-CN" altLang="en-US" baseline="0" dirty="0"/>
              <a:t> </a:t>
            </a:r>
            <a:r>
              <a:rPr lang="en-US" altLang="zh-CN" baseline="0" dirty="0"/>
              <a:t>we</a:t>
            </a:r>
            <a:r>
              <a:rPr lang="en-US" baseline="0" dirty="0"/>
              <a:t> can prove that when expand</a:t>
            </a:r>
            <a:r>
              <a:rPr lang="en-US" altLang="zh-CN" baseline="0" dirty="0"/>
              <a:t>ing</a:t>
            </a:r>
            <a:r>
              <a:rPr lang="zh-CN" altLang="en-US" baseline="0" dirty="0"/>
              <a:t> </a:t>
            </a:r>
            <a:r>
              <a:rPr lang="en-US" altLang="zh-CN" baseline="0" dirty="0"/>
              <a:t>S</a:t>
            </a:r>
            <a:r>
              <a:rPr lang="zh-CN" altLang="en-US" baseline="0" dirty="0"/>
              <a:t> </a:t>
            </a:r>
            <a:r>
              <a:rPr lang="en-US" altLang="zh-CN" baseline="0" dirty="0"/>
              <a:t>with</a:t>
            </a:r>
            <a:r>
              <a:rPr lang="zh-CN" altLang="en-US" baseline="0" dirty="0"/>
              <a:t> </a:t>
            </a:r>
            <a:r>
              <a:rPr lang="en-US" altLang="zh-CN" baseline="0" dirty="0"/>
              <a:t>one</a:t>
            </a:r>
            <a:r>
              <a:rPr lang="zh-CN" altLang="en-US" baseline="0" dirty="0"/>
              <a:t> </a:t>
            </a:r>
            <a:r>
              <a:rPr lang="en-US" altLang="zh-CN" baseline="0" dirty="0"/>
              <a:t>more</a:t>
            </a:r>
            <a:r>
              <a:rPr lang="zh-CN" altLang="en-US" baseline="0" dirty="0"/>
              <a:t> </a:t>
            </a:r>
            <a:r>
              <a:rPr lang="en-US" altLang="zh-CN" baseline="0" dirty="0"/>
              <a:t>vertex,</a:t>
            </a:r>
            <a:r>
              <a:rPr lang="zh-CN" altLang="en-US" baseline="0" dirty="0"/>
              <a:t> </a:t>
            </a:r>
            <a:r>
              <a:rPr lang="en-US" altLang="zh-CN" baseline="0" dirty="0"/>
              <a:t>we</a:t>
            </a:r>
            <a:r>
              <a:rPr lang="zh-CN" altLang="en-US" baseline="0" dirty="0"/>
              <a:t> </a:t>
            </a:r>
            <a:r>
              <a:rPr lang="en-US" altLang="zh-CN" baseline="0" dirty="0"/>
              <a:t>do</a:t>
            </a:r>
            <a:r>
              <a:rPr lang="zh-CN" altLang="en-US" baseline="0" dirty="0"/>
              <a:t> </a:t>
            </a:r>
            <a:r>
              <a:rPr lang="en-US" altLang="zh-CN" baseline="0" dirty="0"/>
              <a:t>not</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explore</a:t>
            </a:r>
            <a:r>
              <a:rPr lang="zh-CN" altLang="en-US" baseline="0" dirty="0"/>
              <a:t> </a:t>
            </a:r>
            <a:r>
              <a:rPr lang="en-US" altLang="zh-CN" baseline="0" dirty="0"/>
              <a:t>those</a:t>
            </a:r>
            <a:r>
              <a:rPr lang="zh-CN" altLang="en-US" baseline="0" dirty="0"/>
              <a:t> </a:t>
            </a:r>
            <a:r>
              <a:rPr lang="en-US" altLang="zh-CN" baseline="0" dirty="0"/>
              <a:t>neighbors.</a:t>
            </a:r>
          </a:p>
          <a:p>
            <a:endParaRPr lang="en-US" altLang="zh-CN" baseline="0" dirty="0"/>
          </a:p>
          <a:p>
            <a:r>
              <a:rPr lang="en-US" altLang="zh-CN" baseline="0" dirty="0"/>
              <a:t>This</a:t>
            </a:r>
            <a:r>
              <a:rPr lang="zh-CN" altLang="en-US" baseline="0" dirty="0"/>
              <a:t> </a:t>
            </a:r>
            <a:r>
              <a:rPr lang="en-US" altLang="zh-CN" baseline="0" dirty="0"/>
              <a:t>is</a:t>
            </a:r>
            <a:r>
              <a:rPr lang="zh-CN" altLang="en-US" baseline="0" dirty="0"/>
              <a:t> </a:t>
            </a:r>
            <a:r>
              <a:rPr lang="en-US" altLang="zh-CN" baseline="0" dirty="0"/>
              <a:t>because,</a:t>
            </a:r>
            <a:r>
              <a:rPr lang="zh-CN" altLang="en-US" baseline="0" dirty="0"/>
              <a:t> </a:t>
            </a:r>
            <a:r>
              <a:rPr lang="en-US" altLang="zh-CN" baseline="0" dirty="0"/>
              <a:t>any</a:t>
            </a:r>
            <a:r>
              <a:rPr lang="zh-CN" altLang="en-US" baseline="0" dirty="0"/>
              <a:t> </a:t>
            </a:r>
            <a:r>
              <a:rPr lang="el-GR" baseline="0" dirty="0"/>
              <a:t>γ-</a:t>
            </a:r>
            <a:r>
              <a:rPr lang="en-US" baseline="0" dirty="0"/>
              <a:t>quasi-clique </a:t>
            </a:r>
            <a:r>
              <a:rPr lang="en-US" altLang="zh-CN" baseline="0" dirty="0"/>
              <a:t>formed</a:t>
            </a:r>
            <a:r>
              <a:rPr lang="zh-CN" altLang="en-US" baseline="0" dirty="0"/>
              <a:t> </a:t>
            </a:r>
            <a:r>
              <a:rPr lang="en-US" altLang="zh-CN" baseline="0" dirty="0"/>
              <a:t>only</a:t>
            </a:r>
            <a:r>
              <a:rPr lang="zh-CN" altLang="en-US" baseline="0" dirty="0"/>
              <a:t> </a:t>
            </a:r>
            <a:r>
              <a:rPr lang="en-US" altLang="zh-CN" baseline="0" dirty="0"/>
              <a:t>by</a:t>
            </a:r>
            <a:r>
              <a:rPr lang="zh-CN" altLang="en-US" baseline="0" dirty="0"/>
              <a:t> </a:t>
            </a:r>
            <a:r>
              <a:rPr lang="en-US" altLang="zh-CN" baseline="0" dirty="0"/>
              <a:t>these</a:t>
            </a:r>
            <a:r>
              <a:rPr lang="zh-CN" altLang="en-US" baseline="0" dirty="0"/>
              <a:t> </a:t>
            </a:r>
            <a:r>
              <a:rPr lang="en-US" altLang="zh-CN" baseline="0" dirty="0"/>
              <a:t>neighbors</a:t>
            </a:r>
            <a:r>
              <a:rPr lang="zh-CN" altLang="en-US" baseline="0" dirty="0"/>
              <a:t> </a:t>
            </a:r>
            <a:r>
              <a:rPr lang="en-US" altLang="zh-CN" baseline="0" dirty="0"/>
              <a:t>cannot</a:t>
            </a:r>
            <a:r>
              <a:rPr lang="zh-CN" altLang="en-US" baseline="0" dirty="0"/>
              <a:t> </a:t>
            </a:r>
            <a:r>
              <a:rPr lang="en-US" altLang="zh-CN" baseline="0" dirty="0"/>
              <a:t>be</a:t>
            </a:r>
            <a:r>
              <a:rPr lang="zh-CN" altLang="en-US" baseline="0" dirty="0"/>
              <a:t> </a:t>
            </a:r>
            <a:r>
              <a:rPr lang="en-US" altLang="zh-CN" baseline="0" dirty="0"/>
              <a:t>maximal,</a:t>
            </a:r>
            <a:r>
              <a:rPr lang="zh-CN" altLang="en-US" baseline="0" dirty="0"/>
              <a:t> </a:t>
            </a:r>
            <a:r>
              <a:rPr lang="en-US" altLang="zh-CN" baseline="0" dirty="0"/>
              <a:t>as</a:t>
            </a:r>
            <a:r>
              <a:rPr lang="zh-CN" altLang="en-US" baseline="0" dirty="0"/>
              <a:t> </a:t>
            </a:r>
            <a:r>
              <a:rPr lang="en-US" altLang="zh-CN" baseline="0" dirty="0"/>
              <a:t>adding</a:t>
            </a:r>
            <a:r>
              <a:rPr lang="zh-CN" altLang="en-US" baseline="0" dirty="0"/>
              <a:t> </a:t>
            </a:r>
            <a:r>
              <a:rPr lang="en-US" altLang="zh-CN" baseline="0" dirty="0"/>
              <a:t>"a"</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baseline="0" dirty="0"/>
              <a:t>quasi-clique</a:t>
            </a:r>
            <a:r>
              <a:rPr lang="zh-CN" altLang="en-US" baseline="0" dirty="0"/>
              <a:t> </a:t>
            </a:r>
            <a:r>
              <a:rPr lang="en-US" altLang="zh-CN" baseline="0" dirty="0"/>
              <a:t>gives</a:t>
            </a:r>
            <a:r>
              <a:rPr lang="zh-CN" altLang="en-US" baseline="0" dirty="0"/>
              <a:t> </a:t>
            </a:r>
            <a:r>
              <a:rPr lang="en-US" altLang="zh-CN" baseline="0" dirty="0"/>
              <a:t>are</a:t>
            </a:r>
            <a:r>
              <a:rPr lang="zh-CN" altLang="en-US" baseline="0" dirty="0"/>
              <a:t> </a:t>
            </a:r>
            <a:r>
              <a:rPr lang="en-US" altLang="zh-CN" baseline="0" dirty="0"/>
              <a:t>larger</a:t>
            </a:r>
            <a:r>
              <a:rPr lang="zh-CN" altLang="en-US" baseline="0" dirty="0"/>
              <a:t> </a:t>
            </a:r>
            <a:r>
              <a:rPr lang="el-GR" baseline="0" dirty="0"/>
              <a:t>γ-</a:t>
            </a:r>
            <a:r>
              <a:rPr lang="en-US" baseline="0" dirty="0"/>
              <a:t>quasi-clique</a:t>
            </a:r>
            <a:r>
              <a:rPr lang="en-US" altLang="zh-CN" baseline="0" dirty="0"/>
              <a:t>.</a:t>
            </a:r>
            <a:r>
              <a:rPr lang="zh-CN" altLang="en-US" baseline="0" dirty="0"/>
              <a:t> </a:t>
            </a:r>
            <a:r>
              <a:rPr lang="en-US" altLang="zh-CN" baseline="0" dirty="0"/>
              <a:t>Note</a:t>
            </a:r>
            <a:r>
              <a:rPr lang="zh-CN" altLang="en-US" baseline="0" dirty="0"/>
              <a:t> </a:t>
            </a:r>
            <a:r>
              <a:rPr lang="en-US" altLang="zh-CN" baseline="0" dirty="0"/>
              <a:t>that</a:t>
            </a:r>
            <a:r>
              <a:rPr lang="zh-CN" altLang="en-US" baseline="0" dirty="0"/>
              <a:t> </a:t>
            </a:r>
            <a:r>
              <a:rPr lang="en-US" altLang="zh-CN" baseline="0" dirty="0"/>
              <a:t>"a"</a:t>
            </a:r>
            <a:r>
              <a:rPr lang="zh-CN" altLang="en-US" baseline="0" dirty="0"/>
              <a:t> </a:t>
            </a:r>
            <a:r>
              <a:rPr lang="en-US" altLang="zh-CN" baseline="0" dirty="0"/>
              <a:t>is</a:t>
            </a:r>
            <a:r>
              <a:rPr lang="zh-CN" altLang="en-US" baseline="0" dirty="0"/>
              <a:t> </a:t>
            </a:r>
            <a:r>
              <a:rPr lang="en-US" altLang="zh-CN" baseline="0" dirty="0"/>
              <a:t>connected</a:t>
            </a:r>
            <a:r>
              <a:rPr lang="zh-CN" altLang="en-US" baseline="0" dirty="0"/>
              <a:t> </a:t>
            </a:r>
            <a:r>
              <a:rPr lang="en-US" altLang="zh-CN" baseline="0" dirty="0"/>
              <a:t>to</a:t>
            </a:r>
            <a:r>
              <a:rPr lang="zh-CN" altLang="en-US" baseline="0" dirty="0"/>
              <a:t> </a:t>
            </a:r>
            <a:r>
              <a:rPr lang="en-US" altLang="zh-CN" baseline="0" dirty="0"/>
              <a:t>all</a:t>
            </a:r>
            <a:r>
              <a:rPr lang="zh-CN" altLang="en-US" baseline="0" dirty="0"/>
              <a:t> </a:t>
            </a:r>
            <a:r>
              <a:rPr lang="en-US" altLang="zh-CN" baseline="0" dirty="0"/>
              <a:t>vertices</a:t>
            </a:r>
            <a:r>
              <a:rPr lang="zh-CN" altLang="en-US" baseline="0" dirty="0"/>
              <a:t> </a:t>
            </a:r>
            <a:r>
              <a:rPr lang="en-US" altLang="zh-CN" baseline="0" dirty="0"/>
              <a:t>in</a:t>
            </a:r>
            <a:r>
              <a:rPr lang="zh-CN" altLang="en-US" baseline="0" dirty="0"/>
              <a:t> </a:t>
            </a:r>
            <a:r>
              <a:rPr lang="en-US" altLang="zh-CN" baseline="0" dirty="0"/>
              <a:t>such</a:t>
            </a:r>
            <a:r>
              <a:rPr lang="zh-CN" altLang="en-US" baseline="0" dirty="0"/>
              <a:t> </a:t>
            </a:r>
            <a:r>
              <a:rPr lang="en-US" altLang="zh-CN" baseline="0" dirty="0"/>
              <a:t>a</a:t>
            </a:r>
            <a:r>
              <a:rPr lang="zh-CN" altLang="en-US" baseline="0" dirty="0"/>
              <a:t> </a:t>
            </a:r>
            <a:r>
              <a:rPr lang="el-GR" baseline="0" dirty="0"/>
              <a:t>γ-</a:t>
            </a:r>
            <a:r>
              <a:rPr lang="en-US" baseline="0" dirty="0"/>
              <a:t>quasi-clique</a:t>
            </a:r>
            <a:r>
              <a:rPr lang="en-US" altLang="zh-CN" baseline="0" dirty="0"/>
              <a:t>,</a:t>
            </a:r>
            <a:r>
              <a:rPr lang="zh-CN" altLang="en-US" baseline="0" dirty="0"/>
              <a:t> </a:t>
            </a:r>
            <a:r>
              <a:rPr lang="en-US" altLang="zh-CN" baseline="0" dirty="0"/>
              <a:t>so</a:t>
            </a:r>
            <a:r>
              <a:rPr lang="zh-CN" altLang="en-US" baseline="0" dirty="0"/>
              <a:t> </a:t>
            </a:r>
            <a:r>
              <a:rPr lang="el-GR" baseline="0" dirty="0"/>
              <a:t>γ</a:t>
            </a:r>
            <a:r>
              <a:rPr lang="zh-CN" altLang="en-US" baseline="0" dirty="0"/>
              <a:t> </a:t>
            </a:r>
            <a:r>
              <a:rPr lang="en-US" altLang="zh-CN" baseline="0" dirty="0"/>
              <a:t>will</a:t>
            </a:r>
            <a:r>
              <a:rPr lang="zh-CN" altLang="en-US" baseline="0" dirty="0"/>
              <a:t> </a:t>
            </a:r>
            <a:r>
              <a:rPr lang="en-US" altLang="zh-CN" baseline="0" dirty="0"/>
              <a:t>not</a:t>
            </a:r>
            <a:r>
              <a:rPr lang="zh-CN" altLang="en-US" baseline="0" dirty="0"/>
              <a:t> </a:t>
            </a:r>
            <a:r>
              <a:rPr lang="en-US" altLang="zh-CN" baseline="0" dirty="0"/>
              <a:t>decrease.</a:t>
            </a:r>
          </a:p>
          <a:p>
            <a:endParaRPr lang="en-US" baseline="0" dirty="0"/>
          </a:p>
          <a:p>
            <a:r>
              <a:rPr lang="en-US" altLang="zh-CN" baseline="0" dirty="0"/>
              <a:t>We</a:t>
            </a:r>
            <a:r>
              <a:rPr lang="zh-CN" altLang="en-US" baseline="0" dirty="0"/>
              <a:t> </a:t>
            </a:r>
            <a:r>
              <a:rPr lang="en-US" altLang="zh-CN" baseline="0" dirty="0"/>
              <a:t>say</a:t>
            </a:r>
            <a:r>
              <a:rPr lang="zh-CN" altLang="en-US" baseline="0" dirty="0"/>
              <a:t> </a:t>
            </a:r>
            <a:r>
              <a:rPr lang="en-US" altLang="zh-CN" baseline="0" dirty="0"/>
              <a:t>that</a:t>
            </a:r>
            <a:r>
              <a:rPr lang="zh-CN" altLang="en-US" baseline="0" dirty="0"/>
              <a:t> </a:t>
            </a:r>
            <a:r>
              <a:rPr lang="en-US" altLang="zh-CN" baseline="0" dirty="0"/>
              <a:t>"a"</a:t>
            </a:r>
            <a:r>
              <a:rPr lang="zh-CN" altLang="en-US" baseline="0" dirty="0"/>
              <a:t> </a:t>
            </a:r>
            <a:r>
              <a:rPr lang="en-US" altLang="zh-CN" baseline="0" dirty="0"/>
              <a:t>covers</a:t>
            </a:r>
            <a:r>
              <a:rPr lang="zh-CN" altLang="en-US" baseline="0" dirty="0"/>
              <a:t> </a:t>
            </a:r>
            <a:r>
              <a:rPr lang="en-US" altLang="zh-CN" baseline="0" dirty="0"/>
              <a:t>"w,</a:t>
            </a:r>
            <a:r>
              <a:rPr lang="zh-CN" altLang="en-US" baseline="0" dirty="0"/>
              <a:t> </a:t>
            </a:r>
            <a:r>
              <a:rPr lang="en-US" altLang="zh-CN" baseline="0" dirty="0"/>
              <a:t>x,</a:t>
            </a:r>
            <a:r>
              <a:rPr lang="zh-CN" altLang="en-US" baseline="0" dirty="0"/>
              <a:t> </a:t>
            </a:r>
            <a:r>
              <a:rPr lang="en-US" altLang="zh-CN" baseline="0" dirty="0"/>
              <a:t>y,</a:t>
            </a:r>
            <a:r>
              <a:rPr lang="zh-CN" altLang="en-US" baseline="0" dirty="0"/>
              <a:t> </a:t>
            </a:r>
            <a:r>
              <a:rPr lang="en-US" altLang="zh-CN" baseline="0" dirty="0"/>
              <a:t>z"</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case.</a:t>
            </a:r>
          </a:p>
          <a:p>
            <a:r>
              <a:rPr lang="en-US" altLang="zh-CN" baseline="0" dirty="0"/>
              <a:t>This</a:t>
            </a:r>
            <a:r>
              <a:rPr lang="zh-CN" altLang="en-US" baseline="0" dirty="0"/>
              <a:t> </a:t>
            </a:r>
            <a:r>
              <a:rPr lang="en-US" altLang="zh-CN" baseline="0" dirty="0"/>
              <a:t>is</a:t>
            </a:r>
            <a:r>
              <a:rPr lang="zh-CN" altLang="en-US" baseline="0" dirty="0"/>
              <a:t> </a:t>
            </a:r>
            <a:r>
              <a:rPr lang="en-US" altLang="zh-CN" baseline="0" dirty="0"/>
              <a:t>actually</a:t>
            </a:r>
            <a:r>
              <a:rPr lang="zh-CN" altLang="en-US" baseline="0" dirty="0"/>
              <a:t> </a:t>
            </a:r>
            <a:r>
              <a:rPr lang="en-US" altLang="zh-CN" baseline="0" dirty="0"/>
              <a:t>a</a:t>
            </a:r>
            <a:r>
              <a:rPr lang="zh-CN" altLang="en-US" baseline="0" dirty="0"/>
              <a:t> </a:t>
            </a:r>
            <a:r>
              <a:rPr lang="en-US" altLang="zh-CN" baseline="0" dirty="0"/>
              <a:t>simple</a:t>
            </a:r>
            <a:r>
              <a:rPr lang="zh-CN" altLang="en-US" baseline="0" dirty="0"/>
              <a:t> </a:t>
            </a:r>
            <a:r>
              <a:rPr lang="en-US" altLang="zh-CN" baseline="0" dirty="0"/>
              <a:t>special</a:t>
            </a:r>
            <a:r>
              <a:rPr lang="zh-CN" altLang="en-US" baseline="0" dirty="0"/>
              <a:t> </a:t>
            </a:r>
            <a:r>
              <a:rPr lang="en-US" altLang="zh-CN" baseline="0" dirty="0"/>
              <a:t>case</a:t>
            </a:r>
            <a:r>
              <a:rPr lang="zh-CN" altLang="en-US" baseline="0" dirty="0"/>
              <a:t> </a:t>
            </a:r>
            <a:r>
              <a:rPr lang="en-US" altLang="zh-CN" baseline="0" dirty="0"/>
              <a:t>of</a:t>
            </a:r>
            <a:r>
              <a:rPr lang="zh-CN" altLang="en-US" baseline="0" dirty="0"/>
              <a:t> </a:t>
            </a:r>
            <a:r>
              <a:rPr lang="en-US" altLang="zh-CN" baseline="0" dirty="0"/>
              <a:t>cover-vertex</a:t>
            </a:r>
            <a:r>
              <a:rPr lang="zh-CN" altLang="en-US" baseline="0" dirty="0"/>
              <a:t> </a:t>
            </a:r>
            <a:r>
              <a:rPr lang="en-US" altLang="zh-CN" baseline="0" dirty="0"/>
              <a:t>based</a:t>
            </a:r>
            <a:r>
              <a:rPr lang="zh-CN" altLang="en-US" baseline="0" dirty="0"/>
              <a:t> </a:t>
            </a:r>
            <a:r>
              <a:rPr lang="en-US" altLang="zh-CN" baseline="0" dirty="0"/>
              <a:t>pruning,</a:t>
            </a:r>
            <a:r>
              <a:rPr lang="zh-CN" altLang="en-US" baseline="0" dirty="0"/>
              <a:t> </a:t>
            </a:r>
            <a:r>
              <a:rPr lang="en-US" altLang="zh-CN" baseline="0" dirty="0"/>
              <a:t>and</a:t>
            </a:r>
            <a:r>
              <a:rPr lang="zh-CN" altLang="en-US" baseline="0" dirty="0"/>
              <a:t> </a:t>
            </a:r>
            <a:r>
              <a:rPr lang="en-US" altLang="zh-CN" baseline="0" dirty="0"/>
              <a:t>our</a:t>
            </a:r>
            <a:r>
              <a:rPr lang="zh-CN" altLang="en-US" baseline="0" dirty="0"/>
              <a:t> </a:t>
            </a:r>
            <a:r>
              <a:rPr lang="en-US" baseline="0" dirty="0"/>
              <a:t>quasi-clique</a:t>
            </a:r>
            <a:r>
              <a:rPr lang="zh-CN" altLang="en-US" baseline="0" dirty="0"/>
              <a:t> </a:t>
            </a:r>
            <a:r>
              <a:rPr lang="en-US" altLang="zh-CN" baseline="0" dirty="0"/>
              <a:t>mining</a:t>
            </a:r>
            <a:r>
              <a:rPr lang="zh-CN" altLang="en-US" baseline="0" dirty="0"/>
              <a:t> </a:t>
            </a:r>
            <a:r>
              <a:rPr lang="en-US" altLang="zh-CN" baseline="0" dirty="0"/>
              <a:t>program</a:t>
            </a:r>
            <a:r>
              <a:rPr lang="zh-CN" altLang="en-US" baseline="0" dirty="0"/>
              <a:t> </a:t>
            </a:r>
            <a:r>
              <a:rPr lang="en-US" altLang="zh-CN" baseline="0" dirty="0"/>
              <a:t>usually</a:t>
            </a:r>
            <a:r>
              <a:rPr lang="zh-CN" altLang="en-US" baseline="0" dirty="0"/>
              <a:t> </a:t>
            </a:r>
            <a:r>
              <a:rPr lang="en-US" altLang="zh-CN" baseline="0" dirty="0"/>
              <a:t>many</a:t>
            </a:r>
            <a:r>
              <a:rPr lang="zh-CN" altLang="en-US" baseline="0" dirty="0"/>
              <a:t> </a:t>
            </a:r>
            <a:r>
              <a:rPr lang="en-US" altLang="zh-CN" baseline="0" dirty="0"/>
              <a:t>more</a:t>
            </a:r>
            <a:r>
              <a:rPr lang="zh-CN" altLang="en-US" baseline="0" dirty="0"/>
              <a:t> </a:t>
            </a:r>
            <a:r>
              <a:rPr lang="en-US" altLang="zh-CN" baseline="0" dirty="0"/>
              <a:t>sophisticated</a:t>
            </a:r>
            <a:r>
              <a:rPr lang="zh-CN" altLang="en-US" baseline="0" dirty="0"/>
              <a:t> </a:t>
            </a:r>
            <a:r>
              <a:rPr lang="en-US" altLang="zh-CN" baseline="0" dirty="0"/>
              <a:t>pruning</a:t>
            </a:r>
            <a:r>
              <a:rPr lang="zh-CN" altLang="en-US" baseline="0" dirty="0"/>
              <a:t> </a:t>
            </a:r>
            <a:r>
              <a:rPr lang="en-US" altLang="zh-CN" baseline="0" dirty="0"/>
              <a:t>rules.</a:t>
            </a:r>
          </a:p>
          <a:p>
            <a:r>
              <a:rPr lang="en-US" altLang="zh-CN" baseline="0" dirty="0"/>
              <a:t>[click]</a:t>
            </a:r>
          </a:p>
          <a:p>
            <a:r>
              <a:rPr lang="en-US" altLang="zh-CN" baseline="0" dirty="0"/>
              <a:t>Please</a:t>
            </a:r>
            <a:r>
              <a:rPr lang="zh-CN" altLang="en-US" baseline="0" dirty="0"/>
              <a:t> </a:t>
            </a:r>
            <a:r>
              <a:rPr lang="en-US" altLang="zh-CN" baseline="0" dirty="0"/>
              <a:t>refer</a:t>
            </a:r>
            <a:r>
              <a:rPr lang="zh-CN" altLang="en-US" baseline="0" dirty="0"/>
              <a:t> </a:t>
            </a:r>
            <a:r>
              <a:rPr lang="en-US" altLang="zh-CN" baseline="0" dirty="0"/>
              <a:t>to</a:t>
            </a:r>
            <a:r>
              <a:rPr lang="zh-CN" altLang="en-US" baseline="0" dirty="0"/>
              <a:t> </a:t>
            </a:r>
            <a:r>
              <a:rPr lang="en-US" altLang="zh-CN" baseline="0" dirty="0"/>
              <a:t>our</a:t>
            </a:r>
            <a:r>
              <a:rPr lang="zh-CN" altLang="en-US" baseline="0" dirty="0"/>
              <a:t> </a:t>
            </a:r>
            <a:r>
              <a:rPr lang="en-US" baseline="0" dirty="0"/>
              <a:t>VLDB paper</a:t>
            </a:r>
            <a:r>
              <a:rPr lang="zh-CN" altLang="en-US" baseline="0" dirty="0"/>
              <a:t> </a:t>
            </a:r>
            <a:r>
              <a:rPr lang="en-US" altLang="zh-CN" baseline="0" dirty="0"/>
              <a:t>for</a:t>
            </a:r>
            <a:r>
              <a:rPr lang="zh-CN" altLang="en-US" baseline="0" dirty="0"/>
              <a:t> </a:t>
            </a:r>
            <a:r>
              <a:rPr lang="en-US" altLang="zh-CN" baseline="0" dirty="0"/>
              <a:t>more</a:t>
            </a:r>
            <a:r>
              <a:rPr lang="zh-CN" altLang="en-US" baseline="0" dirty="0"/>
              <a:t> </a:t>
            </a:r>
            <a:r>
              <a:rPr lang="en-US" altLang="zh-CN" baseline="0" dirty="0"/>
              <a:t>details</a:t>
            </a:r>
            <a:r>
              <a:rPr lang="en-US" baseline="0" dirty="0"/>
              <a:t>.</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154</a:t>
            </a:fld>
            <a:endParaRPr lang="en-US"/>
          </a:p>
        </p:txBody>
      </p:sp>
    </p:spTree>
    <p:extLst>
      <p:ext uri="{BB962C8B-B14F-4D97-AF65-F5344CB8AC3E}">
        <p14:creationId xmlns:p14="http://schemas.microsoft.com/office/powerpoint/2010/main" val="25166652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G</a:t>
            </a:r>
            <a:r>
              <a:rPr lang="en-US" altLang="zh-CN" baseline="0" dirty="0"/>
              <a:t>-</a:t>
            </a:r>
            <a:r>
              <a:rPr lang="en-US" baseline="0" dirty="0"/>
              <a:t>thinker, we also </a:t>
            </a:r>
            <a:r>
              <a:rPr lang="en-US" altLang="zh-CN" baseline="0" dirty="0"/>
              <a:t>support</a:t>
            </a:r>
            <a:r>
              <a:rPr lang="en-US" baseline="0" dirty="0"/>
              <a:t> an aggregator which allows users to aggregate results computed by tasks.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Aggregator</a:t>
            </a:r>
            <a:r>
              <a:rPr lang="zh-CN" altLang="en-US" baseline="0" dirty="0"/>
              <a:t> </a:t>
            </a:r>
            <a:r>
              <a:rPr lang="en-US" altLang="zh-CN" baseline="0" dirty="0"/>
              <a:t>values</a:t>
            </a:r>
            <a:r>
              <a:rPr lang="zh-CN" altLang="en-US" baseline="0" dirty="0"/>
              <a:t> </a:t>
            </a:r>
            <a:r>
              <a:rPr lang="en-US" altLang="zh-CN" baseline="0" dirty="0"/>
              <a:t>are</a:t>
            </a:r>
            <a:r>
              <a:rPr lang="zh-CN" altLang="en-US" baseline="0" dirty="0"/>
              <a:t> </a:t>
            </a:r>
            <a:r>
              <a:rPr lang="en-US" altLang="zh-CN" baseline="0" dirty="0"/>
              <a:t>locally</a:t>
            </a:r>
            <a:r>
              <a:rPr lang="zh-CN" altLang="en-US" baseline="0" dirty="0"/>
              <a:t> </a:t>
            </a:r>
            <a:r>
              <a:rPr lang="en-US" baseline="0" dirty="0"/>
              <a:t>aggregat</a:t>
            </a:r>
            <a:r>
              <a:rPr lang="en-US" altLang="zh-CN" baseline="0" dirty="0"/>
              <a:t>ed</a:t>
            </a:r>
            <a:r>
              <a:rPr lang="zh-CN" altLang="en-US" baseline="0" dirty="0"/>
              <a:t> </a:t>
            </a:r>
            <a:r>
              <a:rPr lang="en-US" altLang="zh-CN" baseline="0" dirty="0"/>
              <a:t>and</a:t>
            </a:r>
            <a:r>
              <a:rPr lang="zh-CN" altLang="en-US" baseline="0" dirty="0"/>
              <a:t> </a:t>
            </a:r>
            <a:r>
              <a:rPr lang="en-US" altLang="zh-CN" baseline="0" dirty="0"/>
              <a:t>periodically</a:t>
            </a:r>
            <a:r>
              <a:rPr lang="zh-CN" altLang="en-US" baseline="0" dirty="0"/>
              <a:t> </a:t>
            </a:r>
            <a:r>
              <a:rPr lang="en-US" altLang="zh-CN" baseline="0" dirty="0"/>
              <a:t>synchronized</a:t>
            </a:r>
            <a:r>
              <a:rPr lang="zh-CN" altLang="en-US" baseline="0" dirty="0"/>
              <a:t> </a:t>
            </a:r>
            <a:r>
              <a:rPr lang="en-US" altLang="zh-CN" baseline="0" dirty="0"/>
              <a:t>to</a:t>
            </a:r>
            <a:r>
              <a:rPr lang="zh-CN" altLang="en-US" baseline="0" dirty="0"/>
              <a:t> </a:t>
            </a:r>
            <a:r>
              <a:rPr lang="en-US" altLang="zh-CN" baseline="0" dirty="0"/>
              <a:t>get</a:t>
            </a:r>
            <a:r>
              <a:rPr lang="zh-CN" altLang="en-US" baseline="0" dirty="0"/>
              <a:t> </a:t>
            </a:r>
            <a:r>
              <a:rPr lang="en-US" altLang="zh-CN" baseline="0" dirty="0"/>
              <a:t>globally</a:t>
            </a:r>
            <a:r>
              <a:rPr lang="zh-CN" altLang="en-US" baseline="0" dirty="0"/>
              <a:t> </a:t>
            </a:r>
            <a:r>
              <a:rPr lang="en-US" altLang="zh-CN" baseline="0" dirty="0"/>
              <a:t>aggregated</a:t>
            </a:r>
            <a:r>
              <a:rPr lang="zh-CN" altLang="en-US" baseline="0" dirty="0"/>
              <a:t> </a:t>
            </a:r>
            <a:r>
              <a:rPr lang="en-US" altLang="zh-CN" baseline="0" dirty="0"/>
              <a:t>values.</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a:t>
            </a:r>
            <a:r>
              <a:rPr lang="en-US" baseline="0" dirty="0"/>
              <a:t>ggregator </a:t>
            </a:r>
            <a:r>
              <a:rPr lang="en-US" altLang="zh-CN" baseline="0" dirty="0"/>
              <a:t>is</a:t>
            </a:r>
            <a:r>
              <a:rPr lang="zh-CN" altLang="en-US" baseline="0" dirty="0"/>
              <a:t> </a:t>
            </a:r>
            <a:r>
              <a:rPr lang="en-US" altLang="zh-CN" baseline="0" dirty="0"/>
              <a:t>useful</a:t>
            </a:r>
            <a:r>
              <a:rPr lang="zh-CN" altLang="en-US" baseline="0" dirty="0"/>
              <a:t> </a:t>
            </a:r>
            <a:r>
              <a:rPr lang="en-US" altLang="zh-CN" baseline="0" dirty="0"/>
              <a:t>for</a:t>
            </a:r>
            <a:r>
              <a:rPr lang="zh-CN" altLang="en-US" baseline="0" dirty="0"/>
              <a:t> </a:t>
            </a:r>
            <a:r>
              <a:rPr lang="en-US" baseline="0" dirty="0"/>
              <a:t>search space </a:t>
            </a:r>
            <a:r>
              <a:rPr lang="en-US" altLang="zh-CN" baseline="0" dirty="0"/>
              <a:t>pruning,</a:t>
            </a:r>
            <a:r>
              <a:rPr lang="zh-CN" altLang="en-US" baseline="0" dirty="0"/>
              <a:t> </a:t>
            </a:r>
            <a:r>
              <a:rPr lang="en-US" altLang="zh-CN" baseline="0" dirty="0"/>
              <a:t>and</a:t>
            </a:r>
            <a:r>
              <a:rPr lang="zh-CN" altLang="en-US" baseline="0" dirty="0"/>
              <a:t> </a:t>
            </a:r>
            <a:r>
              <a:rPr lang="en-US" altLang="zh-CN" baseline="0" dirty="0"/>
              <a:t>subgraph</a:t>
            </a:r>
            <a:r>
              <a:rPr lang="zh-CN" altLang="en-US" baseline="0" dirty="0"/>
              <a:t> </a:t>
            </a:r>
            <a:r>
              <a:rPr lang="en-US" altLang="zh-CN" baseline="0" dirty="0"/>
              <a:t>counting.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For example, to find maximum cliques, </a:t>
            </a:r>
            <a:r>
              <a:rPr lang="en-US" altLang="zh-CN" baseline="0" dirty="0"/>
              <a:t>we</a:t>
            </a:r>
            <a:r>
              <a:rPr lang="zh-CN" altLang="en-US" baseline="0" dirty="0"/>
              <a:t> </a:t>
            </a:r>
            <a:r>
              <a:rPr lang="en-US" altLang="zh-CN" baseline="0" dirty="0"/>
              <a:t>can</a:t>
            </a:r>
            <a:r>
              <a:rPr lang="zh-CN" altLang="en-US" baseline="0" dirty="0"/>
              <a:t> </a:t>
            </a:r>
            <a:r>
              <a:rPr lang="en-US" altLang="zh-CN" baseline="0" dirty="0"/>
              <a:t>use</a:t>
            </a:r>
            <a:r>
              <a:rPr lang="zh-CN" altLang="en-US" baseline="0" dirty="0"/>
              <a:t> </a:t>
            </a:r>
            <a:r>
              <a:rPr lang="en-US" baseline="0" dirty="0"/>
              <a:t>aggregator</a:t>
            </a:r>
            <a:r>
              <a:rPr lang="zh-CN" altLang="en-US" baseline="0" dirty="0"/>
              <a:t> </a:t>
            </a:r>
            <a:r>
              <a:rPr lang="en-US" altLang="zh-CN" baseline="0" dirty="0"/>
              <a:t>to</a:t>
            </a:r>
            <a:r>
              <a:rPr lang="en-US" baseline="0" dirty="0"/>
              <a:t> track the maximum clique currently found.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a:t>
            </a:r>
            <a:r>
              <a:rPr lang="zh-CN" altLang="en-US" baseline="0" dirty="0"/>
              <a:t> </a:t>
            </a:r>
            <a:r>
              <a:rPr lang="en-US" baseline="0" dirty="0"/>
              <a:t>task will </a:t>
            </a:r>
            <a:r>
              <a:rPr lang="en-US" altLang="zh-CN" baseline="0" dirty="0"/>
              <a:t>be</a:t>
            </a:r>
            <a:r>
              <a:rPr lang="zh-CN" altLang="en-US" baseline="0" dirty="0"/>
              <a:t> </a:t>
            </a:r>
            <a:r>
              <a:rPr lang="en-US" altLang="zh-CN" baseline="0" dirty="0"/>
              <a:t>pruned</a:t>
            </a:r>
            <a:r>
              <a:rPr lang="en-US" baseline="0" dirty="0"/>
              <a:t> </a:t>
            </a:r>
            <a:r>
              <a:rPr lang="en-US" altLang="zh-CN" baseline="0" dirty="0"/>
              <a:t>by</a:t>
            </a:r>
            <a:r>
              <a:rPr lang="zh-CN" altLang="en-US" baseline="0" dirty="0"/>
              <a:t> </a:t>
            </a:r>
            <a:r>
              <a:rPr lang="en-US" altLang="zh-CN" baseline="0" dirty="0"/>
              <a:t>terminating</a:t>
            </a:r>
            <a:r>
              <a:rPr lang="zh-CN" altLang="en-US" baseline="0" dirty="0"/>
              <a:t> </a:t>
            </a:r>
            <a:r>
              <a:rPr lang="en-US" altLang="zh-CN" baseline="0" dirty="0"/>
              <a:t>itself,</a:t>
            </a:r>
            <a:r>
              <a:rPr lang="zh-CN" altLang="en-US" baseline="0" dirty="0"/>
              <a:t> </a:t>
            </a:r>
            <a:r>
              <a:rPr lang="en-US" baseline="0" dirty="0"/>
              <a:t>when</a:t>
            </a:r>
            <a:r>
              <a:rPr lang="zh-CN" altLang="en-US" baseline="0" dirty="0"/>
              <a:t> </a:t>
            </a:r>
            <a:r>
              <a:rPr lang="en-US" altLang="zh-CN" baseline="0" dirty="0"/>
              <a:t>it</a:t>
            </a:r>
            <a:r>
              <a:rPr lang="zh-CN" altLang="en-US" baseline="0" dirty="0"/>
              <a:t> </a:t>
            </a:r>
            <a:r>
              <a:rPr lang="en-US" altLang="zh-CN" baseline="0" dirty="0"/>
              <a:t>cannot</a:t>
            </a:r>
            <a:r>
              <a:rPr lang="zh-CN" altLang="en-US" baseline="0" dirty="0"/>
              <a:t> </a:t>
            </a:r>
            <a:r>
              <a:rPr lang="en-US" altLang="zh-CN" baseline="0" dirty="0"/>
              <a:t>generate</a:t>
            </a:r>
            <a:r>
              <a:rPr lang="zh-CN" altLang="en-US" baseline="0" dirty="0"/>
              <a:t> </a:t>
            </a:r>
            <a:r>
              <a:rPr lang="en-US" altLang="zh-CN" baseline="0" dirty="0"/>
              <a:t>a</a:t>
            </a:r>
            <a:r>
              <a:rPr lang="zh-CN" altLang="en-US" baseline="0" dirty="0"/>
              <a:t> </a:t>
            </a:r>
            <a:r>
              <a:rPr lang="en-US" altLang="zh-CN" baseline="0" dirty="0"/>
              <a:t>larger</a:t>
            </a:r>
            <a:r>
              <a:rPr lang="zh-CN" altLang="en-US" baseline="0" dirty="0"/>
              <a:t> </a:t>
            </a:r>
            <a:r>
              <a:rPr lang="en-US" altLang="zh-CN" baseline="0" dirty="0"/>
              <a:t>clique</a:t>
            </a:r>
            <a:r>
              <a:rPr lang="zh-CN" altLang="en-US" baseline="0" dirty="0"/>
              <a:t> </a:t>
            </a:r>
            <a:r>
              <a:rPr lang="en-US" altLang="zh-CN" baseline="0" dirty="0"/>
              <a:t>than</a:t>
            </a:r>
            <a:r>
              <a:rPr lang="zh-CN" altLang="en-US" baseline="0" dirty="0"/>
              <a:t> </a:t>
            </a:r>
            <a:r>
              <a:rPr lang="en-US" altLang="zh-CN" baseline="0" dirty="0"/>
              <a:t>what</a:t>
            </a:r>
            <a:r>
              <a:rPr lang="zh-CN" altLang="en-US" baseline="0" dirty="0"/>
              <a:t> </a:t>
            </a:r>
            <a:r>
              <a:rPr lang="en-US" altLang="zh-CN" baseline="0" dirty="0"/>
              <a:t>is</a:t>
            </a:r>
            <a:r>
              <a:rPr lang="zh-CN" altLang="en-US" baseline="0" dirty="0"/>
              <a:t> </a:t>
            </a:r>
            <a:r>
              <a:rPr lang="en-US" altLang="zh-CN" baseline="0" dirty="0"/>
              <a:t>reported</a:t>
            </a:r>
            <a:r>
              <a:rPr lang="zh-CN" altLang="en-US" baseline="0" dirty="0"/>
              <a:t> </a:t>
            </a:r>
            <a:r>
              <a:rPr lang="en-US" altLang="zh-CN" baseline="0" dirty="0"/>
              <a:t>by</a:t>
            </a:r>
            <a:r>
              <a:rPr lang="zh-CN" altLang="en-US" baseline="0" dirty="0"/>
              <a:t> </a:t>
            </a:r>
            <a:r>
              <a:rPr lang="en-US" altLang="zh-CN" baseline="0" dirty="0"/>
              <a:t>the</a:t>
            </a:r>
            <a:r>
              <a:rPr lang="zh-CN" altLang="en-US" baseline="0" dirty="0"/>
              <a:t> </a:t>
            </a:r>
            <a:r>
              <a:rPr lang="en-US" altLang="zh-CN" baseline="0" dirty="0"/>
              <a:t>aggregator,</a:t>
            </a:r>
            <a:r>
              <a:rPr lang="zh-CN" altLang="en-US" baseline="0" dirty="0"/>
              <a:t> </a:t>
            </a:r>
            <a:r>
              <a:rPr lang="en-US" altLang="zh-CN" baseline="0" dirty="0"/>
              <a:t>even</a:t>
            </a:r>
            <a:r>
              <a:rPr lang="zh-CN" altLang="en-US" baseline="0" dirty="0"/>
              <a:t> </a:t>
            </a:r>
            <a:r>
              <a:rPr lang="en-US" altLang="zh-CN" baseline="0" dirty="0"/>
              <a:t>if</a:t>
            </a:r>
            <a:r>
              <a:rPr lang="zh-CN" altLang="en-US" baseline="0" dirty="0"/>
              <a:t> </a:t>
            </a:r>
            <a:r>
              <a:rPr lang="en-US" altLang="zh-CN" baseline="0" dirty="0"/>
              <a:t>all</a:t>
            </a:r>
            <a:r>
              <a:rPr lang="zh-CN" altLang="en-US" baseline="0" dirty="0"/>
              <a:t> </a:t>
            </a:r>
            <a:r>
              <a:rPr lang="en-US" altLang="zh-CN" baseline="0" dirty="0"/>
              <a:t>candidate</a:t>
            </a:r>
            <a:r>
              <a:rPr lang="zh-CN" altLang="en-US" baseline="0" dirty="0"/>
              <a:t> </a:t>
            </a:r>
            <a:r>
              <a:rPr lang="en-US" altLang="zh-CN" baseline="0" dirty="0"/>
              <a:t>vertices</a:t>
            </a:r>
            <a:r>
              <a:rPr lang="zh-CN" altLang="en-US" baseline="0" dirty="0"/>
              <a:t> </a:t>
            </a:r>
            <a:r>
              <a:rPr lang="en-US" altLang="zh-CN" baseline="0" dirty="0"/>
              <a:t>in</a:t>
            </a:r>
            <a:r>
              <a:rPr lang="zh-CN" altLang="en-US" baseline="0" dirty="0"/>
              <a:t> </a:t>
            </a:r>
            <a:r>
              <a:rPr lang="en-US" altLang="zh-CN" baseline="0" dirty="0"/>
              <a:t>extension-S</a:t>
            </a:r>
            <a:r>
              <a:rPr lang="zh-CN" altLang="en-US" baseline="0" dirty="0"/>
              <a:t> </a:t>
            </a:r>
            <a:r>
              <a:rPr lang="en-US" altLang="zh-CN" baseline="0" dirty="0"/>
              <a:t>are</a:t>
            </a:r>
            <a:r>
              <a:rPr lang="zh-CN" altLang="en-US" baseline="0" dirty="0"/>
              <a:t> </a:t>
            </a:r>
            <a:r>
              <a:rPr lang="en-US" altLang="zh-CN" baseline="0" dirty="0"/>
              <a:t>included.</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155</a:t>
            </a:fld>
            <a:endParaRPr lang="en-US"/>
          </a:p>
        </p:txBody>
      </p:sp>
    </p:spTree>
    <p:extLst>
      <p:ext uri="{BB962C8B-B14F-4D97-AF65-F5344CB8AC3E}">
        <p14:creationId xmlns:p14="http://schemas.microsoft.com/office/powerpoint/2010/main" val="344088378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conclusion, our</a:t>
            </a:r>
            <a:r>
              <a:rPr lang="zh-CN" altLang="en-US" baseline="0" dirty="0"/>
              <a:t> </a:t>
            </a:r>
            <a:r>
              <a:rPr lang="en-US" altLang="zh-CN" baseline="0" dirty="0"/>
              <a:t>think-like-a-task</a:t>
            </a:r>
            <a:r>
              <a:rPr lang="zh-CN" altLang="en-US" baseline="0" dirty="0"/>
              <a:t> </a:t>
            </a:r>
            <a:r>
              <a:rPr lang="en-US" altLang="zh-CN" baseline="0" dirty="0"/>
              <a:t>programming</a:t>
            </a:r>
            <a:r>
              <a:rPr lang="zh-CN" altLang="en-US" baseline="0" dirty="0"/>
              <a:t> </a:t>
            </a:r>
            <a:r>
              <a:rPr lang="en-US" altLang="zh-CN" baseline="0" dirty="0"/>
              <a:t>models</a:t>
            </a:r>
            <a:r>
              <a:rPr lang="zh-CN" altLang="en-US" baseline="0" dirty="0"/>
              <a:t> </a:t>
            </a:r>
            <a:r>
              <a:rPr lang="en-US" altLang="zh-CN" baseline="0" dirty="0"/>
              <a:t>are</a:t>
            </a:r>
            <a:r>
              <a:rPr lang="zh-CN" altLang="en-US" baseline="0" dirty="0"/>
              <a:t> </a:t>
            </a:r>
            <a:r>
              <a:rPr lang="en-US" altLang="zh-CN" baseline="0" dirty="0"/>
              <a:t>very</a:t>
            </a:r>
            <a:r>
              <a:rPr lang="zh-CN" altLang="en-US" baseline="0" dirty="0"/>
              <a:t> </a:t>
            </a:r>
            <a:r>
              <a:rPr lang="en-US" altLang="zh-CN" baseline="0" dirty="0"/>
              <a:t>efficient</a:t>
            </a:r>
            <a:r>
              <a:rPr lang="zh-CN" altLang="en-US" baseline="0" dirty="0"/>
              <a:t> </a:t>
            </a:r>
            <a:r>
              <a:rPr lang="en-US" altLang="zh-CN" baseline="0" dirty="0"/>
              <a:t>and</a:t>
            </a:r>
            <a:r>
              <a:rPr lang="zh-CN" altLang="en-US" baseline="0" dirty="0"/>
              <a:t> </a:t>
            </a:r>
            <a:r>
              <a:rPr lang="en-US" altLang="zh-CN" baseline="0" dirty="0"/>
              <a:t>user-friendly,</a:t>
            </a:r>
            <a:r>
              <a:rPr lang="zh-CN" altLang="en-US" baseline="0" dirty="0"/>
              <a:t> </a:t>
            </a:r>
            <a:r>
              <a:rPr lang="en-US" altLang="zh-CN" baseline="0" dirty="0"/>
              <a:t>and</a:t>
            </a:r>
            <a:r>
              <a:rPr lang="zh-CN" altLang="en-US" baseline="0" dirty="0"/>
              <a:t> </a:t>
            </a:r>
            <a:r>
              <a:rPr lang="en-US" altLang="zh-CN" baseline="0" dirty="0"/>
              <a:t>a</a:t>
            </a:r>
            <a:r>
              <a:rPr lang="zh-CN" altLang="en-US" baseline="0" dirty="0"/>
              <a:t> </a:t>
            </a:r>
            <a:r>
              <a:rPr lang="en-US" altLang="zh-CN" baseline="0" dirty="0"/>
              <a:t>perfect</a:t>
            </a:r>
            <a:r>
              <a:rPr lang="zh-CN" altLang="en-US" baseline="0" dirty="0"/>
              <a:t> </a:t>
            </a:r>
            <a:r>
              <a:rPr lang="en-US" altLang="zh-CN" baseline="0" dirty="0"/>
              <a:t>match</a:t>
            </a:r>
            <a:r>
              <a:rPr lang="zh-CN" altLang="en-US" baseline="0" dirty="0"/>
              <a:t> </a:t>
            </a:r>
            <a:r>
              <a:rPr lang="en-US" altLang="zh-CN" baseline="0" dirty="0"/>
              <a:t>for</a:t>
            </a:r>
            <a:r>
              <a:rPr lang="zh-CN" altLang="en-US" baseline="0" dirty="0"/>
              <a:t> </a:t>
            </a:r>
            <a:r>
              <a:rPr lang="en-US" altLang="zh-CN" baseline="0" dirty="0"/>
              <a:t>divide-and-conquer</a:t>
            </a:r>
            <a:r>
              <a:rPr lang="zh-CN" altLang="en-US" baseline="0" dirty="0"/>
              <a:t> </a:t>
            </a:r>
            <a:r>
              <a:rPr lang="en-US" altLang="zh-CN" baseline="0" dirty="0"/>
              <a:t>algorithms</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As</a:t>
            </a:r>
            <a:r>
              <a:rPr lang="zh-CN" altLang="en-US" baseline="0" dirty="0"/>
              <a:t> </a:t>
            </a:r>
            <a:r>
              <a:rPr lang="en-US" altLang="zh-CN" baseline="0" dirty="0"/>
              <a:t>a</a:t>
            </a:r>
            <a:r>
              <a:rPr lang="zh-CN" altLang="en-US" baseline="0" dirty="0"/>
              <a:t> </a:t>
            </a:r>
            <a:r>
              <a:rPr lang="en-US" altLang="zh-CN" baseline="0" dirty="0"/>
              <a:t>representative</a:t>
            </a:r>
            <a:r>
              <a:rPr lang="zh-CN" altLang="en-US" baseline="0" dirty="0"/>
              <a:t> </a:t>
            </a:r>
            <a:r>
              <a:rPr lang="en-US" altLang="zh-CN" baseline="0" dirty="0"/>
              <a:t>system,</a:t>
            </a:r>
            <a:r>
              <a:rPr lang="zh-CN" altLang="en-US" baseline="0" dirty="0"/>
              <a:t> </a:t>
            </a:r>
            <a:r>
              <a:rPr lang="en-US" altLang="zh-CN" baseline="0" dirty="0"/>
              <a:t>G-thinker</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very</a:t>
            </a:r>
            <a:r>
              <a:rPr lang="zh-CN" altLang="en-US" baseline="0" dirty="0"/>
              <a:t> </a:t>
            </a:r>
            <a:r>
              <a:rPr lang="en-US" altLang="zh-CN" baseline="0" dirty="0"/>
              <a:t>promising</a:t>
            </a:r>
            <a:r>
              <a:rPr lang="zh-CN" altLang="en-US" baseline="0" dirty="0"/>
              <a:t> </a:t>
            </a:r>
            <a:r>
              <a:rPr lang="en-US" altLang="zh-CN" baseline="0" dirty="0"/>
              <a:t>direction</a:t>
            </a:r>
            <a:r>
              <a:rPr lang="zh-CN" altLang="en-US" baseline="0" dirty="0"/>
              <a:t> </a:t>
            </a:r>
            <a:r>
              <a:rPr lang="en-US" altLang="zh-CN" baseline="0" dirty="0"/>
              <a:t>and</a:t>
            </a:r>
            <a:r>
              <a:rPr lang="zh-CN" altLang="en-US" baseline="0" dirty="0"/>
              <a:t> </a:t>
            </a:r>
            <a:r>
              <a:rPr lang="en-US" altLang="zh-CN" baseline="0" dirty="0"/>
              <a:t>t</a:t>
            </a:r>
            <a:r>
              <a:rPr lang="en-US" baseline="0" dirty="0"/>
              <a:t>here are still a bunch of algorithms waiting to be </a:t>
            </a:r>
            <a:r>
              <a:rPr lang="en-US" altLang="zh-CN" baseline="0" dirty="0"/>
              <a:t>parallelized</a:t>
            </a:r>
            <a:r>
              <a:rPr lang="zh-CN" altLang="en-US" baseline="0" dirty="0"/>
              <a:t> </a:t>
            </a:r>
            <a:r>
              <a:rPr lang="en-US" altLang="zh-CN" baseline="0" dirty="0"/>
              <a:t>with</a:t>
            </a:r>
            <a:r>
              <a:rPr lang="zh-CN" altLang="en-US" baseline="0" dirty="0"/>
              <a:t> </a:t>
            </a:r>
            <a:r>
              <a:rPr lang="en-US" altLang="zh-CN" baseline="0" dirty="0"/>
              <a:t>G-thinker</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Our</a:t>
            </a:r>
            <a:r>
              <a:rPr lang="zh-CN" altLang="en-US" baseline="0" dirty="0"/>
              <a:t> </a:t>
            </a:r>
            <a:r>
              <a:rPr lang="en-US" altLang="zh-CN" baseline="0" dirty="0"/>
              <a:t>group</a:t>
            </a:r>
            <a:r>
              <a:rPr lang="zh-CN" altLang="en-US" baseline="0" dirty="0"/>
              <a:t> </a:t>
            </a:r>
            <a:r>
              <a:rPr lang="en-US" altLang="zh-CN" baseline="0" dirty="0"/>
              <a:t>is</a:t>
            </a:r>
            <a:r>
              <a:rPr lang="zh-CN" altLang="en-US" baseline="0" dirty="0"/>
              <a:t> </a:t>
            </a:r>
            <a:r>
              <a:rPr lang="en-US" altLang="zh-CN" baseline="0" dirty="0"/>
              <a:t>currently</a:t>
            </a:r>
            <a:r>
              <a:rPr lang="zh-CN" altLang="en-US" baseline="0" dirty="0"/>
              <a:t> </a:t>
            </a:r>
            <a:r>
              <a:rPr lang="en-US" altLang="zh-CN" baseline="0" dirty="0"/>
              <a:t>working</a:t>
            </a:r>
            <a:r>
              <a:rPr lang="zh-CN" altLang="en-US" baseline="0" dirty="0"/>
              <a:t> </a:t>
            </a:r>
            <a:r>
              <a:rPr lang="en-US" altLang="zh-CN" baseline="0" dirty="0"/>
              <a:t>on</a:t>
            </a:r>
            <a:r>
              <a:rPr lang="zh-CN" altLang="en-US" baseline="0" dirty="0"/>
              <a:t> </a:t>
            </a:r>
            <a:r>
              <a:rPr lang="en-US" altLang="zh-CN" baseline="0" dirty="0"/>
              <a:t>multiple</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algorithms</a:t>
            </a:r>
            <a:r>
              <a:rPr lang="zh-CN" altLang="en-US" baseline="0" dirty="0"/>
              <a:t> </a:t>
            </a:r>
            <a:r>
              <a:rPr lang="en-US" altLang="zh-CN" baseline="0" dirty="0"/>
              <a:t>that</a:t>
            </a:r>
            <a:r>
              <a:rPr lang="zh-CN" altLang="en-US" baseline="0" dirty="0"/>
              <a:t> </a:t>
            </a:r>
            <a:r>
              <a:rPr lang="en-US" altLang="zh-CN" baseline="0" dirty="0"/>
              <a:t>require</a:t>
            </a:r>
            <a:r>
              <a:rPr lang="zh-CN" altLang="en-US" baseline="0" dirty="0"/>
              <a:t> </a:t>
            </a:r>
            <a:r>
              <a:rPr lang="en-US" altLang="zh-CN" baseline="0" dirty="0"/>
              <a:t>non-trivial</a:t>
            </a:r>
            <a:r>
              <a:rPr lang="zh-CN" altLang="en-US" baseline="0" dirty="0"/>
              <a:t> </a:t>
            </a:r>
            <a:r>
              <a:rPr lang="en-US" altLang="zh-CN" baseline="0" dirty="0"/>
              <a:t>parallel</a:t>
            </a:r>
            <a:r>
              <a:rPr lang="zh-CN" altLang="en-US" baseline="0" dirty="0"/>
              <a:t> </a:t>
            </a:r>
            <a:r>
              <a:rPr lang="en-US" altLang="zh-CN" baseline="0" dirty="0"/>
              <a:t>adaptations</a:t>
            </a:r>
            <a:r>
              <a:rPr lang="zh-CN" altLang="en-US" baseline="0" dirty="0"/>
              <a:t> </a:t>
            </a:r>
            <a:r>
              <a:rPr lang="en-US" altLang="zh-CN" baseline="0" dirty="0"/>
              <a:t>with</a:t>
            </a:r>
            <a:r>
              <a:rPr lang="zh-CN" altLang="en-US" baseline="0" dirty="0"/>
              <a:t> </a:t>
            </a:r>
            <a:r>
              <a:rPr lang="en-US" altLang="zh-CN" baseline="0" dirty="0"/>
              <a:t>G-thinker,</a:t>
            </a:r>
            <a:r>
              <a:rPr lang="zh-CN" altLang="en-US" baseline="0" dirty="0"/>
              <a:t> </a:t>
            </a:r>
            <a:r>
              <a:rPr lang="en-US" altLang="zh-CN" baseline="0" dirty="0"/>
              <a:t>and</a:t>
            </a:r>
            <a:r>
              <a:rPr lang="zh-CN" altLang="en-US" baseline="0" dirty="0"/>
              <a:t> </a:t>
            </a:r>
            <a:r>
              <a:rPr lang="en-US" altLang="zh-CN" baseline="0" dirty="0"/>
              <a:t>a</a:t>
            </a:r>
            <a:r>
              <a:rPr lang="zh-CN" altLang="en-US" baseline="0" dirty="0"/>
              <a:t> </a:t>
            </a:r>
            <a:r>
              <a:rPr lang="en-US" altLang="zh-CN" baseline="0" dirty="0"/>
              <a:t>series</a:t>
            </a:r>
            <a:r>
              <a:rPr lang="zh-CN" altLang="en-US" baseline="0" dirty="0"/>
              <a:t> </a:t>
            </a:r>
            <a:r>
              <a:rPr lang="en-US" altLang="zh-CN" baseline="0" dirty="0"/>
              <a:t>of</a:t>
            </a:r>
            <a:r>
              <a:rPr lang="zh-CN" altLang="en-US" baseline="0" dirty="0"/>
              <a:t> </a:t>
            </a:r>
            <a:r>
              <a:rPr lang="en-US" altLang="zh-CN" baseline="0" dirty="0"/>
              <a:t>research</a:t>
            </a:r>
            <a:r>
              <a:rPr lang="zh-CN" altLang="en-US" baseline="0" dirty="0"/>
              <a:t> </a:t>
            </a:r>
            <a:r>
              <a:rPr lang="en-US" altLang="zh-CN" baseline="0" dirty="0"/>
              <a:t>papers</a:t>
            </a:r>
            <a:r>
              <a:rPr lang="zh-CN" altLang="en-US" baseline="0" dirty="0"/>
              <a:t> </a:t>
            </a:r>
            <a:r>
              <a:rPr lang="en-US" altLang="zh-CN" baseline="0" dirty="0"/>
              <a:t>are</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expected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next</a:t>
            </a:r>
            <a:r>
              <a:rPr lang="zh-CN" altLang="en-US" baseline="0" dirty="0"/>
              <a:t> </a:t>
            </a:r>
            <a:r>
              <a:rPr lang="en-US" altLang="zh-CN" baseline="0" dirty="0"/>
              <a:t>couple</a:t>
            </a:r>
            <a:r>
              <a:rPr lang="zh-CN" altLang="en-US" baseline="0" dirty="0"/>
              <a:t> </a:t>
            </a:r>
            <a:r>
              <a:rPr lang="en-US" altLang="zh-CN" baseline="0" dirty="0"/>
              <a:t>of</a:t>
            </a:r>
            <a:r>
              <a:rPr lang="zh-CN" altLang="en-US" baseline="0" dirty="0"/>
              <a:t> </a:t>
            </a:r>
            <a:r>
              <a:rPr lang="en-US" altLang="zh-CN" baseline="0" dirty="0"/>
              <a:t>years!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You are very welcome to follow our work and try ou</a:t>
            </a:r>
            <a:r>
              <a:rPr lang="en-US" altLang="zh-CN" baseline="0" dirty="0"/>
              <a:t>t</a:t>
            </a:r>
            <a:r>
              <a:rPr lang="en-US" baseline="0" dirty="0"/>
              <a:t> G</a:t>
            </a:r>
            <a:r>
              <a:rPr lang="en-US" altLang="zh-CN" baseline="0" dirty="0"/>
              <a:t>-</a:t>
            </a:r>
            <a:r>
              <a:rPr lang="en-US" baseline="0" dirty="0"/>
              <a:t>thinker</a:t>
            </a:r>
            <a:r>
              <a:rPr lang="en-US" altLang="zh-CN"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Please</a:t>
            </a:r>
            <a:r>
              <a:rPr lang="zh-CN" altLang="en-US" baseline="0" dirty="0"/>
              <a:t> </a:t>
            </a:r>
            <a:r>
              <a:rPr lang="en-US" altLang="zh-CN" baseline="0" dirty="0"/>
              <a:t>also</a:t>
            </a:r>
            <a:r>
              <a:rPr lang="zh-CN" altLang="en-US" baseline="0" dirty="0"/>
              <a:t> </a:t>
            </a:r>
            <a:r>
              <a:rPr lang="en-US" altLang="zh-CN" baseline="0" dirty="0"/>
              <a:t>consider</a:t>
            </a:r>
            <a:r>
              <a:rPr lang="zh-CN" altLang="en-US" baseline="0" dirty="0"/>
              <a:t> </a:t>
            </a:r>
            <a:r>
              <a:rPr lang="en-US" altLang="zh-CN" baseline="0" dirty="0"/>
              <a:t>to</a:t>
            </a:r>
            <a:r>
              <a:rPr lang="zh-CN" altLang="en-US" baseline="0" dirty="0"/>
              <a:t> </a:t>
            </a:r>
            <a:r>
              <a:rPr lang="en-US" altLang="zh-CN" baseline="0" dirty="0"/>
              <a:t>follow</a:t>
            </a:r>
            <a:r>
              <a:rPr lang="zh-CN" altLang="en-US" baseline="0" dirty="0"/>
              <a:t> </a:t>
            </a:r>
            <a:r>
              <a:rPr lang="en-US" altLang="zh-CN" baseline="0" dirty="0"/>
              <a:t>our</a:t>
            </a:r>
            <a:r>
              <a:rPr lang="zh-CN" altLang="en-US" baseline="0" dirty="0"/>
              <a:t> </a:t>
            </a:r>
            <a:r>
              <a:rPr lang="en-US" altLang="zh-CN" baseline="0" dirty="0"/>
              <a:t>work!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This</a:t>
            </a:r>
            <a:r>
              <a:rPr lang="zh-CN" altLang="en-US" baseline="0" dirty="0"/>
              <a:t> </a:t>
            </a:r>
            <a:r>
              <a:rPr lang="en-US" altLang="zh-CN" baseline="0" dirty="0"/>
              <a:t>direction</a:t>
            </a:r>
            <a:r>
              <a:rPr lang="zh-CN" altLang="en-US" baseline="0" dirty="0"/>
              <a:t> </a:t>
            </a:r>
            <a:r>
              <a:rPr lang="en-US" altLang="zh-CN" baseline="0" dirty="0"/>
              <a:t>is</a:t>
            </a:r>
            <a:r>
              <a:rPr lang="zh-CN" altLang="en-US" baseline="0" dirty="0"/>
              <a:t> </a:t>
            </a:r>
            <a:r>
              <a:rPr lang="en-US" altLang="zh-CN" baseline="0" dirty="0"/>
              <a:t>very</a:t>
            </a:r>
            <a:r>
              <a:rPr lang="zh-CN" altLang="en-US" baseline="0" dirty="0"/>
              <a:t> </a:t>
            </a:r>
            <a:r>
              <a:rPr lang="en-US" altLang="zh-CN" baseline="0" dirty="0"/>
              <a:t>promising</a:t>
            </a:r>
            <a:r>
              <a:rPr lang="zh-CN" altLang="en-US" baseline="0" dirty="0"/>
              <a:t> </a:t>
            </a:r>
            <a:r>
              <a:rPr lang="en-US" altLang="zh-CN" baseline="0" dirty="0"/>
              <a:t>with</a:t>
            </a:r>
            <a:r>
              <a:rPr lang="zh-CN" altLang="en-US" baseline="0" dirty="0"/>
              <a:t> </a:t>
            </a:r>
            <a:r>
              <a:rPr lang="en-US" altLang="zh-CN" baseline="0" dirty="0"/>
              <a:t>a</a:t>
            </a:r>
            <a:r>
              <a:rPr lang="zh-CN" altLang="en-US" baseline="0" dirty="0"/>
              <a:t> </a:t>
            </a:r>
            <a:r>
              <a:rPr lang="en-US" altLang="zh-CN" baseline="0" dirty="0"/>
              <a:t>low</a:t>
            </a:r>
            <a:r>
              <a:rPr lang="zh-CN" altLang="en-US" baseline="0" dirty="0"/>
              <a:t> </a:t>
            </a:r>
            <a:r>
              <a:rPr lang="en-US" altLang="zh-CN" baseline="0" dirty="0"/>
              <a:t>competition,</a:t>
            </a:r>
            <a:r>
              <a:rPr lang="zh-CN" altLang="en-US" baseline="0" dirty="0"/>
              <a:t> </a:t>
            </a:r>
            <a:r>
              <a:rPr lang="en-US" altLang="zh-CN" baseline="0" dirty="0"/>
              <a:t>like</a:t>
            </a:r>
            <a:r>
              <a:rPr lang="zh-CN" altLang="en-US" baseline="0" dirty="0"/>
              <a:t> </a:t>
            </a:r>
            <a:r>
              <a:rPr lang="en-US" altLang="zh-CN" baseline="0" dirty="0"/>
              <a:t>Pregel</a:t>
            </a:r>
            <a:r>
              <a:rPr lang="zh-CN" altLang="en-US" baseline="0" dirty="0"/>
              <a:t> </a:t>
            </a:r>
            <a:r>
              <a:rPr lang="en-US" altLang="zh-CN" baseline="0" dirty="0"/>
              <a:t>research</a:t>
            </a:r>
            <a:r>
              <a:rPr lang="zh-CN" altLang="en-US" baseline="0" dirty="0"/>
              <a:t> </a:t>
            </a:r>
            <a:r>
              <a:rPr lang="en-US" altLang="zh-CN" baseline="0" dirty="0"/>
              <a:t>10</a:t>
            </a:r>
            <a:r>
              <a:rPr lang="zh-CN" altLang="en-US" baseline="0" dirty="0"/>
              <a:t> </a:t>
            </a:r>
            <a:r>
              <a:rPr lang="en-US" altLang="zh-CN" baseline="0" dirty="0"/>
              <a:t>years</a:t>
            </a:r>
            <a:r>
              <a:rPr lang="zh-CN" altLang="en-US" baseline="0" dirty="0"/>
              <a:t> </a:t>
            </a:r>
            <a:r>
              <a:rPr lang="en-US" altLang="zh-CN" baseline="0" dirty="0"/>
              <a:t>age,</a:t>
            </a:r>
            <a:r>
              <a:rPr lang="zh-CN" altLang="en-US" baseline="0" dirty="0"/>
              <a:t> </a:t>
            </a:r>
            <a:r>
              <a:rPr lang="en-US" altLang="zh-CN" baseline="0" dirty="0"/>
              <a:t>and</a:t>
            </a:r>
            <a:r>
              <a:rPr lang="zh-CN" altLang="en-US" baseline="0" dirty="0"/>
              <a:t> </a:t>
            </a:r>
            <a:r>
              <a:rPr lang="en-US" altLang="zh-CN" baseline="0" dirty="0"/>
              <a:t>will</a:t>
            </a:r>
            <a:r>
              <a:rPr lang="zh-CN" altLang="en-US" baseline="0" dirty="0"/>
              <a:t> </a:t>
            </a:r>
            <a:r>
              <a:rPr lang="en-US" altLang="zh-CN" baseline="0" dirty="0"/>
              <a:t>definitely</a:t>
            </a:r>
            <a:r>
              <a:rPr lang="zh-CN" altLang="en-US" baseline="0" dirty="0"/>
              <a:t> </a:t>
            </a:r>
            <a:r>
              <a:rPr lang="en-US" altLang="zh-CN" baseline="0" dirty="0"/>
              <a:t>worth</a:t>
            </a:r>
            <a:r>
              <a:rPr lang="zh-CN" altLang="en-US" baseline="0" dirty="0"/>
              <a:t> </a:t>
            </a:r>
            <a:r>
              <a:rPr lang="en-US" altLang="zh-CN" baseline="0" dirty="0"/>
              <a:t>your</a:t>
            </a:r>
            <a:r>
              <a:rPr lang="zh-CN" altLang="en-US" baseline="0" dirty="0"/>
              <a:t> </a:t>
            </a:r>
            <a:r>
              <a:rPr lang="en-US" altLang="zh-CN" baseline="0" dirty="0"/>
              <a:t>research</a:t>
            </a:r>
            <a:r>
              <a:rPr lang="zh-CN" altLang="en-US" baseline="0" dirty="0"/>
              <a:t> </a:t>
            </a:r>
            <a:r>
              <a:rPr lang="en-US" altLang="zh-CN" baseline="0" dirty="0"/>
              <a:t>investment.</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156</a:t>
            </a:fld>
            <a:endParaRPr lang="en-US"/>
          </a:p>
        </p:txBody>
      </p:sp>
    </p:spTree>
    <p:extLst>
      <p:ext uri="{BB962C8B-B14F-4D97-AF65-F5344CB8AC3E}">
        <p14:creationId xmlns:p14="http://schemas.microsoft.com/office/powerpoint/2010/main" val="275765404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Thanks for your attention and please feel</a:t>
            </a:r>
            <a:r>
              <a:rPr lang="zh-CN" altLang="en-US" dirty="0"/>
              <a:t> </a:t>
            </a:r>
            <a:r>
              <a:rPr lang="en-US" altLang="zh-CN" dirty="0"/>
              <a:t>free</a:t>
            </a:r>
            <a:r>
              <a:rPr lang="zh-CN" altLang="en-US" dirty="0"/>
              <a:t> </a:t>
            </a:r>
            <a:r>
              <a:rPr lang="en-US" altLang="zh-CN" dirty="0"/>
              <a:t>to</a:t>
            </a:r>
            <a:r>
              <a:rPr lang="zh-CN" altLang="en-US" dirty="0"/>
              <a:t> </a:t>
            </a:r>
            <a:r>
              <a:rPr lang="en-US" altLang="zh-CN" dirty="0"/>
              <a:t>ask</a:t>
            </a:r>
            <a:r>
              <a:rPr lang="zh-CN" altLang="en-US" dirty="0"/>
              <a:t> </a:t>
            </a:r>
            <a:r>
              <a:rPr lang="en-US" altLang="zh-CN" dirty="0"/>
              <a:t>questions!</a:t>
            </a:r>
          </a:p>
          <a:p>
            <a:endParaRPr lang="en-US" altLang="zh-CN" dirty="0"/>
          </a:p>
          <a:p>
            <a:r>
              <a:rPr lang="en-US" altLang="zh-CN" dirty="0"/>
              <a:t>We</a:t>
            </a:r>
            <a:r>
              <a:rPr lang="zh-CN" altLang="en-US" dirty="0"/>
              <a:t> </a:t>
            </a:r>
            <a:r>
              <a:rPr lang="en-US" altLang="zh-CN" dirty="0"/>
              <a:t>will</a:t>
            </a:r>
            <a:r>
              <a:rPr lang="zh-CN" altLang="en-US" dirty="0"/>
              <a:t> </a:t>
            </a:r>
            <a:r>
              <a:rPr lang="en-US" altLang="zh-CN" dirty="0"/>
              <a:t>answer</a:t>
            </a:r>
            <a:r>
              <a:rPr lang="zh-CN" altLang="en-US" dirty="0"/>
              <a:t> </a:t>
            </a:r>
            <a:r>
              <a:rPr lang="en-US" altLang="zh-CN" dirty="0"/>
              <a:t>your</a:t>
            </a:r>
            <a:r>
              <a:rPr lang="zh-CN" altLang="en-US" dirty="0"/>
              <a:t> </a:t>
            </a:r>
            <a:r>
              <a:rPr lang="en-US" altLang="zh-CN" dirty="0"/>
              <a:t>questions</a:t>
            </a:r>
            <a:r>
              <a:rPr lang="zh-CN" altLang="en-US" dirty="0"/>
              <a:t> </a:t>
            </a:r>
            <a:r>
              <a:rPr lang="en-US" altLang="zh-CN" dirty="0"/>
              <a:t>from</a:t>
            </a:r>
            <a:r>
              <a:rPr lang="zh-CN" altLang="en-US" dirty="0"/>
              <a:t> </a:t>
            </a:r>
            <a:r>
              <a:rPr lang="en-US" altLang="zh-CN" dirty="0"/>
              <a:t>now</a:t>
            </a:r>
            <a:r>
              <a:rPr lang="zh-CN" altLang="en-US" dirty="0"/>
              <a:t> </a:t>
            </a:r>
            <a:r>
              <a:rPr lang="en-US" altLang="zh-CN" dirty="0"/>
              <a:t>on.</a:t>
            </a:r>
          </a:p>
          <a:p>
            <a:endParaRPr lang="en-US" altLang="zh-CN" dirty="0"/>
          </a:p>
          <a:p>
            <a:r>
              <a:rPr lang="en-US" altLang="zh-CN" dirty="0"/>
              <a:t>Dr.</a:t>
            </a:r>
            <a:r>
              <a:rPr lang="zh-CN" altLang="en-US" dirty="0"/>
              <a:t> </a:t>
            </a:r>
            <a:r>
              <a:rPr lang="en-US" altLang="zh-CN" dirty="0"/>
              <a:t>Yan</a:t>
            </a:r>
            <a:r>
              <a:rPr lang="zh-CN" altLang="en-US" dirty="0"/>
              <a:t> </a:t>
            </a:r>
            <a:r>
              <a:rPr lang="en-US" altLang="zh-CN" dirty="0"/>
              <a:t>is</a:t>
            </a:r>
            <a:r>
              <a:rPr lang="zh-CN" altLang="en-US" dirty="0"/>
              <a:t> </a:t>
            </a:r>
            <a:r>
              <a:rPr lang="en-US" altLang="zh-CN" dirty="0"/>
              <a:t>also</a:t>
            </a:r>
            <a:r>
              <a:rPr lang="zh-CN" altLang="en-US" dirty="0"/>
              <a:t> </a:t>
            </a:r>
            <a:r>
              <a:rPr lang="en-US" altLang="zh-CN" dirty="0"/>
              <a:t>finding</a:t>
            </a:r>
            <a:r>
              <a:rPr lang="zh-CN" altLang="en-US" dirty="0"/>
              <a:t> </a:t>
            </a:r>
            <a:r>
              <a:rPr lang="en-US" altLang="zh-CN" dirty="0"/>
              <a:t>outstanding</a:t>
            </a:r>
            <a:r>
              <a:rPr lang="zh-CN" altLang="en-US" dirty="0"/>
              <a:t> </a:t>
            </a:r>
            <a:r>
              <a:rPr lang="en-US" altLang="zh-CN" dirty="0"/>
              <a:t>students</a:t>
            </a:r>
            <a:r>
              <a:rPr lang="zh-CN" altLang="en-US" dirty="0"/>
              <a:t> </a:t>
            </a:r>
            <a:r>
              <a:rPr lang="en-US" altLang="zh-CN" dirty="0"/>
              <a:t>to</a:t>
            </a:r>
            <a:r>
              <a:rPr lang="zh-CN" altLang="en-US" dirty="0"/>
              <a:t> </a:t>
            </a:r>
            <a:r>
              <a:rPr lang="en-US" altLang="zh-CN" dirty="0"/>
              <a:t>join</a:t>
            </a:r>
            <a:r>
              <a:rPr lang="zh-CN" altLang="en-US" dirty="0"/>
              <a:t> </a:t>
            </a:r>
            <a:r>
              <a:rPr lang="en-US" altLang="zh-CN" dirty="0"/>
              <a:t>our</a:t>
            </a:r>
            <a:r>
              <a:rPr lang="zh-CN" altLang="en-US" dirty="0"/>
              <a:t> </a:t>
            </a:r>
            <a:r>
              <a:rPr lang="en-US" altLang="zh-CN" dirty="0"/>
              <a:t>research</a:t>
            </a:r>
            <a:r>
              <a:rPr lang="zh-CN" altLang="en-US" dirty="0"/>
              <a:t> </a:t>
            </a:r>
            <a:r>
              <a:rPr lang="en-US" altLang="zh-CN" dirty="0"/>
              <a:t>group</a:t>
            </a:r>
            <a:r>
              <a:rPr lang="zh-CN" altLang="en-US" dirty="0"/>
              <a:t> </a:t>
            </a:r>
            <a:r>
              <a:rPr lang="en-US" altLang="zh-CN" dirty="0"/>
              <a:t>for</a:t>
            </a:r>
            <a:r>
              <a:rPr lang="zh-CN" altLang="en-US" dirty="0"/>
              <a:t> </a:t>
            </a:r>
            <a:r>
              <a:rPr lang="en-US" altLang="zh-CN" dirty="0"/>
              <a:t>this</a:t>
            </a:r>
            <a:r>
              <a:rPr lang="zh-CN" altLang="en-US" dirty="0"/>
              <a:t> </a:t>
            </a:r>
            <a:r>
              <a:rPr lang="en-US" altLang="zh-CN" dirty="0"/>
              <a:t>line</a:t>
            </a:r>
            <a:r>
              <a:rPr lang="zh-CN" altLang="en-US" dirty="0"/>
              <a:t> </a:t>
            </a:r>
            <a:r>
              <a:rPr lang="en-US" altLang="zh-CN" dirty="0"/>
              <a:t>of</a:t>
            </a:r>
            <a:r>
              <a:rPr lang="zh-CN" altLang="en-US" dirty="0"/>
              <a:t> </a:t>
            </a:r>
            <a:r>
              <a:rPr lang="en-US" altLang="zh-CN" dirty="0"/>
              <a:t>research,</a:t>
            </a:r>
            <a:r>
              <a:rPr lang="zh-CN" altLang="en-US" dirty="0"/>
              <a:t> </a:t>
            </a:r>
            <a:r>
              <a:rPr lang="en-US" altLang="zh-CN" dirty="0"/>
              <a:t>and</a:t>
            </a:r>
            <a:r>
              <a:rPr lang="zh-CN" altLang="en-US" dirty="0"/>
              <a:t> </a:t>
            </a:r>
            <a:r>
              <a:rPr lang="en-US" altLang="zh-CN" dirty="0"/>
              <a:t>please</a:t>
            </a:r>
            <a:r>
              <a:rPr lang="zh-CN" altLang="en-US" dirty="0"/>
              <a:t> </a:t>
            </a:r>
            <a:r>
              <a:rPr lang="en-US" altLang="zh-CN" dirty="0"/>
              <a:t>feel</a:t>
            </a:r>
            <a:r>
              <a:rPr lang="zh-CN" altLang="en-US" dirty="0"/>
              <a:t> </a:t>
            </a:r>
            <a:r>
              <a:rPr lang="en-US" altLang="zh-CN" dirty="0"/>
              <a:t>free</a:t>
            </a:r>
            <a:r>
              <a:rPr lang="zh-CN" altLang="en-US" dirty="0"/>
              <a:t> </a:t>
            </a:r>
            <a:r>
              <a:rPr lang="en-US" altLang="zh-CN" dirty="0"/>
              <a:t>to</a:t>
            </a:r>
            <a:r>
              <a:rPr lang="zh-CN" altLang="en-US" dirty="0"/>
              <a:t> </a:t>
            </a:r>
            <a:r>
              <a:rPr lang="en-US" altLang="zh-CN" dirty="0"/>
              <a:t>send</a:t>
            </a:r>
            <a:r>
              <a:rPr lang="zh-CN" altLang="en-US" dirty="0"/>
              <a:t> </a:t>
            </a:r>
            <a:r>
              <a:rPr lang="en-US" altLang="zh-CN" dirty="0"/>
              <a:t>him</a:t>
            </a:r>
            <a:r>
              <a:rPr lang="zh-CN" altLang="en-US" dirty="0"/>
              <a:t> </a:t>
            </a:r>
            <a:r>
              <a:rPr lang="en-US" altLang="zh-CN" dirty="0"/>
              <a:t>an</a:t>
            </a:r>
            <a:r>
              <a:rPr lang="zh-CN" altLang="en-US" dirty="0"/>
              <a:t> </a:t>
            </a:r>
            <a:r>
              <a:rPr lang="en-US" altLang="zh-CN" dirty="0"/>
              <a:t>email</a:t>
            </a:r>
            <a:r>
              <a:rPr lang="zh-CN" altLang="en-US" dirty="0"/>
              <a:t> </a:t>
            </a:r>
            <a:r>
              <a:rPr lang="en-US" altLang="zh-CN" dirty="0"/>
              <a:t>if</a:t>
            </a:r>
            <a:r>
              <a:rPr lang="zh-CN" altLang="en-US" dirty="0"/>
              <a:t> </a:t>
            </a:r>
            <a:r>
              <a:rPr lang="en-US" altLang="zh-CN" dirty="0"/>
              <a:t>you</a:t>
            </a:r>
            <a:r>
              <a:rPr lang="zh-CN" altLang="en-US" dirty="0"/>
              <a:t> </a:t>
            </a:r>
            <a:r>
              <a:rPr lang="en-US" altLang="zh-CN" dirty="0"/>
              <a:t>think</a:t>
            </a:r>
            <a:r>
              <a:rPr lang="zh-CN" altLang="en-US" dirty="0"/>
              <a:t> </a:t>
            </a:r>
            <a:r>
              <a:rPr lang="en-US" altLang="zh-CN" dirty="0"/>
              <a:t>you</a:t>
            </a:r>
            <a:r>
              <a:rPr lang="zh-CN" altLang="en-US" dirty="0"/>
              <a:t> </a:t>
            </a:r>
            <a:r>
              <a:rPr lang="en-US" altLang="zh-CN" dirty="0"/>
              <a:t>are</a:t>
            </a:r>
            <a:r>
              <a:rPr lang="zh-CN" altLang="en-US" dirty="0"/>
              <a:t> </a:t>
            </a:r>
            <a:r>
              <a:rPr lang="en-US" altLang="zh-CN" dirty="0"/>
              <a:t>a</a:t>
            </a:r>
            <a:r>
              <a:rPr lang="zh-CN" altLang="en-US" dirty="0"/>
              <a:t> </a:t>
            </a:r>
            <a:r>
              <a:rPr lang="en-US" altLang="zh-CN" dirty="0"/>
              <a:t>good</a:t>
            </a:r>
            <a:r>
              <a:rPr lang="zh-CN" altLang="en-US" dirty="0"/>
              <a:t> </a:t>
            </a:r>
            <a:r>
              <a:rPr lang="en-US" altLang="zh-CN" dirty="0"/>
              <a:t>candidate.</a:t>
            </a:r>
          </a:p>
        </p:txBody>
      </p:sp>
      <p:sp>
        <p:nvSpPr>
          <p:cNvPr id="4" name="灯片编号占位符 3"/>
          <p:cNvSpPr>
            <a:spLocks noGrp="1"/>
          </p:cNvSpPr>
          <p:nvPr>
            <p:ph type="sldNum" sz="quarter" idx="10"/>
          </p:nvPr>
        </p:nvSpPr>
        <p:spPr/>
        <p:txBody>
          <a:bodyPr/>
          <a:lstStyle/>
          <a:p>
            <a:pPr>
              <a:defRPr/>
            </a:pPr>
            <a:fld id="{1519AE34-0624-8F4B-9FB8-27D0EFDF760C}" type="slidenum">
              <a:rPr lang="en-US" smtClean="0"/>
              <a:pPr>
                <a:defRPr/>
              </a:pPr>
              <a:t>157</a:t>
            </a:fld>
            <a:endParaRPr lang="en-US"/>
          </a:p>
        </p:txBody>
      </p:sp>
    </p:spTree>
    <p:extLst>
      <p:ext uri="{BB962C8B-B14F-4D97-AF65-F5344CB8AC3E}">
        <p14:creationId xmlns:p14="http://schemas.microsoft.com/office/powerpoint/2010/main" val="2998997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We</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if</a:t>
            </a:r>
            <a:r>
              <a:rPr lang="zh-CN" altLang="en-US" baseline="0" dirty="0"/>
              <a:t> </a:t>
            </a:r>
            <a:r>
              <a:rPr lang="en-US" altLang="zh-CN" baseline="0" dirty="0"/>
              <a:t>we</a:t>
            </a:r>
            <a:r>
              <a:rPr lang="zh-CN" altLang="en-US" baseline="0" dirty="0"/>
              <a:t> </a:t>
            </a:r>
            <a:r>
              <a:rPr lang="en-US" altLang="zh-CN" baseline="0" dirty="0"/>
              <a:t>distribute</a:t>
            </a:r>
            <a:r>
              <a:rPr lang="zh-CN" altLang="en-US" baseline="0" dirty="0"/>
              <a:t> </a:t>
            </a:r>
            <a:r>
              <a:rPr lang="en-US" altLang="zh-CN" baseline="0" dirty="0"/>
              <a:t>vertices</a:t>
            </a:r>
            <a:r>
              <a:rPr lang="zh-CN" altLang="en-US" baseline="0" dirty="0"/>
              <a:t> </a:t>
            </a:r>
            <a:r>
              <a:rPr lang="en-US" altLang="zh-CN" baseline="0" dirty="0"/>
              <a:t>on</a:t>
            </a:r>
            <a:r>
              <a:rPr lang="zh-CN" altLang="en-US" baseline="0" dirty="0"/>
              <a:t> </a:t>
            </a:r>
            <a:r>
              <a:rPr lang="en-US" altLang="zh-CN" baseline="0" dirty="0"/>
              <a:t>different</a:t>
            </a:r>
            <a:r>
              <a:rPr lang="zh-CN" altLang="en-US" baseline="0" dirty="0"/>
              <a:t> </a:t>
            </a:r>
            <a:r>
              <a:rPr lang="en-US" altLang="zh-CN" baseline="0" dirty="0"/>
              <a:t>machines</a:t>
            </a:r>
            <a:r>
              <a:rPr lang="zh-CN" altLang="en-US" baseline="0" dirty="0"/>
              <a:t> </a:t>
            </a:r>
            <a:r>
              <a:rPr lang="en-US" altLang="zh-CN" baseline="0" dirty="0"/>
              <a:t>and</a:t>
            </a:r>
            <a:r>
              <a:rPr lang="zh-CN" altLang="en-US" baseline="0" dirty="0"/>
              <a:t> </a:t>
            </a:r>
            <a:r>
              <a:rPr lang="en-US" altLang="zh-CN" baseline="0" dirty="0"/>
              <a:t>pass</a:t>
            </a:r>
            <a:r>
              <a:rPr lang="zh-CN" altLang="en-US" baseline="0" dirty="0"/>
              <a:t> </a:t>
            </a:r>
            <a:r>
              <a:rPr lang="en-US" altLang="zh-CN" baseline="0" dirty="0"/>
              <a:t>messages</a:t>
            </a:r>
            <a:r>
              <a:rPr lang="zh-CN" altLang="en-US" baseline="0" dirty="0"/>
              <a:t> </a:t>
            </a:r>
            <a:r>
              <a:rPr lang="en-US" altLang="zh-CN" baseline="0" dirty="0"/>
              <a:t>through</a:t>
            </a:r>
            <a:r>
              <a:rPr lang="zh-CN" altLang="en-US" baseline="0" dirty="0"/>
              <a:t> </a:t>
            </a:r>
            <a:r>
              <a:rPr lang="en-US" altLang="zh-CN" baseline="0" dirty="0"/>
              <a:t>the</a:t>
            </a:r>
            <a:r>
              <a:rPr lang="zh-CN" altLang="en-US" baseline="0" dirty="0"/>
              <a:t> </a:t>
            </a:r>
            <a:r>
              <a:rPr lang="en-US" altLang="zh-CN" baseline="0" dirty="0"/>
              <a:t>computer</a:t>
            </a:r>
            <a:r>
              <a:rPr lang="zh-CN" altLang="en-US" baseline="0" dirty="0"/>
              <a:t> </a:t>
            </a:r>
            <a:r>
              <a:rPr lang="en-US" altLang="zh-CN" baseline="0" dirty="0"/>
              <a:t>network,</a:t>
            </a:r>
            <a:r>
              <a:rPr lang="zh-CN" altLang="en-US" baseline="0" dirty="0"/>
              <a:t> </a:t>
            </a:r>
            <a:r>
              <a:rPr lang="en-US" altLang="zh-CN" baseline="0" dirty="0"/>
              <a:t>the</a:t>
            </a:r>
            <a:r>
              <a:rPr lang="zh-CN" altLang="en-US" baseline="0" dirty="0"/>
              <a:t> </a:t>
            </a:r>
            <a:r>
              <a:rPr lang="en-US" altLang="zh-CN" baseline="0" dirty="0"/>
              <a:t>CPU</a:t>
            </a:r>
            <a:r>
              <a:rPr lang="zh-CN" altLang="en-US" baseline="0" dirty="0"/>
              <a:t> </a:t>
            </a:r>
            <a:r>
              <a:rPr lang="en-US" altLang="zh-CN" baseline="0" dirty="0"/>
              <a:t>cost</a:t>
            </a:r>
            <a:r>
              <a:rPr lang="zh-CN" altLang="en-US" baseline="0" dirty="0"/>
              <a:t> </a:t>
            </a:r>
            <a:r>
              <a:rPr lang="en-US" altLang="zh-CN" baseline="0" dirty="0"/>
              <a:t>of</a:t>
            </a:r>
            <a:r>
              <a:rPr lang="zh-CN" altLang="en-US" baseline="0" dirty="0"/>
              <a:t> </a:t>
            </a:r>
            <a:r>
              <a:rPr lang="en-US" altLang="zh-CN" baseline="0" dirty="0"/>
              <a:t>summing</a:t>
            </a:r>
            <a:r>
              <a:rPr lang="zh-CN" altLang="en-US" baseline="0" dirty="0"/>
              <a:t> </a:t>
            </a:r>
            <a:r>
              <a:rPr lang="en-US" altLang="zh-CN" baseline="0" dirty="0"/>
              <a:t>messages</a:t>
            </a:r>
            <a:r>
              <a:rPr lang="zh-CN" altLang="en-US" baseline="0" dirty="0"/>
              <a:t> </a:t>
            </a:r>
            <a:r>
              <a:rPr lang="en-US" altLang="zh-CN" baseline="0" dirty="0"/>
              <a:t>is</a:t>
            </a:r>
            <a:r>
              <a:rPr lang="zh-CN" altLang="en-US" baseline="0" dirty="0"/>
              <a:t> </a:t>
            </a:r>
            <a:r>
              <a:rPr lang="en-US" altLang="zh-CN" baseline="0" dirty="0"/>
              <a:t>not</a:t>
            </a:r>
            <a:r>
              <a:rPr lang="zh-CN" altLang="en-US" baseline="0" dirty="0"/>
              <a:t> </a:t>
            </a:r>
            <a:r>
              <a:rPr lang="en-US" altLang="zh-CN" baseline="0" dirty="0"/>
              <a:t>a</a:t>
            </a:r>
            <a:r>
              <a:rPr lang="zh-CN" altLang="en-US" baseline="0" dirty="0"/>
              <a:t> </a:t>
            </a:r>
            <a:r>
              <a:rPr lang="en-US" altLang="zh-CN" baseline="0" dirty="0"/>
              <a:t>bottleneck</a:t>
            </a:r>
            <a:r>
              <a:rPr lang="zh-CN" altLang="en-US" baseline="0" dirty="0"/>
              <a:t> </a:t>
            </a:r>
            <a:r>
              <a:rPr lang="en-US" altLang="zh-CN" baseline="0" dirty="0"/>
              <a:t>compared</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communication</a:t>
            </a:r>
            <a:r>
              <a:rPr lang="zh-CN" altLang="en-US" baseline="0" dirty="0"/>
              <a:t> </a:t>
            </a:r>
            <a:r>
              <a:rPr lang="en-US" altLang="zh-CN" baseline="0" dirty="0"/>
              <a:t>cost</a:t>
            </a:r>
            <a:r>
              <a:rPr lang="zh-CN" altLang="en-US" baseline="0" dirty="0"/>
              <a:t> </a:t>
            </a:r>
            <a:r>
              <a:rPr lang="en-US" altLang="zh-CN" baseline="0" dirty="0"/>
              <a:t>to</a:t>
            </a:r>
            <a:r>
              <a:rPr lang="zh-CN" altLang="en-US" baseline="0" dirty="0"/>
              <a:t> </a:t>
            </a:r>
            <a:r>
              <a:rPr lang="en-US" altLang="zh-CN" baseline="0" dirty="0"/>
              <a:t>receive</a:t>
            </a:r>
            <a:r>
              <a:rPr lang="zh-CN" altLang="en-US" baseline="0" dirty="0"/>
              <a:t> </a:t>
            </a:r>
            <a:r>
              <a:rPr lang="en-US" altLang="zh-CN" baseline="0" dirty="0"/>
              <a:t>and</a:t>
            </a:r>
            <a:r>
              <a:rPr lang="zh-CN" altLang="en-US" baseline="0" dirty="0"/>
              <a:t> </a:t>
            </a:r>
            <a:r>
              <a:rPr lang="en-US" altLang="zh-CN" baseline="0" dirty="0"/>
              <a:t>send</a:t>
            </a:r>
            <a:r>
              <a:rPr lang="zh-CN" altLang="en-US" baseline="0" dirty="0"/>
              <a:t> </a:t>
            </a:r>
            <a:r>
              <a:rPr lang="en-US" altLang="zh-CN" baseline="0" dirty="0"/>
              <a:t>messages.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Here's</a:t>
            </a:r>
            <a:r>
              <a:rPr lang="zh-CN" altLang="en-US" baseline="0" dirty="0"/>
              <a:t> </a:t>
            </a:r>
            <a:r>
              <a:rPr lang="en-US" altLang="zh-CN" baseline="0" dirty="0"/>
              <a:t>a</a:t>
            </a:r>
            <a:r>
              <a:rPr lang="zh-CN" altLang="en-US" baseline="0" dirty="0"/>
              <a:t> </a:t>
            </a:r>
            <a:r>
              <a:rPr lang="en-US" altLang="zh-CN" baseline="0" dirty="0"/>
              <a:t>list</a:t>
            </a:r>
            <a:r>
              <a:rPr lang="zh-CN" altLang="en-US" baseline="0" dirty="0"/>
              <a:t> </a:t>
            </a:r>
            <a:r>
              <a:rPr lang="en-US" altLang="zh-CN" baseline="0" dirty="0"/>
              <a:t>of</a:t>
            </a:r>
            <a:r>
              <a:rPr lang="zh-CN" altLang="en-US" baseline="0" dirty="0"/>
              <a:t> </a:t>
            </a:r>
            <a:r>
              <a:rPr lang="en-US" altLang="zh-CN" baseline="0" dirty="0"/>
              <a:t>research</a:t>
            </a:r>
            <a:r>
              <a:rPr lang="zh-CN" altLang="en-US" baseline="0" dirty="0"/>
              <a:t> </a:t>
            </a:r>
            <a:r>
              <a:rPr lang="en-US" altLang="zh-CN" baseline="0" dirty="0"/>
              <a:t>papers</a:t>
            </a:r>
            <a:r>
              <a:rPr lang="zh-CN" altLang="en-US" baseline="0" dirty="0"/>
              <a:t> </a:t>
            </a:r>
            <a:r>
              <a:rPr lang="en-US" altLang="zh-CN" baseline="0" dirty="0"/>
              <a:t>studying</a:t>
            </a:r>
            <a:r>
              <a:rPr lang="zh-CN" altLang="en-US" baseline="0" dirty="0"/>
              <a:t> </a:t>
            </a:r>
            <a:r>
              <a:rPr lang="en-US" altLang="zh-CN" baseline="0" dirty="0"/>
              <a:t>how</a:t>
            </a:r>
            <a:r>
              <a:rPr lang="zh-CN" altLang="en-US" baseline="0" dirty="0"/>
              <a:t> </a:t>
            </a:r>
            <a:r>
              <a:rPr lang="en-US" altLang="zh-CN" baseline="0" dirty="0"/>
              <a:t>to</a:t>
            </a:r>
            <a:r>
              <a:rPr lang="zh-CN" altLang="en-US" baseline="0" dirty="0"/>
              <a:t> </a:t>
            </a:r>
            <a:r>
              <a:rPr lang="en-US" altLang="zh-CN" baseline="0" dirty="0"/>
              <a:t>develop</a:t>
            </a:r>
            <a:r>
              <a:rPr lang="zh-CN" altLang="en-US" baseline="0" dirty="0"/>
              <a:t> </a:t>
            </a:r>
            <a:r>
              <a:rPr lang="en-US" altLang="zh-CN" baseline="0" dirty="0"/>
              <a:t>TLAV</a:t>
            </a:r>
            <a:r>
              <a:rPr lang="zh-CN" altLang="en-US" baseline="0" dirty="0"/>
              <a:t> </a:t>
            </a:r>
            <a:r>
              <a:rPr lang="en-US" altLang="zh-CN" baseline="0" dirty="0"/>
              <a:t>algorithms,</a:t>
            </a:r>
            <a:r>
              <a:rPr lang="zh-CN" altLang="en-US" baseline="0" dirty="0"/>
              <a:t> </a:t>
            </a:r>
            <a:r>
              <a:rPr lang="en-US" altLang="zh-CN" baseline="0" dirty="0"/>
              <a:t>and</a:t>
            </a:r>
            <a:r>
              <a:rPr lang="zh-CN" altLang="en-US" baseline="0" dirty="0"/>
              <a:t> </a:t>
            </a:r>
            <a:r>
              <a:rPr lang="en-US" altLang="zh-CN" baseline="0" dirty="0"/>
              <a:t>notice</a:t>
            </a:r>
            <a:r>
              <a:rPr lang="zh-CN" altLang="en-US" baseline="0" dirty="0"/>
              <a:t> </a:t>
            </a:r>
            <a:r>
              <a:rPr lang="en-US" altLang="zh-CN" baseline="0" dirty="0"/>
              <a:t>that</a:t>
            </a:r>
            <a:r>
              <a:rPr lang="zh-CN" altLang="en-US" baseline="0" dirty="0"/>
              <a:t> </a:t>
            </a:r>
            <a:r>
              <a:rPr lang="en-US" altLang="zh-CN" baseline="0" dirty="0"/>
              <a:t>TLAV</a:t>
            </a:r>
            <a:r>
              <a:rPr lang="zh-CN" altLang="en-US" baseline="0" dirty="0"/>
              <a:t> </a:t>
            </a:r>
            <a:r>
              <a:rPr lang="en-US" altLang="zh-CN" baseline="0" dirty="0"/>
              <a:t>is</a:t>
            </a:r>
            <a:r>
              <a:rPr lang="zh-CN" altLang="en-US" baseline="0" dirty="0"/>
              <a:t> </a:t>
            </a:r>
            <a:r>
              <a:rPr lang="en-US" altLang="zh-CN" baseline="0" dirty="0"/>
              <a:t>for</a:t>
            </a:r>
            <a:r>
              <a:rPr lang="zh-CN" altLang="en-US" baseline="0" dirty="0"/>
              <a:t> </a:t>
            </a:r>
            <a:r>
              <a:rPr lang="en-US" altLang="zh-CN" baseline="0" dirty="0"/>
              <a:t>general</a:t>
            </a:r>
            <a:r>
              <a:rPr lang="zh-CN" altLang="en-US" baseline="0" dirty="0"/>
              <a:t> </a:t>
            </a:r>
            <a:r>
              <a:rPr lang="en-US" altLang="zh-CN" baseline="0" dirty="0"/>
              <a:t>graph</a:t>
            </a:r>
            <a:r>
              <a:rPr lang="zh-CN" altLang="en-US" baseline="0" dirty="0"/>
              <a:t> </a:t>
            </a:r>
            <a:r>
              <a:rPr lang="en-US" altLang="zh-CN" baseline="0" dirty="0"/>
              <a:t>problems</a:t>
            </a:r>
            <a:r>
              <a:rPr lang="zh-CN" altLang="en-US" baseline="0" dirty="0"/>
              <a:t> </a:t>
            </a:r>
            <a:r>
              <a:rPr lang="en-US" altLang="zh-CN" baseline="0" dirty="0"/>
              <a:t>with</a:t>
            </a:r>
            <a:r>
              <a:rPr lang="zh-CN" altLang="en-US" baseline="0" dirty="0"/>
              <a:t> </a:t>
            </a:r>
            <a:r>
              <a:rPr lang="en-US" altLang="zh-CN" baseline="0" dirty="0"/>
              <a:t>a</a:t>
            </a:r>
            <a:r>
              <a:rPr lang="zh-CN" altLang="en-US" baseline="0" dirty="0"/>
              <a:t> </a:t>
            </a:r>
            <a:r>
              <a:rPr lang="en-US" altLang="zh-CN" baseline="0" dirty="0"/>
              <a:t>low</a:t>
            </a:r>
            <a:r>
              <a:rPr lang="zh-CN" altLang="en-US" baseline="0" dirty="0"/>
              <a:t> </a:t>
            </a:r>
            <a:r>
              <a:rPr lang="en-US" altLang="zh-CN" baseline="0" dirty="0"/>
              <a:t>time</a:t>
            </a:r>
            <a:r>
              <a:rPr lang="zh-CN" altLang="en-US" baseline="0" dirty="0"/>
              <a:t> </a:t>
            </a:r>
            <a:r>
              <a:rPr lang="en-US" altLang="zh-CN" baseline="0" dirty="0"/>
              <a:t>complexity,</a:t>
            </a:r>
            <a:r>
              <a:rPr lang="zh-CN" altLang="en-US" baseline="0" dirty="0"/>
              <a:t> </a:t>
            </a:r>
            <a:r>
              <a:rPr lang="en-US" altLang="zh-CN" baseline="0" dirty="0"/>
              <a:t>not</a:t>
            </a:r>
            <a:r>
              <a:rPr lang="zh-CN" altLang="en-US" baseline="0" dirty="0"/>
              <a:t> </a:t>
            </a:r>
            <a:r>
              <a:rPr lang="en-US" altLang="zh-CN" baseline="0" dirty="0"/>
              <a:t>just</a:t>
            </a:r>
            <a:r>
              <a:rPr lang="zh-CN" altLang="en-US" baseline="0" dirty="0"/>
              <a:t> </a:t>
            </a:r>
            <a:r>
              <a:rPr lang="en-US" altLang="zh-CN" baseline="0" dirty="0"/>
              <a:t>for</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a:t>
            </a:r>
            <a:r>
              <a:rPr lang="zh-CN" altLang="en-US" baseline="0" dirty="0"/>
              <a:t> </a:t>
            </a:r>
            <a:r>
              <a:rPr lang="en-US" altLang="zh-CN" baseline="0" dirty="0"/>
              <a:t>the</a:t>
            </a:r>
            <a:r>
              <a:rPr lang="zh-CN" altLang="en-US" baseline="0" dirty="0"/>
              <a:t> </a:t>
            </a:r>
            <a:r>
              <a:rPr lang="en-US" altLang="zh-CN" baseline="0" dirty="0"/>
              <a:t>last</a:t>
            </a:r>
            <a:r>
              <a:rPr lang="zh-CN" altLang="en-US" baseline="0" dirty="0"/>
              <a:t> </a:t>
            </a:r>
            <a:r>
              <a:rPr lang="en-US" altLang="zh-CN" baseline="0" dirty="0"/>
              <a:t>paper</a:t>
            </a:r>
            <a:r>
              <a:rPr lang="zh-CN" altLang="en-US" baseline="0" dirty="0"/>
              <a:t> </a:t>
            </a:r>
            <a:r>
              <a:rPr lang="en-US" altLang="zh-CN" baseline="0" dirty="0"/>
              <a:t>by</a:t>
            </a:r>
            <a:r>
              <a:rPr lang="zh-CN" altLang="en-US" baseline="0" dirty="0"/>
              <a:t> </a:t>
            </a:r>
            <a:r>
              <a:rPr lang="en-US" altLang="zh-CN" baseline="0" dirty="0" err="1"/>
              <a:t>Sixue</a:t>
            </a:r>
            <a:r>
              <a:rPr lang="zh-CN" altLang="en-US" baseline="0" dirty="0"/>
              <a:t> </a:t>
            </a:r>
            <a:r>
              <a:rPr lang="en-US" altLang="zh-CN" baseline="0" dirty="0"/>
              <a:t>Liu</a:t>
            </a:r>
            <a:r>
              <a:rPr lang="zh-CN" altLang="en-US" baseline="0" dirty="0"/>
              <a:t> </a:t>
            </a:r>
            <a:r>
              <a:rPr lang="en-US" altLang="zh-CN" baseline="0" dirty="0"/>
              <a:t>and</a:t>
            </a:r>
            <a:r>
              <a:rPr lang="zh-CN" altLang="en-US" baseline="0" dirty="0"/>
              <a:t> </a:t>
            </a:r>
            <a:r>
              <a:rPr lang="en-US" altLang="zh-CN" baseline="0" dirty="0"/>
              <a:t>Robert</a:t>
            </a:r>
            <a:r>
              <a:rPr lang="zh-CN" altLang="en-US" baseline="0" dirty="0"/>
              <a:t> </a:t>
            </a:r>
            <a:r>
              <a:rPr lang="en-US" altLang="zh-CN" baseline="0" dirty="0" err="1"/>
              <a:t>Tarjan</a:t>
            </a:r>
            <a:r>
              <a:rPr lang="en-US" altLang="zh-CN" baseline="0" dirty="0"/>
              <a:t>,</a:t>
            </a:r>
            <a:r>
              <a:rPr lang="zh-CN" altLang="en-US" baseline="0" dirty="0"/>
              <a:t> </a:t>
            </a:r>
            <a:r>
              <a:rPr lang="en-US" altLang="zh-CN" baseline="0" dirty="0"/>
              <a:t>they</a:t>
            </a:r>
            <a:r>
              <a:rPr lang="zh-CN" altLang="en-US" baseline="0" dirty="0"/>
              <a:t> </a:t>
            </a:r>
            <a:r>
              <a:rPr lang="en-US" altLang="zh-CN" baseline="0" dirty="0"/>
              <a:t>showed</a:t>
            </a:r>
            <a:r>
              <a:rPr lang="zh-CN" altLang="en-US" baseline="0" dirty="0"/>
              <a:t> </a:t>
            </a:r>
            <a:r>
              <a:rPr lang="en-US" altLang="zh-CN" baseline="0" dirty="0"/>
              <a:t>that</a:t>
            </a:r>
            <a:r>
              <a:rPr lang="zh-CN" altLang="en-US" baseline="0" dirty="0"/>
              <a:t> </a:t>
            </a:r>
            <a:r>
              <a:rPr lang="en-US" altLang="zh-CN" baseline="0" dirty="0"/>
              <a:t>for</a:t>
            </a:r>
            <a:r>
              <a:rPr lang="zh-CN" altLang="en-US" baseline="0" dirty="0"/>
              <a:t> </a:t>
            </a:r>
            <a:r>
              <a:rPr lang="en-US" altLang="zh-CN" baseline="0" dirty="0"/>
              <a:t>computing</a:t>
            </a:r>
            <a:r>
              <a:rPr lang="zh-CN" altLang="en-US" baseline="0" dirty="0"/>
              <a:t> </a:t>
            </a:r>
            <a:r>
              <a:rPr lang="en-US" altLang="zh-CN" baseline="0" dirty="0"/>
              <a:t>the</a:t>
            </a:r>
            <a:r>
              <a:rPr lang="zh-CN" altLang="en-US" baseline="0" dirty="0"/>
              <a:t> </a:t>
            </a:r>
            <a:r>
              <a:rPr lang="en-US" altLang="zh-CN" baseline="0" dirty="0"/>
              <a:t>connected</a:t>
            </a:r>
            <a:r>
              <a:rPr lang="zh-CN" altLang="en-US" baseline="0" dirty="0"/>
              <a:t> </a:t>
            </a:r>
            <a:r>
              <a:rPr lang="en-US" altLang="zh-CN" baseline="0" dirty="0"/>
              <a:t>components</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graph</a:t>
            </a:r>
            <a:r>
              <a:rPr lang="zh-CN" altLang="en-US" baseline="0" dirty="0"/>
              <a:t> </a:t>
            </a:r>
            <a:r>
              <a:rPr lang="en-US" altLang="zh-CN" baseline="0" dirty="0"/>
              <a:t>in</a:t>
            </a:r>
            <a:r>
              <a:rPr lang="zh-CN" altLang="en-US" baseline="0" dirty="0"/>
              <a:t> </a:t>
            </a:r>
            <a:r>
              <a:rPr lang="en-US" altLang="zh-CN" baseline="0" dirty="0"/>
              <a:t>parallel</a:t>
            </a:r>
            <a:r>
              <a:rPr lang="zh-CN" altLang="en-US" baseline="0" dirty="0"/>
              <a:t> </a:t>
            </a:r>
            <a:r>
              <a:rPr lang="en-US" altLang="zh-CN" baseline="0" dirty="0"/>
              <a:t>using</a:t>
            </a:r>
            <a:r>
              <a:rPr lang="zh-CN" altLang="en-US" baseline="0" dirty="0"/>
              <a:t> </a:t>
            </a:r>
            <a:r>
              <a:rPr lang="en-US" altLang="zh-CN" baseline="0" dirty="0"/>
              <a:t>the</a:t>
            </a:r>
            <a:r>
              <a:rPr lang="zh-CN" altLang="en-US" baseline="0" dirty="0"/>
              <a:t> </a:t>
            </a:r>
            <a:r>
              <a:rPr lang="en-US" altLang="zh-CN" baseline="0" dirty="0"/>
              <a:t>TLAV</a:t>
            </a:r>
            <a:r>
              <a:rPr lang="zh-CN" altLang="en-US" baseline="0" dirty="0"/>
              <a:t> </a:t>
            </a:r>
            <a:r>
              <a:rPr lang="en-US" altLang="zh-CN" baseline="0" dirty="0"/>
              <a:t>paradigm,</a:t>
            </a:r>
            <a:r>
              <a:rPr lang="zh-CN" altLang="en-US" baseline="0" dirty="0"/>
              <a:t> </a:t>
            </a:r>
            <a:r>
              <a:rPr lang="en-US" altLang="zh-CN" baseline="0" dirty="0"/>
              <a:t>we</a:t>
            </a:r>
            <a:r>
              <a:rPr lang="zh-CN" altLang="en-US" baseline="0" dirty="0"/>
              <a:t> </a:t>
            </a:r>
            <a:r>
              <a:rPr lang="en-US" altLang="zh-CN" baseline="0" dirty="0"/>
              <a:t>need</a:t>
            </a:r>
            <a:r>
              <a:rPr lang="zh-CN" altLang="en-US" baseline="0" dirty="0"/>
              <a:t> </a:t>
            </a:r>
            <a:r>
              <a:rPr lang="en-US" altLang="zh-CN" baseline="0" dirty="0"/>
              <a:t>an</a:t>
            </a:r>
            <a:r>
              <a:rPr lang="zh-CN" altLang="en-US" baseline="0" dirty="0"/>
              <a:t> </a:t>
            </a:r>
            <a:r>
              <a:rPr lang="en-US" altLang="zh-CN" baseline="0" dirty="0"/>
              <a:t>algorithm</a:t>
            </a:r>
            <a:r>
              <a:rPr lang="zh-CN" altLang="en-US" baseline="0" dirty="0"/>
              <a:t> </a:t>
            </a:r>
            <a:r>
              <a:rPr lang="en-US" altLang="zh-CN" baseline="0" dirty="0"/>
              <a:t>with</a:t>
            </a:r>
            <a:r>
              <a:rPr lang="zh-CN" altLang="en-US" baseline="0" dirty="0"/>
              <a:t> </a:t>
            </a:r>
            <a:r>
              <a:rPr lang="en-US" altLang="zh-CN" baseline="0" dirty="0"/>
              <a:t>a</a:t>
            </a:r>
            <a:r>
              <a:rPr lang="zh-CN" altLang="en-US" baseline="0" dirty="0"/>
              <a:t> </a:t>
            </a:r>
            <a:r>
              <a:rPr lang="en-US" altLang="zh-CN" baseline="0" dirty="0"/>
              <a:t>time</a:t>
            </a:r>
            <a:r>
              <a:rPr lang="zh-CN" altLang="en-US" baseline="0" dirty="0"/>
              <a:t> </a:t>
            </a:r>
            <a:r>
              <a:rPr lang="en-US" altLang="zh-CN" baseline="0" dirty="0"/>
              <a:t>complexity</a:t>
            </a:r>
            <a:r>
              <a:rPr lang="zh-CN" altLang="en-US" baseline="0" dirty="0"/>
              <a:t> </a:t>
            </a:r>
            <a:r>
              <a:rPr lang="en-US" altLang="zh-CN" baseline="0" dirty="0"/>
              <a:t>of</a:t>
            </a:r>
            <a:r>
              <a:rPr lang="zh-CN" altLang="en-US" baseline="0" dirty="0"/>
              <a:t> </a:t>
            </a:r>
            <a:r>
              <a:rPr lang="en-US" altLang="zh-CN" baseline="0" dirty="0"/>
              <a:t>n</a:t>
            </a:r>
            <a:r>
              <a:rPr lang="zh-CN" altLang="en-US" baseline="0" dirty="0"/>
              <a:t> </a:t>
            </a:r>
            <a:r>
              <a:rPr lang="en-US" altLang="zh-CN" baseline="0" dirty="0"/>
              <a:t>polylog</a:t>
            </a:r>
            <a:r>
              <a:rPr lang="zh-CN" altLang="en-US" baseline="0" dirty="0"/>
              <a:t> </a:t>
            </a:r>
            <a:r>
              <a:rPr lang="en-US" altLang="zh-CN" baseline="0" dirty="0"/>
              <a:t>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We</a:t>
            </a:r>
            <a:r>
              <a:rPr lang="zh-CN" altLang="en-US" baseline="0" dirty="0"/>
              <a:t> </a:t>
            </a:r>
            <a:r>
              <a:rPr lang="en-US" altLang="zh-CN" baseline="0" dirty="0"/>
              <a:t>know</a:t>
            </a:r>
            <a:r>
              <a:rPr lang="zh-CN" altLang="en-US" baseline="0" dirty="0"/>
              <a:t> </a:t>
            </a:r>
            <a:r>
              <a:rPr lang="en-US" altLang="zh-CN" baseline="0" dirty="0"/>
              <a:t>that</a:t>
            </a:r>
            <a:r>
              <a:rPr lang="zh-CN" altLang="en-US" baseline="0" dirty="0"/>
              <a:t> </a:t>
            </a:r>
            <a:r>
              <a:rPr lang="en-US" altLang="zh-CN" baseline="0" dirty="0"/>
              <a:t>a</a:t>
            </a:r>
            <a:r>
              <a:rPr lang="zh-CN" altLang="en-US" baseline="0" dirty="0"/>
              <a:t> </a:t>
            </a:r>
            <a:r>
              <a:rPr lang="en-US" altLang="zh-CN" baseline="0" dirty="0"/>
              <a:t>serial</a:t>
            </a:r>
            <a:r>
              <a:rPr lang="zh-CN" altLang="en-US" baseline="0" dirty="0"/>
              <a:t> </a:t>
            </a:r>
            <a:r>
              <a:rPr lang="en-US" altLang="zh-CN" baseline="0" dirty="0"/>
              <a:t>algorithm</a:t>
            </a:r>
            <a:r>
              <a:rPr lang="zh-CN" altLang="en-US" baseline="0" dirty="0"/>
              <a:t> </a:t>
            </a:r>
            <a:r>
              <a:rPr lang="en-US" altLang="zh-CN" baseline="0" dirty="0"/>
              <a:t>to</a:t>
            </a:r>
            <a:r>
              <a:rPr lang="zh-CN" altLang="en-US" baseline="0" dirty="0"/>
              <a:t> </a:t>
            </a:r>
            <a:r>
              <a:rPr lang="en-US" altLang="zh-CN" baseline="0" dirty="0"/>
              <a:t>compute</a:t>
            </a:r>
            <a:r>
              <a:rPr lang="zh-CN" altLang="en-US" baseline="0" dirty="0"/>
              <a:t> </a:t>
            </a:r>
            <a:r>
              <a:rPr lang="en-US" altLang="zh-CN" baseline="0" dirty="0"/>
              <a:t>connected</a:t>
            </a:r>
            <a:r>
              <a:rPr lang="zh-CN" altLang="en-US" baseline="0" dirty="0"/>
              <a:t> </a:t>
            </a:r>
            <a:r>
              <a:rPr lang="en-US" altLang="zh-CN" baseline="0" dirty="0"/>
              <a:t>components</a:t>
            </a:r>
            <a:r>
              <a:rPr lang="zh-CN" altLang="en-US" baseline="0" dirty="0"/>
              <a:t> </a:t>
            </a:r>
            <a:r>
              <a:rPr lang="en-US" altLang="zh-CN" baseline="0" dirty="0"/>
              <a:t>by</a:t>
            </a:r>
            <a:r>
              <a:rPr lang="zh-CN" altLang="en-US" baseline="0" dirty="0"/>
              <a:t> </a:t>
            </a:r>
            <a:r>
              <a:rPr lang="en-US" altLang="zh-CN" baseline="0" dirty="0"/>
              <a:t>depth-first</a:t>
            </a:r>
            <a:r>
              <a:rPr lang="zh-CN" altLang="en-US" baseline="0" dirty="0"/>
              <a:t> </a:t>
            </a:r>
            <a:r>
              <a:rPr lang="en-US" altLang="zh-CN" baseline="0" dirty="0"/>
              <a:t>search</a:t>
            </a:r>
            <a:r>
              <a:rPr lang="zh-CN" altLang="en-US" baseline="0" dirty="0"/>
              <a:t> </a:t>
            </a:r>
            <a:r>
              <a:rPr lang="en-US" altLang="zh-CN" baseline="0" dirty="0"/>
              <a:t>takes</a:t>
            </a:r>
            <a:r>
              <a:rPr lang="zh-CN" altLang="en-US" baseline="0" dirty="0"/>
              <a:t> </a:t>
            </a:r>
            <a:r>
              <a:rPr lang="en-US" altLang="zh-CN" baseline="0" dirty="0"/>
              <a:t>only</a:t>
            </a:r>
            <a:r>
              <a:rPr lang="zh-CN" altLang="en-US" baseline="0" dirty="0"/>
              <a:t> </a:t>
            </a:r>
            <a:r>
              <a:rPr lang="en-US" altLang="zh-CN" baseline="0" dirty="0"/>
              <a:t>linear</a:t>
            </a:r>
            <a:r>
              <a:rPr lang="zh-CN" altLang="en-US" baseline="0" dirty="0"/>
              <a:t> </a:t>
            </a:r>
            <a:r>
              <a:rPr lang="en-US" altLang="zh-CN" baseline="0" dirty="0"/>
              <a:t>time,</a:t>
            </a:r>
            <a:r>
              <a:rPr lang="zh-CN" altLang="en-US" baseline="0" dirty="0"/>
              <a:t> </a:t>
            </a:r>
            <a:r>
              <a:rPr lang="en-US" altLang="zh-CN" baseline="0" dirty="0"/>
              <a:t>so</a:t>
            </a:r>
            <a:r>
              <a:rPr lang="zh-CN" altLang="en-US" baseline="0" dirty="0"/>
              <a:t> </a:t>
            </a:r>
            <a:r>
              <a:rPr lang="en-US" altLang="zh-CN" baseline="0" dirty="0"/>
              <a:t>the</a:t>
            </a:r>
            <a:r>
              <a:rPr lang="zh-CN" altLang="en-US" baseline="0" dirty="0"/>
              <a:t> </a:t>
            </a:r>
            <a:r>
              <a:rPr lang="en-US" altLang="zh-CN" baseline="0" dirty="0"/>
              <a:t>total</a:t>
            </a:r>
            <a:r>
              <a:rPr lang="zh-CN" altLang="en-US" baseline="0" dirty="0"/>
              <a:t> </a:t>
            </a:r>
            <a:r>
              <a:rPr lang="en-US" altLang="zh-CN" baseline="0" dirty="0"/>
              <a:t>workload</a:t>
            </a:r>
            <a:r>
              <a:rPr lang="zh-CN" altLang="en-US" baseline="0" dirty="0"/>
              <a:t> </a:t>
            </a:r>
            <a:r>
              <a:rPr lang="en-US" altLang="zh-CN" baseline="0" dirty="0"/>
              <a:t>may</a:t>
            </a:r>
            <a:r>
              <a:rPr lang="zh-CN" altLang="en-US" baseline="0" dirty="0"/>
              <a:t> </a:t>
            </a:r>
            <a:r>
              <a:rPr lang="en-US" altLang="zh-CN" baseline="0" dirty="0"/>
              <a:t>increase</a:t>
            </a:r>
            <a:r>
              <a:rPr lang="zh-CN" altLang="en-US" baseline="0" dirty="0"/>
              <a:t> </a:t>
            </a:r>
            <a:r>
              <a:rPr lang="en-US" altLang="zh-CN" baseline="0" dirty="0"/>
              <a:t>when</a:t>
            </a:r>
            <a:r>
              <a:rPr lang="zh-CN" altLang="en-US" baseline="0" dirty="0"/>
              <a:t> </a:t>
            </a:r>
            <a:r>
              <a:rPr lang="en-US" altLang="zh-CN" baseline="0" dirty="0"/>
              <a:t>we</a:t>
            </a:r>
            <a:r>
              <a:rPr lang="zh-CN" altLang="en-US" baseline="0" dirty="0"/>
              <a:t> </a:t>
            </a:r>
            <a:r>
              <a:rPr lang="en-US" altLang="zh-CN" baseline="0" dirty="0"/>
              <a:t>move</a:t>
            </a:r>
            <a:r>
              <a:rPr lang="zh-CN" altLang="en-US" baseline="0" dirty="0"/>
              <a:t> </a:t>
            </a:r>
            <a:r>
              <a:rPr lang="en-US" altLang="zh-CN" baseline="0" dirty="0"/>
              <a:t>from</a:t>
            </a:r>
            <a:r>
              <a:rPr lang="zh-CN" altLang="en-US" baseline="0" dirty="0"/>
              <a:t> </a:t>
            </a:r>
            <a:r>
              <a:rPr lang="en-US" altLang="zh-CN" baseline="0" dirty="0"/>
              <a:t>a</a:t>
            </a:r>
            <a:r>
              <a:rPr lang="zh-CN" altLang="en-US" baseline="0" dirty="0"/>
              <a:t> </a:t>
            </a:r>
            <a:r>
              <a:rPr lang="en-US" altLang="zh-CN" baseline="0" dirty="0"/>
              <a:t>single-threaded</a:t>
            </a:r>
            <a:r>
              <a:rPr lang="zh-CN" altLang="en-US" baseline="0" dirty="0"/>
              <a:t> </a:t>
            </a:r>
            <a:r>
              <a:rPr lang="en-US" altLang="zh-CN" baseline="0" dirty="0"/>
              <a:t>algorithm</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parallel</a:t>
            </a:r>
            <a:r>
              <a:rPr lang="zh-CN" altLang="en-US" baseline="0" dirty="0"/>
              <a:t> </a:t>
            </a:r>
            <a:r>
              <a:rPr lang="en-US" altLang="zh-CN" baseline="0" dirty="0"/>
              <a:t>one.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We</a:t>
            </a:r>
            <a:r>
              <a:rPr lang="zh-CN" altLang="en-US" baseline="0" dirty="0"/>
              <a:t> </a:t>
            </a:r>
            <a:r>
              <a:rPr lang="en-US" altLang="zh-CN" baseline="0" dirty="0"/>
              <a:t>also</a:t>
            </a:r>
            <a:r>
              <a:rPr lang="zh-CN" altLang="en-US" baseline="0" dirty="0"/>
              <a:t> </a:t>
            </a:r>
            <a:r>
              <a:rPr lang="en-US" altLang="zh-CN" baseline="0" dirty="0"/>
              <a:t>remark</a:t>
            </a:r>
            <a:r>
              <a:rPr lang="zh-CN" altLang="en-US" baseline="0" dirty="0"/>
              <a:t> </a:t>
            </a:r>
            <a:r>
              <a:rPr lang="en-US" altLang="zh-CN" baseline="0" dirty="0"/>
              <a:t>that</a:t>
            </a:r>
            <a:r>
              <a:rPr lang="zh-CN" altLang="en-US" baseline="0" dirty="0"/>
              <a:t> </a:t>
            </a:r>
            <a:r>
              <a:rPr lang="en-US" altLang="zh-CN" baseline="0" dirty="0"/>
              <a:t>even</a:t>
            </a:r>
            <a:r>
              <a:rPr lang="zh-CN" altLang="en-US" baseline="0" dirty="0"/>
              <a:t> </a:t>
            </a:r>
            <a:r>
              <a:rPr lang="en-US" altLang="zh-CN" baseline="0" dirty="0"/>
              <a:t>this</a:t>
            </a:r>
            <a:r>
              <a:rPr lang="zh-CN" altLang="en-US" baseline="0" dirty="0"/>
              <a:t> </a:t>
            </a:r>
            <a:r>
              <a:rPr lang="en-US" altLang="zh-CN" baseline="0" dirty="0"/>
              <a:t>n</a:t>
            </a:r>
            <a:r>
              <a:rPr lang="zh-CN" altLang="en-US" baseline="0" dirty="0"/>
              <a:t> </a:t>
            </a:r>
            <a:r>
              <a:rPr lang="en-US" altLang="zh-CN" baseline="0" dirty="0"/>
              <a:t>polylog</a:t>
            </a:r>
            <a:r>
              <a:rPr lang="zh-CN" altLang="en-US" baseline="0" dirty="0"/>
              <a:t> </a:t>
            </a:r>
            <a:r>
              <a:rPr lang="en-US" altLang="zh-CN" baseline="0" dirty="0"/>
              <a:t>n</a:t>
            </a:r>
            <a:r>
              <a:rPr lang="zh-CN" altLang="en-US" baseline="0" dirty="0"/>
              <a:t> </a:t>
            </a:r>
            <a:r>
              <a:rPr lang="en-US" altLang="zh-CN" baseline="0" dirty="0"/>
              <a:t>time</a:t>
            </a:r>
            <a:r>
              <a:rPr lang="zh-CN" altLang="en-US" baseline="0" dirty="0"/>
              <a:t> </a:t>
            </a:r>
            <a:r>
              <a:rPr lang="en-US" altLang="zh-CN" baseline="0" dirty="0"/>
              <a:t>complexity</a:t>
            </a:r>
            <a:r>
              <a:rPr lang="zh-CN" altLang="en-US" baseline="0" dirty="0"/>
              <a:t> </a:t>
            </a:r>
            <a:r>
              <a:rPr lang="en-US" altLang="zh-CN" baseline="0" dirty="0"/>
              <a:t>is</a:t>
            </a:r>
            <a:r>
              <a:rPr lang="zh-CN" altLang="en-US" baseline="0" dirty="0"/>
              <a:t> </a:t>
            </a:r>
            <a:r>
              <a:rPr lang="en-US" altLang="zh-CN" baseline="0" dirty="0"/>
              <a:t>not</a:t>
            </a:r>
            <a:r>
              <a:rPr lang="zh-CN" altLang="en-US" baseline="0" dirty="0"/>
              <a:t> </a:t>
            </a:r>
            <a:r>
              <a:rPr lang="en-US" altLang="zh-CN" baseline="0" dirty="0"/>
              <a:t>easy</a:t>
            </a:r>
            <a:r>
              <a:rPr lang="zh-CN" altLang="en-US" baseline="0" dirty="0"/>
              <a:t> </a:t>
            </a:r>
            <a:r>
              <a:rPr lang="en-US" altLang="zh-CN" baseline="0" dirty="0"/>
              <a:t>to</a:t>
            </a:r>
            <a:r>
              <a:rPr lang="zh-CN" altLang="en-US" baseline="0" dirty="0"/>
              <a:t> </a:t>
            </a:r>
            <a:r>
              <a:rPr lang="en-US" altLang="zh-CN" baseline="0" dirty="0"/>
              <a:t>achieve</a:t>
            </a:r>
            <a:r>
              <a:rPr lang="zh-CN" altLang="en-US" baseline="0" dirty="0"/>
              <a:t> </a:t>
            </a:r>
            <a:r>
              <a:rPr lang="en-US" altLang="zh-CN" baseline="0" dirty="0"/>
              <a:t>as</a:t>
            </a:r>
            <a:r>
              <a:rPr lang="zh-CN" altLang="en-US" baseline="0" dirty="0"/>
              <a:t> </a:t>
            </a:r>
            <a:r>
              <a:rPr lang="en-US" altLang="zh-CN" baseline="0" dirty="0"/>
              <a:t>a</a:t>
            </a:r>
            <a:r>
              <a:rPr lang="zh-CN" altLang="en-US" baseline="0" dirty="0"/>
              <a:t> </a:t>
            </a:r>
            <a:r>
              <a:rPr lang="en-US" altLang="zh-CN" baseline="0" dirty="0"/>
              <a:t>parallel</a:t>
            </a:r>
            <a:r>
              <a:rPr lang="zh-CN" altLang="en-US" baseline="0" dirty="0"/>
              <a:t> </a:t>
            </a:r>
            <a:r>
              <a:rPr lang="en-US" altLang="zh-CN" baseline="0" dirty="0"/>
              <a:t>algorithm,</a:t>
            </a:r>
            <a:r>
              <a:rPr lang="zh-CN" altLang="en-US" baseline="0" dirty="0"/>
              <a:t> </a:t>
            </a:r>
            <a:r>
              <a:rPr lang="en-US" altLang="zh-CN" baseline="0" dirty="0"/>
              <a:t>and</a:t>
            </a:r>
            <a:r>
              <a:rPr lang="zh-CN" altLang="en-US" baseline="0" dirty="0"/>
              <a:t> </a:t>
            </a:r>
            <a:r>
              <a:rPr lang="en-US" altLang="zh-CN" baseline="0" dirty="0"/>
              <a:t>a</a:t>
            </a:r>
            <a:r>
              <a:rPr lang="zh-CN" altLang="en-US" baseline="0" dirty="0"/>
              <a:t> </a:t>
            </a:r>
            <a:r>
              <a:rPr lang="en-US" altLang="zh-CN" baseline="0" dirty="0"/>
              <a:t>technique</a:t>
            </a:r>
            <a:r>
              <a:rPr lang="zh-CN" altLang="en-US" baseline="0" dirty="0"/>
              <a:t> </a:t>
            </a:r>
            <a:r>
              <a:rPr lang="en-US" altLang="zh-CN" baseline="0" dirty="0"/>
              <a:t>called</a:t>
            </a:r>
            <a:r>
              <a:rPr lang="zh-CN" altLang="en-US" baseline="0" dirty="0"/>
              <a:t> </a:t>
            </a:r>
            <a:r>
              <a:rPr lang="en-US" altLang="zh-CN" baseline="0" dirty="0"/>
              <a:t>pointer</a:t>
            </a:r>
            <a:r>
              <a:rPr lang="zh-CN" altLang="en-US" baseline="0" dirty="0"/>
              <a:t> </a:t>
            </a:r>
            <a:r>
              <a:rPr lang="en-US" altLang="zh-CN" baseline="0" dirty="0"/>
              <a:t>jumping</a:t>
            </a:r>
            <a:r>
              <a:rPr lang="zh-CN" altLang="en-US" baseline="0" dirty="0"/>
              <a:t> </a:t>
            </a:r>
            <a:r>
              <a:rPr lang="en-US" altLang="zh-CN" baseline="0" dirty="0"/>
              <a:t>is</a:t>
            </a:r>
            <a:r>
              <a:rPr lang="zh-CN" altLang="en-US" baseline="0" dirty="0"/>
              <a:t> </a:t>
            </a:r>
            <a:r>
              <a:rPr lang="en-US" altLang="zh-CN" baseline="0" dirty="0"/>
              <a:t>necessary</a:t>
            </a:r>
            <a:r>
              <a:rPr lang="zh-CN" altLang="en-US" baseline="0" dirty="0"/>
              <a:t> </a:t>
            </a:r>
            <a:r>
              <a:rPr lang="en-US" altLang="zh-CN" baseline="0" dirty="0"/>
              <a:t>to</a:t>
            </a:r>
            <a:r>
              <a:rPr lang="zh-CN" altLang="en-US" baseline="0" dirty="0"/>
              <a:t> </a:t>
            </a:r>
            <a:r>
              <a:rPr lang="en-US" altLang="zh-CN" baseline="0" dirty="0"/>
              <a:t>allow</a:t>
            </a:r>
            <a:r>
              <a:rPr lang="zh-CN" altLang="en-US" baseline="0" dirty="0"/>
              <a:t> </a:t>
            </a:r>
            <a:r>
              <a:rPr lang="en-US" altLang="zh-CN" baseline="0" dirty="0"/>
              <a:t>the</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iterations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logarithmic.</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16</a:t>
            </a:fld>
            <a:endParaRPr lang="en-US"/>
          </a:p>
        </p:txBody>
      </p:sp>
    </p:spTree>
    <p:extLst>
      <p:ext uri="{BB962C8B-B14F-4D97-AF65-F5344CB8AC3E}">
        <p14:creationId xmlns:p14="http://schemas.microsoft.com/office/powerpoint/2010/main" val="325511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a:t>
            </a:r>
            <a:r>
              <a:rPr lang="zh-CN" altLang="en-US" baseline="0" dirty="0"/>
              <a:t> </a:t>
            </a:r>
            <a:r>
              <a:rPr lang="en-US" altLang="zh-CN" baseline="0" dirty="0"/>
              <a:t>natural</a:t>
            </a:r>
            <a:r>
              <a:rPr lang="zh-CN" altLang="en-US" baseline="0" dirty="0"/>
              <a:t> </a:t>
            </a:r>
            <a:r>
              <a:rPr lang="en-US" altLang="zh-CN" baseline="0" dirty="0"/>
              <a:t>question</a:t>
            </a:r>
            <a:r>
              <a:rPr lang="zh-CN" altLang="en-US" baseline="0" dirty="0"/>
              <a:t> </a:t>
            </a:r>
            <a:r>
              <a:rPr lang="en-US" altLang="zh-CN" baseline="0" dirty="0"/>
              <a:t>to</a:t>
            </a:r>
            <a:r>
              <a:rPr lang="zh-CN" altLang="en-US" baseline="0" dirty="0"/>
              <a:t> </a:t>
            </a:r>
            <a:r>
              <a:rPr lang="en-US" altLang="zh-CN" baseline="0" dirty="0"/>
              <a:t>ask</a:t>
            </a:r>
            <a:r>
              <a:rPr lang="zh-CN" altLang="en-US" baseline="0" dirty="0"/>
              <a:t> </a:t>
            </a:r>
            <a:r>
              <a:rPr lang="en-US" altLang="zh-CN" baseline="0" dirty="0"/>
              <a:t>is,</a:t>
            </a:r>
            <a:r>
              <a:rPr lang="zh-CN" altLang="en-US" baseline="0" dirty="0"/>
              <a:t> </a:t>
            </a:r>
            <a:r>
              <a:rPr lang="en-US" altLang="zh-CN" baseline="0" dirty="0"/>
              <a:t>why</a:t>
            </a:r>
            <a:r>
              <a:rPr lang="zh-CN" altLang="en-US" baseline="0" dirty="0"/>
              <a:t> </a:t>
            </a:r>
            <a:r>
              <a:rPr lang="en-US" altLang="zh-CN" baseline="0" dirty="0"/>
              <a:t>we</a:t>
            </a:r>
            <a:r>
              <a:rPr lang="zh-CN" altLang="en-US" baseline="0" dirty="0"/>
              <a:t> </a:t>
            </a:r>
            <a:r>
              <a:rPr lang="en-US" altLang="zh-CN" baseline="0" dirty="0"/>
              <a:t>care</a:t>
            </a:r>
            <a:r>
              <a:rPr lang="zh-CN" altLang="en-US" baseline="0" dirty="0"/>
              <a:t> </a:t>
            </a:r>
            <a:r>
              <a:rPr lang="en-US" altLang="zh-CN" baseline="0" dirty="0"/>
              <a:t>about</a:t>
            </a:r>
            <a:r>
              <a:rPr lang="zh-CN" altLang="en-US" baseline="0" dirty="0"/>
              <a:t> </a:t>
            </a:r>
            <a:r>
              <a:rPr lang="en-US" altLang="zh-CN" baseline="0" dirty="0"/>
              <a:t>parallel</a:t>
            </a:r>
            <a:r>
              <a:rPr lang="zh-CN" altLang="en-US" baseline="0" dirty="0"/>
              <a:t> </a:t>
            </a:r>
            <a:r>
              <a:rPr lang="en-US" altLang="zh-CN" baseline="0" dirty="0"/>
              <a:t>computing</a:t>
            </a:r>
            <a:r>
              <a:rPr lang="zh-CN" altLang="en-US" baseline="0" dirty="0"/>
              <a:t> </a:t>
            </a:r>
            <a:r>
              <a:rPr lang="en-US" altLang="zh-CN" baseline="0" dirty="0"/>
              <a:t>if</a:t>
            </a:r>
            <a:r>
              <a:rPr lang="zh-CN" altLang="en-US" baseline="0" dirty="0"/>
              <a:t> </a:t>
            </a:r>
            <a:r>
              <a:rPr lang="en-US" altLang="zh-CN" baseline="0" dirty="0"/>
              <a:t>a</a:t>
            </a:r>
            <a:r>
              <a:rPr lang="zh-CN" altLang="en-US" baseline="0" dirty="0"/>
              <a:t> </a:t>
            </a:r>
            <a:r>
              <a:rPr lang="en-US" altLang="zh-CN" baseline="0" dirty="0"/>
              <a:t>serial</a:t>
            </a:r>
            <a:r>
              <a:rPr lang="zh-CN" altLang="en-US" baseline="0" dirty="0"/>
              <a:t> </a:t>
            </a:r>
            <a:r>
              <a:rPr lang="en-US" altLang="zh-CN" baseline="0" dirty="0"/>
              <a:t>algorithm</a:t>
            </a:r>
            <a:r>
              <a:rPr lang="zh-CN" altLang="en-US" baseline="0" dirty="0"/>
              <a:t> </a:t>
            </a:r>
            <a:r>
              <a:rPr lang="en-US" altLang="zh-CN" baseline="0" dirty="0"/>
              <a:t>has</a:t>
            </a:r>
            <a:r>
              <a:rPr lang="zh-CN" altLang="en-US" baseline="0" dirty="0"/>
              <a:t> </a:t>
            </a:r>
            <a:r>
              <a:rPr lang="en-US" altLang="zh-CN" baseline="0" dirty="0"/>
              <a:t>a</a:t>
            </a:r>
            <a:r>
              <a:rPr lang="zh-CN" altLang="en-US" baseline="0" dirty="0"/>
              <a:t> </a:t>
            </a:r>
            <a:r>
              <a:rPr lang="en-US" altLang="zh-CN" baseline="0" dirty="0"/>
              <a:t>linear</a:t>
            </a:r>
            <a:r>
              <a:rPr lang="zh-CN" altLang="en-US" baseline="0" dirty="0"/>
              <a:t> </a:t>
            </a:r>
            <a:r>
              <a:rPr lang="en-US" altLang="zh-CN" baseline="0" dirty="0"/>
              <a:t>cost?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main</a:t>
            </a:r>
            <a:r>
              <a:rPr lang="zh-CN" altLang="en-US" baseline="0" dirty="0"/>
              <a:t> </a:t>
            </a:r>
            <a:r>
              <a:rPr lang="en-US" altLang="zh-CN" baseline="0" dirty="0"/>
              <a:t>motivation</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our</a:t>
            </a:r>
            <a:r>
              <a:rPr lang="zh-CN" altLang="en-US" baseline="0" dirty="0"/>
              <a:t> </a:t>
            </a:r>
            <a:r>
              <a:rPr lang="en-US" altLang="zh-CN" baseline="0" dirty="0"/>
              <a:t>input</a:t>
            </a:r>
            <a:r>
              <a:rPr lang="zh-CN" altLang="en-US" baseline="0" dirty="0"/>
              <a:t> </a:t>
            </a:r>
            <a:r>
              <a:rPr lang="en-US" altLang="zh-CN" baseline="0" dirty="0"/>
              <a:t>graph</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huge,</a:t>
            </a:r>
            <a:r>
              <a:rPr lang="zh-CN" altLang="en-US" baseline="0" dirty="0"/>
              <a:t> </a:t>
            </a:r>
            <a:r>
              <a:rPr lang="en-US" altLang="zh-CN" baseline="0" dirty="0"/>
              <a:t>so</a:t>
            </a:r>
            <a:r>
              <a:rPr lang="zh-CN" altLang="en-US" baseline="0" dirty="0"/>
              <a:t> </a:t>
            </a:r>
            <a:r>
              <a:rPr lang="en-US" altLang="zh-CN" baseline="0" dirty="0"/>
              <a:t>you</a:t>
            </a:r>
            <a:r>
              <a:rPr lang="zh-CN" altLang="en-US" baseline="0" dirty="0"/>
              <a:t> </a:t>
            </a:r>
            <a:r>
              <a:rPr lang="en-US" altLang="zh-CN" baseline="0" dirty="0"/>
              <a:t>want</a:t>
            </a:r>
            <a:r>
              <a:rPr lang="zh-CN" altLang="en-US" baseline="0" dirty="0"/>
              <a:t> </a:t>
            </a:r>
            <a:r>
              <a:rPr lang="en-US" altLang="zh-CN" baseline="0" dirty="0"/>
              <a:t>the</a:t>
            </a:r>
            <a:r>
              <a:rPr lang="zh-CN" altLang="en-US" baseline="0" dirty="0"/>
              <a:t> </a:t>
            </a:r>
            <a:r>
              <a:rPr lang="en-US" altLang="zh-CN" baseline="0" dirty="0"/>
              <a:t>graph</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loaded</a:t>
            </a:r>
            <a:r>
              <a:rPr lang="zh-CN" altLang="en-US" baseline="0" dirty="0"/>
              <a:t> </a:t>
            </a:r>
            <a:r>
              <a:rPr lang="en-US" altLang="zh-CN" baseline="0" dirty="0"/>
              <a:t>from</a:t>
            </a:r>
            <a:r>
              <a:rPr lang="zh-CN" altLang="en-US" baseline="0" dirty="0"/>
              <a:t> </a:t>
            </a:r>
            <a:r>
              <a:rPr lang="en-US" altLang="zh-CN" baseline="0" dirty="0"/>
              <a:t>many</a:t>
            </a:r>
            <a:r>
              <a:rPr lang="zh-CN" altLang="en-US" baseline="0" dirty="0"/>
              <a:t> </a:t>
            </a:r>
            <a:r>
              <a:rPr lang="en-US" altLang="zh-CN" baseline="0" dirty="0"/>
              <a:t>disks</a:t>
            </a:r>
            <a:r>
              <a:rPr lang="zh-CN" altLang="en-US" baseline="0" dirty="0"/>
              <a:t> </a:t>
            </a:r>
            <a:r>
              <a:rPr lang="en-US" altLang="zh-CN" baseline="0" dirty="0"/>
              <a:t>in</a:t>
            </a:r>
            <a:r>
              <a:rPr lang="zh-CN" altLang="en-US" baseline="0" dirty="0"/>
              <a:t> </a:t>
            </a:r>
            <a:r>
              <a:rPr lang="en-US" altLang="zh-CN" baseline="0" dirty="0"/>
              <a:t>parallel</a:t>
            </a:r>
            <a:r>
              <a:rPr lang="zh-CN" altLang="en-US" baseline="0" dirty="0"/>
              <a:t> </a:t>
            </a:r>
            <a:r>
              <a:rPr lang="en-US" altLang="zh-CN" baseline="0" dirty="0"/>
              <a:t>to</a:t>
            </a:r>
            <a:r>
              <a:rPr lang="zh-CN" altLang="en-US" baseline="0" dirty="0"/>
              <a:t> </a:t>
            </a:r>
            <a:r>
              <a:rPr lang="en-US" altLang="zh-CN" baseline="0" dirty="0"/>
              <a:t>benefit</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total</a:t>
            </a:r>
            <a:r>
              <a:rPr lang="zh-CN" altLang="en-US" baseline="0" dirty="0"/>
              <a:t> </a:t>
            </a:r>
            <a:r>
              <a:rPr lang="en-US" altLang="zh-CN" baseline="0" dirty="0"/>
              <a:t>disk</a:t>
            </a:r>
            <a:r>
              <a:rPr lang="zh-CN" altLang="en-US" baseline="0" dirty="0"/>
              <a:t> </a:t>
            </a:r>
            <a:r>
              <a:rPr lang="en-US" altLang="zh-CN" baseline="0" dirty="0"/>
              <a:t>bandwidth,</a:t>
            </a:r>
            <a:r>
              <a:rPr lang="zh-CN" altLang="en-US" baseline="0" dirty="0"/>
              <a:t> </a:t>
            </a:r>
            <a:r>
              <a:rPr lang="en-US" altLang="zh-CN" baseline="0" dirty="0"/>
              <a:t>which</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achieved</a:t>
            </a:r>
            <a:r>
              <a:rPr lang="zh-CN" altLang="en-US" baseline="0" dirty="0"/>
              <a:t> </a:t>
            </a:r>
            <a:r>
              <a:rPr lang="en-US" altLang="zh-CN" baseline="0" dirty="0"/>
              <a:t>if</a:t>
            </a:r>
            <a:r>
              <a:rPr lang="zh-CN" altLang="en-US" baseline="0" dirty="0"/>
              <a:t> </a:t>
            </a:r>
            <a:r>
              <a:rPr lang="en-US" altLang="zh-CN" baseline="0" dirty="0"/>
              <a:t>your</a:t>
            </a:r>
            <a:r>
              <a:rPr lang="zh-CN" altLang="en-US" baseline="0" dirty="0"/>
              <a:t> </a:t>
            </a:r>
            <a:r>
              <a:rPr lang="en-US" altLang="zh-CN" baseline="0" dirty="0"/>
              <a:t>data</a:t>
            </a:r>
            <a:r>
              <a:rPr lang="zh-CN" altLang="en-US" baseline="0" dirty="0"/>
              <a:t> </a:t>
            </a:r>
            <a:r>
              <a:rPr lang="en-US" altLang="zh-CN" baseline="0" dirty="0"/>
              <a:t>is</a:t>
            </a:r>
            <a:r>
              <a:rPr lang="zh-CN" altLang="en-US" baseline="0" dirty="0"/>
              <a:t> </a:t>
            </a:r>
            <a:r>
              <a:rPr lang="en-US" altLang="zh-CN" baseline="0" dirty="0"/>
              <a:t>kept</a:t>
            </a:r>
            <a:r>
              <a:rPr lang="zh-CN" altLang="en-US" baseline="0" dirty="0"/>
              <a:t> </a:t>
            </a:r>
            <a:r>
              <a:rPr lang="en-US" altLang="zh-CN" baseline="0" dirty="0"/>
              <a:t>on</a:t>
            </a:r>
            <a:r>
              <a:rPr lang="zh-CN" altLang="en-US" baseline="0" dirty="0"/>
              <a:t> </a:t>
            </a:r>
            <a:r>
              <a:rPr lang="en-US" altLang="zh-CN" baseline="0" dirty="0"/>
              <a:t>Hadoop</a:t>
            </a:r>
            <a:r>
              <a:rPr lang="zh-CN" altLang="en-US" baseline="0" dirty="0"/>
              <a:t> </a:t>
            </a:r>
            <a:r>
              <a:rPr lang="en-US" altLang="zh-CN" baseline="0" dirty="0"/>
              <a:t>Distributed</a:t>
            </a:r>
            <a:r>
              <a:rPr lang="zh-CN" altLang="en-US" baseline="0" dirty="0"/>
              <a:t> </a:t>
            </a:r>
            <a:r>
              <a:rPr lang="en-US" altLang="zh-CN" baseline="0" dirty="0"/>
              <a:t>File</a:t>
            </a:r>
            <a:r>
              <a:rPr lang="zh-CN" altLang="en-US" baseline="0" dirty="0"/>
              <a:t> </a:t>
            </a:r>
            <a:r>
              <a:rPr lang="en-US" altLang="zh-CN" baseline="0" dirty="0"/>
              <a:t>System.</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Also,</a:t>
            </a:r>
            <a:r>
              <a:rPr lang="zh-CN" altLang="en-US" baseline="0" dirty="0"/>
              <a:t> </a:t>
            </a:r>
            <a:r>
              <a:rPr lang="en-US" altLang="zh-CN" baseline="0" dirty="0"/>
              <a:t>your</a:t>
            </a:r>
            <a:r>
              <a:rPr lang="zh-CN" altLang="en-US" baseline="0" dirty="0"/>
              <a:t> </a:t>
            </a:r>
            <a:r>
              <a:rPr lang="en-US" altLang="zh-CN" baseline="0" dirty="0"/>
              <a:t>job</a:t>
            </a:r>
            <a:r>
              <a:rPr lang="zh-CN" altLang="en-US" baseline="0" dirty="0"/>
              <a:t> </a:t>
            </a:r>
            <a:r>
              <a:rPr lang="en-US" altLang="zh-CN" baseline="0" dirty="0"/>
              <a:t>may</a:t>
            </a:r>
            <a:r>
              <a:rPr lang="zh-CN" altLang="en-US" baseline="0" dirty="0"/>
              <a:t> </a:t>
            </a:r>
            <a:r>
              <a:rPr lang="en-US" altLang="zh-CN" baseline="0" dirty="0"/>
              <a:t>just</a:t>
            </a:r>
            <a:r>
              <a:rPr lang="zh-CN" altLang="en-US" baseline="0" dirty="0"/>
              <a:t> </a:t>
            </a:r>
            <a:r>
              <a:rPr lang="en-US" altLang="zh-CN" baseline="0" dirty="0"/>
              <a:t>be</a:t>
            </a:r>
            <a:r>
              <a:rPr lang="zh-CN" altLang="en-US" baseline="0" dirty="0"/>
              <a:t> </a:t>
            </a:r>
            <a:r>
              <a:rPr lang="en-US" altLang="zh-CN" baseline="0" dirty="0"/>
              <a:t>one</a:t>
            </a:r>
            <a:r>
              <a:rPr lang="zh-CN" altLang="en-US" baseline="0" dirty="0"/>
              <a:t> </a:t>
            </a:r>
            <a:r>
              <a:rPr lang="en-US" altLang="zh-CN" baseline="0" dirty="0"/>
              <a:t>operation</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long</a:t>
            </a:r>
            <a:r>
              <a:rPr lang="zh-CN" altLang="en-US" baseline="0" dirty="0"/>
              <a:t> </a:t>
            </a:r>
            <a:r>
              <a:rPr lang="en-US" altLang="zh-CN" baseline="0" dirty="0"/>
              <a:t>dataflow</a:t>
            </a:r>
            <a:r>
              <a:rPr lang="zh-CN" altLang="en-US" baseline="0" dirty="0"/>
              <a:t> </a:t>
            </a:r>
            <a:r>
              <a:rPr lang="en-US" altLang="zh-CN" baseline="0" dirty="0"/>
              <a:t>on</a:t>
            </a:r>
            <a:r>
              <a:rPr lang="zh-CN" altLang="en-US" baseline="0" dirty="0"/>
              <a:t> </a:t>
            </a:r>
            <a:r>
              <a:rPr lang="en-US" altLang="zh-CN" baseline="0" dirty="0"/>
              <a:t>top</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Hadoop</a:t>
            </a:r>
            <a:r>
              <a:rPr lang="zh-CN" altLang="en-US" baseline="0" dirty="0"/>
              <a:t> </a:t>
            </a:r>
            <a:r>
              <a:rPr lang="en-US" altLang="zh-CN" baseline="0" dirty="0"/>
              <a:t>Ecosystem,</a:t>
            </a:r>
            <a:r>
              <a:rPr lang="zh-CN" altLang="en-US" baseline="0" dirty="0"/>
              <a:t> </a:t>
            </a:r>
            <a:r>
              <a:rPr lang="en-US" altLang="zh-CN" baseline="0" dirty="0"/>
              <a:t>so</a:t>
            </a:r>
            <a:r>
              <a:rPr lang="zh-CN" altLang="en-US" baseline="0" dirty="0"/>
              <a:t> </a:t>
            </a:r>
            <a:r>
              <a:rPr lang="en-US" altLang="zh-CN" baseline="0" dirty="0"/>
              <a:t>you</a:t>
            </a:r>
            <a:r>
              <a:rPr lang="zh-CN" altLang="en-US" baseline="0" dirty="0"/>
              <a:t> </a:t>
            </a:r>
            <a:r>
              <a:rPr lang="en-US" altLang="zh-CN" baseline="0" dirty="0"/>
              <a:t>want</a:t>
            </a:r>
            <a:r>
              <a:rPr lang="zh-CN" altLang="en-US" baseline="0" dirty="0"/>
              <a:t> </a:t>
            </a:r>
            <a:r>
              <a:rPr lang="en-US" altLang="zh-CN" baseline="0" dirty="0"/>
              <a:t>to</a:t>
            </a:r>
            <a:r>
              <a:rPr lang="zh-CN" altLang="en-US" baseline="0" dirty="0"/>
              <a:t> </a:t>
            </a:r>
            <a:r>
              <a:rPr lang="en-US" altLang="zh-CN" baseline="0" dirty="0"/>
              <a:t>use</a:t>
            </a:r>
            <a:r>
              <a:rPr lang="zh-CN" altLang="en-US" baseline="0" dirty="0"/>
              <a:t> </a:t>
            </a:r>
            <a:r>
              <a:rPr lang="en-US" altLang="zh-CN" baseline="0" dirty="0"/>
              <a:t>a</a:t>
            </a:r>
            <a:r>
              <a:rPr lang="zh-CN" altLang="en-US" baseline="0" dirty="0"/>
              <a:t> </a:t>
            </a:r>
            <a:r>
              <a:rPr lang="en-US" altLang="zh-CN" baseline="0" dirty="0"/>
              <a:t>Hadoop</a:t>
            </a:r>
            <a:r>
              <a:rPr lang="zh-CN" altLang="en-US" baseline="0" dirty="0"/>
              <a:t> </a:t>
            </a:r>
            <a:r>
              <a:rPr lang="en-US" altLang="zh-CN" baseline="0" dirty="0"/>
              <a:t>compatible</a:t>
            </a:r>
            <a:r>
              <a:rPr lang="zh-CN" altLang="en-US" baseline="0" dirty="0"/>
              <a:t> </a:t>
            </a:r>
            <a:r>
              <a:rPr lang="en-US" altLang="zh-CN" baseline="0" dirty="0"/>
              <a:t>framework.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More</a:t>
            </a:r>
            <a:r>
              <a:rPr lang="zh-CN" altLang="en-US" baseline="0" dirty="0"/>
              <a:t> </a:t>
            </a:r>
            <a:r>
              <a:rPr lang="en-US" altLang="zh-CN" baseline="0" dirty="0"/>
              <a:t>importantly,</a:t>
            </a:r>
            <a:r>
              <a:rPr lang="zh-CN" altLang="en-US" baseline="0" dirty="0"/>
              <a:t> </a:t>
            </a:r>
            <a:r>
              <a:rPr lang="en-US" altLang="zh-CN" baseline="0" dirty="0"/>
              <a:t>your</a:t>
            </a:r>
            <a:r>
              <a:rPr lang="zh-CN" altLang="en-US" baseline="0" dirty="0"/>
              <a:t> </a:t>
            </a:r>
            <a:r>
              <a:rPr lang="en-US" altLang="zh-CN" baseline="0" dirty="0"/>
              <a:t>laptop</a:t>
            </a:r>
            <a:r>
              <a:rPr lang="zh-CN" altLang="en-US" baseline="0" dirty="0"/>
              <a:t> </a:t>
            </a:r>
            <a:r>
              <a:rPr lang="en-US" altLang="zh-CN" baseline="0" dirty="0"/>
              <a:t>may</a:t>
            </a:r>
            <a:r>
              <a:rPr lang="zh-CN" altLang="en-US" baseline="0" dirty="0"/>
              <a:t> </a:t>
            </a:r>
            <a:r>
              <a:rPr lang="en-US" altLang="zh-CN" baseline="0" dirty="0"/>
              <a:t>not</a:t>
            </a:r>
            <a:r>
              <a:rPr lang="zh-CN" altLang="en-US" baseline="0" dirty="0"/>
              <a:t> </a:t>
            </a:r>
            <a:r>
              <a:rPr lang="en-US" altLang="zh-CN" baseline="0" dirty="0"/>
              <a:t>have</a:t>
            </a:r>
            <a:r>
              <a:rPr lang="zh-CN" altLang="en-US" baseline="0" dirty="0"/>
              <a:t> </a:t>
            </a:r>
            <a:r>
              <a:rPr lang="en-US" altLang="zh-CN" baseline="0" dirty="0"/>
              <a:t>enough</a:t>
            </a:r>
            <a:r>
              <a:rPr lang="zh-CN" altLang="en-US" baseline="0" dirty="0"/>
              <a:t> </a:t>
            </a:r>
            <a:r>
              <a:rPr lang="en-US" altLang="zh-CN" baseline="0" dirty="0"/>
              <a:t>memory</a:t>
            </a:r>
            <a:r>
              <a:rPr lang="zh-CN" altLang="en-US" baseline="0" dirty="0"/>
              <a:t> </a:t>
            </a:r>
            <a:r>
              <a:rPr lang="en-US" altLang="zh-CN" baseline="0" dirty="0"/>
              <a:t>space</a:t>
            </a:r>
            <a:r>
              <a:rPr lang="zh-CN" altLang="en-US" baseline="0" dirty="0"/>
              <a:t> </a:t>
            </a:r>
            <a:r>
              <a:rPr lang="en-US" altLang="zh-CN" baseline="0" dirty="0"/>
              <a:t>or</a:t>
            </a:r>
            <a:r>
              <a:rPr lang="zh-CN" altLang="en-US" baseline="0" dirty="0"/>
              <a:t> </a:t>
            </a:r>
            <a:r>
              <a:rPr lang="en-US" altLang="zh-CN" baseline="0" dirty="0"/>
              <a:t>even</a:t>
            </a:r>
            <a:r>
              <a:rPr lang="zh-CN" altLang="en-US" baseline="0" dirty="0"/>
              <a:t> </a:t>
            </a:r>
            <a:r>
              <a:rPr lang="en-US" altLang="zh-CN" baseline="0" dirty="0"/>
              <a:t>disk</a:t>
            </a:r>
            <a:r>
              <a:rPr lang="zh-CN" altLang="en-US" baseline="0" dirty="0"/>
              <a:t> </a:t>
            </a:r>
            <a:r>
              <a:rPr lang="en-US" altLang="zh-CN" baseline="0" dirty="0"/>
              <a:t>space</a:t>
            </a:r>
            <a:r>
              <a:rPr lang="zh-CN" altLang="en-US" baseline="0" dirty="0"/>
              <a:t> </a:t>
            </a:r>
            <a:r>
              <a:rPr lang="en-US" altLang="zh-CN" baseline="0" dirty="0"/>
              <a:t>to</a:t>
            </a:r>
            <a:r>
              <a:rPr lang="zh-CN" altLang="en-US" baseline="0" dirty="0"/>
              <a:t> </a:t>
            </a:r>
            <a:r>
              <a:rPr lang="en-US" altLang="zh-CN" baseline="0" dirty="0"/>
              <a:t>keep</a:t>
            </a:r>
            <a:r>
              <a:rPr lang="zh-CN" altLang="en-US" baseline="0" dirty="0"/>
              <a:t> </a:t>
            </a:r>
            <a:r>
              <a:rPr lang="en-US" altLang="zh-CN" baseline="0" dirty="0"/>
              <a:t>such</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graph.</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Last</a:t>
            </a:r>
            <a:r>
              <a:rPr lang="zh-CN" altLang="en-US" baseline="0" dirty="0"/>
              <a:t> </a:t>
            </a:r>
            <a:r>
              <a:rPr lang="en-US" altLang="zh-CN" baseline="0" dirty="0"/>
              <a:t>but</a:t>
            </a:r>
            <a:r>
              <a:rPr lang="zh-CN" altLang="en-US" baseline="0" dirty="0"/>
              <a:t> </a:t>
            </a:r>
            <a:r>
              <a:rPr lang="en-US" altLang="zh-CN" baseline="0" dirty="0"/>
              <a:t>not</a:t>
            </a:r>
            <a:r>
              <a:rPr lang="zh-CN" altLang="en-US" baseline="0" dirty="0"/>
              <a:t> </a:t>
            </a:r>
            <a:r>
              <a:rPr lang="en-US" altLang="zh-CN" baseline="0" dirty="0"/>
              <a:t>least,</a:t>
            </a:r>
            <a:r>
              <a:rPr lang="zh-CN" altLang="en-US" baseline="0" dirty="0"/>
              <a:t> </a:t>
            </a:r>
            <a:r>
              <a:rPr lang="en-US" altLang="zh-CN" baseline="0" dirty="0"/>
              <a:t>you</a:t>
            </a:r>
            <a:r>
              <a:rPr lang="zh-CN" altLang="en-US" baseline="0" dirty="0"/>
              <a:t> </a:t>
            </a:r>
            <a:r>
              <a:rPr lang="en-US" altLang="zh-CN" baseline="0" dirty="0"/>
              <a:t>only</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define</a:t>
            </a:r>
            <a:r>
              <a:rPr lang="zh-CN" altLang="en-US" baseline="0" dirty="0"/>
              <a:t> </a:t>
            </a:r>
            <a:r>
              <a:rPr lang="en-US" altLang="zh-CN" baseline="0" dirty="0"/>
              <a:t>a</a:t>
            </a:r>
            <a:r>
              <a:rPr lang="zh-CN" altLang="en-US" baseline="0" dirty="0"/>
              <a:t> </a:t>
            </a:r>
            <a:r>
              <a:rPr lang="en-US" altLang="zh-CN" baseline="0" dirty="0"/>
              <a:t>compute</a:t>
            </a:r>
            <a:r>
              <a:rPr lang="zh-CN" altLang="en-US" baseline="0" dirty="0"/>
              <a:t> </a:t>
            </a:r>
            <a:r>
              <a:rPr lang="en-US" altLang="zh-CN" baseline="0" dirty="0"/>
              <a:t>function</a:t>
            </a:r>
            <a:r>
              <a:rPr lang="zh-CN" altLang="en-US" baseline="0" dirty="0"/>
              <a:t> </a:t>
            </a:r>
            <a:r>
              <a:rPr lang="en-US" altLang="zh-CN" baseline="0" dirty="0"/>
              <a:t>for</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TLAV</a:t>
            </a:r>
            <a:r>
              <a:rPr lang="zh-CN" altLang="en-US" baseline="0" dirty="0"/>
              <a:t> </a:t>
            </a:r>
            <a:r>
              <a:rPr lang="en-US" altLang="zh-CN" baseline="0" dirty="0"/>
              <a:t>API,</a:t>
            </a:r>
            <a:r>
              <a:rPr lang="zh-CN" altLang="en-US" baseline="0" dirty="0"/>
              <a:t> </a:t>
            </a:r>
            <a:r>
              <a:rPr lang="en-US" altLang="zh-CN" baseline="0" dirty="0"/>
              <a:t>which</a:t>
            </a:r>
            <a:r>
              <a:rPr lang="zh-CN" altLang="en-US" baseline="0" dirty="0"/>
              <a:t> </a:t>
            </a:r>
            <a:r>
              <a:rPr lang="en-US" altLang="zh-CN" baseline="0" dirty="0"/>
              <a:t>is</a:t>
            </a:r>
            <a:r>
              <a:rPr lang="zh-CN" altLang="en-US" baseline="0" dirty="0"/>
              <a:t> </a:t>
            </a:r>
            <a:r>
              <a:rPr lang="en-US" altLang="zh-CN" baseline="0" dirty="0"/>
              <a:t>much</a:t>
            </a:r>
            <a:r>
              <a:rPr lang="zh-CN" altLang="en-US" baseline="0" dirty="0"/>
              <a:t> </a:t>
            </a:r>
            <a:r>
              <a:rPr lang="en-US" altLang="zh-CN" baseline="0" dirty="0"/>
              <a:t>faster</a:t>
            </a:r>
            <a:r>
              <a:rPr lang="zh-CN" altLang="en-US" baseline="0" dirty="0"/>
              <a:t> </a:t>
            </a:r>
            <a:r>
              <a:rPr lang="en-US" altLang="zh-CN" baseline="0" dirty="0"/>
              <a:t>to</a:t>
            </a:r>
            <a:r>
              <a:rPr lang="zh-CN" altLang="en-US" baseline="0" dirty="0"/>
              <a:t> </a:t>
            </a:r>
            <a:r>
              <a:rPr lang="en-US" altLang="zh-CN" baseline="0" dirty="0"/>
              <a:t>implement.</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17</a:t>
            </a:fld>
            <a:endParaRPr lang="en-US"/>
          </a:p>
        </p:txBody>
      </p:sp>
    </p:spTree>
    <p:extLst>
      <p:ext uri="{BB962C8B-B14F-4D97-AF65-F5344CB8AC3E}">
        <p14:creationId xmlns:p14="http://schemas.microsoft.com/office/powerpoint/2010/main" val="1076549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There</a:t>
            </a:r>
            <a:r>
              <a:rPr lang="zh-CN" altLang="en-US" baseline="0" dirty="0"/>
              <a:t> </a:t>
            </a:r>
            <a:r>
              <a:rPr lang="en-US" altLang="zh-CN" baseline="0" dirty="0"/>
              <a:t>have</a:t>
            </a:r>
            <a:r>
              <a:rPr lang="zh-CN" altLang="en-US" baseline="0" dirty="0"/>
              <a:t> </a:t>
            </a:r>
            <a:r>
              <a:rPr lang="en-US" altLang="zh-CN" baseline="0" dirty="0"/>
              <a:t>been</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papers</a:t>
            </a:r>
            <a:r>
              <a:rPr lang="zh-CN" altLang="en-US" baseline="0" dirty="0"/>
              <a:t> </a:t>
            </a:r>
            <a:r>
              <a:rPr lang="en-US" altLang="zh-CN" baseline="0" dirty="0"/>
              <a:t>developing</a:t>
            </a:r>
            <a:r>
              <a:rPr lang="zh-CN" altLang="en-US" baseline="0" dirty="0"/>
              <a:t> </a:t>
            </a:r>
            <a:r>
              <a:rPr lang="en-US" altLang="zh-CN" baseline="0" dirty="0"/>
              <a:t>systems</a:t>
            </a:r>
            <a:r>
              <a:rPr lang="zh-CN" altLang="en-US" baseline="0" dirty="0"/>
              <a:t> </a:t>
            </a:r>
            <a:r>
              <a:rPr lang="en-US" altLang="zh-CN" baseline="0" dirty="0"/>
              <a:t>where</a:t>
            </a:r>
            <a:r>
              <a:rPr lang="zh-CN" altLang="en-US" baseline="0" dirty="0"/>
              <a:t> </a:t>
            </a:r>
            <a:r>
              <a:rPr lang="en-US" altLang="zh-CN" baseline="0" dirty="0"/>
              <a:t>users</a:t>
            </a:r>
            <a:r>
              <a:rPr lang="zh-CN" altLang="en-US" baseline="0" dirty="0"/>
              <a:t> </a:t>
            </a:r>
            <a:r>
              <a:rPr lang="en-US" altLang="zh-CN" baseline="0" dirty="0"/>
              <a:t>can</a:t>
            </a:r>
            <a:r>
              <a:rPr lang="zh-CN" altLang="en-US" baseline="0" dirty="0"/>
              <a:t> </a:t>
            </a:r>
            <a:r>
              <a:rPr lang="en-US" altLang="zh-CN" baseline="0" dirty="0"/>
              <a:t>program</a:t>
            </a:r>
            <a:r>
              <a:rPr lang="zh-CN" altLang="en-US" baseline="0" dirty="0"/>
              <a:t> </a:t>
            </a:r>
            <a:r>
              <a:rPr lang="en-US" altLang="zh-CN" baseline="0" dirty="0"/>
              <a:t>graph</a:t>
            </a:r>
            <a:r>
              <a:rPr lang="zh-CN" altLang="en-US" baseline="0" dirty="0"/>
              <a:t> </a:t>
            </a:r>
            <a:r>
              <a:rPr lang="en-US" altLang="zh-CN" baseline="0" dirty="0"/>
              <a:t>algorithms</a:t>
            </a:r>
            <a:r>
              <a:rPr lang="zh-CN" altLang="en-US" baseline="0" dirty="0"/>
              <a:t> </a:t>
            </a:r>
            <a:r>
              <a:rPr lang="en-US" altLang="zh-CN" baseline="0" dirty="0"/>
              <a:t>using</a:t>
            </a:r>
            <a:r>
              <a:rPr lang="zh-CN" altLang="en-US" baseline="0" dirty="0"/>
              <a:t> </a:t>
            </a:r>
            <a:r>
              <a:rPr lang="en-US" altLang="zh-CN" baseline="0" dirty="0"/>
              <a:t>the</a:t>
            </a:r>
            <a:r>
              <a:rPr lang="zh-CN" altLang="en-US" baseline="0" dirty="0"/>
              <a:t> </a:t>
            </a:r>
            <a:r>
              <a:rPr lang="en-US" altLang="zh-CN" baseline="0" dirty="0"/>
              <a:t>TLAV</a:t>
            </a:r>
            <a:r>
              <a:rPr lang="zh-CN" altLang="en-US" baseline="0" dirty="0"/>
              <a:t> </a:t>
            </a:r>
            <a:r>
              <a:rPr lang="en-US" altLang="zh-CN" baseline="0" dirty="0"/>
              <a:t>API.</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However,</a:t>
            </a:r>
            <a:r>
              <a:rPr lang="zh-CN" altLang="en-US" baseline="0" dirty="0"/>
              <a:t> </a:t>
            </a:r>
            <a:r>
              <a:rPr lang="en-US" altLang="zh-CN" baseline="0" dirty="0"/>
              <a:t>we</a:t>
            </a:r>
            <a:r>
              <a:rPr lang="zh-CN" altLang="en-US" baseline="0" dirty="0"/>
              <a:t> </a:t>
            </a:r>
            <a:r>
              <a:rPr lang="en-US" altLang="zh-CN" baseline="0" dirty="0"/>
              <a:t>would</a:t>
            </a:r>
            <a:r>
              <a:rPr lang="zh-CN" altLang="en-US" baseline="0" dirty="0"/>
              <a:t> </a:t>
            </a:r>
            <a:r>
              <a:rPr lang="en-US" altLang="zh-CN" baseline="0" dirty="0"/>
              <a:t>like</a:t>
            </a:r>
            <a:r>
              <a:rPr lang="zh-CN" altLang="en-US" baseline="0" dirty="0"/>
              <a:t> </a:t>
            </a:r>
            <a:r>
              <a:rPr lang="en-US" altLang="zh-CN" baseline="0" dirty="0"/>
              <a:t>to</a:t>
            </a:r>
            <a:r>
              <a:rPr lang="zh-CN" altLang="en-US" baseline="0" dirty="0"/>
              <a:t> </a:t>
            </a:r>
            <a:r>
              <a:rPr lang="en-US" altLang="zh-CN" baseline="0" dirty="0"/>
              <a:t>remark</a:t>
            </a:r>
            <a:r>
              <a:rPr lang="zh-CN" altLang="en-US" baseline="0" dirty="0"/>
              <a:t> </a:t>
            </a:r>
            <a:r>
              <a:rPr lang="en-US" altLang="zh-CN" baseline="0" dirty="0"/>
              <a:t>that</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them</a:t>
            </a:r>
            <a:r>
              <a:rPr lang="zh-CN" altLang="en-US" baseline="0" dirty="0"/>
              <a:t> </a:t>
            </a:r>
            <a:r>
              <a:rPr lang="en-US" altLang="zh-CN" baseline="0" dirty="0"/>
              <a:t>only</a:t>
            </a:r>
            <a:r>
              <a:rPr lang="zh-CN" altLang="en-US" baseline="0" dirty="0"/>
              <a:t> </a:t>
            </a:r>
            <a:r>
              <a:rPr lang="en-US" altLang="zh-CN" baseline="0" dirty="0"/>
              <a:t>focus</a:t>
            </a:r>
            <a:r>
              <a:rPr lang="zh-CN" altLang="en-US" baseline="0" dirty="0"/>
              <a:t> </a:t>
            </a:r>
            <a:r>
              <a:rPr lang="en-US" altLang="zh-CN" baseline="0" dirty="0"/>
              <a:t>on</a:t>
            </a:r>
            <a:r>
              <a:rPr lang="zh-CN" altLang="en-US" baseline="0" dirty="0"/>
              <a:t> </a:t>
            </a:r>
            <a:r>
              <a:rPr lang="en-US" altLang="zh-CN" baseline="0" dirty="0"/>
              <a:t>applications</a:t>
            </a:r>
            <a:r>
              <a:rPr lang="zh-CN" altLang="en-US" baseline="0" dirty="0"/>
              <a:t> </a:t>
            </a:r>
            <a:r>
              <a:rPr lang="en-US" altLang="zh-CN" baseline="0" dirty="0"/>
              <a:t>where</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can</a:t>
            </a:r>
            <a:r>
              <a:rPr lang="zh-CN" altLang="en-US" baseline="0" dirty="0"/>
              <a:t> </a:t>
            </a:r>
            <a:r>
              <a:rPr lang="en-US" altLang="zh-CN" baseline="0" dirty="0"/>
              <a:t>aggregate</a:t>
            </a:r>
            <a:r>
              <a:rPr lang="zh-CN" altLang="en-US" baseline="0" dirty="0"/>
              <a:t> </a:t>
            </a:r>
            <a:r>
              <a:rPr lang="en-US" altLang="zh-CN" baseline="0" dirty="0"/>
              <a:t>the</a:t>
            </a:r>
            <a:r>
              <a:rPr lang="zh-CN" altLang="en-US" baseline="0" dirty="0"/>
              <a:t> </a:t>
            </a:r>
            <a:r>
              <a:rPr lang="en-US" altLang="zh-CN" baseline="0" dirty="0"/>
              <a:t>messages</a:t>
            </a:r>
            <a:r>
              <a:rPr lang="zh-CN" altLang="en-US" baseline="0" dirty="0"/>
              <a:t> </a:t>
            </a:r>
            <a:r>
              <a:rPr lang="en-US" altLang="zh-CN" baseline="0" dirty="0"/>
              <a:t>received</a:t>
            </a:r>
            <a:r>
              <a:rPr lang="zh-CN" altLang="en-US" baseline="0" dirty="0"/>
              <a:t> </a:t>
            </a:r>
            <a:r>
              <a:rPr lang="en-US" altLang="zh-CN" baseline="0" dirty="0"/>
              <a:t>along</a:t>
            </a:r>
            <a:r>
              <a:rPr lang="zh-CN" altLang="en-US" baseline="0" dirty="0"/>
              <a:t> </a:t>
            </a:r>
            <a:r>
              <a:rPr lang="en-US" altLang="zh-CN" baseline="0" dirty="0"/>
              <a:t>its</a:t>
            </a:r>
            <a:r>
              <a:rPr lang="zh-CN" altLang="en-US" baseline="0" dirty="0"/>
              <a:t> </a:t>
            </a:r>
            <a:r>
              <a:rPr lang="en-US" altLang="zh-CN" baseline="0" dirty="0"/>
              <a:t>incoming</a:t>
            </a:r>
            <a:r>
              <a:rPr lang="zh-CN" altLang="en-US" baseline="0" dirty="0"/>
              <a:t> </a:t>
            </a:r>
            <a:r>
              <a:rPr lang="en-US" altLang="zh-CN" baseline="0" dirty="0"/>
              <a:t>edges</a:t>
            </a:r>
            <a:r>
              <a:rPr lang="zh-CN" altLang="en-US" baseline="0" dirty="0"/>
              <a:t> </a:t>
            </a:r>
            <a:r>
              <a:rPr lang="en-US" altLang="zh-CN" baseline="0" dirty="0"/>
              <a:t>into</a:t>
            </a:r>
            <a:r>
              <a:rPr lang="zh-CN" altLang="en-US" baseline="0" dirty="0"/>
              <a:t> </a:t>
            </a:r>
            <a:r>
              <a:rPr lang="en-US" altLang="zh-CN" baseline="0" dirty="0"/>
              <a:t>one</a:t>
            </a:r>
            <a:r>
              <a:rPr lang="zh-CN" altLang="en-US" baseline="0" dirty="0"/>
              <a:t> </a:t>
            </a:r>
            <a:r>
              <a:rPr lang="en-US" altLang="zh-CN" baseline="0" dirty="0"/>
              <a:t>value</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used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compute-function,</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the</a:t>
            </a:r>
            <a:r>
              <a:rPr lang="zh-CN" altLang="en-US" baseline="0" dirty="0"/>
              <a:t> </a:t>
            </a:r>
            <a:r>
              <a:rPr lang="en-US" altLang="zh-CN" baseline="0" dirty="0"/>
              <a:t>message</a:t>
            </a:r>
            <a:r>
              <a:rPr lang="zh-CN" altLang="en-US" baseline="0" dirty="0"/>
              <a:t> </a:t>
            </a:r>
            <a:r>
              <a:rPr lang="en-US" altLang="zh-CN" baseline="0" dirty="0"/>
              <a:t>summation</a:t>
            </a:r>
            <a:r>
              <a:rPr lang="zh-CN" altLang="en-US" baseline="0" dirty="0"/>
              <a:t> </a:t>
            </a:r>
            <a:r>
              <a:rPr lang="en-US" altLang="zh-CN" baseline="0" dirty="0"/>
              <a:t>in</a:t>
            </a:r>
            <a:r>
              <a:rPr lang="zh-CN" altLang="en-US" baseline="0" dirty="0"/>
              <a:t> </a:t>
            </a:r>
            <a:r>
              <a:rPr lang="en-US" altLang="zh-CN" baseline="0" dirty="0"/>
              <a:t>PageRank,</a:t>
            </a:r>
            <a:r>
              <a:rPr lang="zh-CN" altLang="en-US" baseline="0" dirty="0"/>
              <a:t> </a:t>
            </a:r>
            <a:r>
              <a:rPr lang="en-US" altLang="zh-CN" baseline="0" dirty="0"/>
              <a:t>but</a:t>
            </a:r>
            <a:r>
              <a:rPr lang="zh-CN" altLang="en-US" baseline="0" dirty="0"/>
              <a:t> </a:t>
            </a:r>
            <a:r>
              <a:rPr lang="en-US" altLang="zh-CN" baseline="0" dirty="0"/>
              <a:t>this</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narrower</a:t>
            </a:r>
            <a:r>
              <a:rPr lang="zh-CN" altLang="en-US" baseline="0" dirty="0"/>
              <a:t> </a:t>
            </a:r>
            <a:r>
              <a:rPr lang="en-US" altLang="zh-CN" baseline="0" dirty="0"/>
              <a:t>subset</a:t>
            </a:r>
            <a:r>
              <a:rPr lang="zh-CN" altLang="en-US" baseline="0" dirty="0"/>
              <a:t> </a:t>
            </a:r>
            <a:r>
              <a:rPr lang="en-US" altLang="zh-CN" baseline="0" dirty="0"/>
              <a:t>of</a:t>
            </a:r>
            <a:r>
              <a:rPr lang="zh-CN" altLang="en-US" baseline="0" dirty="0"/>
              <a:t> </a:t>
            </a:r>
            <a:r>
              <a:rPr lang="en-US" altLang="zh-CN" baseline="0" dirty="0"/>
              <a:t>what</a:t>
            </a:r>
            <a:r>
              <a:rPr lang="zh-CN" altLang="en-US" baseline="0" dirty="0"/>
              <a:t> </a:t>
            </a:r>
            <a:r>
              <a:rPr lang="en-US" altLang="zh-CN" baseline="0" dirty="0"/>
              <a:t>a</a:t>
            </a:r>
            <a:r>
              <a:rPr lang="zh-CN" altLang="en-US" baseline="0" dirty="0"/>
              <a:t> </a:t>
            </a:r>
            <a:r>
              <a:rPr lang="en-US" altLang="zh-CN" baseline="0" dirty="0"/>
              <a:t>general</a:t>
            </a:r>
            <a:r>
              <a:rPr lang="zh-CN" altLang="en-US" baseline="0" dirty="0"/>
              <a:t> </a:t>
            </a:r>
            <a:r>
              <a:rPr lang="en-US" altLang="zh-CN" baseline="0" dirty="0"/>
              <a:t>TLAV</a:t>
            </a:r>
            <a:r>
              <a:rPr lang="zh-CN" altLang="en-US" baseline="0" dirty="0"/>
              <a:t> </a:t>
            </a:r>
            <a:r>
              <a:rPr lang="en-US" altLang="zh-CN" baseline="0" dirty="0"/>
              <a:t>API</a:t>
            </a:r>
            <a:r>
              <a:rPr lang="zh-CN" altLang="en-US" baseline="0" dirty="0"/>
              <a:t> </a:t>
            </a:r>
            <a:r>
              <a:rPr lang="en-US" altLang="zh-CN" baseline="0" dirty="0"/>
              <a:t>can</a:t>
            </a:r>
            <a:r>
              <a:rPr lang="zh-CN" altLang="en-US" baseline="0" dirty="0"/>
              <a:t> </a:t>
            </a:r>
            <a:r>
              <a:rPr lang="en-US" altLang="zh-CN" baseline="0" dirty="0"/>
              <a:t>solve.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For</a:t>
            </a:r>
            <a:r>
              <a:rPr lang="zh-CN" altLang="en-US" baseline="0" dirty="0"/>
              <a:t> </a:t>
            </a:r>
            <a:r>
              <a:rPr lang="en-US" altLang="zh-CN" baseline="0" dirty="0"/>
              <a:t>example,</a:t>
            </a:r>
            <a:r>
              <a:rPr lang="zh-CN" altLang="en-US" baseline="0" dirty="0"/>
              <a:t> </a:t>
            </a:r>
            <a:r>
              <a:rPr lang="en-US" altLang="zh-CN" baseline="0" dirty="0"/>
              <a:t>they</a:t>
            </a:r>
            <a:r>
              <a:rPr lang="zh-CN" altLang="en-US" baseline="0" dirty="0"/>
              <a:t> </a:t>
            </a:r>
            <a:r>
              <a:rPr lang="en-US" altLang="zh-CN" baseline="0" dirty="0"/>
              <a:t>cannot</a:t>
            </a:r>
            <a:r>
              <a:rPr lang="zh-CN" altLang="en-US" baseline="0" dirty="0"/>
              <a:t> </a:t>
            </a:r>
            <a:r>
              <a:rPr lang="en-US" altLang="zh-CN" baseline="0" dirty="0"/>
              <a:t>support</a:t>
            </a:r>
            <a:r>
              <a:rPr lang="zh-CN" altLang="en-US" baseline="0" dirty="0"/>
              <a:t> </a:t>
            </a:r>
            <a:r>
              <a:rPr lang="en-US" altLang="zh-CN" baseline="0" dirty="0"/>
              <a:t>pointer</a:t>
            </a:r>
            <a:r>
              <a:rPr lang="zh-CN" altLang="en-US" baseline="0" dirty="0"/>
              <a:t> </a:t>
            </a:r>
            <a:r>
              <a:rPr lang="en-US" altLang="zh-CN" baseline="0" dirty="0"/>
              <a:t>jumping.</a:t>
            </a:r>
            <a:r>
              <a:rPr lang="zh-CN" altLang="en-US" baseline="0" dirty="0"/>
              <a:t> </a:t>
            </a:r>
            <a:r>
              <a:rPr lang="en-US" altLang="zh-CN" baseline="0" dirty="0"/>
              <a:t>However,</a:t>
            </a:r>
            <a:r>
              <a:rPr lang="zh-CN" altLang="en-US" baseline="0" dirty="0"/>
              <a:t> </a:t>
            </a:r>
            <a:r>
              <a:rPr lang="en-US" altLang="zh-CN" baseline="0" dirty="0"/>
              <a:t>since</a:t>
            </a:r>
            <a:r>
              <a:rPr lang="zh-CN" altLang="en-US" baseline="0" dirty="0"/>
              <a:t> </a:t>
            </a:r>
            <a:r>
              <a:rPr lang="en-US" altLang="zh-CN" baseline="0" dirty="0"/>
              <a:t>those</a:t>
            </a:r>
            <a:r>
              <a:rPr lang="zh-CN" altLang="en-US" baseline="0" dirty="0"/>
              <a:t> </a:t>
            </a:r>
            <a:r>
              <a:rPr lang="en-US" altLang="zh-CN" baseline="0" dirty="0"/>
              <a:t>systems</a:t>
            </a:r>
            <a:r>
              <a:rPr lang="zh-CN" altLang="en-US" baseline="0" dirty="0"/>
              <a:t> </a:t>
            </a:r>
            <a:r>
              <a:rPr lang="en-US" altLang="zh-CN" baseline="0" dirty="0"/>
              <a:t>focus</a:t>
            </a:r>
            <a:r>
              <a:rPr lang="zh-CN" altLang="en-US" baseline="0" dirty="0"/>
              <a:t> </a:t>
            </a:r>
            <a:r>
              <a:rPr lang="en-US" altLang="zh-CN" baseline="0" dirty="0"/>
              <a:t>on</a:t>
            </a:r>
            <a:r>
              <a:rPr lang="zh-CN" altLang="en-US" baseline="0" dirty="0"/>
              <a:t> </a:t>
            </a:r>
            <a:r>
              <a:rPr lang="en-US" altLang="zh-CN" baseline="0" dirty="0"/>
              <a:t>a</a:t>
            </a:r>
            <a:r>
              <a:rPr lang="zh-CN" altLang="en-US" baseline="0" dirty="0"/>
              <a:t> </a:t>
            </a:r>
            <a:r>
              <a:rPr lang="en-US" altLang="zh-CN" baseline="0" dirty="0"/>
              <a:t>narrower</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algorithms,</a:t>
            </a:r>
            <a:r>
              <a:rPr lang="zh-CN" altLang="en-US" baseline="0" dirty="0"/>
              <a:t> </a:t>
            </a:r>
            <a:r>
              <a:rPr lang="en-US" altLang="zh-CN" baseline="0" dirty="0"/>
              <a:t>they</a:t>
            </a:r>
            <a:r>
              <a:rPr lang="zh-CN" altLang="en-US" baseline="0" dirty="0"/>
              <a:t> </a:t>
            </a:r>
            <a:r>
              <a:rPr lang="en-US" altLang="zh-CN" baseline="0" dirty="0"/>
              <a:t>can</a:t>
            </a:r>
            <a:r>
              <a:rPr lang="zh-CN" altLang="en-US" baseline="0" dirty="0"/>
              <a:t> </a:t>
            </a:r>
            <a:r>
              <a:rPr lang="en-US" altLang="zh-CN" baseline="0" dirty="0"/>
              <a:t>utilize</a:t>
            </a:r>
            <a:r>
              <a:rPr lang="zh-CN" altLang="en-US" baseline="0" dirty="0"/>
              <a:t> </a:t>
            </a:r>
            <a:r>
              <a:rPr lang="en-US" altLang="zh-CN" baseline="0" dirty="0"/>
              <a:t>more</a:t>
            </a:r>
            <a:r>
              <a:rPr lang="zh-CN" altLang="en-US" baseline="0" dirty="0"/>
              <a:t> </a:t>
            </a:r>
            <a:r>
              <a:rPr lang="en-US" altLang="zh-CN" baseline="0" dirty="0"/>
              <a:t>optimization</a:t>
            </a:r>
            <a:r>
              <a:rPr lang="zh-CN" altLang="en-US" baseline="0" dirty="0"/>
              <a:t> </a:t>
            </a:r>
            <a:r>
              <a:rPr lang="en-US" altLang="zh-CN" baseline="0" dirty="0"/>
              <a:t>opportunities.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err="1"/>
              <a:t>GraphLab</a:t>
            </a:r>
            <a:r>
              <a:rPr lang="zh-CN" altLang="en-US" baseline="0" dirty="0"/>
              <a:t> </a:t>
            </a:r>
            <a:r>
              <a:rPr lang="en-US" altLang="zh-CN" baseline="0" dirty="0"/>
              <a:t>is</a:t>
            </a:r>
            <a:r>
              <a:rPr lang="zh-CN" altLang="en-US" baseline="0" dirty="0"/>
              <a:t> </a:t>
            </a:r>
            <a:r>
              <a:rPr lang="en-US" altLang="zh-CN" baseline="0" dirty="0"/>
              <a:t>such</a:t>
            </a:r>
            <a:r>
              <a:rPr lang="zh-CN" altLang="en-US" baseline="0" dirty="0"/>
              <a:t> </a:t>
            </a:r>
            <a:r>
              <a:rPr lang="en-US" altLang="zh-CN" baseline="0" dirty="0"/>
              <a:t>a</a:t>
            </a:r>
            <a:r>
              <a:rPr lang="zh-CN" altLang="en-US" baseline="0" dirty="0"/>
              <a:t> </a:t>
            </a:r>
            <a:r>
              <a:rPr lang="en-US" altLang="zh-CN" baseline="0" dirty="0"/>
              <a:t>system,</a:t>
            </a:r>
            <a:r>
              <a:rPr lang="zh-CN" altLang="en-US" baseline="0" dirty="0"/>
              <a:t> </a:t>
            </a:r>
            <a:r>
              <a:rPr lang="en-US" altLang="zh-CN" baseline="0" dirty="0"/>
              <a:t>while</a:t>
            </a:r>
            <a:r>
              <a:rPr lang="zh-CN" altLang="en-US" baseline="0" dirty="0"/>
              <a:t> </a:t>
            </a:r>
            <a:r>
              <a:rPr lang="en-US" altLang="zh-CN" baseline="0" dirty="0"/>
              <a:t>others</a:t>
            </a:r>
            <a:r>
              <a:rPr lang="zh-CN" altLang="en-US" baseline="0" dirty="0"/>
              <a:t> </a:t>
            </a:r>
            <a:r>
              <a:rPr lang="en-US" altLang="zh-CN" baseline="0" dirty="0"/>
              <a:t>like</a:t>
            </a:r>
            <a:r>
              <a:rPr lang="zh-CN" altLang="en-US" baseline="0" dirty="0"/>
              <a:t> </a:t>
            </a:r>
            <a:r>
              <a:rPr lang="en-US" altLang="zh-CN" baseline="0" dirty="0"/>
              <a:t>Pregel</a:t>
            </a:r>
            <a:r>
              <a:rPr lang="zh-CN" altLang="en-US" baseline="0" dirty="0"/>
              <a:t> </a:t>
            </a:r>
            <a:r>
              <a:rPr lang="en-US" altLang="zh-CN" baseline="0" dirty="0"/>
              <a:t>and</a:t>
            </a:r>
            <a:r>
              <a:rPr lang="zh-CN" altLang="en-US" baseline="0" dirty="0"/>
              <a:t> </a:t>
            </a:r>
            <a:r>
              <a:rPr lang="en-US" altLang="zh-CN" baseline="0" dirty="0" err="1"/>
              <a:t>Giraph</a:t>
            </a:r>
            <a:r>
              <a:rPr lang="zh-CN" altLang="en-US" baseline="0" dirty="0"/>
              <a:t> </a:t>
            </a:r>
            <a:r>
              <a:rPr lang="en-US" altLang="zh-CN" baseline="0" dirty="0"/>
              <a:t>are</a:t>
            </a:r>
            <a:r>
              <a:rPr lang="zh-CN" altLang="en-US" baseline="0" dirty="0"/>
              <a:t> </a:t>
            </a:r>
            <a:r>
              <a:rPr lang="en-US" altLang="zh-CN" baseline="0" dirty="0"/>
              <a:t>more</a:t>
            </a:r>
            <a:r>
              <a:rPr lang="zh-CN" altLang="en-US" baseline="0" dirty="0"/>
              <a:t> </a:t>
            </a:r>
            <a:r>
              <a:rPr lang="en-US" altLang="zh-CN" baseline="0" dirty="0"/>
              <a:t>general.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a:t>
            </a:r>
            <a:r>
              <a:rPr lang="zh-CN" altLang="en-US" baseline="0" dirty="0"/>
              <a:t> </a:t>
            </a:r>
            <a:r>
              <a:rPr lang="en-US" altLang="zh-CN" baseline="0" dirty="0"/>
              <a:t>fact,</a:t>
            </a:r>
            <a:r>
              <a:rPr lang="zh-CN" altLang="en-US" baseline="0" dirty="0"/>
              <a:t> </a:t>
            </a:r>
            <a:r>
              <a:rPr lang="en-US" altLang="zh-CN" baseline="0" dirty="0"/>
              <a:t>Google's</a:t>
            </a:r>
            <a:r>
              <a:rPr lang="zh-CN" altLang="en-US" baseline="0" dirty="0"/>
              <a:t> </a:t>
            </a:r>
            <a:r>
              <a:rPr lang="en-US" altLang="zh-CN" baseline="0" dirty="0"/>
              <a:t>Pregel</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TLAV</a:t>
            </a:r>
            <a:r>
              <a:rPr lang="zh-CN" altLang="en-US" baseline="0" dirty="0"/>
              <a:t> </a:t>
            </a:r>
            <a:r>
              <a:rPr lang="en-US" altLang="zh-CN" baseline="0" dirty="0"/>
              <a:t>system,</a:t>
            </a:r>
            <a:r>
              <a:rPr lang="zh-CN" altLang="en-US" baseline="0" dirty="0"/>
              <a:t> </a:t>
            </a:r>
            <a:r>
              <a:rPr lang="en-US" altLang="zh-CN" baseline="0" dirty="0"/>
              <a:t>and</a:t>
            </a:r>
            <a:r>
              <a:rPr lang="zh-CN" altLang="en-US" baseline="0" dirty="0"/>
              <a:t> </a:t>
            </a:r>
            <a:r>
              <a:rPr lang="en-US" altLang="zh-CN" baseline="0" dirty="0"/>
              <a:t>so</a:t>
            </a:r>
            <a:r>
              <a:rPr lang="zh-CN" altLang="en-US" baseline="0" dirty="0"/>
              <a:t> </a:t>
            </a:r>
            <a:r>
              <a:rPr lang="en-US" altLang="zh-CN" baseline="0" dirty="0"/>
              <a:t>all</a:t>
            </a:r>
            <a:r>
              <a:rPr lang="zh-CN" altLang="en-US" baseline="0" dirty="0"/>
              <a:t> </a:t>
            </a:r>
            <a:r>
              <a:rPr lang="en-US" altLang="zh-CN" baseline="0" dirty="0"/>
              <a:t>these</a:t>
            </a:r>
            <a:r>
              <a:rPr lang="zh-CN" altLang="en-US" baseline="0" dirty="0"/>
              <a:t> </a:t>
            </a:r>
            <a:r>
              <a:rPr lang="en-US" altLang="zh-CN" baseline="0" dirty="0"/>
              <a:t>systems</a:t>
            </a:r>
            <a:r>
              <a:rPr lang="zh-CN" altLang="en-US" baseline="0" dirty="0"/>
              <a:t> </a:t>
            </a:r>
            <a:r>
              <a:rPr lang="en-US" altLang="zh-CN" baseline="0" dirty="0"/>
              <a:t>are</a:t>
            </a:r>
            <a:r>
              <a:rPr lang="zh-CN" altLang="en-US" baseline="0" dirty="0"/>
              <a:t> </a:t>
            </a:r>
            <a:r>
              <a:rPr lang="en-US" altLang="zh-CN" baseline="0" dirty="0"/>
              <a:t>often</a:t>
            </a:r>
            <a:r>
              <a:rPr lang="zh-CN" altLang="en-US" baseline="0" dirty="0"/>
              <a:t> </a:t>
            </a:r>
            <a:r>
              <a:rPr lang="en-US" altLang="zh-CN" baseline="0" dirty="0"/>
              <a:t>called</a:t>
            </a:r>
            <a:r>
              <a:rPr lang="zh-CN" altLang="en-US" baseline="0" dirty="0"/>
              <a:t> </a:t>
            </a:r>
            <a:r>
              <a:rPr lang="en-US" altLang="zh-CN" baseline="0" dirty="0"/>
              <a:t>Pregel-like</a:t>
            </a:r>
            <a:r>
              <a:rPr lang="zh-CN" altLang="en-US" baseline="0" dirty="0"/>
              <a:t> </a:t>
            </a:r>
            <a:r>
              <a:rPr lang="en-US" altLang="zh-CN" baseline="0" dirty="0"/>
              <a:t>systems.</a:t>
            </a:r>
            <a:r>
              <a:rPr lang="zh-CN" altLang="en-US" baseline="0" dirty="0"/>
              <a:t> </a:t>
            </a:r>
            <a:r>
              <a:rPr lang="en-US" altLang="zh-CN" baseline="0" dirty="0"/>
              <a:t>We</a:t>
            </a:r>
            <a:r>
              <a:rPr lang="zh-CN" altLang="en-US" baseline="0" dirty="0"/>
              <a:t> </a:t>
            </a:r>
            <a:r>
              <a:rPr lang="en-US" altLang="zh-CN" baseline="0" dirty="0"/>
              <a:t>will</a:t>
            </a:r>
            <a:r>
              <a:rPr lang="zh-CN" altLang="en-US" baseline="0" dirty="0"/>
              <a:t> </a:t>
            </a:r>
            <a:r>
              <a:rPr lang="en-US" altLang="zh-CN" baseline="0" dirty="0"/>
              <a:t>mainly</a:t>
            </a:r>
            <a:r>
              <a:rPr lang="zh-CN" altLang="en-US" baseline="0" dirty="0"/>
              <a:t> </a:t>
            </a:r>
            <a:r>
              <a:rPr lang="en-US" altLang="zh-CN" baseline="0" dirty="0"/>
              <a:t>discuss</a:t>
            </a:r>
            <a:r>
              <a:rPr lang="zh-CN" altLang="en-US" baseline="0" dirty="0"/>
              <a:t> </a:t>
            </a:r>
            <a:r>
              <a:rPr lang="en-US" altLang="zh-CN" baseline="0" dirty="0"/>
              <a:t>Pregel</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tutorial.</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18</a:t>
            </a:fld>
            <a:endParaRPr lang="en-US"/>
          </a:p>
        </p:txBody>
      </p:sp>
    </p:spTree>
    <p:extLst>
      <p:ext uri="{BB962C8B-B14F-4D97-AF65-F5344CB8AC3E}">
        <p14:creationId xmlns:p14="http://schemas.microsoft.com/office/powerpoint/2010/main" val="4282410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Before</a:t>
            </a:r>
            <a:r>
              <a:rPr lang="zh-CN" altLang="en-US" baseline="0" dirty="0"/>
              <a:t> </a:t>
            </a:r>
            <a:r>
              <a:rPr lang="en-US" altLang="zh-CN" baseline="0" dirty="0"/>
              <a:t>introducing</a:t>
            </a:r>
            <a:r>
              <a:rPr lang="zh-CN" altLang="en-US" baseline="0" dirty="0"/>
              <a:t> </a:t>
            </a:r>
            <a:r>
              <a:rPr lang="en-US" altLang="zh-CN" baseline="0" dirty="0"/>
              <a:t>Pregel,</a:t>
            </a:r>
            <a:r>
              <a:rPr lang="zh-CN" altLang="en-US" baseline="0" dirty="0"/>
              <a:t> </a:t>
            </a:r>
            <a:r>
              <a:rPr lang="en-US" altLang="zh-CN" baseline="0" dirty="0"/>
              <a:t>I</a:t>
            </a:r>
            <a:r>
              <a:rPr lang="zh-CN" altLang="en-US" baseline="0" dirty="0"/>
              <a:t> </a:t>
            </a:r>
            <a:r>
              <a:rPr lang="en-US" altLang="zh-CN" baseline="0" dirty="0"/>
              <a:t>would</a:t>
            </a:r>
            <a:r>
              <a:rPr lang="zh-CN" altLang="en-US" baseline="0" dirty="0"/>
              <a:t> </a:t>
            </a:r>
            <a:r>
              <a:rPr lang="en-US" altLang="zh-CN" baseline="0" dirty="0"/>
              <a:t>like</a:t>
            </a:r>
            <a:r>
              <a:rPr lang="zh-CN" altLang="en-US" baseline="0" dirty="0"/>
              <a:t> </a:t>
            </a:r>
            <a:r>
              <a:rPr lang="en-US" altLang="zh-CN" baseline="0" dirty="0"/>
              <a:t>to</a:t>
            </a:r>
            <a:r>
              <a:rPr lang="zh-CN" altLang="en-US" baseline="0" dirty="0"/>
              <a:t> </a:t>
            </a:r>
            <a:r>
              <a:rPr lang="en-US" altLang="zh-CN" baseline="0" dirty="0"/>
              <a:t>point</a:t>
            </a:r>
            <a:r>
              <a:rPr lang="zh-CN" altLang="en-US" baseline="0" dirty="0"/>
              <a:t> </a:t>
            </a:r>
            <a:r>
              <a:rPr lang="en-US" altLang="zh-CN" baseline="0" dirty="0"/>
              <a:t>out</a:t>
            </a:r>
            <a:r>
              <a:rPr lang="zh-CN" altLang="en-US" baseline="0" dirty="0"/>
              <a:t> </a:t>
            </a:r>
            <a:r>
              <a:rPr lang="en-US" altLang="zh-CN" baseline="0" dirty="0"/>
              <a:t>that</a:t>
            </a:r>
            <a:r>
              <a:rPr lang="zh-CN" altLang="en-US" baseline="0" dirty="0"/>
              <a:t> </a:t>
            </a:r>
            <a:r>
              <a:rPr lang="en-US" altLang="zh-CN" baseline="0" dirty="0" err="1"/>
              <a:t>GraphLab</a:t>
            </a:r>
            <a:r>
              <a:rPr lang="zh-CN" altLang="en-US" baseline="0" dirty="0"/>
              <a:t> </a:t>
            </a:r>
            <a:r>
              <a:rPr lang="en-US" altLang="zh-CN" baseline="0" dirty="0"/>
              <a:t>follows</a:t>
            </a:r>
            <a:r>
              <a:rPr lang="zh-CN" altLang="en-US" baseline="0" dirty="0"/>
              <a:t> </a:t>
            </a:r>
            <a:r>
              <a:rPr lang="en-US" altLang="zh-CN" baseline="0" dirty="0"/>
              <a:t>a</a:t>
            </a:r>
            <a:r>
              <a:rPr lang="zh-CN" altLang="en-US" baseline="0" dirty="0"/>
              <a:t> </a:t>
            </a:r>
            <a:r>
              <a:rPr lang="en-US" altLang="zh-CN" baseline="0" dirty="0"/>
              <a:t>quite</a:t>
            </a:r>
            <a:r>
              <a:rPr lang="zh-CN" altLang="en-US" baseline="0" dirty="0"/>
              <a:t> </a:t>
            </a:r>
            <a:r>
              <a:rPr lang="en-US" altLang="zh-CN" baseline="0" dirty="0"/>
              <a:t>different</a:t>
            </a:r>
            <a:r>
              <a:rPr lang="zh-CN" altLang="en-US" baseline="0" dirty="0"/>
              <a:t> </a:t>
            </a:r>
            <a:r>
              <a:rPr lang="en-US" altLang="zh-CN" baseline="0" dirty="0"/>
              <a:t>design.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Specifically,</a:t>
            </a:r>
            <a:r>
              <a:rPr lang="zh-CN" altLang="en-US" baseline="0" dirty="0"/>
              <a:t> </a:t>
            </a:r>
            <a:r>
              <a:rPr lang="en-US" altLang="zh-CN" baseline="0" dirty="0"/>
              <a:t>it</a:t>
            </a:r>
            <a:r>
              <a:rPr lang="zh-CN" altLang="en-US" baseline="0" dirty="0"/>
              <a:t> </a:t>
            </a:r>
            <a:r>
              <a:rPr lang="en-US" altLang="zh-CN" baseline="0" dirty="0"/>
              <a:t>uses</a:t>
            </a:r>
            <a:r>
              <a:rPr lang="zh-CN" altLang="en-US" baseline="0" dirty="0"/>
              <a:t> </a:t>
            </a:r>
            <a:r>
              <a:rPr lang="en-US" altLang="zh-CN" baseline="0" dirty="0"/>
              <a:t>a</a:t>
            </a:r>
            <a:r>
              <a:rPr lang="zh-CN" altLang="en-US" baseline="0" dirty="0"/>
              <a:t> </a:t>
            </a:r>
            <a:r>
              <a:rPr lang="en-US" altLang="zh-CN" baseline="0" dirty="0"/>
              <a:t>so-called</a:t>
            </a:r>
            <a:r>
              <a:rPr lang="zh-CN" altLang="en-US" baseline="0" dirty="0"/>
              <a:t> </a:t>
            </a:r>
            <a:r>
              <a:rPr lang="en-US" altLang="zh-CN" baseline="0" dirty="0"/>
              <a:t>vertex-cut</a:t>
            </a:r>
            <a:r>
              <a:rPr lang="zh-CN" altLang="en-US" baseline="0" dirty="0"/>
              <a:t> </a:t>
            </a:r>
            <a:r>
              <a:rPr lang="en-US" altLang="zh-CN" baseline="0" dirty="0"/>
              <a:t>partitioning</a:t>
            </a:r>
            <a:r>
              <a:rPr lang="zh-CN" altLang="en-US" baseline="0" dirty="0"/>
              <a:t> </a:t>
            </a:r>
            <a:r>
              <a:rPr lang="en-US" altLang="zh-CN" baseline="0" dirty="0"/>
              <a:t>method</a:t>
            </a:r>
            <a:r>
              <a:rPr lang="zh-CN" altLang="en-US" baseline="0" dirty="0"/>
              <a:t> </a:t>
            </a:r>
            <a:r>
              <a:rPr lang="en-US" altLang="zh-CN" baseline="0" dirty="0"/>
              <a:t>where</a:t>
            </a:r>
            <a:r>
              <a:rPr lang="zh-CN" altLang="en-US" baseline="0" dirty="0"/>
              <a:t> </a:t>
            </a:r>
            <a:r>
              <a:rPr lang="en-US" altLang="zh-CN" baseline="0" dirty="0"/>
              <a:t>edges</a:t>
            </a:r>
            <a:r>
              <a:rPr lang="zh-CN" altLang="en-US" baseline="0" dirty="0"/>
              <a:t> </a:t>
            </a:r>
            <a:r>
              <a:rPr lang="en-US" altLang="zh-CN" baseline="0" dirty="0"/>
              <a:t>are</a:t>
            </a:r>
            <a:r>
              <a:rPr lang="zh-CN" altLang="en-US" baseline="0" dirty="0"/>
              <a:t> </a:t>
            </a:r>
            <a:r>
              <a:rPr lang="en-US" altLang="zh-CN" baseline="0" dirty="0"/>
              <a:t>distributed</a:t>
            </a:r>
            <a:r>
              <a:rPr lang="zh-CN" altLang="en-US" baseline="0" dirty="0"/>
              <a:t> </a:t>
            </a:r>
            <a:r>
              <a:rPr lang="en-US" altLang="zh-CN" baseline="0" dirty="0"/>
              <a:t>to</a:t>
            </a:r>
            <a:r>
              <a:rPr lang="zh-CN" altLang="en-US" baseline="0" dirty="0"/>
              <a:t> </a:t>
            </a:r>
            <a:r>
              <a:rPr lang="en-US" altLang="zh-CN" baseline="0" dirty="0"/>
              <a:t>different</a:t>
            </a:r>
            <a:r>
              <a:rPr lang="zh-CN" altLang="en-US" baseline="0" dirty="0"/>
              <a:t> </a:t>
            </a:r>
            <a:r>
              <a:rPr lang="en-US" altLang="zh-CN" baseline="0" dirty="0"/>
              <a:t>machines</a:t>
            </a:r>
            <a:r>
              <a:rPr lang="zh-CN" altLang="en-US" baseline="0" dirty="0"/>
              <a:t> </a:t>
            </a:r>
            <a:r>
              <a:rPr lang="en-US" altLang="zh-CN" baseline="0" dirty="0"/>
              <a:t>rather</a:t>
            </a:r>
            <a:r>
              <a:rPr lang="zh-CN" altLang="en-US" baseline="0" dirty="0"/>
              <a:t> </a:t>
            </a:r>
            <a:r>
              <a:rPr lang="en-US" altLang="zh-CN" baseline="0" dirty="0"/>
              <a:t>than</a:t>
            </a:r>
            <a:r>
              <a:rPr lang="zh-CN" altLang="en-US" baseline="0" dirty="0"/>
              <a:t> </a:t>
            </a:r>
            <a:r>
              <a:rPr lang="en-US" altLang="zh-CN" baseline="0" dirty="0"/>
              <a:t>vertices.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Since</a:t>
            </a:r>
            <a:r>
              <a:rPr lang="zh-CN" altLang="en-US" baseline="0" dirty="0"/>
              <a:t> </a:t>
            </a:r>
            <a:r>
              <a:rPr lang="en-US" altLang="zh-CN" baseline="0" dirty="0"/>
              <a:t>different</a:t>
            </a:r>
            <a:r>
              <a:rPr lang="zh-CN" altLang="en-US" baseline="0" dirty="0"/>
              <a:t> </a:t>
            </a:r>
            <a:r>
              <a:rPr lang="en-US" altLang="zh-CN" baseline="0" dirty="0"/>
              <a:t>edges</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in</a:t>
            </a:r>
            <a:r>
              <a:rPr lang="zh-CN" altLang="en-US" baseline="0" dirty="0"/>
              <a:t> </a:t>
            </a:r>
            <a:r>
              <a:rPr lang="en-US" altLang="zh-CN" baseline="0" dirty="0"/>
              <a:t>different</a:t>
            </a:r>
            <a:r>
              <a:rPr lang="zh-CN" altLang="en-US" baseline="0" dirty="0"/>
              <a:t> </a:t>
            </a:r>
            <a:r>
              <a:rPr lang="en-US" altLang="zh-CN" baseline="0" dirty="0"/>
              <a:t>machines,</a:t>
            </a:r>
            <a:r>
              <a:rPr lang="zh-CN" altLang="en-US" baseline="0" dirty="0"/>
              <a:t> </a:t>
            </a:r>
            <a:r>
              <a:rPr lang="en-US" altLang="zh-CN" baseline="0" dirty="0"/>
              <a:t>the</a:t>
            </a:r>
            <a:r>
              <a:rPr lang="zh-CN" altLang="en-US" baseline="0" dirty="0"/>
              <a:t> </a:t>
            </a:r>
            <a:r>
              <a:rPr lang="en-US" altLang="zh-CN" baseline="0" dirty="0"/>
              <a:t>state</a:t>
            </a:r>
            <a:r>
              <a:rPr lang="zh-CN" altLang="en-US" baseline="0" dirty="0"/>
              <a:t> </a:t>
            </a:r>
            <a:r>
              <a:rPr lang="en-US" altLang="zh-CN" baseline="0" dirty="0"/>
              <a:t>of</a:t>
            </a:r>
            <a:r>
              <a:rPr lang="zh-CN" altLang="en-US" baseline="0" dirty="0"/>
              <a:t> </a:t>
            </a:r>
            <a:r>
              <a:rPr lang="en-US" altLang="zh-CN" baseline="0" dirty="0"/>
              <a:t>this</a:t>
            </a:r>
            <a:r>
              <a:rPr lang="zh-CN" altLang="en-US" baseline="0" dirty="0"/>
              <a:t> </a:t>
            </a:r>
            <a:r>
              <a:rPr lang="en-US" altLang="zh-CN" baseline="0" dirty="0"/>
              <a:t>vertex</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mirrored</a:t>
            </a:r>
            <a:r>
              <a:rPr lang="zh-CN" altLang="en-US" baseline="0" dirty="0"/>
              <a:t> </a:t>
            </a:r>
            <a:r>
              <a:rPr lang="en-US" altLang="zh-CN" baseline="0" dirty="0"/>
              <a:t>to</a:t>
            </a:r>
            <a:r>
              <a:rPr lang="zh-CN" altLang="en-US" baseline="0" dirty="0"/>
              <a:t> </a:t>
            </a:r>
            <a:r>
              <a:rPr lang="en-US" altLang="zh-CN" baseline="0" dirty="0"/>
              <a:t>all</a:t>
            </a:r>
            <a:r>
              <a:rPr lang="zh-CN" altLang="en-US" baseline="0" dirty="0"/>
              <a:t> </a:t>
            </a:r>
            <a:r>
              <a:rPr lang="en-US" altLang="zh-CN" baseline="0" dirty="0"/>
              <a:t>those</a:t>
            </a:r>
            <a:r>
              <a:rPr lang="zh-CN" altLang="en-US" baseline="0" dirty="0"/>
              <a:t> </a:t>
            </a:r>
            <a:r>
              <a:rPr lang="en-US" altLang="zh-CN" baseline="0" dirty="0"/>
              <a:t>machines.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err="1"/>
              <a:t>GraphLab's</a:t>
            </a:r>
            <a:r>
              <a:rPr lang="zh-CN" altLang="en-US" baseline="0" dirty="0"/>
              <a:t> </a:t>
            </a:r>
            <a:r>
              <a:rPr lang="en-US" altLang="zh-CN" baseline="0" dirty="0"/>
              <a:t>vertex-program</a:t>
            </a:r>
            <a:r>
              <a:rPr lang="zh-CN" altLang="en-US" baseline="0" dirty="0"/>
              <a:t> </a:t>
            </a:r>
            <a:r>
              <a:rPr lang="en-US" altLang="zh-CN" baseline="0" dirty="0"/>
              <a:t>is</a:t>
            </a:r>
            <a:r>
              <a:rPr lang="zh-CN" altLang="en-US" baseline="0" dirty="0"/>
              <a:t> </a:t>
            </a:r>
            <a:r>
              <a:rPr lang="en-US" altLang="zh-CN" baseline="0" dirty="0"/>
              <a:t>also</a:t>
            </a:r>
            <a:r>
              <a:rPr lang="zh-CN" altLang="en-US" baseline="0" dirty="0"/>
              <a:t> </a:t>
            </a:r>
            <a:r>
              <a:rPr lang="en-US" altLang="zh-CN" baseline="0" dirty="0"/>
              <a:t>a</a:t>
            </a:r>
            <a:r>
              <a:rPr lang="zh-CN" altLang="en-US" baseline="0" dirty="0"/>
              <a:t> </a:t>
            </a:r>
            <a:r>
              <a:rPr lang="en-US" altLang="zh-CN" baseline="0" dirty="0"/>
              <a:t>bit</a:t>
            </a:r>
            <a:r>
              <a:rPr lang="zh-CN" altLang="en-US" baseline="0" dirty="0"/>
              <a:t> </a:t>
            </a:r>
            <a:r>
              <a:rPr lang="en-US" altLang="zh-CN" baseline="0" dirty="0"/>
              <a:t>different,</a:t>
            </a:r>
            <a:r>
              <a:rPr lang="zh-CN" altLang="en-US" baseline="0" dirty="0"/>
              <a:t> </a:t>
            </a:r>
            <a:r>
              <a:rPr lang="en-US" altLang="zh-CN" baseline="0" dirty="0"/>
              <a:t>following</a:t>
            </a:r>
            <a:r>
              <a:rPr lang="zh-CN" altLang="en-US" baseline="0" dirty="0"/>
              <a:t> </a:t>
            </a:r>
            <a:r>
              <a:rPr lang="en-US" altLang="zh-CN" baseline="0" dirty="0"/>
              <a:t>a</a:t>
            </a:r>
            <a:r>
              <a:rPr lang="zh-CN" altLang="en-US" baseline="0" dirty="0"/>
              <a:t> </a:t>
            </a:r>
            <a:r>
              <a:rPr lang="en-US" altLang="zh-CN" baseline="0" dirty="0"/>
              <a:t>gather-apply-scatter</a:t>
            </a:r>
            <a:r>
              <a:rPr lang="zh-CN" altLang="en-US" baseline="0" dirty="0"/>
              <a:t> </a:t>
            </a:r>
            <a:r>
              <a:rPr lang="en-US" altLang="zh-CN" baseline="0" dirty="0"/>
              <a:t>programming</a:t>
            </a:r>
            <a:r>
              <a:rPr lang="zh-CN" altLang="en-US" baseline="0" dirty="0"/>
              <a:t> </a:t>
            </a:r>
            <a:r>
              <a:rPr lang="en-US" altLang="zh-CN" baseline="0" dirty="0"/>
              <a:t>model.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Here,</a:t>
            </a:r>
            <a:r>
              <a:rPr lang="zh-CN" altLang="en-US" baseline="0" dirty="0"/>
              <a:t> </a:t>
            </a:r>
            <a:r>
              <a:rPr lang="en-US" altLang="zh-CN" baseline="0" dirty="0"/>
              <a:t>each</a:t>
            </a:r>
            <a:r>
              <a:rPr lang="zh-CN" altLang="en-US" baseline="0" dirty="0"/>
              <a:t> </a:t>
            </a:r>
            <a:r>
              <a:rPr lang="en-US" altLang="zh-CN" baseline="0" dirty="0"/>
              <a:t>vertex</a:t>
            </a:r>
            <a:r>
              <a:rPr lang="zh-CN" altLang="en-US" baseline="0" dirty="0"/>
              <a:t> </a:t>
            </a:r>
            <a:r>
              <a:rPr lang="en-US" altLang="zh-CN" baseline="0" dirty="0"/>
              <a:t>can</a:t>
            </a:r>
            <a:r>
              <a:rPr lang="zh-CN" altLang="en-US" baseline="0" dirty="0"/>
              <a:t> </a:t>
            </a:r>
            <a:r>
              <a:rPr lang="en-US" altLang="zh-CN" baseline="0" dirty="0"/>
              <a:t>directly</a:t>
            </a:r>
            <a:r>
              <a:rPr lang="zh-CN" altLang="en-US" baseline="0" dirty="0"/>
              <a:t> </a:t>
            </a:r>
            <a:r>
              <a:rPr lang="en-US" altLang="zh-CN" baseline="0" dirty="0"/>
              <a:t>access</a:t>
            </a:r>
            <a:r>
              <a:rPr lang="zh-CN" altLang="en-US" baseline="0" dirty="0"/>
              <a:t> </a:t>
            </a:r>
            <a:r>
              <a:rPr lang="en-US" altLang="zh-CN" baseline="0" dirty="0"/>
              <a:t>data</a:t>
            </a:r>
            <a:r>
              <a:rPr lang="zh-CN" altLang="en-US" baseline="0" dirty="0"/>
              <a:t> </a:t>
            </a:r>
            <a:r>
              <a:rPr lang="en-US" altLang="zh-CN" baseline="0" dirty="0"/>
              <a:t>from</a:t>
            </a:r>
            <a:r>
              <a:rPr lang="zh-CN" altLang="en-US" baseline="0" dirty="0"/>
              <a:t> </a:t>
            </a:r>
            <a:r>
              <a:rPr lang="en-US" altLang="zh-CN" baseline="0" dirty="0"/>
              <a:t>its</a:t>
            </a:r>
            <a:r>
              <a:rPr lang="zh-CN" altLang="en-US" baseline="0" dirty="0"/>
              <a:t> </a:t>
            </a:r>
            <a:r>
              <a:rPr lang="en-US" altLang="zh-CN" baseline="0" dirty="0"/>
              <a:t>adjacent</a:t>
            </a:r>
            <a:r>
              <a:rPr lang="zh-CN" altLang="en-US" baseline="0" dirty="0"/>
              <a:t> </a:t>
            </a:r>
            <a:r>
              <a:rPr lang="en-US" altLang="zh-CN" baseline="0" dirty="0"/>
              <a:t>vertices</a:t>
            </a:r>
            <a:r>
              <a:rPr lang="zh-CN" altLang="en-US" baseline="0" dirty="0"/>
              <a:t> </a:t>
            </a:r>
            <a:r>
              <a:rPr lang="en-US" altLang="zh-CN" baseline="0" dirty="0"/>
              <a:t>and</a:t>
            </a:r>
            <a:r>
              <a:rPr lang="zh-CN" altLang="en-US" baseline="0" dirty="0"/>
              <a:t> </a:t>
            </a:r>
            <a:r>
              <a:rPr lang="en-US" altLang="zh-CN" baseline="0" dirty="0"/>
              <a:t>edges,</a:t>
            </a:r>
            <a:r>
              <a:rPr lang="zh-CN" altLang="en-US" baseline="0" dirty="0"/>
              <a:t> </a:t>
            </a:r>
            <a:r>
              <a:rPr lang="en-US" altLang="zh-CN" baseline="0" dirty="0"/>
              <a:t>since</a:t>
            </a:r>
            <a:r>
              <a:rPr lang="zh-CN" altLang="en-US" baseline="0" dirty="0"/>
              <a:t> </a:t>
            </a:r>
            <a:r>
              <a:rPr lang="en-US" altLang="zh-CN" baseline="0" dirty="0"/>
              <a:t>they</a:t>
            </a:r>
            <a:r>
              <a:rPr lang="zh-CN" altLang="en-US" baseline="0" dirty="0"/>
              <a:t> </a:t>
            </a:r>
            <a:r>
              <a:rPr lang="en-US" altLang="zh-CN" baseline="0" dirty="0"/>
              <a:t>have</a:t>
            </a:r>
            <a:r>
              <a:rPr lang="zh-CN" altLang="en-US" baseline="0" dirty="0"/>
              <a:t> </a:t>
            </a:r>
            <a:r>
              <a:rPr lang="en-US" altLang="zh-CN" baseline="0" dirty="0"/>
              <a:t>been</a:t>
            </a:r>
            <a:r>
              <a:rPr lang="zh-CN" altLang="en-US" baseline="0" dirty="0"/>
              <a:t> </a:t>
            </a:r>
            <a:r>
              <a:rPr lang="en-US" altLang="zh-CN" baseline="0" dirty="0"/>
              <a:t>mirrored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machine,</a:t>
            </a:r>
            <a:r>
              <a:rPr lang="zh-CN" altLang="en-US" baseline="0" dirty="0"/>
              <a:t> </a:t>
            </a:r>
            <a:r>
              <a:rPr lang="en-US" altLang="zh-CN" baseline="0" dirty="0"/>
              <a:t>but</a:t>
            </a:r>
            <a:r>
              <a:rPr lang="zh-CN" altLang="en-US" baseline="0" dirty="0"/>
              <a:t> </a:t>
            </a:r>
            <a:r>
              <a:rPr lang="en-US" altLang="zh-CN" baseline="0" dirty="0"/>
              <a:t>data</a:t>
            </a:r>
            <a:r>
              <a:rPr lang="zh-CN" altLang="en-US" baseline="0" dirty="0"/>
              <a:t> </a:t>
            </a:r>
            <a:r>
              <a:rPr lang="en-US" altLang="zh-CN" baseline="0" dirty="0"/>
              <a:t>synchronization</a:t>
            </a:r>
            <a:r>
              <a:rPr lang="zh-CN" altLang="en-US" baseline="0" dirty="0"/>
              <a:t> </a:t>
            </a:r>
            <a:r>
              <a:rPr lang="en-US" altLang="zh-CN" baseline="0" dirty="0"/>
              <a:t>is</a:t>
            </a:r>
            <a:r>
              <a:rPr lang="zh-CN" altLang="en-US" baseline="0" dirty="0"/>
              <a:t> </a:t>
            </a:r>
            <a:r>
              <a:rPr lang="en-US" altLang="zh-CN" baseline="0" dirty="0"/>
              <a:t>needed</a:t>
            </a:r>
            <a:r>
              <a:rPr lang="zh-CN" altLang="en-US" baseline="0" dirty="0"/>
              <a:t> </a:t>
            </a:r>
            <a:r>
              <a:rPr lang="en-US" altLang="zh-CN" baseline="0" dirty="0"/>
              <a:t>for</a:t>
            </a:r>
            <a:r>
              <a:rPr lang="zh-CN" altLang="en-US" baseline="0" dirty="0"/>
              <a:t> </a:t>
            </a:r>
            <a:r>
              <a:rPr lang="en-US" altLang="zh-CN" baseline="0" dirty="0"/>
              <a:t>data</a:t>
            </a:r>
            <a:r>
              <a:rPr lang="zh-CN" altLang="en-US" baseline="0" dirty="0"/>
              <a:t>  </a:t>
            </a:r>
            <a:r>
              <a:rPr lang="en-US" altLang="zh-CN" baseline="0" dirty="0"/>
              <a:t>consistency.</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19</a:t>
            </a:fld>
            <a:endParaRPr lang="en-US"/>
          </a:p>
        </p:txBody>
      </p:sp>
    </p:spTree>
    <p:extLst>
      <p:ext uri="{BB962C8B-B14F-4D97-AF65-F5344CB8AC3E}">
        <p14:creationId xmlns:p14="http://schemas.microsoft.com/office/powerpoint/2010/main" val="250879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tutorial will be split into two parts.</a:t>
            </a:r>
          </a:p>
          <a:p>
            <a:r>
              <a:rPr lang="en-US" baseline="0" dirty="0"/>
              <a:t>Part I will be presented by me, where I will first motivate a categorization of graph mining problems from the perspective of algorithm time complexity, followed by an introduction of how to conduct graph mining using think-like-a-vertex frameworks.</a:t>
            </a:r>
          </a:p>
          <a:p>
            <a:r>
              <a:rPr lang="en-US" baseline="0" dirty="0"/>
              <a:t>I will then indicate the weakness of such frameworks in addressing compute-intensive graph mining problems, to motivate our task-based mining frameworks.</a:t>
            </a:r>
          </a:p>
          <a:p>
            <a:r>
              <a:rPr lang="en-US" baseline="0" dirty="0"/>
              <a:t>Finally, I will walk through the design of </a:t>
            </a:r>
            <a:r>
              <a:rPr lang="en-US" baseline="0" dirty="0" err="1"/>
              <a:t>PrefixFPM</a:t>
            </a:r>
            <a:r>
              <a:rPr lang="en-US" baseline="0" dirty="0"/>
              <a:t>, a compute-intensive system for frequent pattern mining in general, including the problem of frequent subgraph pattern mining.</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a:t>
            </a:fld>
            <a:endParaRPr lang="en-US"/>
          </a:p>
        </p:txBody>
      </p:sp>
    </p:spTree>
    <p:extLst>
      <p:ext uri="{BB962C8B-B14F-4D97-AF65-F5344CB8AC3E}">
        <p14:creationId xmlns:p14="http://schemas.microsoft.com/office/powerpoint/2010/main" val="2083215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Pregel's</a:t>
            </a:r>
            <a:r>
              <a:rPr lang="zh-CN" altLang="en-US" baseline="0" dirty="0"/>
              <a:t> </a:t>
            </a:r>
            <a:r>
              <a:rPr lang="en-US" altLang="zh-CN" baseline="0" dirty="0"/>
              <a:t>model</a:t>
            </a:r>
            <a:r>
              <a:rPr lang="zh-CN" altLang="en-US" baseline="0" dirty="0"/>
              <a:t> </a:t>
            </a:r>
            <a:r>
              <a:rPr lang="en-US" altLang="zh-CN" baseline="0" dirty="0"/>
              <a:t>is</a:t>
            </a:r>
            <a:r>
              <a:rPr lang="zh-CN" altLang="en-US" baseline="0" dirty="0"/>
              <a:t> </a:t>
            </a:r>
            <a:r>
              <a:rPr lang="en-US" altLang="zh-CN" baseline="0" dirty="0"/>
              <a:t>cleaner,</a:t>
            </a:r>
            <a:r>
              <a:rPr lang="zh-CN" altLang="en-US" baseline="0" dirty="0"/>
              <a:t> </a:t>
            </a:r>
            <a:r>
              <a:rPr lang="en-US" altLang="zh-CN" baseline="0" dirty="0"/>
              <a:t>without</a:t>
            </a:r>
            <a:r>
              <a:rPr lang="zh-CN" altLang="en-US" baseline="0" dirty="0"/>
              <a:t> </a:t>
            </a:r>
            <a:r>
              <a:rPr lang="en-US" altLang="zh-CN" baseline="0" dirty="0"/>
              <a:t>mirroring</a:t>
            </a:r>
            <a:r>
              <a:rPr lang="zh-CN" altLang="en-US" baseline="0" dirty="0"/>
              <a:t> </a:t>
            </a:r>
            <a:r>
              <a:rPr lang="en-US" altLang="zh-CN" baseline="0" dirty="0"/>
              <a:t>vertex</a:t>
            </a:r>
            <a:r>
              <a:rPr lang="zh-CN" altLang="en-US" baseline="0" dirty="0"/>
              <a:t> </a:t>
            </a:r>
            <a:r>
              <a:rPr lang="en-US" altLang="zh-CN" baseline="0" dirty="0"/>
              <a:t>and</a:t>
            </a:r>
            <a:r>
              <a:rPr lang="zh-CN" altLang="en-US" baseline="0" dirty="0"/>
              <a:t> </a:t>
            </a:r>
            <a:r>
              <a:rPr lang="en-US" altLang="zh-CN" baseline="0" dirty="0"/>
              <a:t>edge</a:t>
            </a:r>
            <a:r>
              <a:rPr lang="zh-CN" altLang="en-US" baseline="0" dirty="0"/>
              <a:t> </a:t>
            </a:r>
            <a:r>
              <a:rPr lang="en-US" altLang="zh-CN" baseline="0" dirty="0"/>
              <a:t>data.</a:t>
            </a:r>
          </a:p>
          <a:p>
            <a:endParaRPr lang="en-US" baseline="0" dirty="0"/>
          </a:p>
          <a:p>
            <a:r>
              <a:rPr lang="en-US" altLang="zh-CN" baseline="0" dirty="0"/>
              <a:t>As</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indicated,</a:t>
            </a:r>
            <a:r>
              <a:rPr lang="zh-CN" altLang="en-US" baseline="0" dirty="0"/>
              <a:t> </a:t>
            </a:r>
            <a:r>
              <a:rPr lang="en-US" altLang="zh-CN" baseline="0" dirty="0"/>
              <a:t>Pregel</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pioneer</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TLAV</a:t>
            </a:r>
            <a:r>
              <a:rPr lang="zh-CN" altLang="en-US" baseline="0" dirty="0"/>
              <a:t> </a:t>
            </a:r>
            <a:r>
              <a:rPr lang="en-US" altLang="zh-CN" baseline="0" dirty="0"/>
              <a:t>model.</a:t>
            </a:r>
          </a:p>
          <a:p>
            <a:r>
              <a:rPr lang="en-US" altLang="zh-CN" baseline="0" dirty="0"/>
              <a:t>[click]</a:t>
            </a:r>
          </a:p>
          <a:p>
            <a:r>
              <a:rPr lang="en-US" altLang="zh-CN" baseline="0" dirty="0"/>
              <a:t>Unlike</a:t>
            </a:r>
            <a:r>
              <a:rPr lang="zh-CN" altLang="en-US" baseline="0" dirty="0"/>
              <a:t> </a:t>
            </a:r>
            <a:r>
              <a:rPr lang="en-US" altLang="zh-CN" baseline="0" dirty="0" err="1"/>
              <a:t>GraphLab</a:t>
            </a:r>
            <a:r>
              <a:rPr lang="zh-CN" altLang="en-US" baseline="0" dirty="0"/>
              <a:t> </a:t>
            </a:r>
            <a:r>
              <a:rPr lang="en-US" altLang="zh-CN" baseline="0" dirty="0"/>
              <a:t>where</a:t>
            </a:r>
            <a:r>
              <a:rPr lang="zh-CN" altLang="en-US" baseline="0" dirty="0"/>
              <a:t> </a:t>
            </a:r>
            <a:r>
              <a:rPr lang="en-US" altLang="zh-CN" baseline="0" dirty="0"/>
              <a:t>you</a:t>
            </a:r>
            <a:r>
              <a:rPr lang="zh-CN" altLang="en-US" baseline="0" dirty="0"/>
              <a:t> </a:t>
            </a:r>
            <a:r>
              <a:rPr lang="en-US" altLang="zh-CN" baseline="0" dirty="0"/>
              <a:t>directly</a:t>
            </a:r>
            <a:r>
              <a:rPr lang="zh-CN" altLang="en-US" baseline="0" dirty="0"/>
              <a:t> </a:t>
            </a:r>
            <a:r>
              <a:rPr lang="en-US" altLang="zh-CN" baseline="0" dirty="0"/>
              <a:t>take</a:t>
            </a:r>
            <a:r>
              <a:rPr lang="zh-CN" altLang="en-US" baseline="0" dirty="0"/>
              <a:t> </a:t>
            </a:r>
            <a:r>
              <a:rPr lang="en-US" altLang="zh-CN" baseline="0" dirty="0"/>
              <a:t>data</a:t>
            </a:r>
            <a:r>
              <a:rPr lang="zh-CN" altLang="en-US" baseline="0" dirty="0"/>
              <a:t> </a:t>
            </a:r>
            <a:r>
              <a:rPr lang="en-US" altLang="zh-CN" baseline="0" dirty="0"/>
              <a:t>from</a:t>
            </a:r>
            <a:r>
              <a:rPr lang="zh-CN" altLang="en-US" baseline="0" dirty="0"/>
              <a:t> </a:t>
            </a:r>
            <a:r>
              <a:rPr lang="en-US" altLang="zh-CN" baseline="0" dirty="0"/>
              <a:t>adjacent</a:t>
            </a:r>
            <a:r>
              <a:rPr lang="zh-CN" altLang="en-US" baseline="0" dirty="0"/>
              <a:t> </a:t>
            </a:r>
            <a:r>
              <a:rPr lang="en-US" altLang="zh-CN" baseline="0" dirty="0"/>
              <a:t>vertices</a:t>
            </a:r>
            <a:r>
              <a:rPr lang="zh-CN" altLang="en-US" baseline="0" dirty="0"/>
              <a:t> </a:t>
            </a:r>
            <a:r>
              <a:rPr lang="en-US" altLang="zh-CN" baseline="0" dirty="0"/>
              <a:t>and</a:t>
            </a:r>
            <a:r>
              <a:rPr lang="zh-CN" altLang="en-US" baseline="0" dirty="0"/>
              <a:t> </a:t>
            </a:r>
            <a:r>
              <a:rPr lang="en-US" altLang="zh-CN" baseline="0" dirty="0"/>
              <a:t>edges,</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passes</a:t>
            </a:r>
            <a:r>
              <a:rPr lang="zh-CN" altLang="en-US" baseline="0" dirty="0"/>
              <a:t> </a:t>
            </a:r>
            <a:r>
              <a:rPr lang="en-US" altLang="zh-CN" baseline="0" dirty="0"/>
              <a:t>messages</a:t>
            </a:r>
            <a:r>
              <a:rPr lang="zh-CN" altLang="en-US" baseline="0" dirty="0"/>
              <a:t> </a:t>
            </a:r>
            <a:r>
              <a:rPr lang="en-US" altLang="zh-CN" baseline="0" dirty="0"/>
              <a:t>to</a:t>
            </a:r>
            <a:r>
              <a:rPr lang="zh-CN" altLang="en-US" baseline="0" dirty="0"/>
              <a:t> </a:t>
            </a:r>
            <a:r>
              <a:rPr lang="en-US" altLang="zh-CN" baseline="0" dirty="0"/>
              <a:t>other</a:t>
            </a:r>
            <a:r>
              <a:rPr lang="zh-CN" altLang="en-US" baseline="0" dirty="0"/>
              <a:t> </a:t>
            </a:r>
            <a:r>
              <a:rPr lang="en-US" altLang="zh-CN" baseline="0" dirty="0"/>
              <a:t>vertices</a:t>
            </a:r>
            <a:r>
              <a:rPr lang="zh-CN" altLang="en-US" baseline="0" dirty="0"/>
              <a:t> </a:t>
            </a:r>
            <a:r>
              <a:rPr lang="en-US" altLang="zh-CN" baseline="0" dirty="0"/>
              <a:t>to</a:t>
            </a:r>
            <a:r>
              <a:rPr lang="zh-CN" altLang="en-US" baseline="0" dirty="0"/>
              <a:t> </a:t>
            </a:r>
            <a:r>
              <a:rPr lang="en-US" altLang="zh-CN" baseline="0" dirty="0"/>
              <a:t>propagation</a:t>
            </a:r>
            <a:r>
              <a:rPr lang="zh-CN" altLang="en-US" baseline="0" dirty="0"/>
              <a:t> </a:t>
            </a:r>
            <a:r>
              <a:rPr lang="en-US" altLang="zh-CN" baseline="0" dirty="0"/>
              <a:t>information</a:t>
            </a:r>
            <a:r>
              <a:rPr lang="zh-CN" altLang="en-US" baseline="0" dirty="0"/>
              <a:t> </a:t>
            </a:r>
            <a:r>
              <a:rPr lang="en-US" altLang="zh-CN" baseline="0" dirty="0"/>
              <a:t>updates.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The</a:t>
            </a:r>
            <a:r>
              <a:rPr lang="zh-CN" altLang="en-US" baseline="0" dirty="0"/>
              <a:t> </a:t>
            </a:r>
            <a:r>
              <a:rPr lang="en-US" altLang="zh-CN" baseline="0" dirty="0"/>
              <a:t>computation</a:t>
            </a:r>
            <a:r>
              <a:rPr lang="zh-CN" altLang="en-US" baseline="0" dirty="0"/>
              <a:t> </a:t>
            </a:r>
            <a:r>
              <a:rPr lang="en-US" altLang="zh-CN" baseline="0" dirty="0"/>
              <a:t>is</a:t>
            </a:r>
            <a:r>
              <a:rPr lang="zh-CN" altLang="en-US" baseline="0" dirty="0"/>
              <a:t> </a:t>
            </a:r>
            <a:r>
              <a:rPr lang="en-US" altLang="zh-CN" baseline="0" dirty="0"/>
              <a:t>also</a:t>
            </a:r>
            <a:r>
              <a:rPr lang="zh-CN" altLang="en-US" baseline="0" dirty="0"/>
              <a:t> </a:t>
            </a:r>
            <a:r>
              <a:rPr lang="en-US" altLang="zh-CN" baseline="0" dirty="0"/>
              <a:t>iterative</a:t>
            </a:r>
            <a:r>
              <a:rPr lang="zh-CN" altLang="en-US" baseline="0" dirty="0"/>
              <a:t> </a:t>
            </a:r>
            <a:r>
              <a:rPr lang="en-US" altLang="zh-CN" baseline="0" dirty="0"/>
              <a:t>where</a:t>
            </a:r>
            <a:r>
              <a:rPr lang="zh-CN" altLang="en-US" baseline="0" dirty="0"/>
              <a:t> </a:t>
            </a:r>
            <a:r>
              <a:rPr lang="en-US" altLang="zh-CN" baseline="0" dirty="0"/>
              <a:t>in</a:t>
            </a:r>
            <a:r>
              <a:rPr lang="zh-CN" altLang="en-US" baseline="0" dirty="0"/>
              <a:t> </a:t>
            </a:r>
            <a:r>
              <a:rPr lang="en-US" altLang="zh-CN" baseline="0" dirty="0"/>
              <a:t>each</a:t>
            </a:r>
            <a:r>
              <a:rPr lang="zh-CN" altLang="en-US" baseline="0" dirty="0"/>
              <a:t> </a:t>
            </a:r>
            <a:r>
              <a:rPr lang="en-US" altLang="zh-CN" baseline="0" dirty="0"/>
              <a:t>iteration,</a:t>
            </a:r>
            <a:r>
              <a:rPr lang="zh-CN" altLang="en-US" baseline="0" dirty="0"/>
              <a:t> </a:t>
            </a:r>
            <a:r>
              <a:rPr lang="en-US" altLang="zh-CN" baseline="0" dirty="0"/>
              <a:t>vertices</a:t>
            </a:r>
            <a:r>
              <a:rPr lang="zh-CN" altLang="en-US" baseline="0" dirty="0"/>
              <a:t> </a:t>
            </a:r>
            <a:r>
              <a:rPr lang="en-US" altLang="zh-CN" baseline="0" dirty="0"/>
              <a:t>pass</a:t>
            </a:r>
            <a:r>
              <a:rPr lang="zh-CN" altLang="en-US" baseline="0" dirty="0"/>
              <a:t> </a:t>
            </a:r>
            <a:r>
              <a:rPr lang="en-US" altLang="zh-CN" baseline="0" dirty="0"/>
              <a:t>messages</a:t>
            </a:r>
            <a:r>
              <a:rPr lang="zh-CN" altLang="en-US" baseline="0" dirty="0"/>
              <a:t> </a:t>
            </a:r>
            <a:r>
              <a:rPr lang="en-US" altLang="zh-CN" baseline="0" dirty="0"/>
              <a:t>to</a:t>
            </a:r>
            <a:r>
              <a:rPr lang="zh-CN" altLang="en-US" baseline="0" dirty="0"/>
              <a:t> </a:t>
            </a:r>
            <a:r>
              <a:rPr lang="en-US" altLang="zh-CN" baseline="0" dirty="0"/>
              <a:t>other</a:t>
            </a:r>
            <a:r>
              <a:rPr lang="zh-CN" altLang="en-US" baseline="0" dirty="0"/>
              <a:t> </a:t>
            </a:r>
            <a:r>
              <a:rPr lang="en-US" altLang="zh-CN" baseline="0" dirty="0"/>
              <a:t>vertices,</a:t>
            </a:r>
            <a:r>
              <a:rPr lang="zh-CN" altLang="en-US" baseline="0" dirty="0"/>
              <a:t> </a:t>
            </a:r>
            <a:r>
              <a:rPr lang="en-US" altLang="zh-CN" baseline="0" dirty="0"/>
              <a:t>and</a:t>
            </a:r>
            <a:r>
              <a:rPr lang="zh-CN" altLang="en-US" baseline="0" dirty="0"/>
              <a:t> </a:t>
            </a:r>
            <a:r>
              <a:rPr lang="en-US" altLang="zh-CN" baseline="0" dirty="0"/>
              <a:t>these</a:t>
            </a:r>
            <a:r>
              <a:rPr lang="zh-CN" altLang="en-US" baseline="0" dirty="0"/>
              <a:t> </a:t>
            </a:r>
            <a:r>
              <a:rPr lang="en-US" altLang="zh-CN" baseline="0" dirty="0"/>
              <a:t>messages</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received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next</a:t>
            </a:r>
            <a:r>
              <a:rPr lang="zh-CN" altLang="en-US" baseline="0" dirty="0"/>
              <a:t> </a:t>
            </a:r>
            <a:r>
              <a:rPr lang="en-US" altLang="zh-CN" baseline="0" dirty="0"/>
              <a:t>iteration.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I</a:t>
            </a:r>
            <a:r>
              <a:rPr lang="zh-CN" altLang="en-US" baseline="0" dirty="0"/>
              <a:t> </a:t>
            </a:r>
            <a:r>
              <a:rPr lang="en-US" altLang="zh-CN" baseline="0" dirty="0"/>
              <a:t>have</a:t>
            </a:r>
            <a:r>
              <a:rPr lang="zh-CN" altLang="en-US" baseline="0" dirty="0"/>
              <a:t> </a:t>
            </a:r>
            <a:r>
              <a:rPr lang="en-US" altLang="zh-CN" baseline="0" dirty="0"/>
              <a:t>not</a:t>
            </a:r>
            <a:r>
              <a:rPr lang="zh-CN" altLang="en-US" baseline="0" dirty="0"/>
              <a:t> </a:t>
            </a:r>
            <a:r>
              <a:rPr lang="en-US" altLang="zh-CN" baseline="0" dirty="0"/>
              <a:t>heard</a:t>
            </a:r>
            <a:r>
              <a:rPr lang="zh-CN" altLang="en-US" baseline="0" dirty="0"/>
              <a:t> </a:t>
            </a:r>
            <a:r>
              <a:rPr lang="en-US" altLang="zh-CN" baseline="0" dirty="0"/>
              <a:t>how</a:t>
            </a:r>
            <a:r>
              <a:rPr lang="zh-CN" altLang="en-US" baseline="0" dirty="0"/>
              <a:t> </a:t>
            </a:r>
            <a:r>
              <a:rPr lang="en-US" altLang="zh-CN" baseline="0" dirty="0"/>
              <a:t>much</a:t>
            </a:r>
            <a:r>
              <a:rPr lang="zh-CN" altLang="en-US" baseline="0" dirty="0"/>
              <a:t> </a:t>
            </a:r>
            <a:r>
              <a:rPr lang="en-US" altLang="zh-CN" baseline="0" dirty="0"/>
              <a:t>impact</a:t>
            </a:r>
            <a:r>
              <a:rPr lang="zh-CN" altLang="en-US" baseline="0" dirty="0"/>
              <a:t> </a:t>
            </a:r>
            <a:r>
              <a:rPr lang="en-US" altLang="zh-CN" baseline="0" dirty="0"/>
              <a:t>Pregel</a:t>
            </a:r>
            <a:r>
              <a:rPr lang="zh-CN" altLang="en-US" baseline="0" dirty="0"/>
              <a:t> </a:t>
            </a:r>
            <a:r>
              <a:rPr lang="en-US" altLang="zh-CN" baseline="0" dirty="0"/>
              <a:t>has</a:t>
            </a:r>
            <a:r>
              <a:rPr lang="zh-CN" altLang="en-US" baseline="0" dirty="0"/>
              <a:t> </a:t>
            </a:r>
            <a:r>
              <a:rPr lang="en-US" altLang="zh-CN" baseline="0" dirty="0"/>
              <a:t>inside</a:t>
            </a:r>
            <a:r>
              <a:rPr lang="zh-CN" altLang="en-US" baseline="0" dirty="0"/>
              <a:t> </a:t>
            </a:r>
            <a:r>
              <a:rPr lang="en-US" altLang="zh-CN" baseline="0" dirty="0"/>
              <a:t>Google,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but</a:t>
            </a:r>
            <a:r>
              <a:rPr lang="zh-CN" altLang="en-US" baseline="0" dirty="0"/>
              <a:t> </a:t>
            </a:r>
            <a:r>
              <a:rPr lang="en-US" altLang="zh-CN" baseline="0" dirty="0"/>
              <a:t>it</a:t>
            </a:r>
            <a:r>
              <a:rPr lang="zh-CN" altLang="en-US" baseline="0" dirty="0"/>
              <a:t> </a:t>
            </a:r>
            <a:r>
              <a:rPr lang="en-US" altLang="zh-CN" baseline="0" dirty="0"/>
              <a:t>definitely</a:t>
            </a:r>
            <a:r>
              <a:rPr lang="zh-CN" altLang="en-US" baseline="0" dirty="0"/>
              <a:t> </a:t>
            </a:r>
            <a:r>
              <a:rPr lang="en-US" altLang="zh-CN" baseline="0" dirty="0"/>
              <a:t>has</a:t>
            </a:r>
            <a:r>
              <a:rPr lang="zh-CN" altLang="en-US" baseline="0" dirty="0"/>
              <a:t> </a:t>
            </a:r>
            <a:r>
              <a:rPr lang="en-US" altLang="zh-CN" baseline="0" dirty="0"/>
              <a:t>inspired</a:t>
            </a:r>
            <a:r>
              <a:rPr lang="zh-CN" altLang="en-US" baseline="0" dirty="0"/>
              <a:t> </a:t>
            </a:r>
            <a:r>
              <a:rPr lang="en-US" altLang="zh-CN" baseline="0" dirty="0"/>
              <a:t>many</a:t>
            </a:r>
            <a:r>
              <a:rPr lang="zh-CN" altLang="en-US" baseline="0" dirty="0"/>
              <a:t> </a:t>
            </a:r>
            <a:r>
              <a:rPr lang="en-US" altLang="zh-CN" baseline="0" dirty="0"/>
              <a:t>research</a:t>
            </a:r>
            <a:r>
              <a:rPr lang="zh-CN" altLang="en-US" baseline="0" dirty="0"/>
              <a:t> </a:t>
            </a:r>
            <a:r>
              <a:rPr lang="en-US" altLang="zh-CN" baseline="0" dirty="0"/>
              <a:t>on</a:t>
            </a:r>
            <a:r>
              <a:rPr lang="zh-CN" altLang="en-US" baseline="0" dirty="0"/>
              <a:t> </a:t>
            </a:r>
            <a:r>
              <a:rPr lang="en-US" altLang="zh-CN" baseline="0" dirty="0"/>
              <a:t>TLAV</a:t>
            </a:r>
            <a:r>
              <a:rPr lang="zh-CN" altLang="en-US" baseline="0" dirty="0"/>
              <a:t> </a:t>
            </a:r>
            <a:r>
              <a:rPr lang="en-US" altLang="zh-CN" baseline="0" dirty="0"/>
              <a:t>models</a:t>
            </a:r>
            <a:r>
              <a:rPr lang="zh-CN" altLang="en-US" baseline="0" dirty="0"/>
              <a:t> </a:t>
            </a:r>
            <a:r>
              <a:rPr lang="en-US" altLang="zh-CN" baseline="0" dirty="0"/>
              <a:t>in</a:t>
            </a:r>
            <a:r>
              <a:rPr lang="zh-CN" altLang="en-US" baseline="0" dirty="0"/>
              <a:t> </a:t>
            </a:r>
            <a:r>
              <a:rPr lang="en-US" altLang="zh-CN" baseline="0" dirty="0"/>
              <a:t>academia.</a:t>
            </a:r>
          </a:p>
          <a:p>
            <a:r>
              <a:rPr lang="en-US" altLang="zh-CN" baseline="0" dirty="0"/>
              <a:t>[click]</a:t>
            </a:r>
          </a:p>
          <a:p>
            <a:r>
              <a:rPr lang="en-US" altLang="zh-CN" baseline="0" dirty="0"/>
              <a:t>The</a:t>
            </a:r>
            <a:r>
              <a:rPr lang="zh-CN" altLang="en-US" baseline="0" dirty="0"/>
              <a:t> </a:t>
            </a:r>
            <a:r>
              <a:rPr lang="en-US" altLang="zh-CN" baseline="0" dirty="0"/>
              <a:t>Pregel</a:t>
            </a:r>
            <a:r>
              <a:rPr lang="zh-CN" altLang="en-US" baseline="0" dirty="0"/>
              <a:t> </a:t>
            </a:r>
            <a:r>
              <a:rPr lang="en-US" altLang="zh-CN" baseline="0" dirty="0"/>
              <a:t>paper</a:t>
            </a:r>
            <a:r>
              <a:rPr lang="zh-CN" altLang="en-US" baseline="0" dirty="0"/>
              <a:t> </a:t>
            </a:r>
            <a:r>
              <a:rPr lang="en-US" altLang="zh-CN" baseline="0" dirty="0"/>
              <a:t>actually</a:t>
            </a:r>
            <a:r>
              <a:rPr lang="zh-CN" altLang="en-US" baseline="0" dirty="0"/>
              <a:t> </a:t>
            </a:r>
            <a:r>
              <a:rPr lang="en-US" altLang="zh-CN" baseline="0" dirty="0"/>
              <a:t>won</a:t>
            </a:r>
            <a:r>
              <a:rPr lang="zh-CN" altLang="en-US" baseline="0" dirty="0"/>
              <a:t> </a:t>
            </a:r>
            <a:r>
              <a:rPr lang="en-US" altLang="zh-CN" baseline="0" dirty="0"/>
              <a:t>the</a:t>
            </a:r>
            <a:r>
              <a:rPr lang="zh-CN" altLang="en-US" baseline="0" dirty="0"/>
              <a:t> </a:t>
            </a:r>
            <a:r>
              <a:rPr lang="en-US" altLang="zh-CN" baseline="0" dirty="0"/>
              <a:t>test</a:t>
            </a:r>
            <a:r>
              <a:rPr lang="zh-CN" altLang="en-US" baseline="0" dirty="0"/>
              <a:t> </a:t>
            </a:r>
            <a:r>
              <a:rPr lang="en-US" altLang="zh-CN" baseline="0" dirty="0"/>
              <a:t>of</a:t>
            </a:r>
            <a:r>
              <a:rPr lang="zh-CN" altLang="en-US" baseline="0" dirty="0"/>
              <a:t> </a:t>
            </a:r>
            <a:r>
              <a:rPr lang="en-US" altLang="zh-CN" baseline="0" dirty="0"/>
              <a:t>time</a:t>
            </a:r>
            <a:r>
              <a:rPr lang="zh-CN" altLang="en-US" baseline="0" dirty="0"/>
              <a:t> </a:t>
            </a:r>
            <a:r>
              <a:rPr lang="en-US" altLang="zh-CN" baseline="0" dirty="0"/>
              <a:t>award</a:t>
            </a:r>
            <a:r>
              <a:rPr lang="zh-CN" altLang="en-US" baseline="0" dirty="0"/>
              <a:t> </a:t>
            </a:r>
            <a:r>
              <a:rPr lang="en-US" altLang="zh-CN" baseline="0" dirty="0"/>
              <a:t>in</a:t>
            </a:r>
            <a:r>
              <a:rPr lang="zh-CN" altLang="en-US" baseline="0" dirty="0"/>
              <a:t> </a:t>
            </a:r>
            <a:r>
              <a:rPr lang="en-US" altLang="zh-CN" baseline="0" dirty="0"/>
              <a:t>SIGMOD</a:t>
            </a:r>
            <a:r>
              <a:rPr lang="zh-CN" altLang="en-US" baseline="0" dirty="0"/>
              <a:t> </a:t>
            </a:r>
            <a:r>
              <a:rPr lang="en-US" altLang="zh-CN" baseline="0" dirty="0"/>
              <a:t>2020.</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20</a:t>
            </a:fld>
            <a:endParaRPr lang="en-US"/>
          </a:p>
        </p:txBody>
      </p:sp>
    </p:spTree>
    <p:extLst>
      <p:ext uri="{BB962C8B-B14F-4D97-AF65-F5344CB8AC3E}">
        <p14:creationId xmlns:p14="http://schemas.microsoft.com/office/powerpoint/2010/main" val="3763105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Given</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graph,</a:t>
            </a:r>
          </a:p>
          <a:p>
            <a:r>
              <a:rPr lang="en-US" altLang="zh-CN" baseline="0" dirty="0"/>
              <a:t>[click]</a:t>
            </a:r>
          </a:p>
          <a:p>
            <a:r>
              <a:rPr lang="en-US" altLang="zh-CN" baseline="0" dirty="0"/>
              <a:t>Pregel</a:t>
            </a:r>
            <a:r>
              <a:rPr lang="zh-CN" altLang="en-US" baseline="0" dirty="0"/>
              <a:t> </a:t>
            </a:r>
            <a:r>
              <a:rPr lang="en-US" altLang="zh-CN" baseline="0" dirty="0"/>
              <a:t>partitions</a:t>
            </a:r>
            <a:r>
              <a:rPr lang="zh-CN" altLang="en-US" baseline="0" dirty="0"/>
              <a:t> </a:t>
            </a:r>
            <a:r>
              <a:rPr lang="en-US" altLang="zh-CN" baseline="0" dirty="0"/>
              <a:t>vertices</a:t>
            </a:r>
            <a:r>
              <a:rPr lang="zh-CN" altLang="en-US" baseline="0" dirty="0"/>
              <a:t> </a:t>
            </a:r>
            <a:r>
              <a:rPr lang="en-US" altLang="zh-CN" baseline="0" dirty="0"/>
              <a:t>into</a:t>
            </a:r>
            <a:r>
              <a:rPr lang="zh-CN" altLang="en-US" baseline="0" dirty="0"/>
              <a:t> </a:t>
            </a:r>
            <a:r>
              <a:rPr lang="en-US" altLang="zh-CN" baseline="0" dirty="0"/>
              <a:t>different</a:t>
            </a:r>
            <a:r>
              <a:rPr lang="zh-CN" altLang="en-US" baseline="0" dirty="0"/>
              <a:t> </a:t>
            </a:r>
            <a:r>
              <a:rPr lang="en-US" altLang="zh-CN" baseline="0" dirty="0"/>
              <a:t>machines</a:t>
            </a:r>
            <a:r>
              <a:rPr lang="zh-CN" altLang="en-US" baseline="0" dirty="0"/>
              <a:t> </a:t>
            </a:r>
            <a:r>
              <a:rPr lang="en-US" altLang="zh-CN" baseline="0" dirty="0"/>
              <a:t>by</a:t>
            </a:r>
            <a:r>
              <a:rPr lang="zh-CN" altLang="en-US" baseline="0" dirty="0"/>
              <a:t> </a:t>
            </a:r>
            <a:r>
              <a:rPr lang="en-US" altLang="zh-CN" baseline="0" dirty="0"/>
              <a:t>ID</a:t>
            </a:r>
            <a:r>
              <a:rPr lang="zh-CN" altLang="en-US" baseline="0" dirty="0"/>
              <a:t> </a:t>
            </a:r>
            <a:r>
              <a:rPr lang="en-US" altLang="zh-CN" baseline="0" dirty="0"/>
              <a:t>hashing,</a:t>
            </a:r>
            <a:r>
              <a:rPr lang="zh-CN" altLang="en-US" baseline="0" dirty="0"/>
              <a:t> </a:t>
            </a:r>
            <a:r>
              <a:rPr lang="en-US" altLang="zh-CN" baseline="0" dirty="0"/>
              <a:t>where</a:t>
            </a:r>
            <a:r>
              <a:rPr lang="zh-CN" altLang="en-US" baseline="0" dirty="0"/>
              <a:t> </a:t>
            </a:r>
            <a:r>
              <a:rPr lang="en-US" altLang="zh-CN" baseline="0" dirty="0"/>
              <a:t>each</a:t>
            </a:r>
            <a:r>
              <a:rPr lang="zh-CN" altLang="en-US" baseline="0" dirty="0"/>
              <a:t> </a:t>
            </a:r>
            <a:r>
              <a:rPr lang="en-US" altLang="zh-CN" baseline="0" dirty="0"/>
              <a:t>vertex</a:t>
            </a:r>
            <a:r>
              <a:rPr lang="zh-CN" altLang="en-US" baseline="0" dirty="0"/>
              <a:t> </a:t>
            </a:r>
            <a:r>
              <a:rPr lang="en-US" altLang="zh-CN" baseline="0" dirty="0"/>
              <a:t>is</a:t>
            </a:r>
            <a:r>
              <a:rPr lang="zh-CN" altLang="en-US" baseline="0" dirty="0"/>
              <a:t> </a:t>
            </a:r>
            <a:r>
              <a:rPr lang="en-US" altLang="zh-CN" baseline="0" dirty="0"/>
              <a:t>accompanied</a:t>
            </a:r>
            <a:r>
              <a:rPr lang="zh-CN" altLang="en-US" baseline="0" dirty="0"/>
              <a:t> </a:t>
            </a:r>
            <a:r>
              <a:rPr lang="en-US" altLang="zh-CN" baseline="0" dirty="0"/>
              <a:t>with</a:t>
            </a:r>
            <a:r>
              <a:rPr lang="zh-CN" altLang="en-US" baseline="0" dirty="0"/>
              <a:t> </a:t>
            </a:r>
            <a:r>
              <a:rPr lang="en-US" altLang="zh-CN" baseline="0" dirty="0"/>
              <a:t>a</a:t>
            </a:r>
            <a:r>
              <a:rPr lang="zh-CN" altLang="en-US" baseline="0" dirty="0"/>
              <a:t> </a:t>
            </a:r>
            <a:r>
              <a:rPr lang="en-US" altLang="zh-CN" baseline="0" dirty="0"/>
              <a:t>list</a:t>
            </a:r>
            <a:r>
              <a:rPr lang="zh-CN" altLang="en-US" baseline="0" dirty="0"/>
              <a:t> </a:t>
            </a:r>
            <a:r>
              <a:rPr lang="en-US" altLang="zh-CN" baseline="0" dirty="0"/>
              <a:t>of</a:t>
            </a:r>
            <a:r>
              <a:rPr lang="zh-CN" altLang="en-US" baseline="0" dirty="0"/>
              <a:t> </a:t>
            </a:r>
            <a:r>
              <a:rPr lang="en-US" altLang="zh-CN" baseline="0" dirty="0"/>
              <a:t>its</a:t>
            </a:r>
            <a:r>
              <a:rPr lang="zh-CN" altLang="en-US" baseline="0" dirty="0"/>
              <a:t> </a:t>
            </a:r>
            <a:r>
              <a:rPr lang="en-US" altLang="zh-CN" baseline="0" dirty="0"/>
              <a:t>neighbors</a:t>
            </a:r>
            <a:r>
              <a:rPr lang="zh-CN" altLang="en-US" baseline="0" dirty="0"/>
              <a:t> </a:t>
            </a:r>
            <a:r>
              <a:rPr lang="en-US" altLang="zh-CN" baseline="0" dirty="0"/>
              <a:t>that</a:t>
            </a:r>
            <a:r>
              <a:rPr lang="zh-CN" altLang="en-US" baseline="0" dirty="0"/>
              <a:t> </a:t>
            </a:r>
            <a:r>
              <a:rPr lang="en-US" altLang="zh-CN" baseline="0" dirty="0"/>
              <a:t>it</a:t>
            </a:r>
            <a:r>
              <a:rPr lang="zh-CN" altLang="en-US" baseline="0" dirty="0"/>
              <a:t> </a:t>
            </a:r>
            <a:r>
              <a:rPr lang="en-US" altLang="zh-CN" baseline="0" dirty="0"/>
              <a:t>can</a:t>
            </a:r>
            <a:r>
              <a:rPr lang="zh-CN" altLang="en-US" baseline="0" dirty="0"/>
              <a:t> </a:t>
            </a:r>
            <a:r>
              <a:rPr lang="en-US" altLang="zh-CN" baseline="0" dirty="0"/>
              <a:t>send</a:t>
            </a:r>
            <a:r>
              <a:rPr lang="zh-CN" altLang="en-US" baseline="0" dirty="0"/>
              <a:t> </a:t>
            </a:r>
            <a:r>
              <a:rPr lang="en-US" altLang="zh-CN" baseline="0" dirty="0"/>
              <a:t>messages</a:t>
            </a:r>
            <a:r>
              <a:rPr lang="zh-CN" altLang="en-US" baseline="0" dirty="0"/>
              <a:t> </a:t>
            </a:r>
            <a:r>
              <a:rPr lang="en-US" altLang="zh-CN" baseline="0" dirty="0"/>
              <a:t>to.</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21</a:t>
            </a:fld>
            <a:endParaRPr lang="en-US"/>
          </a:p>
        </p:txBody>
      </p:sp>
    </p:spTree>
    <p:extLst>
      <p:ext uri="{BB962C8B-B14F-4D97-AF65-F5344CB8AC3E}">
        <p14:creationId xmlns:p14="http://schemas.microsoft.com/office/powerpoint/2010/main" val="2621785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Each</a:t>
            </a:r>
            <a:r>
              <a:rPr lang="zh-CN" altLang="en-US" baseline="0" dirty="0"/>
              <a:t> </a:t>
            </a:r>
            <a:r>
              <a:rPr lang="en-US" altLang="zh-CN" baseline="0" dirty="0"/>
              <a:t>vertex</a:t>
            </a:r>
            <a:r>
              <a:rPr lang="zh-CN" altLang="en-US" baseline="0" dirty="0"/>
              <a:t> </a:t>
            </a:r>
            <a:r>
              <a:rPr lang="en-US" altLang="zh-CN" baseline="0" dirty="0"/>
              <a:t>u</a:t>
            </a:r>
            <a:r>
              <a:rPr lang="zh-CN" altLang="en-US" baseline="0" dirty="0"/>
              <a:t> </a:t>
            </a:r>
            <a:r>
              <a:rPr lang="en-US" altLang="zh-CN" baseline="0" dirty="0"/>
              <a:t>is</a:t>
            </a:r>
            <a:r>
              <a:rPr lang="zh-CN" altLang="en-US" baseline="0" dirty="0"/>
              <a:t> </a:t>
            </a:r>
            <a:r>
              <a:rPr lang="en-US" altLang="zh-CN" baseline="0" dirty="0"/>
              <a:t>associated</a:t>
            </a:r>
            <a:r>
              <a:rPr lang="zh-CN" altLang="en-US" baseline="0" dirty="0"/>
              <a:t> </a:t>
            </a:r>
            <a:r>
              <a:rPr lang="en-US" altLang="zh-CN" baseline="0" dirty="0"/>
              <a:t>with</a:t>
            </a:r>
            <a:r>
              <a:rPr lang="zh-CN" altLang="en-US" baseline="0" dirty="0"/>
              <a:t> </a:t>
            </a:r>
            <a:r>
              <a:rPr lang="en-US" altLang="zh-CN" baseline="0" dirty="0"/>
              <a:t>a</a:t>
            </a:r>
            <a:r>
              <a:rPr lang="zh-CN" altLang="en-US" baseline="0" dirty="0"/>
              <a:t> </a:t>
            </a:r>
            <a:r>
              <a:rPr lang="en-US" altLang="zh-CN" baseline="0" dirty="0"/>
              <a:t>user-defined</a:t>
            </a:r>
            <a:r>
              <a:rPr lang="zh-CN" altLang="en-US" baseline="0" dirty="0"/>
              <a:t> </a:t>
            </a:r>
            <a:r>
              <a:rPr lang="en-US" altLang="zh-CN" baseline="0" dirty="0"/>
              <a:t>function,</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input</a:t>
            </a:r>
            <a:r>
              <a:rPr lang="zh-CN" altLang="en-US" baseline="0" dirty="0"/>
              <a:t> </a:t>
            </a:r>
            <a:r>
              <a:rPr lang="en-US" altLang="zh-CN" baseline="0" dirty="0"/>
              <a:t>argument</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messages</a:t>
            </a:r>
            <a:r>
              <a:rPr lang="zh-CN" altLang="en-US" baseline="0" dirty="0"/>
              <a:t> </a:t>
            </a:r>
            <a:r>
              <a:rPr lang="en-US" altLang="zh-CN" baseline="0" dirty="0"/>
              <a:t>received</a:t>
            </a:r>
            <a:r>
              <a:rPr lang="zh-CN" altLang="en-US" baseline="0" dirty="0"/>
              <a:t> </a:t>
            </a:r>
            <a:r>
              <a:rPr lang="en-US" altLang="zh-CN" baseline="0" dirty="0"/>
              <a:t>by</a:t>
            </a:r>
            <a:r>
              <a:rPr lang="zh-CN" altLang="en-US" baseline="0" dirty="0"/>
              <a:t> </a:t>
            </a:r>
            <a:r>
              <a:rPr lang="en-US" altLang="zh-CN" baseline="0" dirty="0"/>
              <a:t>u</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previous</a:t>
            </a:r>
            <a:r>
              <a:rPr lang="zh-CN" altLang="en-US" baseline="0" dirty="0"/>
              <a:t> </a:t>
            </a:r>
            <a:r>
              <a:rPr lang="en-US" altLang="zh-CN" baseline="0" dirty="0"/>
              <a:t>iteration.</a:t>
            </a:r>
          </a:p>
          <a:p>
            <a:r>
              <a:rPr lang="en-US" altLang="zh-CN" baseline="0" dirty="0"/>
              <a:t>[click]</a:t>
            </a:r>
          </a:p>
          <a:p>
            <a:r>
              <a:rPr lang="en-US" altLang="zh-CN" baseline="0" dirty="0"/>
              <a:t>Inside</a:t>
            </a:r>
            <a:r>
              <a:rPr lang="zh-CN" altLang="en-US" baseline="0" dirty="0"/>
              <a:t> </a:t>
            </a:r>
            <a:r>
              <a:rPr lang="en-US" altLang="zh-CN" baseline="0" dirty="0"/>
              <a:t>the</a:t>
            </a:r>
            <a:r>
              <a:rPr lang="zh-CN" altLang="en-US" baseline="0" dirty="0"/>
              <a:t> </a:t>
            </a:r>
            <a:r>
              <a:rPr lang="en-US" altLang="zh-CN" baseline="0" dirty="0"/>
              <a:t>compute-function,</a:t>
            </a:r>
            <a:r>
              <a:rPr lang="zh-CN" altLang="en-US" baseline="0" dirty="0"/>
              <a:t> </a:t>
            </a:r>
            <a:r>
              <a:rPr lang="en-US" altLang="zh-CN" baseline="0" dirty="0"/>
              <a:t>the</a:t>
            </a:r>
            <a:r>
              <a:rPr lang="zh-CN" altLang="en-US" baseline="0" dirty="0"/>
              <a:t> </a:t>
            </a:r>
            <a:r>
              <a:rPr lang="en-US" altLang="zh-CN" baseline="0" dirty="0"/>
              <a:t>vertex</a:t>
            </a:r>
            <a:r>
              <a:rPr lang="zh-CN" altLang="en-US" baseline="0" dirty="0"/>
              <a:t> </a:t>
            </a:r>
            <a:r>
              <a:rPr lang="en-US" altLang="zh-CN" baseline="0" dirty="0"/>
              <a:t>can</a:t>
            </a:r>
            <a:r>
              <a:rPr lang="zh-CN" altLang="en-US" baseline="0" dirty="0"/>
              <a:t> </a:t>
            </a:r>
            <a:r>
              <a:rPr lang="en-US" altLang="zh-CN" baseline="0" dirty="0"/>
              <a:t>send</a:t>
            </a:r>
            <a:r>
              <a:rPr lang="zh-CN" altLang="en-US" baseline="0" dirty="0"/>
              <a:t> </a:t>
            </a:r>
            <a:r>
              <a:rPr lang="en-US" altLang="zh-CN" baseline="0" dirty="0"/>
              <a:t>messages</a:t>
            </a:r>
            <a:r>
              <a:rPr lang="zh-CN" altLang="en-US" baseline="0" dirty="0"/>
              <a:t> </a:t>
            </a:r>
            <a:r>
              <a:rPr lang="en-US" altLang="zh-CN" baseline="0" dirty="0"/>
              <a:t>to</a:t>
            </a:r>
            <a:r>
              <a:rPr lang="zh-CN" altLang="en-US" baseline="0" dirty="0"/>
              <a:t> </a:t>
            </a:r>
            <a:r>
              <a:rPr lang="en-US" altLang="zh-CN" baseline="0" dirty="0"/>
              <a:t>other</a:t>
            </a:r>
            <a:r>
              <a:rPr lang="zh-CN" altLang="en-US" baseline="0" dirty="0"/>
              <a:t> </a:t>
            </a:r>
            <a:r>
              <a:rPr lang="en-US" altLang="zh-CN" baseline="0" dirty="0"/>
              <a:t>vertices,</a:t>
            </a:r>
            <a:r>
              <a:rPr lang="zh-CN" altLang="en-US" baseline="0" dirty="0"/>
              <a:t> </a:t>
            </a:r>
            <a:r>
              <a:rPr lang="en-US" altLang="zh-CN" baseline="0" dirty="0"/>
              <a:t>get</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iteration</a:t>
            </a:r>
            <a:r>
              <a:rPr lang="zh-CN" altLang="en-US" baseline="0" dirty="0"/>
              <a:t> </a:t>
            </a:r>
            <a:r>
              <a:rPr lang="en-US" altLang="zh-CN" baseline="0" dirty="0"/>
              <a:t>number</a:t>
            </a:r>
            <a:r>
              <a:rPr lang="zh-CN" altLang="en-US" baseline="0" dirty="0"/>
              <a:t> </a:t>
            </a:r>
            <a:r>
              <a:rPr lang="en-US" altLang="zh-CN" baseline="0" dirty="0"/>
              <a:t>to</a:t>
            </a:r>
            <a:r>
              <a:rPr lang="zh-CN" altLang="en-US" baseline="0" dirty="0"/>
              <a:t> </a:t>
            </a:r>
            <a:r>
              <a:rPr lang="en-US" altLang="zh-CN" baseline="0" dirty="0"/>
              <a:t>determine</a:t>
            </a:r>
            <a:r>
              <a:rPr lang="zh-CN" altLang="en-US" baseline="0" dirty="0"/>
              <a:t> </a:t>
            </a:r>
            <a:r>
              <a:rPr lang="en-US" altLang="zh-CN" baseline="0" dirty="0"/>
              <a:t>what</a:t>
            </a:r>
            <a:r>
              <a:rPr lang="zh-CN" altLang="en-US" baseline="0" dirty="0"/>
              <a:t> </a:t>
            </a:r>
            <a:r>
              <a:rPr lang="en-US" altLang="zh-CN" baseline="0" dirty="0"/>
              <a:t>action</a:t>
            </a:r>
            <a:r>
              <a:rPr lang="zh-CN" altLang="en-US" baseline="0" dirty="0"/>
              <a:t> </a:t>
            </a:r>
            <a:r>
              <a:rPr lang="en-US" altLang="zh-CN" baseline="0" dirty="0"/>
              <a:t>should</a:t>
            </a:r>
            <a:r>
              <a:rPr lang="zh-CN" altLang="en-US" baseline="0" dirty="0"/>
              <a:t> </a:t>
            </a:r>
            <a:r>
              <a:rPr lang="en-US" altLang="zh-CN" baseline="0" dirty="0"/>
              <a:t>be</a:t>
            </a:r>
            <a:r>
              <a:rPr lang="zh-CN" altLang="en-US" baseline="0" dirty="0"/>
              <a:t> </a:t>
            </a:r>
            <a:r>
              <a:rPr lang="en-US" altLang="zh-CN" baseline="0" dirty="0"/>
              <a:t>taken,</a:t>
            </a:r>
            <a:r>
              <a:rPr lang="zh-CN" altLang="en-US" baseline="0" dirty="0"/>
              <a:t> </a:t>
            </a:r>
            <a:r>
              <a:rPr lang="en-US" altLang="zh-CN" baseline="0" dirty="0"/>
              <a:t>and</a:t>
            </a:r>
            <a:r>
              <a:rPr lang="zh-CN" altLang="en-US" baseline="0" dirty="0"/>
              <a:t> </a:t>
            </a:r>
            <a:r>
              <a:rPr lang="en-US" altLang="zh-CN" baseline="0" dirty="0"/>
              <a:t>deactivate</a:t>
            </a:r>
            <a:r>
              <a:rPr lang="zh-CN" altLang="en-US" baseline="0" dirty="0"/>
              <a:t> </a:t>
            </a:r>
            <a:r>
              <a:rPr lang="en-US" altLang="zh-CN" baseline="0" dirty="0"/>
              <a:t>itself</a:t>
            </a:r>
            <a:r>
              <a:rPr lang="zh-CN" altLang="en-US" baseline="0" dirty="0"/>
              <a:t> </a:t>
            </a:r>
            <a:r>
              <a:rPr lang="en-US" altLang="zh-CN" baseline="0" dirty="0"/>
              <a:t>by</a:t>
            </a:r>
            <a:r>
              <a:rPr lang="zh-CN" altLang="en-US" baseline="0" dirty="0"/>
              <a:t> </a:t>
            </a:r>
            <a:r>
              <a:rPr lang="en-US" altLang="zh-CN" baseline="0" dirty="0"/>
              <a:t>voting</a:t>
            </a:r>
            <a:r>
              <a:rPr lang="zh-CN" altLang="en-US" baseline="0" dirty="0"/>
              <a:t> </a:t>
            </a:r>
            <a:r>
              <a:rPr lang="en-US" altLang="zh-CN" baseline="0" dirty="0"/>
              <a:t>to</a:t>
            </a:r>
            <a:r>
              <a:rPr lang="zh-CN" altLang="en-US" baseline="0" dirty="0"/>
              <a:t> </a:t>
            </a:r>
            <a:r>
              <a:rPr lang="en-US" altLang="zh-CN" baseline="0" dirty="0"/>
              <a:t>halt.</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22</a:t>
            </a:fld>
            <a:endParaRPr lang="en-US"/>
          </a:p>
        </p:txBody>
      </p:sp>
    </p:spTree>
    <p:extLst>
      <p:ext uri="{BB962C8B-B14F-4D97-AF65-F5344CB8AC3E}">
        <p14:creationId xmlns:p14="http://schemas.microsoft.com/office/powerpoint/2010/main" val="3153129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Note</a:t>
            </a:r>
            <a:r>
              <a:rPr lang="zh-CN" altLang="en-US" baseline="0" dirty="0"/>
              <a:t> </a:t>
            </a:r>
            <a:r>
              <a:rPr lang="en-US" altLang="zh-CN" baseline="0" dirty="0"/>
              <a:t>that</a:t>
            </a:r>
            <a:r>
              <a:rPr lang="zh-CN" altLang="en-US" baseline="0" dirty="0"/>
              <a:t> </a:t>
            </a:r>
            <a:r>
              <a:rPr lang="en-US" altLang="zh-CN" baseline="0" dirty="0"/>
              <a:t>so</a:t>
            </a:r>
            <a:r>
              <a:rPr lang="zh-CN" altLang="en-US" baseline="0" dirty="0"/>
              <a:t> </a:t>
            </a:r>
            <a:r>
              <a:rPr lang="en-US" altLang="zh-CN" baseline="0" dirty="0"/>
              <a:t>far,</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not</a:t>
            </a:r>
            <a:r>
              <a:rPr lang="zh-CN" altLang="en-US" baseline="0" dirty="0"/>
              <a:t> </a:t>
            </a:r>
            <a:r>
              <a:rPr lang="en-US" altLang="zh-CN" baseline="0" dirty="0"/>
              <a:t>explained</a:t>
            </a:r>
            <a:r>
              <a:rPr lang="zh-CN" altLang="en-US" baseline="0" dirty="0"/>
              <a:t> </a:t>
            </a:r>
            <a:r>
              <a:rPr lang="en-US" altLang="zh-CN" baseline="0" dirty="0"/>
              <a:t>how</a:t>
            </a:r>
            <a:r>
              <a:rPr lang="zh-CN" altLang="en-US" baseline="0" dirty="0"/>
              <a:t> </a:t>
            </a:r>
            <a:r>
              <a:rPr lang="en-US" altLang="zh-CN" baseline="0" dirty="0"/>
              <a:t>a</a:t>
            </a:r>
            <a:r>
              <a:rPr lang="zh-CN" altLang="en-US" baseline="0" dirty="0"/>
              <a:t> </a:t>
            </a:r>
            <a:r>
              <a:rPr lang="en-US" altLang="zh-CN" baseline="0" dirty="0"/>
              <a:t>Pregel</a:t>
            </a:r>
            <a:r>
              <a:rPr lang="zh-CN" altLang="en-US" baseline="0" dirty="0"/>
              <a:t> </a:t>
            </a:r>
            <a:r>
              <a:rPr lang="en-US" altLang="zh-CN" baseline="0" dirty="0"/>
              <a:t>job</a:t>
            </a:r>
            <a:r>
              <a:rPr lang="zh-CN" altLang="en-US" baseline="0" dirty="0"/>
              <a:t> </a:t>
            </a:r>
            <a:r>
              <a:rPr lang="en-US" altLang="zh-CN" baseline="0" dirty="0"/>
              <a:t>terminates.</a:t>
            </a:r>
            <a:r>
              <a:rPr lang="zh-CN" altLang="en-US" baseline="0" dirty="0"/>
              <a:t> </a:t>
            </a:r>
            <a:r>
              <a:rPr lang="en-US" altLang="zh-CN" baseline="0" dirty="0"/>
              <a:t>This</a:t>
            </a:r>
            <a:r>
              <a:rPr lang="zh-CN" altLang="en-US" baseline="0" dirty="0"/>
              <a:t> </a:t>
            </a:r>
            <a:r>
              <a:rPr lang="en-US" altLang="zh-CN" baseline="0" dirty="0"/>
              <a:t>is</a:t>
            </a:r>
            <a:r>
              <a:rPr lang="zh-CN" altLang="en-US" baseline="0" dirty="0"/>
              <a:t> </a:t>
            </a:r>
            <a:r>
              <a:rPr lang="en-US" altLang="zh-CN" baseline="0" dirty="0"/>
              <a:t>actually</a:t>
            </a:r>
            <a:r>
              <a:rPr lang="zh-CN" altLang="en-US" baseline="0" dirty="0"/>
              <a:t> </a:t>
            </a:r>
            <a:r>
              <a:rPr lang="en-US" altLang="zh-CN" baseline="0" dirty="0"/>
              <a:t>achieved</a:t>
            </a:r>
            <a:r>
              <a:rPr lang="zh-CN" altLang="en-US" baseline="0" dirty="0"/>
              <a:t> </a:t>
            </a:r>
            <a:r>
              <a:rPr lang="en-US" altLang="zh-CN" baseline="0" dirty="0"/>
              <a:t>by</a:t>
            </a:r>
            <a:r>
              <a:rPr lang="zh-CN" altLang="en-US" baseline="0" dirty="0"/>
              <a:t> </a:t>
            </a:r>
            <a:r>
              <a:rPr lang="en-US" altLang="zh-CN" baseline="0" dirty="0"/>
              <a:t>setting</a:t>
            </a:r>
            <a:r>
              <a:rPr lang="zh-CN" altLang="en-US" baseline="0" dirty="0"/>
              <a:t> </a:t>
            </a:r>
            <a:r>
              <a:rPr lang="en-US" altLang="zh-CN" baseline="0" dirty="0"/>
              <a:t>the</a:t>
            </a:r>
            <a:r>
              <a:rPr lang="zh-CN" altLang="en-US" baseline="0" dirty="0"/>
              <a:t> </a:t>
            </a:r>
            <a:r>
              <a:rPr lang="en-US" altLang="zh-CN" baseline="0" dirty="0"/>
              <a:t>active</a:t>
            </a:r>
            <a:r>
              <a:rPr lang="zh-CN" altLang="en-US" baseline="0" dirty="0"/>
              <a:t> </a:t>
            </a:r>
            <a:r>
              <a:rPr lang="en-US" altLang="zh-CN" baseline="0" dirty="0"/>
              <a:t>status</a:t>
            </a:r>
            <a:r>
              <a:rPr lang="zh-CN" altLang="en-US" baseline="0" dirty="0"/>
              <a:t> </a:t>
            </a:r>
            <a:r>
              <a:rPr lang="en-US" altLang="zh-CN" baseline="0" dirty="0"/>
              <a:t>of</a:t>
            </a:r>
            <a:r>
              <a:rPr lang="zh-CN" altLang="en-US" baseline="0" dirty="0"/>
              <a:t> </a:t>
            </a:r>
            <a:r>
              <a:rPr lang="en-US" altLang="zh-CN" baseline="0" dirty="0"/>
              <a:t>vertices.</a:t>
            </a:r>
          </a:p>
          <a:p>
            <a:endParaRPr lang="en-US" baseline="0" dirty="0"/>
          </a:p>
          <a:p>
            <a:r>
              <a:rPr lang="en-US" altLang="zh-CN" baseline="0" dirty="0"/>
              <a:t>Specifically,</a:t>
            </a:r>
            <a:r>
              <a:rPr lang="zh-CN" altLang="en-US" baseline="0" dirty="0"/>
              <a:t> </a:t>
            </a:r>
            <a:r>
              <a:rPr lang="en-US" altLang="zh-CN" baseline="0" dirty="0"/>
              <a:t>each</a:t>
            </a:r>
            <a:r>
              <a:rPr lang="zh-CN" altLang="en-US" baseline="0" dirty="0"/>
              <a:t> </a:t>
            </a:r>
            <a:r>
              <a:rPr lang="en-US" altLang="zh-CN" baseline="0" dirty="0"/>
              <a:t>vertex</a:t>
            </a:r>
            <a:r>
              <a:rPr lang="zh-CN" altLang="en-US" baseline="0" dirty="0"/>
              <a:t> </a:t>
            </a:r>
            <a:r>
              <a:rPr lang="en-US" altLang="zh-CN" baseline="0" dirty="0"/>
              <a:t>has</a:t>
            </a:r>
            <a:r>
              <a:rPr lang="zh-CN" altLang="en-US" baseline="0" dirty="0"/>
              <a:t> </a:t>
            </a:r>
            <a:r>
              <a:rPr lang="en-US" altLang="zh-CN" baseline="0" dirty="0"/>
              <a:t>a</a:t>
            </a:r>
            <a:r>
              <a:rPr lang="zh-CN" altLang="en-US" baseline="0" dirty="0"/>
              <a:t> </a:t>
            </a:r>
            <a:r>
              <a:rPr lang="en-US" altLang="zh-CN" baseline="0" dirty="0"/>
              <a:t>status</a:t>
            </a:r>
            <a:r>
              <a:rPr lang="zh-CN" altLang="en-US" baseline="0" dirty="0"/>
              <a:t> </a:t>
            </a:r>
            <a:r>
              <a:rPr lang="en-US" altLang="zh-CN" baseline="0" dirty="0"/>
              <a:t>flag</a:t>
            </a:r>
            <a:r>
              <a:rPr lang="zh-CN" altLang="en-US" baseline="0" dirty="0"/>
              <a:t> </a:t>
            </a:r>
            <a:r>
              <a:rPr lang="en-US" altLang="zh-CN" baseline="0" dirty="0"/>
              <a:t>indicating</a:t>
            </a:r>
            <a:r>
              <a:rPr lang="zh-CN" altLang="en-US" baseline="0" dirty="0"/>
              <a:t> </a:t>
            </a:r>
            <a:r>
              <a:rPr lang="en-US" altLang="zh-CN" baseline="0" dirty="0"/>
              <a:t>whether</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active,</a:t>
            </a:r>
            <a:r>
              <a:rPr lang="zh-CN" altLang="en-US" baseline="0" dirty="0"/>
              <a:t> </a:t>
            </a:r>
            <a:r>
              <a:rPr lang="en-US" altLang="zh-CN" baseline="0" dirty="0"/>
              <a:t>and</a:t>
            </a:r>
            <a:r>
              <a:rPr lang="zh-CN" altLang="en-US" baseline="0" dirty="0"/>
              <a:t> </a:t>
            </a:r>
            <a:r>
              <a:rPr lang="en-US" altLang="zh-CN" baseline="0" dirty="0"/>
              <a:t>an</a:t>
            </a:r>
            <a:r>
              <a:rPr lang="zh-CN" altLang="en-US" baseline="0" dirty="0"/>
              <a:t> </a:t>
            </a:r>
            <a:r>
              <a:rPr lang="en-US" altLang="zh-CN" baseline="0" dirty="0"/>
              <a:t>inactive</a:t>
            </a:r>
            <a:r>
              <a:rPr lang="zh-CN" altLang="en-US" baseline="0" dirty="0"/>
              <a:t> </a:t>
            </a:r>
            <a:r>
              <a:rPr lang="en-US" altLang="zh-CN" baseline="0" dirty="0"/>
              <a:t>vertex</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reactivated</a:t>
            </a:r>
            <a:r>
              <a:rPr lang="zh-CN" altLang="en-US" baseline="0" dirty="0"/>
              <a:t> </a:t>
            </a:r>
            <a:r>
              <a:rPr lang="en-US" altLang="zh-CN" baseline="0" dirty="0"/>
              <a:t>if</a:t>
            </a:r>
            <a:r>
              <a:rPr lang="zh-CN" altLang="en-US" baseline="0" dirty="0"/>
              <a:t> </a:t>
            </a:r>
            <a:r>
              <a:rPr lang="en-US" altLang="zh-CN" baseline="0" dirty="0"/>
              <a:t>it</a:t>
            </a:r>
            <a:r>
              <a:rPr lang="zh-CN" altLang="en-US" baseline="0" dirty="0"/>
              <a:t> </a:t>
            </a:r>
            <a:r>
              <a:rPr lang="en-US" altLang="zh-CN" baseline="0" dirty="0"/>
              <a:t>receives</a:t>
            </a:r>
            <a:r>
              <a:rPr lang="zh-CN" altLang="en-US" baseline="0" dirty="0"/>
              <a:t> </a:t>
            </a:r>
            <a:r>
              <a:rPr lang="en-US" altLang="zh-CN" baseline="0" dirty="0"/>
              <a:t>a</a:t>
            </a:r>
            <a:r>
              <a:rPr lang="zh-CN" altLang="en-US" baseline="0" dirty="0"/>
              <a:t> </a:t>
            </a:r>
            <a:r>
              <a:rPr lang="en-US" altLang="zh-CN" baseline="0" dirty="0"/>
              <a:t>message</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iteration.</a:t>
            </a:r>
          </a:p>
          <a:p>
            <a:r>
              <a:rPr lang="en-US" altLang="zh-CN" baseline="0" dirty="0"/>
              <a:t>[click]</a:t>
            </a:r>
          </a:p>
          <a:p>
            <a:r>
              <a:rPr lang="en-US" altLang="zh-CN" baseline="0" dirty="0"/>
              <a:t>A</a:t>
            </a:r>
            <a:r>
              <a:rPr lang="zh-CN" altLang="en-US" baseline="0" dirty="0"/>
              <a:t> </a:t>
            </a:r>
            <a:r>
              <a:rPr lang="en-US" altLang="zh-CN" baseline="0" dirty="0"/>
              <a:t>Pregel</a:t>
            </a:r>
            <a:r>
              <a:rPr lang="zh-CN" altLang="en-US" baseline="0" dirty="0"/>
              <a:t> </a:t>
            </a:r>
            <a:r>
              <a:rPr lang="en-US" altLang="zh-CN" baseline="0" dirty="0"/>
              <a:t>job</a:t>
            </a:r>
            <a:r>
              <a:rPr lang="zh-CN" altLang="en-US" baseline="0" dirty="0"/>
              <a:t> </a:t>
            </a:r>
            <a:r>
              <a:rPr lang="en-US" altLang="zh-CN" baseline="0" dirty="0"/>
              <a:t>terminates</a:t>
            </a:r>
            <a:r>
              <a:rPr lang="zh-CN" altLang="en-US" baseline="0" dirty="0"/>
              <a:t> </a:t>
            </a:r>
            <a:r>
              <a:rPr lang="en-US" altLang="zh-CN" baseline="0" dirty="0"/>
              <a:t>if</a:t>
            </a:r>
            <a:r>
              <a:rPr lang="zh-CN" altLang="en-US" baseline="0" dirty="0"/>
              <a:t> </a:t>
            </a:r>
            <a:r>
              <a:rPr lang="en-US" altLang="zh-CN" baseline="0" dirty="0"/>
              <a:t>after</a:t>
            </a:r>
            <a:r>
              <a:rPr lang="zh-CN" altLang="en-US" baseline="0" dirty="0"/>
              <a:t> </a:t>
            </a:r>
            <a:r>
              <a:rPr lang="en-US" altLang="zh-CN" baseline="0" dirty="0"/>
              <a:t>an</a:t>
            </a:r>
            <a:r>
              <a:rPr lang="zh-CN" altLang="en-US" baseline="0" dirty="0"/>
              <a:t> </a:t>
            </a:r>
            <a:r>
              <a:rPr lang="en-US" altLang="zh-CN" baseline="0" dirty="0"/>
              <a:t>iteration,</a:t>
            </a:r>
            <a:r>
              <a:rPr lang="zh-CN" altLang="en-US" baseline="0" dirty="0"/>
              <a:t> </a:t>
            </a:r>
            <a:r>
              <a:rPr lang="en-US" altLang="zh-CN" baseline="0" dirty="0"/>
              <a:t>all</a:t>
            </a:r>
            <a:r>
              <a:rPr lang="zh-CN" altLang="en-US" baseline="0" dirty="0"/>
              <a:t> </a:t>
            </a:r>
            <a:r>
              <a:rPr lang="en-US" altLang="zh-CN" baseline="0" dirty="0"/>
              <a:t>vertices</a:t>
            </a:r>
            <a:r>
              <a:rPr lang="zh-CN" altLang="en-US" baseline="0" dirty="0"/>
              <a:t> </a:t>
            </a:r>
            <a:r>
              <a:rPr lang="en-US" altLang="zh-CN" baseline="0" dirty="0"/>
              <a:t>are</a:t>
            </a:r>
            <a:r>
              <a:rPr lang="zh-CN" altLang="en-US" baseline="0" dirty="0"/>
              <a:t> </a:t>
            </a:r>
            <a:r>
              <a:rPr lang="en-US" altLang="zh-CN" baseline="0" dirty="0"/>
              <a:t>inactive,</a:t>
            </a:r>
            <a:r>
              <a:rPr lang="zh-CN" altLang="en-US" baseline="0" dirty="0"/>
              <a:t> </a:t>
            </a:r>
            <a:r>
              <a:rPr lang="en-US" altLang="zh-CN" baseline="0" dirty="0"/>
              <a:t>and</a:t>
            </a:r>
            <a:r>
              <a:rPr lang="zh-CN" altLang="en-US" baseline="0" dirty="0"/>
              <a:t> </a:t>
            </a:r>
            <a:r>
              <a:rPr lang="en-US" altLang="zh-CN" baseline="0" dirty="0"/>
              <a:t>meanwhile,</a:t>
            </a:r>
            <a:r>
              <a:rPr lang="zh-CN" altLang="en-US" baseline="0" dirty="0"/>
              <a:t> </a:t>
            </a:r>
            <a:r>
              <a:rPr lang="en-US" altLang="zh-CN" baseline="0" dirty="0"/>
              <a:t>no</a:t>
            </a:r>
            <a:r>
              <a:rPr lang="zh-CN" altLang="en-US" baseline="0" dirty="0"/>
              <a:t> </a:t>
            </a:r>
            <a:r>
              <a:rPr lang="en-US" altLang="zh-CN" baseline="0" dirty="0"/>
              <a:t>messages</a:t>
            </a:r>
            <a:r>
              <a:rPr lang="zh-CN" altLang="en-US" baseline="0" dirty="0"/>
              <a:t> </a:t>
            </a:r>
            <a:r>
              <a:rPr lang="en-US" altLang="zh-CN" baseline="0" dirty="0"/>
              <a:t>have</a:t>
            </a:r>
            <a:r>
              <a:rPr lang="zh-CN" altLang="en-US" baseline="0" dirty="0"/>
              <a:t> </a:t>
            </a:r>
            <a:r>
              <a:rPr lang="en-US" altLang="zh-CN" baseline="0" dirty="0"/>
              <a:t>been</a:t>
            </a:r>
            <a:r>
              <a:rPr lang="zh-CN" altLang="en-US" baseline="0" dirty="0"/>
              <a:t> </a:t>
            </a:r>
            <a:r>
              <a:rPr lang="en-US" altLang="zh-CN" baseline="0" dirty="0"/>
              <a:t>sent</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iteration,</a:t>
            </a:r>
            <a:r>
              <a:rPr lang="zh-CN" altLang="en-US" baseline="0" dirty="0"/>
              <a:t> </a:t>
            </a:r>
            <a:r>
              <a:rPr lang="en-US" altLang="zh-CN" baseline="0" dirty="0"/>
              <a:t>since</a:t>
            </a:r>
            <a:r>
              <a:rPr lang="zh-CN" altLang="en-US" baseline="0" dirty="0"/>
              <a:t> </a:t>
            </a:r>
            <a:r>
              <a:rPr lang="en-US" altLang="zh-CN" baseline="0" dirty="0"/>
              <a:t>otherwise,</a:t>
            </a:r>
            <a:r>
              <a:rPr lang="zh-CN" altLang="en-US" baseline="0" dirty="0"/>
              <a:t> </a:t>
            </a:r>
            <a:r>
              <a:rPr lang="en-US" altLang="zh-CN" baseline="0" dirty="0"/>
              <a:t>some</a:t>
            </a:r>
            <a:r>
              <a:rPr lang="zh-CN" altLang="en-US" baseline="0" dirty="0"/>
              <a:t> </a:t>
            </a:r>
            <a:r>
              <a:rPr lang="en-US" altLang="zh-CN" baseline="0" dirty="0"/>
              <a:t>vertex</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reactivated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next</a:t>
            </a:r>
            <a:r>
              <a:rPr lang="zh-CN" altLang="en-US" baseline="0" dirty="0"/>
              <a:t> </a:t>
            </a:r>
            <a:r>
              <a:rPr lang="en-US" altLang="zh-CN" baseline="0" dirty="0"/>
              <a:t>iteration.</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23</a:t>
            </a:fld>
            <a:endParaRPr lang="en-US"/>
          </a:p>
        </p:txBody>
      </p:sp>
    </p:spTree>
    <p:extLst>
      <p:ext uri="{BB962C8B-B14F-4D97-AF65-F5344CB8AC3E}">
        <p14:creationId xmlns:p14="http://schemas.microsoft.com/office/powerpoint/2010/main" val="3273614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In</a:t>
            </a:r>
            <a:r>
              <a:rPr lang="zh-CN" altLang="en-US" baseline="0" dirty="0"/>
              <a:t> </a:t>
            </a:r>
            <a:r>
              <a:rPr lang="en-US" altLang="zh-CN" baseline="0" dirty="0"/>
              <a:t>the</a:t>
            </a:r>
            <a:r>
              <a:rPr lang="zh-CN" altLang="en-US" baseline="0" dirty="0"/>
              <a:t> </a:t>
            </a:r>
            <a:r>
              <a:rPr lang="en-US" altLang="zh-CN" baseline="0" dirty="0"/>
              <a:t>next</a:t>
            </a:r>
            <a:r>
              <a:rPr lang="zh-CN" altLang="en-US" baseline="0" dirty="0"/>
              <a:t> </a:t>
            </a:r>
            <a:r>
              <a:rPr lang="en-US" altLang="zh-CN" baseline="0" dirty="0"/>
              <a:t>few</a:t>
            </a:r>
            <a:r>
              <a:rPr lang="zh-CN" altLang="en-US" baseline="0" dirty="0"/>
              <a:t> </a:t>
            </a:r>
            <a:r>
              <a:rPr lang="en-US" altLang="zh-CN" baseline="0" dirty="0"/>
              <a:t>slides,</a:t>
            </a:r>
            <a:r>
              <a:rPr lang="zh-CN" altLang="en-US" baseline="0" dirty="0"/>
              <a:t> </a:t>
            </a:r>
            <a:r>
              <a:rPr lang="en-US" altLang="zh-CN" baseline="0" dirty="0"/>
              <a:t>we</a:t>
            </a:r>
            <a:r>
              <a:rPr lang="zh-CN" altLang="en-US" baseline="0" dirty="0"/>
              <a:t> </a:t>
            </a:r>
            <a:r>
              <a:rPr lang="en-US" altLang="zh-CN" baseline="0" dirty="0"/>
              <a:t>will</a:t>
            </a:r>
            <a:r>
              <a:rPr lang="zh-CN" altLang="en-US" baseline="0" dirty="0"/>
              <a:t> </a:t>
            </a:r>
            <a:r>
              <a:rPr lang="en-US" altLang="zh-CN" baseline="0" dirty="0"/>
              <a:t>go</a:t>
            </a:r>
            <a:r>
              <a:rPr lang="zh-CN" altLang="en-US" baseline="0" dirty="0"/>
              <a:t> </a:t>
            </a:r>
            <a:r>
              <a:rPr lang="en-US" altLang="zh-CN" baseline="0" dirty="0"/>
              <a:t>through</a:t>
            </a:r>
            <a:r>
              <a:rPr lang="zh-CN" altLang="en-US" baseline="0" dirty="0"/>
              <a:t> </a:t>
            </a:r>
            <a:r>
              <a:rPr lang="en-US" altLang="zh-CN" baseline="0" dirty="0"/>
              <a:t>some</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problems</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addressed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TLAV</a:t>
            </a:r>
            <a:r>
              <a:rPr lang="zh-CN" altLang="en-US" baseline="0" dirty="0"/>
              <a:t> </a:t>
            </a:r>
            <a:r>
              <a:rPr lang="en-US" altLang="zh-CN" baseline="0" dirty="0"/>
              <a:t>paradigm</a:t>
            </a:r>
            <a:r>
              <a:rPr lang="zh-CN" altLang="en-US" baseline="0" dirty="0"/>
              <a:t> </a:t>
            </a:r>
            <a:r>
              <a:rPr lang="en-US" altLang="zh-CN" baseline="0" dirty="0"/>
              <a:t>of</a:t>
            </a:r>
            <a:r>
              <a:rPr lang="zh-CN" altLang="en-US" baseline="0" dirty="0"/>
              <a:t> </a:t>
            </a:r>
            <a:r>
              <a:rPr lang="en-US" altLang="zh-CN" baseline="0" dirty="0"/>
              <a:t>Pregel.</a:t>
            </a:r>
          </a:p>
          <a:p>
            <a:endParaRPr lang="en-US" baseline="0" dirty="0"/>
          </a:p>
          <a:p>
            <a:r>
              <a:rPr lang="en-US" altLang="zh-CN" baseline="0" dirty="0"/>
              <a:t>One</a:t>
            </a:r>
            <a:r>
              <a:rPr lang="zh-CN" altLang="en-US" baseline="0" dirty="0"/>
              <a:t> </a:t>
            </a:r>
            <a:r>
              <a:rPr lang="en-US" altLang="zh-CN" baseline="0" dirty="0"/>
              <a:t>example</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compute</a:t>
            </a:r>
            <a:r>
              <a:rPr lang="zh-CN" altLang="en-US" baseline="0" dirty="0"/>
              <a:t> </a:t>
            </a:r>
            <a:r>
              <a:rPr lang="en-US" altLang="zh-CN" baseline="0" dirty="0"/>
              <a:t>connected</a:t>
            </a:r>
            <a:r>
              <a:rPr lang="zh-CN" altLang="en-US" baseline="0" dirty="0"/>
              <a:t> </a:t>
            </a:r>
            <a:r>
              <a:rPr lang="en-US" altLang="zh-CN" baseline="0" dirty="0"/>
              <a:t>components,</a:t>
            </a:r>
            <a:r>
              <a:rPr lang="zh-CN" altLang="en-US" baseline="0" dirty="0"/>
              <a:t> </a:t>
            </a:r>
            <a:r>
              <a:rPr lang="en-US" altLang="zh-CN" baseline="0" dirty="0"/>
              <a:t>where</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compute-function,</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receives</a:t>
            </a:r>
            <a:r>
              <a:rPr lang="zh-CN" altLang="en-US" baseline="0" dirty="0"/>
              <a:t> </a:t>
            </a:r>
            <a:r>
              <a:rPr lang="en-US" altLang="zh-CN" baseline="0" dirty="0"/>
              <a:t>messages</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smallest</a:t>
            </a:r>
            <a:r>
              <a:rPr lang="zh-CN" altLang="en-US" baseline="0" dirty="0"/>
              <a:t> </a:t>
            </a:r>
            <a:r>
              <a:rPr lang="en-US" altLang="zh-CN" baseline="0" dirty="0"/>
              <a:t>vertex</a:t>
            </a:r>
            <a:r>
              <a:rPr lang="zh-CN" altLang="en-US" baseline="0" dirty="0"/>
              <a:t> </a:t>
            </a:r>
            <a:r>
              <a:rPr lang="en-US" altLang="zh-CN" baseline="0" dirty="0"/>
              <a:t>IDs</a:t>
            </a:r>
            <a:r>
              <a:rPr lang="zh-CN" altLang="en-US" baseline="0" dirty="0"/>
              <a:t> </a:t>
            </a:r>
            <a:r>
              <a:rPr lang="en-US" altLang="zh-CN" baseline="0" dirty="0"/>
              <a:t>that</a:t>
            </a:r>
            <a:r>
              <a:rPr lang="zh-CN" altLang="en-US" baseline="0" dirty="0"/>
              <a:t> </a:t>
            </a:r>
            <a:r>
              <a:rPr lang="en-US" altLang="zh-CN" baseline="0" dirty="0"/>
              <a:t>its</a:t>
            </a:r>
            <a:r>
              <a:rPr lang="zh-CN" altLang="en-US" baseline="0" dirty="0"/>
              <a:t> </a:t>
            </a:r>
            <a:r>
              <a:rPr lang="en-US" altLang="zh-CN" baseline="0" dirty="0"/>
              <a:t>neighbors</a:t>
            </a:r>
            <a:r>
              <a:rPr lang="zh-CN" altLang="en-US" baseline="0" dirty="0"/>
              <a:t> </a:t>
            </a:r>
            <a:r>
              <a:rPr lang="en-US" altLang="zh-CN" baseline="0" dirty="0"/>
              <a:t>have</a:t>
            </a:r>
            <a:r>
              <a:rPr lang="zh-CN" altLang="en-US" baseline="0" dirty="0"/>
              <a:t> </a:t>
            </a:r>
            <a:r>
              <a:rPr lang="en-US" altLang="zh-CN" baseline="0" dirty="0"/>
              <a:t>seen,</a:t>
            </a:r>
            <a:r>
              <a:rPr lang="zh-CN" altLang="en-US" baseline="0" dirty="0"/>
              <a:t> </a:t>
            </a:r>
            <a:endParaRPr lang="en-US" altLang="zh-CN" baseline="0" dirty="0"/>
          </a:p>
          <a:p>
            <a:r>
              <a:rPr lang="en-US" altLang="zh-CN" baseline="0" dirty="0"/>
              <a:t>[click]</a:t>
            </a:r>
          </a:p>
          <a:p>
            <a:r>
              <a:rPr lang="en-US" altLang="zh-CN" baseline="0" dirty="0"/>
              <a:t>finds</a:t>
            </a:r>
            <a:r>
              <a:rPr lang="zh-CN" altLang="en-US" baseline="0" dirty="0"/>
              <a:t> </a:t>
            </a:r>
            <a:r>
              <a:rPr lang="en-US" altLang="zh-CN" baseline="0" dirty="0"/>
              <a:t>the</a:t>
            </a:r>
            <a:r>
              <a:rPr lang="zh-CN" altLang="en-US" baseline="0" dirty="0"/>
              <a:t> </a:t>
            </a:r>
            <a:r>
              <a:rPr lang="en-US" altLang="zh-CN" baseline="0" dirty="0"/>
              <a:t>smallest</a:t>
            </a:r>
            <a:r>
              <a:rPr lang="zh-CN" altLang="en-US" baseline="0" dirty="0"/>
              <a:t> </a:t>
            </a:r>
            <a:r>
              <a:rPr lang="en-US" altLang="zh-CN" baseline="0" dirty="0"/>
              <a:t>received</a:t>
            </a:r>
            <a:r>
              <a:rPr lang="zh-CN" altLang="en-US" baseline="0" dirty="0"/>
              <a:t> </a:t>
            </a:r>
            <a:r>
              <a:rPr lang="en-US" altLang="zh-CN" baseline="0" dirty="0"/>
              <a:t>ID</a:t>
            </a:r>
            <a:r>
              <a:rPr lang="zh-CN" altLang="en-US" baseline="0" dirty="0"/>
              <a:t> </a:t>
            </a:r>
            <a:r>
              <a:rPr lang="en-US" altLang="zh-CN" baseline="0" dirty="0"/>
              <a:t>among</a:t>
            </a:r>
            <a:r>
              <a:rPr lang="zh-CN" altLang="en-US" baseline="0" dirty="0"/>
              <a:t> </a:t>
            </a:r>
            <a:r>
              <a:rPr lang="en-US" altLang="zh-CN" baseline="0" dirty="0"/>
              <a:t>those</a:t>
            </a:r>
            <a:r>
              <a:rPr lang="zh-CN" altLang="en-US" baseline="0" dirty="0"/>
              <a:t> </a:t>
            </a:r>
            <a:r>
              <a:rPr lang="en-US" altLang="zh-CN" baseline="0" dirty="0"/>
              <a:t>messages,</a:t>
            </a:r>
            <a:r>
              <a:rPr lang="zh-CN" altLang="en-US" baseline="0" dirty="0"/>
              <a:t> </a:t>
            </a:r>
            <a:endParaRPr lang="en-US" altLang="zh-CN"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24</a:t>
            </a:fld>
            <a:endParaRPr lang="en-US"/>
          </a:p>
        </p:txBody>
      </p:sp>
    </p:spTree>
    <p:extLst>
      <p:ext uri="{BB962C8B-B14F-4D97-AF65-F5344CB8AC3E}">
        <p14:creationId xmlns:p14="http://schemas.microsoft.com/office/powerpoint/2010/main" val="890953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and</a:t>
            </a:r>
            <a:r>
              <a:rPr lang="zh-CN" altLang="en-US" baseline="0" dirty="0"/>
              <a:t> </a:t>
            </a:r>
            <a:r>
              <a:rPr lang="en-US" altLang="zh-CN" baseline="0" dirty="0"/>
              <a:t>if</a:t>
            </a:r>
            <a:r>
              <a:rPr lang="zh-CN" altLang="en-US" baseline="0" dirty="0"/>
              <a:t> </a:t>
            </a:r>
            <a:r>
              <a:rPr lang="en-US" altLang="zh-CN" baseline="0" dirty="0"/>
              <a:t>the</a:t>
            </a:r>
            <a:r>
              <a:rPr lang="zh-CN" altLang="en-US" baseline="0" dirty="0"/>
              <a:t> </a:t>
            </a:r>
            <a:r>
              <a:rPr lang="en-US" altLang="zh-CN" baseline="0" dirty="0"/>
              <a:t>value</a:t>
            </a:r>
            <a:r>
              <a:rPr lang="zh-CN" altLang="en-US" baseline="0" dirty="0"/>
              <a:t> </a:t>
            </a:r>
            <a:r>
              <a:rPr lang="en-US" altLang="zh-CN" baseline="0" dirty="0"/>
              <a:t>is</a:t>
            </a:r>
            <a:r>
              <a:rPr lang="zh-CN" altLang="en-US" baseline="0" dirty="0"/>
              <a:t> </a:t>
            </a:r>
            <a:r>
              <a:rPr lang="en-US" altLang="zh-CN" baseline="0" dirty="0"/>
              <a:t>smaller</a:t>
            </a:r>
            <a:r>
              <a:rPr lang="zh-CN" altLang="en-US" baseline="0" dirty="0"/>
              <a:t> </a:t>
            </a:r>
            <a:r>
              <a:rPr lang="en-US" altLang="zh-CN" baseline="0" dirty="0"/>
              <a:t>than</a:t>
            </a:r>
            <a:r>
              <a:rPr lang="zh-CN" altLang="en-US" baseline="0" dirty="0"/>
              <a:t> </a:t>
            </a:r>
            <a:r>
              <a:rPr lang="en-US" altLang="zh-CN" baseline="0" dirty="0"/>
              <a:t>the</a:t>
            </a:r>
            <a:r>
              <a:rPr lang="zh-CN" altLang="en-US" baseline="0" dirty="0"/>
              <a:t> </a:t>
            </a:r>
            <a:r>
              <a:rPr lang="en-US" altLang="zh-CN" baseline="0" dirty="0"/>
              <a:t>smallest</a:t>
            </a:r>
            <a:r>
              <a:rPr lang="zh-CN" altLang="en-US" baseline="0" dirty="0"/>
              <a:t> </a:t>
            </a:r>
            <a:r>
              <a:rPr lang="en-US" altLang="zh-CN" baseline="0" dirty="0"/>
              <a:t>ID</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vertex</a:t>
            </a:r>
            <a:r>
              <a:rPr lang="zh-CN" altLang="en-US" baseline="0" dirty="0"/>
              <a:t> </a:t>
            </a:r>
            <a:r>
              <a:rPr lang="en-US" altLang="zh-CN" baseline="0" dirty="0"/>
              <a:t>has</a:t>
            </a:r>
            <a:r>
              <a:rPr lang="zh-CN" altLang="en-US" baseline="0" dirty="0"/>
              <a:t> </a:t>
            </a:r>
            <a:r>
              <a:rPr lang="en-US" altLang="zh-CN" baseline="0" dirty="0"/>
              <a:t>seen</a:t>
            </a:r>
            <a:r>
              <a:rPr lang="zh-CN" altLang="en-US" baseline="0" dirty="0"/>
              <a:t> </a:t>
            </a:r>
            <a:r>
              <a:rPr lang="en-US" altLang="zh-CN" baseline="0" dirty="0"/>
              <a:t>before,</a:t>
            </a:r>
            <a:r>
              <a:rPr lang="zh-CN" altLang="en-US" baseline="0" dirty="0"/>
              <a:t> </a:t>
            </a:r>
            <a:endParaRPr lang="en-US" altLang="zh-CN" baseline="0" dirty="0"/>
          </a:p>
          <a:p>
            <a:r>
              <a:rPr lang="en-US" altLang="zh-CN" baseline="0" dirty="0"/>
              <a:t>[click]</a:t>
            </a:r>
          </a:p>
          <a:p>
            <a:r>
              <a:rPr lang="en-US" altLang="zh-CN" baseline="0" dirty="0"/>
              <a:t>we</a:t>
            </a:r>
            <a:r>
              <a:rPr lang="zh-CN" altLang="en-US" baseline="0" dirty="0"/>
              <a:t> </a:t>
            </a:r>
            <a:r>
              <a:rPr lang="en-US" altLang="zh-CN" baseline="0" dirty="0"/>
              <a:t>will</a:t>
            </a:r>
            <a:r>
              <a:rPr lang="zh-CN" altLang="en-US" baseline="0" dirty="0"/>
              <a:t> </a:t>
            </a:r>
            <a:r>
              <a:rPr lang="en-US" altLang="zh-CN" baseline="0" dirty="0"/>
              <a:t>update</a:t>
            </a:r>
            <a:r>
              <a:rPr lang="zh-CN" altLang="en-US" baseline="0" dirty="0"/>
              <a:t> </a:t>
            </a:r>
            <a:r>
              <a:rPr lang="en-US" altLang="zh-CN" baseline="0" dirty="0"/>
              <a:t>the</a:t>
            </a:r>
            <a:r>
              <a:rPr lang="zh-CN" altLang="en-US" baseline="0" dirty="0"/>
              <a:t> </a:t>
            </a:r>
            <a:r>
              <a:rPr lang="en-US" altLang="zh-CN" baseline="0" dirty="0"/>
              <a:t>smallest</a:t>
            </a:r>
            <a:r>
              <a:rPr lang="zh-CN" altLang="en-US" baseline="0" dirty="0"/>
              <a:t> </a:t>
            </a:r>
            <a:r>
              <a:rPr lang="en-US" altLang="zh-CN" baseline="0" dirty="0"/>
              <a:t>ID</a:t>
            </a:r>
            <a:r>
              <a:rPr lang="zh-CN" altLang="en-US" baseline="0" dirty="0"/>
              <a:t> </a:t>
            </a:r>
            <a:r>
              <a:rPr lang="en-US" altLang="zh-CN" baseline="0" dirty="0"/>
              <a:t>seen</a:t>
            </a:r>
            <a:r>
              <a:rPr lang="zh-CN" altLang="en-US" baseline="0" dirty="0"/>
              <a:t> </a:t>
            </a:r>
            <a:r>
              <a:rPr lang="en-US" altLang="zh-CN" baseline="0" dirty="0"/>
              <a:t>by</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vertex,</a:t>
            </a:r>
            <a:r>
              <a:rPr lang="zh-CN" altLang="en-US" baseline="0" dirty="0"/>
              <a:t> </a:t>
            </a:r>
            <a:endParaRPr lang="en-US" altLang="zh-CN" baseline="0" dirty="0"/>
          </a:p>
          <a:p>
            <a:r>
              <a:rPr lang="en-US" altLang="zh-CN" baseline="0" dirty="0"/>
              <a:t>[click]</a:t>
            </a:r>
          </a:p>
          <a:p>
            <a:r>
              <a:rPr lang="en-US" altLang="zh-CN" baseline="0" dirty="0"/>
              <a:t>and</a:t>
            </a:r>
            <a:r>
              <a:rPr lang="zh-CN" altLang="en-US" baseline="0" dirty="0"/>
              <a:t> </a:t>
            </a:r>
            <a:r>
              <a:rPr lang="en-US" altLang="zh-CN" baseline="0" dirty="0"/>
              <a:t>broadcast</a:t>
            </a:r>
            <a:r>
              <a:rPr lang="zh-CN" altLang="en-US" baseline="0" dirty="0"/>
              <a:t> </a:t>
            </a:r>
            <a:r>
              <a:rPr lang="en-US" altLang="zh-CN" baseline="0" dirty="0"/>
              <a:t>this</a:t>
            </a:r>
            <a:r>
              <a:rPr lang="zh-CN" altLang="en-US" baseline="0" dirty="0"/>
              <a:t> </a:t>
            </a:r>
            <a:r>
              <a:rPr lang="en-US" altLang="zh-CN" baseline="0" dirty="0"/>
              <a:t>ID</a:t>
            </a:r>
            <a:r>
              <a:rPr lang="zh-CN" altLang="en-US" baseline="0" dirty="0"/>
              <a:t> </a:t>
            </a:r>
            <a:r>
              <a:rPr lang="en-US" altLang="zh-CN" baseline="0" dirty="0"/>
              <a:t>to</a:t>
            </a:r>
            <a:r>
              <a:rPr lang="zh-CN" altLang="en-US" baseline="0" dirty="0"/>
              <a:t> </a:t>
            </a:r>
            <a:r>
              <a:rPr lang="en-US" altLang="zh-CN" baseline="0" dirty="0"/>
              <a:t>all</a:t>
            </a:r>
            <a:r>
              <a:rPr lang="zh-CN" altLang="en-US" baseline="0" dirty="0"/>
              <a:t> </a:t>
            </a:r>
            <a:r>
              <a:rPr lang="en-US" altLang="zh-CN" baseline="0" dirty="0"/>
              <a:t>its</a:t>
            </a:r>
            <a:r>
              <a:rPr lang="zh-CN" altLang="en-US" baseline="0" dirty="0"/>
              <a:t> </a:t>
            </a:r>
            <a:r>
              <a:rPr lang="en-US" altLang="zh-CN" baseline="0" dirty="0"/>
              <a:t>neighbors.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A</a:t>
            </a:r>
            <a:r>
              <a:rPr lang="zh-CN" altLang="en-US" baseline="0" dirty="0"/>
              <a:t> </a:t>
            </a:r>
            <a:r>
              <a:rPr lang="en-US" altLang="zh-CN" baseline="0" dirty="0"/>
              <a:t>vertex</a:t>
            </a:r>
            <a:r>
              <a:rPr lang="zh-CN" altLang="en-US" baseline="0" dirty="0"/>
              <a:t> </a:t>
            </a:r>
            <a:r>
              <a:rPr lang="en-US" altLang="zh-CN" baseline="0" dirty="0"/>
              <a:t>always</a:t>
            </a:r>
            <a:r>
              <a:rPr lang="zh-CN" altLang="en-US" baseline="0" dirty="0"/>
              <a:t> </a:t>
            </a:r>
            <a:r>
              <a:rPr lang="en-US" altLang="zh-CN" baseline="0" dirty="0"/>
              <a:t>votes</a:t>
            </a:r>
            <a:r>
              <a:rPr lang="zh-CN" altLang="en-US" baseline="0" dirty="0"/>
              <a:t> </a:t>
            </a:r>
            <a:r>
              <a:rPr lang="en-US" altLang="zh-CN" baseline="0" dirty="0"/>
              <a:t>to</a:t>
            </a:r>
            <a:r>
              <a:rPr lang="zh-CN" altLang="en-US" baseline="0" dirty="0"/>
              <a:t> </a:t>
            </a:r>
            <a:r>
              <a:rPr lang="en-US" altLang="zh-CN" baseline="0" dirty="0"/>
              <a:t>halt</a:t>
            </a:r>
            <a:r>
              <a:rPr lang="zh-CN" altLang="en-US" baseline="0" dirty="0"/>
              <a:t> </a:t>
            </a:r>
            <a:r>
              <a:rPr lang="en-US" altLang="zh-CN" baseline="0" dirty="0"/>
              <a:t>at</a:t>
            </a:r>
            <a:r>
              <a:rPr lang="zh-CN" altLang="en-US" baseline="0" dirty="0"/>
              <a:t> </a:t>
            </a:r>
            <a:r>
              <a:rPr lang="en-US" altLang="zh-CN" baseline="0" dirty="0"/>
              <a:t>the</a:t>
            </a:r>
            <a:r>
              <a:rPr lang="zh-CN" altLang="en-US" baseline="0" dirty="0"/>
              <a:t> </a:t>
            </a:r>
            <a:r>
              <a:rPr lang="en-US" altLang="zh-CN" baseline="0" dirty="0"/>
              <a:t>end</a:t>
            </a:r>
            <a:r>
              <a:rPr lang="zh-CN" altLang="en-US" baseline="0" dirty="0"/>
              <a:t> </a:t>
            </a:r>
            <a:r>
              <a:rPr lang="en-US" altLang="zh-CN" baseline="0" dirty="0"/>
              <a:t>of</a:t>
            </a:r>
            <a:r>
              <a:rPr lang="zh-CN" altLang="en-US" baseline="0" dirty="0"/>
              <a:t> </a:t>
            </a:r>
            <a:r>
              <a:rPr lang="en-US" altLang="zh-CN" baseline="0" dirty="0"/>
              <a:t>an</a:t>
            </a:r>
            <a:r>
              <a:rPr lang="zh-CN" altLang="en-US" baseline="0" dirty="0"/>
              <a:t> </a:t>
            </a:r>
            <a:r>
              <a:rPr lang="en-US" altLang="zh-CN" baseline="0" dirty="0"/>
              <a:t>iteration.</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25</a:t>
            </a:fld>
            <a:endParaRPr lang="en-US"/>
          </a:p>
        </p:txBody>
      </p:sp>
    </p:spTree>
    <p:extLst>
      <p:ext uri="{BB962C8B-B14F-4D97-AF65-F5344CB8AC3E}">
        <p14:creationId xmlns:p14="http://schemas.microsoft.com/office/powerpoint/2010/main" val="656043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We</a:t>
            </a:r>
            <a:r>
              <a:rPr lang="zh-CN" altLang="en-US" baseline="0" dirty="0"/>
              <a:t> </a:t>
            </a:r>
            <a:r>
              <a:rPr lang="en-US" altLang="zh-CN" baseline="0" dirty="0"/>
              <a:t>illustrate</a:t>
            </a:r>
            <a:r>
              <a:rPr lang="zh-CN" altLang="en-US" baseline="0" dirty="0"/>
              <a:t> </a:t>
            </a:r>
            <a:r>
              <a:rPr lang="en-US" altLang="zh-CN" baseline="0" dirty="0"/>
              <a:t>this</a:t>
            </a:r>
            <a:r>
              <a:rPr lang="zh-CN" altLang="en-US" baseline="0" dirty="0"/>
              <a:t> </a:t>
            </a:r>
            <a:r>
              <a:rPr lang="en-US" altLang="zh-CN" baseline="0" dirty="0"/>
              <a:t>process</a:t>
            </a:r>
            <a:r>
              <a:rPr lang="zh-CN" altLang="en-US" baseline="0" dirty="0"/>
              <a:t> </a:t>
            </a:r>
            <a:r>
              <a:rPr lang="en-US" altLang="zh-CN" baseline="0" dirty="0"/>
              <a:t>using</a:t>
            </a:r>
            <a:r>
              <a:rPr lang="zh-CN" altLang="en-US" baseline="0" dirty="0"/>
              <a:t> </a:t>
            </a:r>
            <a:r>
              <a:rPr lang="en-US" altLang="zh-CN" baseline="0" dirty="0"/>
              <a:t>a</a:t>
            </a:r>
            <a:r>
              <a:rPr lang="zh-CN" altLang="en-US" baseline="0" dirty="0"/>
              <a:t> </a:t>
            </a:r>
            <a:r>
              <a:rPr lang="en-US" altLang="zh-CN" baseline="0" dirty="0"/>
              <a:t>graph</a:t>
            </a:r>
            <a:r>
              <a:rPr lang="zh-CN" altLang="en-US" baseline="0" dirty="0"/>
              <a:t> </a:t>
            </a:r>
            <a:r>
              <a:rPr lang="en-US" altLang="zh-CN" baseline="0" dirty="0"/>
              <a:t>with</a:t>
            </a:r>
            <a:r>
              <a:rPr lang="zh-CN" altLang="en-US" baseline="0" dirty="0"/>
              <a:t> </a:t>
            </a:r>
            <a:r>
              <a:rPr lang="en-US" altLang="zh-CN" baseline="0" dirty="0"/>
              <a:t>two</a:t>
            </a:r>
            <a:r>
              <a:rPr lang="zh-CN" altLang="en-US" baseline="0" dirty="0"/>
              <a:t> </a:t>
            </a:r>
            <a:r>
              <a:rPr lang="en-US" altLang="zh-CN" baseline="0" dirty="0"/>
              <a:t>connected</a:t>
            </a:r>
            <a:r>
              <a:rPr lang="zh-CN" altLang="en-US" baseline="0" dirty="0"/>
              <a:t> </a:t>
            </a:r>
            <a:r>
              <a:rPr lang="en-US" altLang="zh-CN" baseline="0" dirty="0"/>
              <a:t>components.</a:t>
            </a:r>
          </a:p>
          <a:p>
            <a:br>
              <a:rPr lang="en-US" baseline="0" dirty="0"/>
            </a:br>
            <a:r>
              <a:rPr lang="en-US" altLang="zh-CN" baseline="0" dirty="0"/>
              <a:t>Initially,</a:t>
            </a:r>
            <a:r>
              <a:rPr lang="zh-CN" altLang="en-US" baseline="0" dirty="0"/>
              <a:t> </a:t>
            </a:r>
            <a:r>
              <a:rPr lang="en-US" altLang="zh-CN" baseline="0" dirty="0"/>
              <a:t>every</a:t>
            </a:r>
            <a:r>
              <a:rPr lang="zh-CN" altLang="en-US" baseline="0" dirty="0"/>
              <a:t> </a:t>
            </a:r>
            <a:r>
              <a:rPr lang="en-US" altLang="zh-CN" baseline="0" dirty="0"/>
              <a:t>vertex</a:t>
            </a:r>
            <a:r>
              <a:rPr lang="zh-CN" altLang="en-US" baseline="0" dirty="0"/>
              <a:t> </a:t>
            </a:r>
            <a:r>
              <a:rPr lang="en-US" altLang="zh-CN" baseline="0" dirty="0"/>
              <a:t>only</a:t>
            </a:r>
            <a:r>
              <a:rPr lang="zh-CN" altLang="en-US" baseline="0" dirty="0"/>
              <a:t> </a:t>
            </a:r>
            <a:r>
              <a:rPr lang="en-US" altLang="zh-CN" baseline="0" dirty="0"/>
              <a:t>sees</a:t>
            </a:r>
            <a:r>
              <a:rPr lang="zh-CN" altLang="en-US" baseline="0" dirty="0"/>
              <a:t> </a:t>
            </a:r>
            <a:r>
              <a:rPr lang="en-US" altLang="zh-CN" baseline="0" dirty="0"/>
              <a:t>their</a:t>
            </a:r>
            <a:r>
              <a:rPr lang="zh-CN" altLang="en-US" baseline="0" dirty="0"/>
              <a:t> </a:t>
            </a:r>
            <a:r>
              <a:rPr lang="en-US" altLang="zh-CN" baseline="0" dirty="0"/>
              <a:t>own</a:t>
            </a:r>
            <a:r>
              <a:rPr lang="zh-CN" altLang="en-US" baseline="0" dirty="0"/>
              <a:t> </a:t>
            </a:r>
            <a:r>
              <a:rPr lang="en-US" altLang="zh-CN" baseline="0" dirty="0"/>
              <a:t>ID,</a:t>
            </a:r>
            <a:r>
              <a:rPr lang="zh-CN" altLang="en-US" baseline="0" dirty="0"/>
              <a:t> </a:t>
            </a:r>
            <a:r>
              <a:rPr lang="en-US" altLang="zh-CN" baseline="0" dirty="0"/>
              <a:t>and</a:t>
            </a:r>
            <a:r>
              <a:rPr lang="zh-CN" altLang="en-US" baseline="0" dirty="0"/>
              <a:t> </a:t>
            </a:r>
            <a:r>
              <a:rPr lang="en-US" altLang="zh-CN" baseline="0" dirty="0"/>
              <a:t>will</a:t>
            </a:r>
            <a:r>
              <a:rPr lang="zh-CN" altLang="en-US" baseline="0" dirty="0"/>
              <a:t> </a:t>
            </a:r>
            <a:r>
              <a:rPr lang="en-US" altLang="zh-CN" baseline="0" dirty="0"/>
              <a:t>broadcast</a:t>
            </a:r>
            <a:r>
              <a:rPr lang="zh-CN" altLang="en-US" baseline="0" dirty="0"/>
              <a:t> </a:t>
            </a:r>
            <a:r>
              <a:rPr lang="en-US" altLang="zh-CN" baseline="0" dirty="0"/>
              <a:t>this</a:t>
            </a:r>
            <a:r>
              <a:rPr lang="zh-CN" altLang="en-US" baseline="0" dirty="0"/>
              <a:t> </a:t>
            </a:r>
            <a:r>
              <a:rPr lang="en-US" altLang="zh-CN" baseline="0" dirty="0"/>
              <a:t>ID</a:t>
            </a:r>
            <a:r>
              <a:rPr lang="zh-CN" altLang="en-US" baseline="0" dirty="0"/>
              <a:t> </a:t>
            </a:r>
            <a:r>
              <a:rPr lang="en-US" altLang="zh-CN" baseline="0" dirty="0"/>
              <a:t>to</a:t>
            </a:r>
            <a:r>
              <a:rPr lang="zh-CN" altLang="en-US" baseline="0" dirty="0"/>
              <a:t> </a:t>
            </a:r>
            <a:r>
              <a:rPr lang="en-US" altLang="zh-CN" baseline="0" dirty="0"/>
              <a:t>its</a:t>
            </a:r>
            <a:r>
              <a:rPr lang="zh-CN" altLang="en-US" baseline="0" dirty="0"/>
              <a:t> </a:t>
            </a:r>
            <a:r>
              <a:rPr lang="en-US" altLang="zh-CN" baseline="0" dirty="0"/>
              <a:t>neighbors</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26</a:t>
            </a:fld>
            <a:endParaRPr lang="en-US"/>
          </a:p>
        </p:txBody>
      </p:sp>
    </p:spTree>
    <p:extLst>
      <p:ext uri="{BB962C8B-B14F-4D97-AF65-F5344CB8AC3E}">
        <p14:creationId xmlns:p14="http://schemas.microsoft.com/office/powerpoint/2010/main" val="838963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[movement</a:t>
            </a:r>
            <a:r>
              <a:rPr lang="zh-CN" altLang="en-US" baseline="0" dirty="0"/>
              <a:t> </a:t>
            </a:r>
            <a:r>
              <a:rPr lang="en-US" altLang="zh-CN" baseline="0" dirty="0" err="1"/>
              <a:t>w.r.t</a:t>
            </a:r>
            <a:r>
              <a:rPr lang="en-US" altLang="zh-CN" baseline="0" dirty="0"/>
              <a:t>.</a:t>
            </a:r>
            <a:r>
              <a:rPr lang="zh-CN" altLang="en-US" baseline="0" dirty="0"/>
              <a:t> </a:t>
            </a:r>
            <a:r>
              <a:rPr lang="en-US" altLang="zh-CN" baseline="0" dirty="0"/>
              <a:t>vertex</a:t>
            </a:r>
            <a:r>
              <a:rPr lang="zh-CN" altLang="en-US" baseline="0" dirty="0"/>
              <a:t> </a:t>
            </a:r>
            <a:r>
              <a:rPr lang="en-US" altLang="zh-CN" baseline="0" dirty="0"/>
              <a:t>5]</a:t>
            </a:r>
          </a:p>
          <a:p>
            <a:r>
              <a:rPr lang="en-US" altLang="zh-CN" baseline="0" dirty="0"/>
              <a:t>In</a:t>
            </a:r>
            <a:r>
              <a:rPr lang="zh-CN" altLang="en-US" baseline="0" dirty="0"/>
              <a:t> </a:t>
            </a:r>
            <a:r>
              <a:rPr lang="en-US" altLang="zh-CN" baseline="0" dirty="0"/>
              <a:t>the</a:t>
            </a:r>
            <a:r>
              <a:rPr lang="zh-CN" altLang="en-US" baseline="0" dirty="0"/>
              <a:t> </a:t>
            </a:r>
            <a:r>
              <a:rPr lang="en-US" altLang="zh-CN" baseline="0" dirty="0"/>
              <a:t>second</a:t>
            </a:r>
            <a:r>
              <a:rPr lang="zh-CN" altLang="en-US" baseline="0" dirty="0"/>
              <a:t> </a:t>
            </a:r>
            <a:r>
              <a:rPr lang="en-US" altLang="zh-CN" baseline="0" dirty="0"/>
              <a:t>iteration,</a:t>
            </a:r>
            <a:r>
              <a:rPr lang="zh-CN" altLang="en-US" baseline="0" dirty="0"/>
              <a:t> </a:t>
            </a:r>
            <a:r>
              <a:rPr lang="en-US" altLang="zh-CN" baseline="0" dirty="0"/>
              <a:t>for</a:t>
            </a:r>
            <a:r>
              <a:rPr lang="zh-CN" altLang="en-US" baseline="0" dirty="0"/>
              <a:t> </a:t>
            </a:r>
            <a:r>
              <a:rPr lang="en-US" altLang="zh-CN" baseline="0" dirty="0"/>
              <a:t>example,</a:t>
            </a:r>
            <a:r>
              <a:rPr lang="zh-CN" altLang="en-US" baseline="0" dirty="0"/>
              <a:t> </a:t>
            </a:r>
            <a:r>
              <a:rPr lang="en-US" altLang="zh-CN" baseline="0" dirty="0"/>
              <a:t>0</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passed</a:t>
            </a:r>
            <a:r>
              <a:rPr lang="zh-CN" altLang="en-US" baseline="0" dirty="0"/>
              <a:t> </a:t>
            </a:r>
            <a:r>
              <a:rPr lang="en-US" altLang="zh-CN" baseline="0" dirty="0"/>
              <a:t>to</a:t>
            </a:r>
            <a:r>
              <a:rPr lang="zh-CN" altLang="en-US" baseline="0" dirty="0"/>
              <a:t> </a:t>
            </a:r>
            <a:r>
              <a:rPr lang="en-US" altLang="zh-CN" baseline="0" dirty="0"/>
              <a:t>vertex</a:t>
            </a:r>
            <a:r>
              <a:rPr lang="zh-CN" altLang="en-US" baseline="0" dirty="0"/>
              <a:t> </a:t>
            </a:r>
            <a:r>
              <a:rPr lang="en-US" altLang="zh-CN" baseline="0" dirty="0"/>
              <a:t>5,</a:t>
            </a:r>
            <a:r>
              <a:rPr lang="zh-CN" altLang="en-US" baseline="0" dirty="0"/>
              <a:t> </a:t>
            </a:r>
            <a:r>
              <a:rPr lang="en-US" altLang="zh-CN" baseline="0" dirty="0"/>
              <a:t>and</a:t>
            </a:r>
            <a:r>
              <a:rPr lang="zh-CN" altLang="en-US" baseline="0" dirty="0"/>
              <a:t> </a:t>
            </a:r>
            <a:r>
              <a:rPr lang="en-US" altLang="zh-CN" baseline="0" dirty="0"/>
              <a:t>since</a:t>
            </a:r>
            <a:r>
              <a:rPr lang="zh-CN" altLang="en-US" baseline="0" dirty="0"/>
              <a:t> </a:t>
            </a:r>
            <a:r>
              <a:rPr lang="en-US" altLang="zh-CN" baseline="0" dirty="0"/>
              <a:t>a</a:t>
            </a:r>
            <a:r>
              <a:rPr lang="zh-CN" altLang="en-US" baseline="0" dirty="0"/>
              <a:t> </a:t>
            </a:r>
            <a:r>
              <a:rPr lang="en-US" altLang="zh-CN" baseline="0" dirty="0"/>
              <a:t>smaller</a:t>
            </a:r>
            <a:r>
              <a:rPr lang="zh-CN" altLang="en-US" baseline="0" dirty="0"/>
              <a:t> </a:t>
            </a:r>
            <a:r>
              <a:rPr lang="en-US" altLang="zh-CN" baseline="0" dirty="0"/>
              <a:t>ID</a:t>
            </a:r>
            <a:r>
              <a:rPr lang="zh-CN" altLang="en-US" baseline="0" dirty="0"/>
              <a:t> </a:t>
            </a:r>
            <a:r>
              <a:rPr lang="en-US" altLang="zh-CN" baseline="0" dirty="0"/>
              <a:t>is</a:t>
            </a:r>
            <a:r>
              <a:rPr lang="zh-CN" altLang="en-US" baseline="0" dirty="0"/>
              <a:t> </a:t>
            </a:r>
            <a:r>
              <a:rPr lang="en-US" altLang="zh-CN" baseline="0" dirty="0"/>
              <a:t>received,</a:t>
            </a:r>
            <a:r>
              <a:rPr lang="zh-CN" altLang="en-US" baseline="0" dirty="0"/>
              <a:t> </a:t>
            </a:r>
            <a:r>
              <a:rPr lang="en-US" altLang="zh-CN" baseline="0" dirty="0"/>
              <a:t>vertex</a:t>
            </a:r>
            <a:r>
              <a:rPr lang="zh-CN" altLang="en-US" baseline="0" dirty="0"/>
              <a:t> </a:t>
            </a:r>
            <a:r>
              <a:rPr lang="en-US" altLang="zh-CN" baseline="0" dirty="0"/>
              <a:t>5</a:t>
            </a:r>
            <a:r>
              <a:rPr lang="zh-CN" altLang="en-US" baseline="0" dirty="0"/>
              <a:t> </a:t>
            </a:r>
            <a:r>
              <a:rPr lang="en-US" altLang="zh-CN" baseline="0" dirty="0"/>
              <a:t>will</a:t>
            </a:r>
            <a:r>
              <a:rPr lang="zh-CN" altLang="en-US" baseline="0" dirty="0"/>
              <a:t> </a:t>
            </a:r>
            <a:r>
              <a:rPr lang="en-US" altLang="zh-CN" baseline="0" dirty="0"/>
              <a:t>update</a:t>
            </a:r>
            <a:r>
              <a:rPr lang="zh-CN" altLang="en-US" baseline="0" dirty="0"/>
              <a:t> </a:t>
            </a:r>
            <a:r>
              <a:rPr lang="en-US" altLang="zh-CN" baseline="0" dirty="0"/>
              <a:t>the</a:t>
            </a:r>
            <a:r>
              <a:rPr lang="zh-CN" altLang="en-US" baseline="0" dirty="0"/>
              <a:t> </a:t>
            </a:r>
            <a:r>
              <a:rPr lang="en-US" altLang="zh-CN" baseline="0" dirty="0"/>
              <a:t>smallest</a:t>
            </a:r>
            <a:r>
              <a:rPr lang="zh-CN" altLang="en-US" baseline="0" dirty="0"/>
              <a:t> </a:t>
            </a:r>
            <a:r>
              <a:rPr lang="en-US" altLang="zh-CN" baseline="0" dirty="0"/>
              <a:t>ID</a:t>
            </a:r>
            <a:r>
              <a:rPr lang="zh-CN" altLang="en-US" baseline="0" dirty="0"/>
              <a:t> </a:t>
            </a:r>
            <a:r>
              <a:rPr lang="en-US" altLang="zh-CN" baseline="0" dirty="0"/>
              <a:t>it</a:t>
            </a:r>
            <a:r>
              <a:rPr lang="zh-CN" altLang="en-US" baseline="0" dirty="0"/>
              <a:t> </a:t>
            </a:r>
            <a:r>
              <a:rPr lang="en-US" altLang="zh-CN" baseline="0" dirty="0"/>
              <a:t>sees</a:t>
            </a:r>
            <a:r>
              <a:rPr lang="zh-CN" altLang="en-US" baseline="0" dirty="0"/>
              <a:t> </a:t>
            </a:r>
            <a:r>
              <a:rPr lang="en-US" altLang="zh-CN" baseline="0" dirty="0"/>
              <a:t>as</a:t>
            </a:r>
            <a:r>
              <a:rPr lang="zh-CN" altLang="en-US" baseline="0" dirty="0"/>
              <a:t> </a:t>
            </a:r>
            <a:r>
              <a:rPr lang="en-US" altLang="zh-CN" baseline="0" dirty="0"/>
              <a:t>0,</a:t>
            </a:r>
            <a:r>
              <a:rPr lang="zh-CN" altLang="en-US" baseline="0" dirty="0"/>
              <a:t> </a:t>
            </a:r>
            <a:r>
              <a:rPr lang="en-US" altLang="zh-CN" baseline="0" dirty="0"/>
              <a:t>and</a:t>
            </a:r>
            <a:r>
              <a:rPr lang="zh-CN" altLang="en-US" baseline="0" dirty="0"/>
              <a:t> </a:t>
            </a:r>
            <a:r>
              <a:rPr lang="en-US" altLang="zh-CN" baseline="0" dirty="0"/>
              <a:t>send</a:t>
            </a:r>
            <a:r>
              <a:rPr lang="zh-CN" altLang="en-US" baseline="0" dirty="0"/>
              <a:t> </a:t>
            </a:r>
            <a:r>
              <a:rPr lang="en-US" altLang="zh-CN" baseline="0" dirty="0"/>
              <a:t>0</a:t>
            </a:r>
            <a:r>
              <a:rPr lang="zh-CN" altLang="en-US" baseline="0" dirty="0"/>
              <a:t> </a:t>
            </a:r>
            <a:r>
              <a:rPr lang="en-US" altLang="zh-CN" baseline="0" dirty="0"/>
              <a:t>to</a:t>
            </a:r>
            <a:r>
              <a:rPr lang="zh-CN" altLang="en-US" baseline="0" dirty="0"/>
              <a:t> </a:t>
            </a:r>
            <a:r>
              <a:rPr lang="en-US" altLang="zh-CN" baseline="0" dirty="0"/>
              <a:t>its</a:t>
            </a:r>
            <a:r>
              <a:rPr lang="zh-CN" altLang="en-US" baseline="0" dirty="0"/>
              <a:t> </a:t>
            </a:r>
            <a:r>
              <a:rPr lang="en-US" altLang="zh-CN" baseline="0" dirty="0"/>
              <a:t>neighbors</a:t>
            </a:r>
            <a:r>
              <a:rPr lang="zh-CN" altLang="en-US" baseline="0" dirty="0"/>
              <a:t> </a:t>
            </a:r>
            <a:r>
              <a:rPr lang="en-US" altLang="zh-CN" baseline="0" dirty="0"/>
              <a:t>0</a:t>
            </a:r>
            <a:r>
              <a:rPr lang="zh-CN" altLang="en-US" baseline="0" dirty="0"/>
              <a:t> </a:t>
            </a:r>
            <a:r>
              <a:rPr lang="en-US" altLang="zh-CN" baseline="0" dirty="0"/>
              <a:t>and</a:t>
            </a:r>
            <a:r>
              <a:rPr lang="zh-CN" altLang="en-US" baseline="0" dirty="0"/>
              <a:t> </a:t>
            </a:r>
            <a:r>
              <a:rPr lang="en-US" altLang="zh-CN" baseline="0" dirty="0"/>
              <a:t>7</a:t>
            </a:r>
            <a:r>
              <a:rPr lang="zh-CN" altLang="en-US" baseline="0" dirty="0"/>
              <a:t> </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27</a:t>
            </a:fld>
            <a:endParaRPr lang="en-US"/>
          </a:p>
        </p:txBody>
      </p:sp>
    </p:spTree>
    <p:extLst>
      <p:ext uri="{BB962C8B-B14F-4D97-AF65-F5344CB8AC3E}">
        <p14:creationId xmlns:p14="http://schemas.microsoft.com/office/powerpoint/2010/main" val="2573264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In</a:t>
            </a:r>
            <a:r>
              <a:rPr lang="zh-CN" altLang="en-US" baseline="0" dirty="0"/>
              <a:t> </a:t>
            </a:r>
            <a:r>
              <a:rPr lang="en-US" altLang="zh-CN" baseline="0" dirty="0"/>
              <a:t>iteration</a:t>
            </a:r>
            <a:r>
              <a:rPr lang="zh-CN" altLang="en-US" baseline="0" dirty="0"/>
              <a:t> </a:t>
            </a:r>
            <a:r>
              <a:rPr lang="en-US" altLang="zh-CN" baseline="0" dirty="0"/>
              <a:t>3,</a:t>
            </a:r>
            <a:r>
              <a:rPr lang="zh-CN" altLang="en-US" baseline="0" dirty="0"/>
              <a:t> </a:t>
            </a:r>
            <a:r>
              <a:rPr lang="en-US" altLang="zh-CN" baseline="0" dirty="0"/>
              <a:t>vertex</a:t>
            </a:r>
            <a:r>
              <a:rPr lang="zh-CN" altLang="en-US" baseline="0" dirty="0"/>
              <a:t> </a:t>
            </a:r>
            <a:r>
              <a:rPr lang="en-US" altLang="zh-CN" baseline="0" dirty="0"/>
              <a:t>7</a:t>
            </a:r>
            <a:r>
              <a:rPr lang="zh-CN" altLang="en-US" baseline="0" dirty="0"/>
              <a:t> </a:t>
            </a:r>
            <a:r>
              <a:rPr lang="en-US" altLang="zh-CN" baseline="0" dirty="0"/>
              <a:t>will</a:t>
            </a:r>
            <a:r>
              <a:rPr lang="zh-CN" altLang="en-US" baseline="0" dirty="0"/>
              <a:t> </a:t>
            </a:r>
            <a:r>
              <a:rPr lang="en-US" altLang="zh-CN" baseline="0" dirty="0"/>
              <a:t>receive</a:t>
            </a:r>
            <a:r>
              <a:rPr lang="zh-CN" altLang="en-US" baseline="0" dirty="0"/>
              <a:t> </a:t>
            </a:r>
            <a:r>
              <a:rPr lang="en-US" altLang="zh-CN" baseline="0" dirty="0"/>
              <a:t>message</a:t>
            </a:r>
            <a:r>
              <a:rPr lang="zh-CN" altLang="en-US" baseline="0" dirty="0"/>
              <a:t> </a:t>
            </a:r>
            <a:r>
              <a:rPr lang="en-US" altLang="zh-CN" baseline="0" dirty="0"/>
              <a:t>0</a:t>
            </a:r>
            <a:r>
              <a:rPr lang="zh-CN" altLang="en-US" baseline="0" dirty="0"/>
              <a:t> </a:t>
            </a:r>
            <a:r>
              <a:rPr lang="en-US" altLang="zh-CN" baseline="0" dirty="0"/>
              <a:t>from</a:t>
            </a:r>
            <a:r>
              <a:rPr lang="zh-CN" altLang="en-US" baseline="0" dirty="0"/>
              <a:t> </a:t>
            </a:r>
            <a:r>
              <a:rPr lang="en-US" altLang="zh-CN" baseline="0" dirty="0"/>
              <a:t>5,</a:t>
            </a:r>
            <a:r>
              <a:rPr lang="zh-CN" altLang="en-US" baseline="0" dirty="0"/>
              <a:t> </a:t>
            </a:r>
            <a:r>
              <a:rPr lang="en-US" altLang="zh-CN" baseline="0" dirty="0"/>
              <a:t>so</a:t>
            </a:r>
            <a:r>
              <a:rPr lang="zh-CN" altLang="en-US" baseline="0" dirty="0"/>
              <a:t> </a:t>
            </a:r>
            <a:r>
              <a:rPr lang="en-US" altLang="zh-CN" baseline="0" dirty="0"/>
              <a:t>it</a:t>
            </a:r>
            <a:r>
              <a:rPr lang="zh-CN" altLang="en-US" baseline="0" dirty="0"/>
              <a:t> </a:t>
            </a:r>
            <a:r>
              <a:rPr lang="en-US" altLang="zh-CN" baseline="0" dirty="0"/>
              <a:t>will</a:t>
            </a:r>
            <a:r>
              <a:rPr lang="zh-CN" altLang="en-US" baseline="0" dirty="0"/>
              <a:t> </a:t>
            </a:r>
            <a:r>
              <a:rPr lang="en-US" altLang="zh-CN" baseline="0" dirty="0"/>
              <a:t>update</a:t>
            </a:r>
            <a:r>
              <a:rPr lang="zh-CN" altLang="en-US" baseline="0" dirty="0"/>
              <a:t> </a:t>
            </a:r>
            <a:r>
              <a:rPr lang="en-US" altLang="zh-CN" baseline="0" dirty="0"/>
              <a:t>its</a:t>
            </a:r>
            <a:r>
              <a:rPr lang="zh-CN" altLang="en-US" baseline="0" dirty="0"/>
              <a:t> </a:t>
            </a:r>
            <a:r>
              <a:rPr lang="en-US" altLang="zh-CN" baseline="0" dirty="0"/>
              <a:t>smallest</a:t>
            </a:r>
            <a:r>
              <a:rPr lang="zh-CN" altLang="en-US" baseline="0" dirty="0"/>
              <a:t> </a:t>
            </a:r>
            <a:r>
              <a:rPr lang="en-US" altLang="zh-CN" baseline="0" dirty="0"/>
              <a:t>ID</a:t>
            </a:r>
            <a:r>
              <a:rPr lang="zh-CN" altLang="en-US" baseline="0" dirty="0"/>
              <a:t> </a:t>
            </a:r>
            <a:r>
              <a:rPr lang="en-US" altLang="zh-CN" baseline="0" dirty="0"/>
              <a:t>seen</a:t>
            </a:r>
            <a:r>
              <a:rPr lang="zh-CN" altLang="en-US" baseline="0" dirty="0"/>
              <a:t> </a:t>
            </a:r>
            <a:r>
              <a:rPr lang="en-US" altLang="zh-CN" baseline="0" dirty="0"/>
              <a:t>as</a:t>
            </a:r>
            <a:r>
              <a:rPr lang="zh-CN" altLang="en-US" baseline="0" dirty="0"/>
              <a:t> </a:t>
            </a:r>
            <a:r>
              <a:rPr lang="en-US" altLang="zh-CN" baseline="0" dirty="0"/>
              <a:t>0,</a:t>
            </a:r>
            <a:r>
              <a:rPr lang="zh-CN" altLang="en-US" baseline="0" dirty="0"/>
              <a:t> </a:t>
            </a:r>
            <a:r>
              <a:rPr lang="en-US" altLang="zh-CN" baseline="0" dirty="0"/>
              <a:t>and</a:t>
            </a:r>
            <a:r>
              <a:rPr lang="zh-CN" altLang="en-US" baseline="0" dirty="0"/>
              <a:t> </a:t>
            </a:r>
            <a:r>
              <a:rPr lang="en-US" altLang="zh-CN" baseline="0" dirty="0"/>
              <a:t>broadcast</a:t>
            </a:r>
            <a:r>
              <a:rPr lang="zh-CN" altLang="en-US" baseline="0" dirty="0"/>
              <a:t> </a:t>
            </a:r>
            <a:r>
              <a:rPr lang="en-US" altLang="zh-CN" baseline="0" dirty="0"/>
              <a:t>0</a:t>
            </a:r>
            <a:r>
              <a:rPr lang="zh-CN" altLang="en-US" baseline="0" dirty="0"/>
              <a:t> </a:t>
            </a:r>
            <a:r>
              <a:rPr lang="en-US" altLang="zh-CN" baseline="0" dirty="0"/>
              <a:t>to</a:t>
            </a:r>
            <a:r>
              <a:rPr lang="zh-CN" altLang="en-US" baseline="0" dirty="0"/>
              <a:t> </a:t>
            </a:r>
            <a:r>
              <a:rPr lang="en-US" altLang="zh-CN" baseline="0" dirty="0"/>
              <a:t>neighbors.</a:t>
            </a:r>
          </a:p>
          <a:p>
            <a:endParaRPr lang="en-US" baseline="0" dirty="0"/>
          </a:p>
          <a:p>
            <a:r>
              <a:rPr lang="en-US" altLang="zh-CN" baseline="0" dirty="0"/>
              <a:t>We</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no</a:t>
            </a:r>
            <a:r>
              <a:rPr lang="zh-CN" altLang="en-US" baseline="0" dirty="0"/>
              <a:t> </a:t>
            </a:r>
            <a:r>
              <a:rPr lang="en-US" altLang="zh-CN" baseline="0" dirty="0"/>
              <a:t>vertex</a:t>
            </a:r>
            <a:r>
              <a:rPr lang="zh-CN" altLang="en-US" baseline="0" dirty="0"/>
              <a:t> </a:t>
            </a:r>
            <a:r>
              <a:rPr lang="en-US" altLang="zh-CN" baseline="0" dirty="0"/>
              <a:t>can</a:t>
            </a:r>
            <a:r>
              <a:rPr lang="zh-CN" altLang="en-US" baseline="0" dirty="0"/>
              <a:t> </a:t>
            </a:r>
            <a:r>
              <a:rPr lang="en-US" altLang="zh-CN" baseline="0" dirty="0"/>
              <a:t>receive</a:t>
            </a:r>
            <a:r>
              <a:rPr lang="zh-CN" altLang="en-US" baseline="0" dirty="0"/>
              <a:t> </a:t>
            </a:r>
            <a:r>
              <a:rPr lang="en-US" altLang="zh-CN" baseline="0" dirty="0"/>
              <a:t>a</a:t>
            </a:r>
            <a:r>
              <a:rPr lang="zh-CN" altLang="en-US" baseline="0" dirty="0"/>
              <a:t> </a:t>
            </a:r>
            <a:r>
              <a:rPr lang="en-US" altLang="zh-CN" baseline="0" dirty="0"/>
              <a:t>smaller</a:t>
            </a:r>
            <a:r>
              <a:rPr lang="zh-CN" altLang="en-US" baseline="0" dirty="0"/>
              <a:t> </a:t>
            </a:r>
            <a:r>
              <a:rPr lang="en-US" altLang="zh-CN" baseline="0" dirty="0"/>
              <a:t>ID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next</a:t>
            </a:r>
            <a:r>
              <a:rPr lang="zh-CN" altLang="en-US" baseline="0" dirty="0"/>
              <a:t> </a:t>
            </a:r>
            <a:r>
              <a:rPr lang="en-US" altLang="zh-CN" baseline="0" dirty="0"/>
              <a:t>iteration,</a:t>
            </a:r>
            <a:r>
              <a:rPr lang="zh-CN" altLang="en-US" baseline="0" dirty="0"/>
              <a:t> </a:t>
            </a:r>
            <a:r>
              <a:rPr lang="en-US" altLang="zh-CN" baseline="0" dirty="0"/>
              <a:t>so</a:t>
            </a:r>
            <a:r>
              <a:rPr lang="zh-CN" altLang="en-US" baseline="0" dirty="0"/>
              <a:t> </a:t>
            </a:r>
            <a:r>
              <a:rPr lang="en-US" altLang="zh-CN" baseline="0" dirty="0"/>
              <a:t>in</a:t>
            </a:r>
            <a:r>
              <a:rPr lang="zh-CN" altLang="en-US" baseline="0" dirty="0"/>
              <a:t> </a:t>
            </a:r>
            <a:r>
              <a:rPr lang="en-US" altLang="zh-CN" baseline="0" dirty="0"/>
              <a:t>iteration</a:t>
            </a:r>
            <a:r>
              <a:rPr lang="zh-CN" altLang="en-US" baseline="0" dirty="0"/>
              <a:t> </a:t>
            </a:r>
            <a:r>
              <a:rPr lang="en-US" altLang="zh-CN" baseline="0" dirty="0"/>
              <a:t>4</a:t>
            </a:r>
            <a:r>
              <a:rPr lang="zh-CN" altLang="en-US" baseline="0" dirty="0"/>
              <a:t> </a:t>
            </a:r>
            <a:r>
              <a:rPr lang="en-US" altLang="zh-CN" baseline="0" dirty="0"/>
              <a:t>no</a:t>
            </a:r>
            <a:r>
              <a:rPr lang="zh-CN" altLang="en-US" baseline="0" dirty="0"/>
              <a:t> </a:t>
            </a:r>
            <a:r>
              <a:rPr lang="en-US" altLang="zh-CN" baseline="0" dirty="0"/>
              <a:t>vertex</a:t>
            </a:r>
            <a:r>
              <a:rPr lang="zh-CN" altLang="en-US" baseline="0" dirty="0"/>
              <a:t> </a:t>
            </a:r>
            <a:r>
              <a:rPr lang="en-US" altLang="zh-CN" baseline="0" dirty="0"/>
              <a:t>will</a:t>
            </a:r>
            <a:r>
              <a:rPr lang="zh-CN" altLang="en-US" baseline="0" dirty="0"/>
              <a:t> </a:t>
            </a:r>
            <a:r>
              <a:rPr lang="en-US" altLang="zh-CN" baseline="0" dirty="0"/>
              <a:t>send</a:t>
            </a:r>
            <a:r>
              <a:rPr lang="zh-CN" altLang="en-US" baseline="0" dirty="0"/>
              <a:t> </a:t>
            </a:r>
            <a:r>
              <a:rPr lang="en-US" altLang="zh-CN" baseline="0" dirty="0"/>
              <a:t>messages</a:t>
            </a:r>
            <a:r>
              <a:rPr lang="zh-CN" altLang="en-US" baseline="0" dirty="0"/>
              <a:t> </a:t>
            </a:r>
            <a:r>
              <a:rPr lang="en-US" altLang="zh-CN" baseline="0" dirty="0"/>
              <a:t>and</a:t>
            </a:r>
            <a:r>
              <a:rPr lang="zh-CN" altLang="en-US" baseline="0" dirty="0"/>
              <a:t> </a:t>
            </a:r>
            <a:r>
              <a:rPr lang="en-US" altLang="zh-CN" baseline="0" dirty="0"/>
              <a:t>all</a:t>
            </a:r>
            <a:r>
              <a:rPr lang="zh-CN" altLang="en-US" baseline="0" dirty="0"/>
              <a:t> </a:t>
            </a:r>
            <a:r>
              <a:rPr lang="en-US" altLang="zh-CN" baseline="0" dirty="0"/>
              <a:t>vertices</a:t>
            </a:r>
            <a:r>
              <a:rPr lang="zh-CN" altLang="en-US" baseline="0" dirty="0"/>
              <a:t> </a:t>
            </a:r>
            <a:r>
              <a:rPr lang="en-US" altLang="zh-CN" baseline="0" dirty="0"/>
              <a:t>will</a:t>
            </a:r>
            <a:r>
              <a:rPr lang="zh-CN" altLang="en-US" baseline="0" dirty="0"/>
              <a:t> </a:t>
            </a:r>
            <a:r>
              <a:rPr lang="en-US" altLang="zh-CN" baseline="0" dirty="0"/>
              <a:t>vote</a:t>
            </a:r>
            <a:r>
              <a:rPr lang="zh-CN" altLang="en-US" baseline="0" dirty="0"/>
              <a:t> </a:t>
            </a:r>
            <a:r>
              <a:rPr lang="en-US" altLang="zh-CN" baseline="0" dirty="0"/>
              <a:t>to</a:t>
            </a:r>
            <a:r>
              <a:rPr lang="zh-CN" altLang="en-US" baseline="0" dirty="0"/>
              <a:t> </a:t>
            </a:r>
            <a:r>
              <a:rPr lang="en-US" altLang="zh-CN" baseline="0" dirty="0"/>
              <a:t>halt.</a:t>
            </a:r>
          </a:p>
          <a:p>
            <a:endParaRPr lang="en-US" baseline="0" dirty="0"/>
          </a:p>
          <a:p>
            <a:r>
              <a:rPr lang="en-US" altLang="zh-CN" baseline="0" dirty="0"/>
              <a:t>Therefore,</a:t>
            </a:r>
            <a:r>
              <a:rPr lang="zh-CN" altLang="en-US" baseline="0" dirty="0"/>
              <a:t> </a:t>
            </a:r>
            <a:r>
              <a:rPr lang="en-US" altLang="zh-CN" baseline="0" dirty="0"/>
              <a:t>the</a:t>
            </a:r>
            <a:r>
              <a:rPr lang="zh-CN" altLang="en-US" baseline="0" dirty="0"/>
              <a:t> </a:t>
            </a:r>
            <a:r>
              <a:rPr lang="en-US" altLang="zh-CN" baseline="0" dirty="0"/>
              <a:t>job</a:t>
            </a:r>
            <a:r>
              <a:rPr lang="zh-CN" altLang="en-US" baseline="0" dirty="0"/>
              <a:t> </a:t>
            </a:r>
            <a:r>
              <a:rPr lang="en-US" altLang="zh-CN" baseline="0" dirty="0"/>
              <a:t>ends</a:t>
            </a:r>
            <a:r>
              <a:rPr lang="zh-CN" altLang="en-US" baseline="0" dirty="0"/>
              <a:t> </a:t>
            </a:r>
            <a:r>
              <a:rPr lang="en-US" altLang="zh-CN" baseline="0" dirty="0"/>
              <a:t>in</a:t>
            </a:r>
            <a:r>
              <a:rPr lang="zh-CN" altLang="en-US" baseline="0" dirty="0"/>
              <a:t> </a:t>
            </a:r>
            <a:r>
              <a:rPr lang="en-US" altLang="zh-CN" baseline="0" dirty="0"/>
              <a:t>4</a:t>
            </a:r>
            <a:r>
              <a:rPr lang="zh-CN" altLang="en-US" baseline="0" dirty="0"/>
              <a:t> </a:t>
            </a:r>
            <a:r>
              <a:rPr lang="en-US" altLang="zh-CN" baseline="0" dirty="0"/>
              <a:t>iterations,</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value</a:t>
            </a:r>
            <a:r>
              <a:rPr lang="zh-CN" altLang="en-US" baseline="0" dirty="0"/>
              <a:t> </a:t>
            </a:r>
            <a:r>
              <a:rPr lang="en-US" altLang="zh-CN" baseline="0" dirty="0"/>
              <a:t>at</a:t>
            </a:r>
            <a:r>
              <a:rPr lang="zh-CN" altLang="en-US" baseline="0" dirty="0"/>
              <a:t> </a:t>
            </a:r>
            <a:r>
              <a:rPr lang="en-US" altLang="zh-CN" baseline="0" dirty="0"/>
              <a:t>every</a:t>
            </a:r>
            <a:r>
              <a:rPr lang="zh-CN" altLang="en-US" baseline="0" dirty="0"/>
              <a:t> </a:t>
            </a:r>
            <a:r>
              <a:rPr lang="en-US" altLang="zh-CN" baseline="0" dirty="0"/>
              <a:t>vertex</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smallest</a:t>
            </a:r>
            <a:r>
              <a:rPr lang="zh-CN" altLang="en-US" baseline="0" dirty="0"/>
              <a:t> </a:t>
            </a:r>
            <a:r>
              <a:rPr lang="en-US" altLang="zh-CN" baseline="0" dirty="0"/>
              <a:t>vertex</a:t>
            </a:r>
            <a:r>
              <a:rPr lang="zh-CN" altLang="en-US" baseline="0" dirty="0"/>
              <a:t> </a:t>
            </a:r>
            <a:r>
              <a:rPr lang="en-US" altLang="zh-CN" baseline="0" dirty="0"/>
              <a:t>ID</a:t>
            </a:r>
            <a:r>
              <a:rPr lang="zh-CN" altLang="en-US" baseline="0" dirty="0"/>
              <a:t> </a:t>
            </a:r>
            <a:r>
              <a:rPr lang="en-US" altLang="zh-CN" baseline="0" dirty="0"/>
              <a:t>in</a:t>
            </a:r>
            <a:r>
              <a:rPr lang="zh-CN" altLang="en-US" baseline="0" dirty="0"/>
              <a:t> </a:t>
            </a:r>
            <a:r>
              <a:rPr lang="en-US" altLang="zh-CN" baseline="0" dirty="0"/>
              <a:t>its</a:t>
            </a:r>
            <a:r>
              <a:rPr lang="zh-CN" altLang="en-US" baseline="0" dirty="0"/>
              <a:t> </a:t>
            </a:r>
            <a:r>
              <a:rPr lang="en-US" altLang="zh-CN" baseline="0" dirty="0"/>
              <a:t>connected</a:t>
            </a:r>
            <a:r>
              <a:rPr lang="zh-CN" altLang="en-US" baseline="0" dirty="0"/>
              <a:t> </a:t>
            </a:r>
            <a:r>
              <a:rPr lang="en-US" altLang="zh-CN" baseline="0" dirty="0"/>
              <a:t>component,</a:t>
            </a:r>
            <a:r>
              <a:rPr lang="zh-CN" altLang="en-US" baseline="0" dirty="0"/>
              <a:t> </a:t>
            </a:r>
            <a:r>
              <a:rPr lang="en-US" altLang="zh-CN" baseline="0" dirty="0"/>
              <a:t>and</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get</a:t>
            </a:r>
            <a:r>
              <a:rPr lang="zh-CN" altLang="en-US" baseline="0" dirty="0"/>
              <a:t> </a:t>
            </a:r>
            <a:r>
              <a:rPr lang="en-US" altLang="zh-CN" baseline="0" dirty="0"/>
              <a:t>connected</a:t>
            </a:r>
            <a:r>
              <a:rPr lang="zh-CN" altLang="en-US" baseline="0" dirty="0"/>
              <a:t> </a:t>
            </a:r>
            <a:r>
              <a:rPr lang="en-US" altLang="zh-CN" baseline="0" dirty="0"/>
              <a:t>components</a:t>
            </a:r>
            <a:r>
              <a:rPr lang="zh-CN" altLang="en-US" baseline="0" dirty="0"/>
              <a:t> </a:t>
            </a:r>
            <a:r>
              <a:rPr lang="en-US" altLang="zh-CN" baseline="0" dirty="0"/>
              <a:t>by</a:t>
            </a:r>
            <a:r>
              <a:rPr lang="zh-CN" altLang="en-US" baseline="0" dirty="0"/>
              <a:t> </a:t>
            </a:r>
            <a:r>
              <a:rPr lang="en-US" altLang="zh-CN" baseline="0" dirty="0"/>
              <a:t>grouping</a:t>
            </a:r>
            <a:r>
              <a:rPr lang="zh-CN" altLang="en-US" baseline="0" dirty="0"/>
              <a:t> </a:t>
            </a:r>
            <a:r>
              <a:rPr lang="en-US" altLang="zh-CN" baseline="0" dirty="0"/>
              <a:t>vertices</a:t>
            </a:r>
            <a:r>
              <a:rPr lang="zh-CN" altLang="en-US" baseline="0" dirty="0"/>
              <a:t> </a:t>
            </a:r>
            <a:r>
              <a:rPr lang="en-US" altLang="zh-CN" baseline="0" dirty="0"/>
              <a:t>using</a:t>
            </a:r>
            <a:r>
              <a:rPr lang="zh-CN" altLang="en-US" baseline="0" dirty="0"/>
              <a:t> </a:t>
            </a:r>
            <a:r>
              <a:rPr lang="en-US" altLang="zh-CN" baseline="0" dirty="0"/>
              <a:t>that</a:t>
            </a:r>
            <a:r>
              <a:rPr lang="zh-CN" altLang="en-US" baseline="0" dirty="0"/>
              <a:t> </a:t>
            </a:r>
            <a:r>
              <a:rPr lang="en-US" altLang="zh-CN" baseline="0" dirty="0"/>
              <a:t>value.</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28</a:t>
            </a:fld>
            <a:endParaRPr lang="en-US"/>
          </a:p>
        </p:txBody>
      </p:sp>
    </p:spTree>
    <p:extLst>
      <p:ext uri="{BB962C8B-B14F-4D97-AF65-F5344CB8AC3E}">
        <p14:creationId xmlns:p14="http://schemas.microsoft.com/office/powerpoint/2010/main" val="863349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Next,</a:t>
            </a:r>
            <a:r>
              <a:rPr lang="zh-CN" altLang="en-US" baseline="0" dirty="0"/>
              <a:t> </a:t>
            </a:r>
            <a:r>
              <a:rPr lang="en-US" altLang="zh-CN" baseline="0" dirty="0"/>
              <a:t>let</a:t>
            </a:r>
            <a:r>
              <a:rPr lang="zh-CN" altLang="en-US" baseline="0" dirty="0"/>
              <a:t> </a:t>
            </a:r>
            <a:r>
              <a:rPr lang="en-US" altLang="zh-CN" baseline="0" dirty="0"/>
              <a:t>us</a:t>
            </a:r>
            <a:r>
              <a:rPr lang="zh-CN" altLang="en-US" baseline="0" dirty="0"/>
              <a:t> </a:t>
            </a:r>
            <a:r>
              <a:rPr lang="en-US" altLang="zh-CN" baseline="0" dirty="0"/>
              <a:t>consider</a:t>
            </a:r>
            <a:r>
              <a:rPr lang="zh-CN" altLang="en-US" baseline="0" dirty="0"/>
              <a:t> </a:t>
            </a:r>
            <a:r>
              <a:rPr lang="en-US" altLang="zh-CN" baseline="0" dirty="0"/>
              <a:t>how</a:t>
            </a:r>
            <a:r>
              <a:rPr lang="zh-CN" altLang="en-US" baseline="0" dirty="0"/>
              <a:t> </a:t>
            </a:r>
            <a:r>
              <a:rPr lang="en-US" altLang="zh-CN" baseline="0" dirty="0"/>
              <a:t>to</a:t>
            </a:r>
            <a:r>
              <a:rPr lang="zh-CN" altLang="en-US" baseline="0" dirty="0"/>
              <a:t> </a:t>
            </a:r>
            <a:r>
              <a:rPr lang="en-US" altLang="zh-CN" baseline="0" dirty="0"/>
              <a:t>compute</a:t>
            </a:r>
            <a:r>
              <a:rPr lang="zh-CN" altLang="en-US" baseline="0" dirty="0"/>
              <a:t> </a:t>
            </a:r>
            <a:r>
              <a:rPr lang="en-US" altLang="zh-CN" baseline="0" dirty="0"/>
              <a:t>the</a:t>
            </a:r>
            <a:r>
              <a:rPr lang="zh-CN" altLang="en-US" baseline="0" dirty="0"/>
              <a:t> </a:t>
            </a:r>
            <a:r>
              <a:rPr lang="en-US" altLang="zh-CN" baseline="0" dirty="0"/>
              <a:t>k-core</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graph.</a:t>
            </a:r>
          </a:p>
          <a:p>
            <a:r>
              <a:rPr lang="en-US" altLang="zh-CN" baseline="0" dirty="0"/>
              <a:t>We</a:t>
            </a:r>
            <a:r>
              <a:rPr lang="zh-CN" altLang="en-US" baseline="0" dirty="0"/>
              <a:t> </a:t>
            </a:r>
            <a:r>
              <a:rPr lang="en-US" altLang="zh-CN" baseline="0" dirty="0"/>
              <a:t>will</a:t>
            </a:r>
            <a:r>
              <a:rPr lang="zh-CN" altLang="en-US" baseline="0" dirty="0"/>
              <a:t> </a:t>
            </a:r>
            <a:r>
              <a:rPr lang="en-US" altLang="zh-CN" baseline="0" dirty="0"/>
              <a:t>illustrate</a:t>
            </a:r>
            <a:r>
              <a:rPr lang="zh-CN" altLang="en-US" baseline="0" dirty="0"/>
              <a:t> </a:t>
            </a:r>
            <a:r>
              <a:rPr lang="en-US" altLang="zh-CN" baseline="0" dirty="0"/>
              <a:t>the</a:t>
            </a:r>
            <a:r>
              <a:rPr lang="zh-CN" altLang="en-US" baseline="0" dirty="0"/>
              <a:t> </a:t>
            </a:r>
            <a:r>
              <a:rPr lang="en-US" altLang="zh-CN" baseline="0" dirty="0"/>
              <a:t>algorithm</a:t>
            </a:r>
            <a:r>
              <a:rPr lang="zh-CN" altLang="en-US" baseline="0" dirty="0"/>
              <a:t> </a:t>
            </a:r>
            <a:r>
              <a:rPr lang="en-US" altLang="zh-CN" baseline="0" dirty="0"/>
              <a:t>assuming</a:t>
            </a:r>
            <a:r>
              <a:rPr lang="zh-CN" altLang="en-US" baseline="0" dirty="0"/>
              <a:t> </a:t>
            </a:r>
            <a:r>
              <a:rPr lang="en-US" altLang="zh-CN" baseline="0" dirty="0"/>
              <a:t>that</a:t>
            </a:r>
            <a:r>
              <a:rPr lang="zh-CN" altLang="en-US" baseline="0" dirty="0"/>
              <a:t> </a:t>
            </a:r>
            <a:r>
              <a:rPr lang="en-US" altLang="zh-CN" baseline="0" dirty="0"/>
              <a:t>k</a:t>
            </a:r>
            <a:r>
              <a:rPr lang="zh-CN" altLang="en-US" baseline="0" dirty="0"/>
              <a:t> </a:t>
            </a:r>
            <a:r>
              <a:rPr lang="en-US" altLang="zh-CN" baseline="0" dirty="0"/>
              <a:t>equals</a:t>
            </a:r>
            <a:r>
              <a:rPr lang="zh-CN" altLang="en-US" baseline="0" dirty="0"/>
              <a:t> </a:t>
            </a:r>
            <a:r>
              <a:rPr lang="en-US" altLang="zh-CN" baseline="0" dirty="0"/>
              <a:t>3,</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altLang="zh-CN" baseline="0" dirty="0"/>
              <a:t>we</a:t>
            </a:r>
            <a:r>
              <a:rPr lang="zh-CN" altLang="en-US" baseline="0" dirty="0"/>
              <a:t> </a:t>
            </a:r>
            <a:r>
              <a:rPr lang="en-US" altLang="zh-CN" baseline="0" dirty="0"/>
              <a:t>want</a:t>
            </a:r>
            <a:r>
              <a:rPr lang="zh-CN" altLang="en-US" baseline="0" dirty="0"/>
              <a:t> </a:t>
            </a:r>
            <a:r>
              <a:rPr lang="en-US" altLang="zh-CN" baseline="0" dirty="0"/>
              <a:t>to</a:t>
            </a:r>
            <a:r>
              <a:rPr lang="zh-CN" altLang="en-US" baseline="0" dirty="0"/>
              <a:t> </a:t>
            </a:r>
            <a:r>
              <a:rPr lang="en-US" altLang="zh-CN" baseline="0" dirty="0"/>
              <a:t>find</a:t>
            </a:r>
            <a:r>
              <a:rPr lang="zh-CN" altLang="en-US" baseline="0" dirty="0"/>
              <a:t> </a:t>
            </a:r>
            <a:r>
              <a:rPr lang="en-US" altLang="zh-CN" baseline="0" dirty="0"/>
              <a:t>the</a:t>
            </a:r>
            <a:r>
              <a:rPr lang="zh-CN" altLang="en-US" baseline="0" dirty="0"/>
              <a:t> </a:t>
            </a:r>
            <a:r>
              <a:rPr lang="en-US" altLang="zh-CN" baseline="0" dirty="0"/>
              <a:t>maximal</a:t>
            </a:r>
            <a:r>
              <a:rPr lang="zh-CN" altLang="en-US" baseline="0" dirty="0"/>
              <a:t> </a:t>
            </a:r>
            <a:r>
              <a:rPr lang="en-US" altLang="zh-CN" baseline="0" dirty="0"/>
              <a:t>subgraph</a:t>
            </a:r>
            <a:r>
              <a:rPr lang="zh-CN" altLang="en-US" baseline="0" dirty="0"/>
              <a:t> </a:t>
            </a:r>
            <a:r>
              <a:rPr lang="en-US" altLang="zh-CN" baseline="0" dirty="0"/>
              <a:t>where</a:t>
            </a:r>
            <a:r>
              <a:rPr lang="zh-CN" altLang="en-US" baseline="0" dirty="0"/>
              <a:t> </a:t>
            </a:r>
            <a:r>
              <a:rPr lang="en-US" altLang="zh-CN" baseline="0" dirty="0"/>
              <a:t>each</a:t>
            </a:r>
            <a:r>
              <a:rPr lang="zh-CN" altLang="en-US" baseline="0" dirty="0"/>
              <a:t> </a:t>
            </a:r>
            <a:r>
              <a:rPr lang="en-US" altLang="zh-CN" baseline="0" dirty="0"/>
              <a:t>vertex</a:t>
            </a:r>
            <a:r>
              <a:rPr lang="zh-CN" altLang="en-US" baseline="0" dirty="0"/>
              <a:t> </a:t>
            </a:r>
            <a:r>
              <a:rPr lang="en-US" altLang="zh-CN" baseline="0" dirty="0"/>
              <a:t>has</a:t>
            </a:r>
            <a:r>
              <a:rPr lang="zh-CN" altLang="en-US" baseline="0" dirty="0"/>
              <a:t> </a:t>
            </a:r>
            <a:r>
              <a:rPr lang="en-US" altLang="zh-CN" baseline="0" dirty="0"/>
              <a:t>degree</a:t>
            </a:r>
            <a:r>
              <a:rPr lang="zh-CN" altLang="en-US" baseline="0" dirty="0"/>
              <a:t> </a:t>
            </a:r>
            <a:r>
              <a:rPr lang="en-US" altLang="zh-CN" baseline="0" dirty="0"/>
              <a:t>at</a:t>
            </a:r>
            <a:r>
              <a:rPr lang="zh-CN" altLang="en-US" baseline="0" dirty="0"/>
              <a:t> </a:t>
            </a:r>
            <a:r>
              <a:rPr lang="en-US" altLang="zh-CN" baseline="0" dirty="0"/>
              <a:t>least</a:t>
            </a:r>
            <a:r>
              <a:rPr lang="zh-CN" altLang="en-US" baseline="0" dirty="0"/>
              <a:t> </a:t>
            </a:r>
            <a:r>
              <a:rPr lang="en-US" altLang="zh-CN" baseline="0" dirty="0"/>
              <a:t>3.</a:t>
            </a:r>
          </a:p>
          <a:p>
            <a:r>
              <a:rPr lang="en-US" altLang="zh-CN" baseline="0" dirty="0"/>
              <a:t>[click]</a:t>
            </a:r>
            <a:endParaRPr lang="en-US" baseline="0" dirty="0"/>
          </a:p>
          <a:p>
            <a:r>
              <a:rPr lang="en-US" altLang="zh-CN" baseline="0" dirty="0"/>
              <a:t>In</a:t>
            </a:r>
            <a:r>
              <a:rPr lang="zh-CN" altLang="en-US" baseline="0" dirty="0"/>
              <a:t> </a:t>
            </a:r>
            <a:r>
              <a:rPr lang="en-US" altLang="zh-CN" baseline="0" dirty="0"/>
              <a:t>the</a:t>
            </a:r>
            <a:r>
              <a:rPr lang="zh-CN" altLang="en-US" baseline="0" dirty="0"/>
              <a:t> </a:t>
            </a:r>
            <a:r>
              <a:rPr lang="en-US" altLang="zh-CN" baseline="0" dirty="0"/>
              <a:t>compute</a:t>
            </a:r>
            <a:r>
              <a:rPr lang="zh-CN" altLang="en-US" baseline="0" dirty="0"/>
              <a:t> </a:t>
            </a:r>
            <a:r>
              <a:rPr lang="en-US" altLang="zh-CN" baseline="0" dirty="0"/>
              <a:t>function,</a:t>
            </a:r>
          </a:p>
          <a:p>
            <a:r>
              <a:rPr lang="en-US" altLang="zh-CN" baseline="0" dirty="0"/>
              <a:t>if</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vertex</a:t>
            </a:r>
            <a:r>
              <a:rPr lang="zh-CN" altLang="en-US" baseline="0" dirty="0"/>
              <a:t> </a:t>
            </a:r>
            <a:r>
              <a:rPr lang="en-US" altLang="zh-CN" baseline="0" dirty="0"/>
              <a:t>finds</a:t>
            </a:r>
            <a:r>
              <a:rPr lang="zh-CN" altLang="en-US" baseline="0" dirty="0"/>
              <a:t> </a:t>
            </a:r>
            <a:r>
              <a:rPr lang="en-US" altLang="zh-CN" baseline="0" dirty="0"/>
              <a:t>that</a:t>
            </a:r>
            <a:r>
              <a:rPr lang="zh-CN" altLang="en-US" baseline="0" dirty="0"/>
              <a:t> </a:t>
            </a:r>
            <a:r>
              <a:rPr lang="en-US" altLang="zh-CN" baseline="0" dirty="0"/>
              <a:t>its</a:t>
            </a:r>
            <a:r>
              <a:rPr lang="zh-CN" altLang="en-US" baseline="0" dirty="0"/>
              <a:t> </a:t>
            </a:r>
            <a:r>
              <a:rPr lang="en-US" altLang="zh-CN" baseline="0" dirty="0"/>
              <a:t>degree</a:t>
            </a:r>
            <a:r>
              <a:rPr lang="zh-CN" altLang="en-US" baseline="0" dirty="0"/>
              <a:t> </a:t>
            </a:r>
            <a:r>
              <a:rPr lang="en-US" altLang="zh-CN" baseline="0" dirty="0"/>
              <a:t>is</a:t>
            </a:r>
            <a:r>
              <a:rPr lang="zh-CN" altLang="en-US" baseline="0" dirty="0"/>
              <a:t> </a:t>
            </a:r>
            <a:r>
              <a:rPr lang="en-US" altLang="zh-CN" baseline="0" dirty="0"/>
              <a:t>less</a:t>
            </a:r>
            <a:r>
              <a:rPr lang="zh-CN" altLang="en-US" baseline="0" dirty="0"/>
              <a:t> </a:t>
            </a:r>
            <a:r>
              <a:rPr lang="en-US" altLang="zh-CN" baseline="0" dirty="0"/>
              <a:t>than</a:t>
            </a:r>
            <a:r>
              <a:rPr lang="zh-CN" altLang="en-US" baseline="0" dirty="0"/>
              <a:t> </a:t>
            </a:r>
            <a:r>
              <a:rPr lang="en-US" altLang="zh-CN" baseline="0" dirty="0"/>
              <a:t>k,</a:t>
            </a:r>
            <a:r>
              <a:rPr lang="zh-CN" altLang="en-US" baseline="0" dirty="0"/>
              <a:t> </a:t>
            </a:r>
            <a:r>
              <a:rPr lang="en-US" altLang="zh-CN" baseline="0" dirty="0"/>
              <a:t>it</a:t>
            </a:r>
            <a:r>
              <a:rPr lang="zh-CN" altLang="en-US" baseline="0" dirty="0"/>
              <a:t> </a:t>
            </a:r>
            <a:r>
              <a:rPr lang="en-US" altLang="zh-CN" baseline="0" dirty="0"/>
              <a:t>deletes</a:t>
            </a:r>
            <a:r>
              <a:rPr lang="zh-CN" altLang="en-US" baseline="0" dirty="0"/>
              <a:t> </a:t>
            </a:r>
            <a:r>
              <a:rPr lang="en-US" altLang="zh-CN" baseline="0" dirty="0"/>
              <a:t>itself,</a:t>
            </a:r>
            <a:r>
              <a:rPr lang="zh-CN" altLang="en-US" baseline="0" dirty="0"/>
              <a:t> </a:t>
            </a:r>
            <a:r>
              <a:rPr lang="en-US" altLang="zh-CN" baseline="0" dirty="0"/>
              <a:t>and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meanwhile,</a:t>
            </a:r>
            <a:r>
              <a:rPr lang="zh-CN" altLang="en-US" baseline="0" dirty="0"/>
              <a:t> </a:t>
            </a:r>
            <a:r>
              <a:rPr lang="en-US" altLang="zh-CN" baseline="0" dirty="0"/>
              <a:t>sends</a:t>
            </a:r>
            <a:r>
              <a:rPr lang="zh-CN" altLang="en-US" baseline="0" dirty="0"/>
              <a:t> </a:t>
            </a:r>
            <a:r>
              <a:rPr lang="en-US" altLang="zh-CN" baseline="0" dirty="0"/>
              <a:t>messages</a:t>
            </a:r>
            <a:r>
              <a:rPr lang="zh-CN" altLang="en-US" baseline="0" dirty="0"/>
              <a:t> </a:t>
            </a:r>
            <a:r>
              <a:rPr lang="en-US" altLang="zh-CN" baseline="0" dirty="0"/>
              <a:t>to</a:t>
            </a:r>
            <a:r>
              <a:rPr lang="zh-CN" altLang="en-US" baseline="0" dirty="0"/>
              <a:t> </a:t>
            </a:r>
            <a:r>
              <a:rPr lang="en-US" altLang="zh-CN" baseline="0" dirty="0"/>
              <a:t>its</a:t>
            </a:r>
            <a:r>
              <a:rPr lang="zh-CN" altLang="en-US" baseline="0" dirty="0"/>
              <a:t> </a:t>
            </a:r>
            <a:r>
              <a:rPr lang="en-US" altLang="zh-CN" baseline="0" dirty="0"/>
              <a:t>neighbors</a:t>
            </a:r>
            <a:r>
              <a:rPr lang="zh-CN" altLang="en-US" baseline="0" dirty="0"/>
              <a:t> </a:t>
            </a:r>
            <a:r>
              <a:rPr lang="en-US" altLang="zh-CN" baseline="0" dirty="0"/>
              <a:t>to</a:t>
            </a:r>
            <a:r>
              <a:rPr lang="zh-CN" altLang="en-US" baseline="0" dirty="0"/>
              <a:t> </a:t>
            </a:r>
            <a:r>
              <a:rPr lang="en-US" altLang="zh-CN" baseline="0" dirty="0"/>
              <a:t>notify</a:t>
            </a:r>
            <a:r>
              <a:rPr lang="zh-CN" altLang="en-US" baseline="0" dirty="0"/>
              <a:t> </a:t>
            </a:r>
            <a:r>
              <a:rPr lang="en-US" altLang="zh-CN" baseline="0" dirty="0"/>
              <a:t>them</a:t>
            </a:r>
            <a:r>
              <a:rPr lang="zh-CN" altLang="en-US" baseline="0" dirty="0"/>
              <a:t> </a:t>
            </a:r>
            <a:r>
              <a:rPr lang="en-US" altLang="zh-CN" baseline="0" dirty="0"/>
              <a:t>to</a:t>
            </a:r>
            <a:r>
              <a:rPr lang="zh-CN" altLang="en-US" baseline="0" dirty="0"/>
              <a:t> </a:t>
            </a:r>
            <a:r>
              <a:rPr lang="en-US" altLang="zh-CN" baseline="0" dirty="0"/>
              <a:t>remove</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vertex</a:t>
            </a:r>
            <a:r>
              <a:rPr lang="zh-CN" altLang="en-US" baseline="0" dirty="0"/>
              <a:t> </a:t>
            </a:r>
            <a:r>
              <a:rPr lang="en-US" altLang="zh-CN" baseline="0" dirty="0"/>
              <a:t>from</a:t>
            </a:r>
            <a:r>
              <a:rPr lang="zh-CN" altLang="en-US" baseline="0" dirty="0"/>
              <a:t> </a:t>
            </a:r>
            <a:r>
              <a:rPr lang="en-US" altLang="zh-CN" baseline="0" dirty="0"/>
              <a:t>their</a:t>
            </a:r>
            <a:r>
              <a:rPr lang="zh-CN" altLang="en-US" baseline="0" dirty="0"/>
              <a:t> </a:t>
            </a:r>
            <a:r>
              <a:rPr lang="en-US" altLang="zh-CN" baseline="0" dirty="0"/>
              <a:t>neighbor</a:t>
            </a:r>
            <a:r>
              <a:rPr lang="zh-CN" altLang="en-US" baseline="0" dirty="0"/>
              <a:t> </a:t>
            </a:r>
            <a:r>
              <a:rPr lang="en-US" altLang="zh-CN" baseline="0" dirty="0"/>
              <a:t>list.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baseline="0" dirty="0"/>
              <a:t>A</a:t>
            </a:r>
            <a:r>
              <a:rPr lang="zh-CN" altLang="en-US" baseline="0" dirty="0"/>
              <a:t> </a:t>
            </a:r>
            <a:r>
              <a:rPr lang="en-US" altLang="zh-CN" baseline="0" dirty="0"/>
              <a:t>vertex</a:t>
            </a:r>
            <a:r>
              <a:rPr lang="zh-CN" altLang="en-US" baseline="0" dirty="0"/>
              <a:t> </a:t>
            </a:r>
            <a:r>
              <a:rPr lang="en-US" altLang="zh-CN" baseline="0" dirty="0"/>
              <a:t>always</a:t>
            </a:r>
            <a:r>
              <a:rPr lang="zh-CN" altLang="en-US" baseline="0" dirty="0"/>
              <a:t> </a:t>
            </a:r>
            <a:r>
              <a:rPr lang="en-US" altLang="zh-CN" baseline="0" dirty="0"/>
              <a:t>votes</a:t>
            </a:r>
            <a:r>
              <a:rPr lang="zh-CN" altLang="en-US" baseline="0" dirty="0"/>
              <a:t> </a:t>
            </a:r>
            <a:r>
              <a:rPr lang="en-US" altLang="zh-CN" baseline="0" dirty="0"/>
              <a:t>to</a:t>
            </a:r>
            <a:r>
              <a:rPr lang="zh-CN" altLang="en-US" baseline="0" dirty="0"/>
              <a:t> </a:t>
            </a:r>
            <a:r>
              <a:rPr lang="en-US" altLang="zh-CN" baseline="0" dirty="0"/>
              <a:t>halt</a:t>
            </a:r>
            <a:r>
              <a:rPr lang="zh-CN" altLang="en-US" baseline="0" dirty="0"/>
              <a:t> </a:t>
            </a:r>
            <a:r>
              <a:rPr lang="en-US" altLang="zh-CN" baseline="0" dirty="0"/>
              <a:t>at</a:t>
            </a:r>
            <a:r>
              <a:rPr lang="zh-CN" altLang="en-US" baseline="0" dirty="0"/>
              <a:t> </a:t>
            </a:r>
            <a:r>
              <a:rPr lang="en-US" altLang="zh-CN" baseline="0" dirty="0"/>
              <a:t>the</a:t>
            </a:r>
            <a:r>
              <a:rPr lang="zh-CN" altLang="en-US" baseline="0" dirty="0"/>
              <a:t> </a:t>
            </a:r>
            <a:r>
              <a:rPr lang="en-US" altLang="zh-CN" baseline="0" dirty="0"/>
              <a:t>end</a:t>
            </a:r>
            <a:r>
              <a:rPr lang="zh-CN" altLang="en-US" baseline="0" dirty="0"/>
              <a:t> </a:t>
            </a:r>
            <a:r>
              <a:rPr lang="en-US" altLang="zh-CN" baseline="0" dirty="0"/>
              <a:t>of</a:t>
            </a:r>
            <a:r>
              <a:rPr lang="zh-CN" altLang="en-US" baseline="0" dirty="0"/>
              <a:t> </a:t>
            </a:r>
            <a:r>
              <a:rPr lang="en-US" altLang="zh-CN" baseline="0" dirty="0"/>
              <a:t>an</a:t>
            </a:r>
            <a:r>
              <a:rPr lang="zh-CN" altLang="en-US" baseline="0" dirty="0"/>
              <a:t> </a:t>
            </a:r>
            <a:r>
              <a:rPr lang="en-US" altLang="zh-CN" baseline="0" dirty="0"/>
              <a:t>iteration.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And</a:t>
            </a:r>
            <a:r>
              <a:rPr lang="zh-CN" altLang="en-US" baseline="0" dirty="0"/>
              <a:t> </a:t>
            </a:r>
            <a:r>
              <a:rPr lang="en-US" altLang="zh-CN" baseline="0" dirty="0"/>
              <a:t>as</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indicated</a:t>
            </a:r>
            <a:r>
              <a:rPr lang="zh-CN" altLang="en-US" baseline="0" dirty="0"/>
              <a:t> </a:t>
            </a:r>
            <a:r>
              <a:rPr lang="en-US" altLang="zh-CN" baseline="0" dirty="0"/>
              <a:t>earlier,</a:t>
            </a:r>
            <a:r>
              <a:rPr lang="zh-CN" altLang="en-US" baseline="0" dirty="0"/>
              <a:t> </a:t>
            </a:r>
            <a:r>
              <a:rPr lang="en-US" altLang="zh-CN" baseline="0" dirty="0"/>
              <a:t>it</a:t>
            </a:r>
            <a:r>
              <a:rPr lang="zh-CN" altLang="en-US" baseline="0" dirty="0"/>
              <a:t> </a:t>
            </a:r>
            <a:r>
              <a:rPr lang="en-US" altLang="zh-CN" baseline="0" dirty="0"/>
              <a:t>will</a:t>
            </a:r>
            <a:r>
              <a:rPr lang="zh-CN" altLang="en-US" baseline="0" dirty="0"/>
              <a:t> </a:t>
            </a:r>
            <a:r>
              <a:rPr lang="en-US" altLang="zh-CN" baseline="0" dirty="0"/>
              <a:t>remove</a:t>
            </a:r>
            <a:r>
              <a:rPr lang="zh-CN" altLang="en-US" baseline="0" dirty="0"/>
              <a:t> </a:t>
            </a:r>
            <a:r>
              <a:rPr lang="en-US" altLang="zh-CN" baseline="0" dirty="0"/>
              <a:t>those</a:t>
            </a:r>
            <a:r>
              <a:rPr lang="zh-CN" altLang="en-US" baseline="0" dirty="0"/>
              <a:t> </a:t>
            </a:r>
            <a:r>
              <a:rPr lang="en-US" altLang="zh-CN" baseline="0" dirty="0"/>
              <a:t>vertex</a:t>
            </a:r>
            <a:r>
              <a:rPr lang="zh-CN" altLang="en-US" baseline="0" dirty="0"/>
              <a:t> </a:t>
            </a:r>
            <a:r>
              <a:rPr lang="en-US" altLang="zh-CN" baseline="0" dirty="0"/>
              <a:t>IDs</a:t>
            </a:r>
            <a:r>
              <a:rPr lang="zh-CN" altLang="en-US" baseline="0" dirty="0"/>
              <a:t> </a:t>
            </a:r>
            <a:r>
              <a:rPr lang="en-US" altLang="zh-CN" baseline="0" dirty="0"/>
              <a:t>that</a:t>
            </a:r>
            <a:r>
              <a:rPr lang="zh-CN" altLang="en-US" baseline="0" dirty="0"/>
              <a:t> </a:t>
            </a:r>
            <a:r>
              <a:rPr lang="en-US" altLang="zh-CN" baseline="0" dirty="0"/>
              <a:t>it</a:t>
            </a:r>
            <a:r>
              <a:rPr lang="zh-CN" altLang="en-US" baseline="0" dirty="0"/>
              <a:t> </a:t>
            </a:r>
            <a:r>
              <a:rPr lang="en-US" altLang="zh-CN" baseline="0" dirty="0"/>
              <a:t>receives,</a:t>
            </a:r>
            <a:r>
              <a:rPr lang="zh-CN" altLang="en-US" baseline="0" dirty="0"/>
              <a:t> </a:t>
            </a:r>
            <a:r>
              <a:rPr lang="en-US" altLang="zh-CN" baseline="0" dirty="0"/>
              <a:t>from</a:t>
            </a:r>
            <a:r>
              <a:rPr lang="zh-CN" altLang="en-US" baseline="0" dirty="0"/>
              <a:t> </a:t>
            </a:r>
            <a:r>
              <a:rPr lang="en-US" altLang="zh-CN" baseline="0" dirty="0"/>
              <a:t>its</a:t>
            </a:r>
            <a:r>
              <a:rPr lang="zh-CN" altLang="en-US" baseline="0" dirty="0"/>
              <a:t> </a:t>
            </a:r>
            <a:r>
              <a:rPr lang="en-US" altLang="zh-CN" baseline="0" dirty="0"/>
              <a:t>neighbor</a:t>
            </a:r>
            <a:r>
              <a:rPr lang="zh-CN" altLang="en-US" baseline="0" dirty="0"/>
              <a:t> </a:t>
            </a:r>
            <a:r>
              <a:rPr lang="en-US" altLang="zh-CN" baseline="0" dirty="0"/>
              <a:t>list.</a:t>
            </a:r>
          </a:p>
          <a:p>
            <a:endParaRPr lang="en-US" baseline="0" dirty="0"/>
          </a:p>
          <a:p>
            <a:r>
              <a:rPr lang="en-US" altLang="zh-CN" baseline="0" dirty="0"/>
              <a:t>Here,</a:t>
            </a:r>
            <a:r>
              <a:rPr lang="zh-CN" altLang="en-US" baseline="0" dirty="0"/>
              <a:t> </a:t>
            </a:r>
            <a:r>
              <a:rPr lang="en-US" altLang="zh-CN" baseline="0" dirty="0"/>
              <a:t>in</a:t>
            </a:r>
            <a:r>
              <a:rPr lang="zh-CN" altLang="en-US" baseline="0" dirty="0"/>
              <a:t> </a:t>
            </a:r>
            <a:r>
              <a:rPr lang="en-US" altLang="zh-CN" baseline="0" dirty="0"/>
              <a:t>iteration</a:t>
            </a:r>
            <a:r>
              <a:rPr lang="zh-CN" altLang="en-US" baseline="0" dirty="0"/>
              <a:t> </a:t>
            </a:r>
            <a:r>
              <a:rPr lang="en-US" altLang="zh-CN" baseline="0" dirty="0"/>
              <a:t>1,</a:t>
            </a:r>
            <a:r>
              <a:rPr lang="zh-CN" altLang="en-US" baseline="0" dirty="0"/>
              <a:t> </a:t>
            </a:r>
            <a:r>
              <a:rPr lang="en-US" altLang="zh-CN" baseline="0" dirty="0"/>
              <a:t>the</a:t>
            </a:r>
            <a:r>
              <a:rPr lang="zh-CN" altLang="en-US" baseline="0" dirty="0"/>
              <a:t> </a:t>
            </a:r>
            <a:r>
              <a:rPr lang="en-US" altLang="zh-CN" baseline="0" dirty="0"/>
              <a:t>green</a:t>
            </a:r>
            <a:r>
              <a:rPr lang="zh-CN" altLang="en-US" baseline="0" dirty="0"/>
              <a:t> </a:t>
            </a:r>
            <a:r>
              <a:rPr lang="en-US" altLang="zh-CN" baseline="0" dirty="0"/>
              <a:t>vertices</a:t>
            </a:r>
            <a:r>
              <a:rPr lang="zh-CN" altLang="en-US" baseline="0" dirty="0"/>
              <a:t> </a:t>
            </a:r>
            <a:r>
              <a:rPr lang="en-US" altLang="zh-CN" baseline="0" dirty="0"/>
              <a:t>will</a:t>
            </a:r>
            <a:r>
              <a:rPr lang="zh-CN" altLang="en-US" baseline="0" dirty="0"/>
              <a:t> </a:t>
            </a:r>
            <a:r>
              <a:rPr lang="en-US" altLang="zh-CN" baseline="0" dirty="0"/>
              <a:t>find</a:t>
            </a:r>
            <a:r>
              <a:rPr lang="zh-CN" altLang="en-US" baseline="0" dirty="0"/>
              <a:t> </a:t>
            </a:r>
            <a:r>
              <a:rPr lang="en-US" altLang="zh-CN" baseline="0" dirty="0"/>
              <a:t>their</a:t>
            </a:r>
            <a:r>
              <a:rPr lang="zh-CN" altLang="en-US" baseline="0" dirty="0"/>
              <a:t> </a:t>
            </a:r>
            <a:r>
              <a:rPr lang="en-US" altLang="zh-CN" baseline="0" dirty="0"/>
              <a:t>degrees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less</a:t>
            </a:r>
            <a:r>
              <a:rPr lang="zh-CN" altLang="en-US" baseline="0" dirty="0"/>
              <a:t> </a:t>
            </a:r>
            <a:r>
              <a:rPr lang="en-US" altLang="zh-CN" baseline="0" dirty="0"/>
              <a:t>than</a:t>
            </a:r>
            <a:r>
              <a:rPr lang="zh-CN" altLang="en-US" baseline="0" dirty="0"/>
              <a:t> </a:t>
            </a:r>
            <a:r>
              <a:rPr lang="en-US" altLang="zh-CN" baseline="0" dirty="0"/>
              <a:t>3,</a:t>
            </a:r>
            <a:r>
              <a:rPr lang="zh-CN" altLang="en-US" baseline="0" dirty="0"/>
              <a:t> </a:t>
            </a:r>
            <a:r>
              <a:rPr lang="en-US" altLang="zh-CN" baseline="0" dirty="0"/>
              <a:t>and</a:t>
            </a:r>
            <a:r>
              <a:rPr lang="zh-CN" altLang="en-US" baseline="0" dirty="0"/>
              <a:t> </a:t>
            </a:r>
            <a:r>
              <a:rPr lang="en-US" altLang="zh-CN" baseline="0" dirty="0"/>
              <a:t>thus</a:t>
            </a:r>
            <a:r>
              <a:rPr lang="zh-CN" altLang="en-US" baseline="0" dirty="0"/>
              <a:t> </a:t>
            </a:r>
            <a:r>
              <a:rPr lang="en-US" altLang="zh-CN" baseline="0" dirty="0"/>
              <a:t>they</a:t>
            </a:r>
            <a:r>
              <a:rPr lang="zh-CN" altLang="en-US" baseline="0" dirty="0"/>
              <a:t> </a:t>
            </a:r>
            <a:r>
              <a:rPr lang="en-US" altLang="zh-CN" baseline="0" dirty="0"/>
              <a:t>will</a:t>
            </a:r>
            <a:r>
              <a:rPr lang="zh-CN" altLang="en-US" baseline="0" dirty="0"/>
              <a:t> </a:t>
            </a:r>
            <a:r>
              <a:rPr lang="en-US" altLang="zh-CN" baseline="0" dirty="0"/>
              <a:t>remove</a:t>
            </a:r>
            <a:r>
              <a:rPr lang="zh-CN" altLang="en-US" baseline="0" dirty="0"/>
              <a:t> </a:t>
            </a:r>
            <a:r>
              <a:rPr lang="en-US" altLang="zh-CN" baseline="0" dirty="0"/>
              <a:t>themselves</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graph</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29</a:t>
            </a:fld>
            <a:endParaRPr lang="en-US"/>
          </a:p>
        </p:txBody>
      </p:sp>
    </p:spTree>
    <p:extLst>
      <p:ext uri="{BB962C8B-B14F-4D97-AF65-F5344CB8AC3E}">
        <p14:creationId xmlns:p14="http://schemas.microsoft.com/office/powerpoint/2010/main" val="100558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Part II will be presented by my student </a:t>
            </a:r>
            <a:r>
              <a:rPr lang="en-US" altLang="zh-CN" baseline="0" dirty="0"/>
              <a:t>PhD</a:t>
            </a:r>
            <a:r>
              <a:rPr lang="zh-CN" altLang="en-US" baseline="0" dirty="0"/>
              <a:t> </a:t>
            </a:r>
            <a:r>
              <a:rPr lang="en-US" baseline="0" dirty="0" err="1"/>
              <a:t>Guimu</a:t>
            </a:r>
            <a:r>
              <a:rPr lang="en-US" baseline="0" dirty="0"/>
              <a:t> Guo, where he will walk through the design of our G-thinker system that follows a think-like-a-subgraph programming model, followed by an introduction on how to write parallel graph mining algorithms on top.</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err="1"/>
              <a:t>Guimu</a:t>
            </a:r>
            <a:r>
              <a:rPr lang="en-US" baseline="0" dirty="0"/>
              <a:t> will also be concluding this tutorial. </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a:t>
            </a:fld>
            <a:endParaRPr lang="en-US"/>
          </a:p>
        </p:txBody>
      </p:sp>
    </p:spTree>
    <p:extLst>
      <p:ext uri="{BB962C8B-B14F-4D97-AF65-F5344CB8AC3E}">
        <p14:creationId xmlns:p14="http://schemas.microsoft.com/office/powerpoint/2010/main" val="3342985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In</a:t>
            </a:r>
            <a:r>
              <a:rPr lang="zh-CN" altLang="en-US" baseline="0" dirty="0"/>
              <a:t> </a:t>
            </a:r>
            <a:r>
              <a:rPr lang="en-US" altLang="zh-CN" baseline="0" dirty="0"/>
              <a:t>iteration</a:t>
            </a:r>
            <a:r>
              <a:rPr lang="zh-CN" altLang="en-US" baseline="0" dirty="0"/>
              <a:t> </a:t>
            </a:r>
            <a:r>
              <a:rPr lang="en-US" altLang="zh-CN" baseline="0" dirty="0"/>
              <a:t>2,</a:t>
            </a:r>
            <a:r>
              <a:rPr lang="zh-CN" altLang="en-US" baseline="0" dirty="0"/>
              <a:t> </a:t>
            </a:r>
            <a:r>
              <a:rPr lang="en-US" altLang="zh-CN" baseline="0" dirty="0"/>
              <a:t>the</a:t>
            </a:r>
            <a:r>
              <a:rPr lang="zh-CN" altLang="en-US" baseline="0" dirty="0"/>
              <a:t> </a:t>
            </a:r>
            <a:r>
              <a:rPr lang="en-US" altLang="zh-CN" baseline="0" dirty="0"/>
              <a:t>yellow</a:t>
            </a:r>
            <a:r>
              <a:rPr lang="zh-CN" altLang="en-US" baseline="0" dirty="0"/>
              <a:t> </a:t>
            </a:r>
            <a:r>
              <a:rPr lang="en-US" altLang="zh-CN" baseline="0" dirty="0"/>
              <a:t>vertices</a:t>
            </a:r>
            <a:r>
              <a:rPr lang="zh-CN" altLang="en-US" baseline="0" dirty="0"/>
              <a:t> </a:t>
            </a:r>
            <a:r>
              <a:rPr lang="en-US" altLang="zh-CN" baseline="0" dirty="0"/>
              <a:t>find</a:t>
            </a:r>
            <a:r>
              <a:rPr lang="zh-CN" altLang="en-US" baseline="0" dirty="0"/>
              <a:t> </a:t>
            </a:r>
            <a:r>
              <a:rPr lang="en-US" altLang="zh-CN" baseline="0" dirty="0"/>
              <a:t>their</a:t>
            </a:r>
            <a:r>
              <a:rPr lang="zh-CN" altLang="en-US" baseline="0" dirty="0"/>
              <a:t> </a:t>
            </a:r>
            <a:r>
              <a:rPr lang="en-US" altLang="zh-CN" baseline="0" dirty="0"/>
              <a:t>degrees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less</a:t>
            </a:r>
            <a:r>
              <a:rPr lang="zh-CN" altLang="en-US" baseline="0" dirty="0"/>
              <a:t> </a:t>
            </a:r>
            <a:r>
              <a:rPr lang="en-US" altLang="zh-CN" baseline="0" dirty="0"/>
              <a:t>than</a:t>
            </a:r>
            <a:r>
              <a:rPr lang="zh-CN" altLang="en-US" baseline="0" dirty="0"/>
              <a:t> </a:t>
            </a:r>
            <a:r>
              <a:rPr lang="en-US" altLang="zh-CN" baseline="0" dirty="0"/>
              <a:t>3,</a:t>
            </a:r>
            <a:r>
              <a:rPr lang="zh-CN" altLang="en-US" baseline="0" dirty="0"/>
              <a:t> </a:t>
            </a:r>
            <a:r>
              <a:rPr lang="en-US" altLang="zh-CN" baseline="0" dirty="0"/>
              <a:t>and</a:t>
            </a:r>
            <a:r>
              <a:rPr lang="zh-CN" altLang="en-US" baseline="0" dirty="0"/>
              <a:t> </a:t>
            </a:r>
            <a:r>
              <a:rPr lang="en-US" altLang="zh-CN" baseline="0" dirty="0"/>
              <a:t>thus</a:t>
            </a:r>
            <a:r>
              <a:rPr lang="zh-CN" altLang="en-US" baseline="0" dirty="0"/>
              <a:t> </a:t>
            </a:r>
            <a:r>
              <a:rPr lang="en-US" altLang="zh-CN" baseline="0" dirty="0"/>
              <a:t>will</a:t>
            </a:r>
            <a:r>
              <a:rPr lang="zh-CN" altLang="en-US" baseline="0" dirty="0"/>
              <a:t> </a:t>
            </a:r>
            <a:r>
              <a:rPr lang="en-US" altLang="zh-CN" baseline="0" dirty="0"/>
              <a:t>remove</a:t>
            </a:r>
            <a:r>
              <a:rPr lang="zh-CN" altLang="en-US" baseline="0" dirty="0"/>
              <a:t> </a:t>
            </a:r>
            <a:r>
              <a:rPr lang="en-US" altLang="zh-CN" baseline="0" dirty="0"/>
              <a:t>themselves.</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30</a:t>
            </a:fld>
            <a:endParaRPr lang="en-US"/>
          </a:p>
        </p:txBody>
      </p:sp>
    </p:spTree>
    <p:extLst>
      <p:ext uri="{BB962C8B-B14F-4D97-AF65-F5344CB8AC3E}">
        <p14:creationId xmlns:p14="http://schemas.microsoft.com/office/powerpoint/2010/main" val="3975117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In</a:t>
            </a:r>
            <a:r>
              <a:rPr lang="zh-CN" altLang="en-US" baseline="0" dirty="0"/>
              <a:t> </a:t>
            </a:r>
            <a:r>
              <a:rPr lang="en-US" altLang="zh-CN" baseline="0" dirty="0"/>
              <a:t>iteration</a:t>
            </a:r>
            <a:r>
              <a:rPr lang="zh-CN" altLang="en-US" baseline="0" dirty="0"/>
              <a:t> </a:t>
            </a:r>
            <a:r>
              <a:rPr lang="en-US" altLang="zh-CN" baseline="0" dirty="0"/>
              <a:t>3,</a:t>
            </a:r>
            <a:r>
              <a:rPr lang="zh-CN" altLang="en-US" baseline="0" dirty="0"/>
              <a:t> </a:t>
            </a:r>
            <a:r>
              <a:rPr lang="en-US" altLang="zh-CN" baseline="0" dirty="0"/>
              <a:t>all</a:t>
            </a:r>
            <a:r>
              <a:rPr lang="zh-CN" altLang="en-US" baseline="0" dirty="0"/>
              <a:t> </a:t>
            </a:r>
            <a:r>
              <a:rPr lang="en-US" altLang="zh-CN" baseline="0" dirty="0"/>
              <a:t>vertices</a:t>
            </a:r>
            <a:r>
              <a:rPr lang="zh-CN" altLang="en-US" baseline="0" dirty="0"/>
              <a:t> </a:t>
            </a:r>
            <a:r>
              <a:rPr lang="en-US" altLang="zh-CN" baseline="0" dirty="0"/>
              <a:t>find</a:t>
            </a:r>
            <a:r>
              <a:rPr lang="zh-CN" altLang="en-US" baseline="0" dirty="0"/>
              <a:t> </a:t>
            </a:r>
            <a:r>
              <a:rPr lang="en-US" altLang="zh-CN" baseline="0" dirty="0"/>
              <a:t>their</a:t>
            </a:r>
            <a:r>
              <a:rPr lang="zh-CN" altLang="en-US" baseline="0" dirty="0"/>
              <a:t> </a:t>
            </a:r>
            <a:r>
              <a:rPr lang="en-US" altLang="zh-CN" baseline="0" dirty="0"/>
              <a:t>degrees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at</a:t>
            </a:r>
            <a:r>
              <a:rPr lang="zh-CN" altLang="en-US" baseline="0" dirty="0"/>
              <a:t> </a:t>
            </a:r>
            <a:r>
              <a:rPr lang="en-US" altLang="zh-CN" baseline="0" dirty="0"/>
              <a:t>least</a:t>
            </a:r>
            <a:r>
              <a:rPr lang="zh-CN" altLang="en-US" baseline="0" dirty="0"/>
              <a:t> </a:t>
            </a:r>
            <a:r>
              <a:rPr lang="en-US" altLang="zh-CN" baseline="0" dirty="0"/>
              <a:t>3,</a:t>
            </a:r>
            <a:r>
              <a:rPr lang="zh-CN" altLang="en-US" baseline="0" dirty="0"/>
              <a:t> </a:t>
            </a:r>
            <a:r>
              <a:rPr lang="en-US" altLang="zh-CN" baseline="0" dirty="0"/>
              <a:t>so</a:t>
            </a:r>
            <a:r>
              <a:rPr lang="zh-CN" altLang="en-US" baseline="0" dirty="0"/>
              <a:t> </a:t>
            </a:r>
            <a:r>
              <a:rPr lang="en-US" altLang="zh-CN" baseline="0" dirty="0"/>
              <a:t>there</a:t>
            </a:r>
            <a:r>
              <a:rPr lang="zh-CN" altLang="en-US" baseline="0" dirty="0"/>
              <a:t> </a:t>
            </a:r>
            <a:r>
              <a:rPr lang="en-US" altLang="zh-CN" baseline="0" dirty="0"/>
              <a:t>is</a:t>
            </a:r>
            <a:r>
              <a:rPr lang="zh-CN" altLang="en-US" baseline="0" dirty="0"/>
              <a:t> </a:t>
            </a:r>
            <a:r>
              <a:rPr lang="en-US" altLang="zh-CN" baseline="0" dirty="0"/>
              <a:t>no</a:t>
            </a:r>
            <a:r>
              <a:rPr lang="zh-CN" altLang="en-US" baseline="0" dirty="0"/>
              <a:t> </a:t>
            </a:r>
            <a:r>
              <a:rPr lang="en-US" altLang="zh-CN" baseline="0" dirty="0"/>
              <a:t>more</a:t>
            </a:r>
            <a:r>
              <a:rPr lang="zh-CN" altLang="en-US" baseline="0" dirty="0"/>
              <a:t> </a:t>
            </a:r>
            <a:r>
              <a:rPr lang="en-US" altLang="zh-CN" baseline="0" dirty="0"/>
              <a:t>messages</a:t>
            </a:r>
            <a:r>
              <a:rPr lang="zh-CN" altLang="en-US" baseline="0" dirty="0"/>
              <a:t> </a:t>
            </a:r>
            <a:r>
              <a:rPr lang="en-US" altLang="zh-CN" baseline="0" dirty="0"/>
              <a:t>passed,</a:t>
            </a:r>
            <a:r>
              <a:rPr lang="zh-CN" altLang="en-US" baseline="0" dirty="0"/>
              <a:t> </a:t>
            </a:r>
            <a:r>
              <a:rPr lang="en-US" altLang="zh-CN" baseline="0" dirty="0"/>
              <a:t>and</a:t>
            </a:r>
            <a:r>
              <a:rPr lang="zh-CN" altLang="en-US" baseline="0" dirty="0"/>
              <a:t> </a:t>
            </a:r>
            <a:r>
              <a:rPr lang="en-US" altLang="zh-CN" baseline="0" dirty="0"/>
              <a:t>all</a:t>
            </a:r>
            <a:r>
              <a:rPr lang="zh-CN" altLang="en-US" baseline="0" dirty="0"/>
              <a:t> </a:t>
            </a:r>
            <a:r>
              <a:rPr lang="en-US" altLang="zh-CN" baseline="0" dirty="0"/>
              <a:t>vertices</a:t>
            </a:r>
            <a:r>
              <a:rPr lang="zh-CN" altLang="en-US" baseline="0" dirty="0"/>
              <a:t> </a:t>
            </a:r>
            <a:r>
              <a:rPr lang="en-US" altLang="zh-CN" baseline="0" dirty="0"/>
              <a:t>vote</a:t>
            </a:r>
            <a:r>
              <a:rPr lang="zh-CN" altLang="en-US" baseline="0" dirty="0"/>
              <a:t> </a:t>
            </a:r>
            <a:r>
              <a:rPr lang="en-US" altLang="zh-CN" baseline="0" dirty="0"/>
              <a:t>to</a:t>
            </a:r>
            <a:r>
              <a:rPr lang="zh-CN" altLang="en-US" baseline="0" dirty="0"/>
              <a:t> </a:t>
            </a:r>
            <a:r>
              <a:rPr lang="en-US" altLang="zh-CN" baseline="0" dirty="0"/>
              <a:t>halt</a:t>
            </a:r>
            <a:r>
              <a:rPr lang="zh-CN" altLang="en-US" baseline="0" dirty="0"/>
              <a:t> </a:t>
            </a:r>
            <a:r>
              <a:rPr lang="en-US" altLang="zh-CN" baseline="0" dirty="0"/>
              <a:t>at</a:t>
            </a:r>
            <a:r>
              <a:rPr lang="zh-CN" altLang="en-US" baseline="0" dirty="0"/>
              <a:t> </a:t>
            </a:r>
            <a:r>
              <a:rPr lang="en-US" altLang="zh-CN" baseline="0" dirty="0"/>
              <a:t>the</a:t>
            </a:r>
            <a:r>
              <a:rPr lang="zh-CN" altLang="en-US" baseline="0" dirty="0"/>
              <a:t> </a:t>
            </a:r>
            <a:r>
              <a:rPr lang="en-US" altLang="zh-CN" baseline="0" dirty="0"/>
              <a:t>end,</a:t>
            </a:r>
            <a:r>
              <a:rPr lang="zh-CN" altLang="en-US" baseline="0" dirty="0"/>
              <a:t> </a:t>
            </a:r>
            <a:r>
              <a:rPr lang="en-US" altLang="zh-CN" baseline="0" dirty="0"/>
              <a:t>which</a:t>
            </a:r>
            <a:r>
              <a:rPr lang="zh-CN" altLang="en-US" baseline="0" dirty="0"/>
              <a:t> </a:t>
            </a:r>
            <a:r>
              <a:rPr lang="en-US" altLang="zh-CN" baseline="0" dirty="0"/>
              <a:t>terminates</a:t>
            </a:r>
            <a:r>
              <a:rPr lang="zh-CN" altLang="en-US" baseline="0" dirty="0"/>
              <a:t> </a:t>
            </a:r>
            <a:r>
              <a:rPr lang="en-US" altLang="zh-CN" baseline="0" dirty="0"/>
              <a:t>the</a:t>
            </a:r>
            <a:r>
              <a:rPr lang="zh-CN" altLang="en-US" baseline="0" dirty="0"/>
              <a:t> </a:t>
            </a:r>
            <a:r>
              <a:rPr lang="en-US" altLang="zh-CN" baseline="0" dirty="0"/>
              <a:t>entire</a:t>
            </a:r>
            <a:r>
              <a:rPr lang="zh-CN" altLang="en-US" baseline="0" dirty="0"/>
              <a:t> </a:t>
            </a:r>
            <a:r>
              <a:rPr lang="en-US" altLang="zh-CN" baseline="0" dirty="0"/>
              <a:t>Pregel</a:t>
            </a:r>
            <a:r>
              <a:rPr lang="zh-CN" altLang="en-US" baseline="0" dirty="0"/>
              <a:t> </a:t>
            </a:r>
            <a:r>
              <a:rPr lang="en-US" altLang="zh-CN" baseline="0" dirty="0"/>
              <a:t>job.</a:t>
            </a:r>
          </a:p>
          <a:p>
            <a:endParaRPr lang="en-US" baseline="0" dirty="0"/>
          </a:p>
          <a:p>
            <a:r>
              <a:rPr lang="en-US" altLang="zh-CN" baseline="0" dirty="0"/>
              <a:t>The</a:t>
            </a:r>
            <a:r>
              <a:rPr lang="zh-CN" altLang="en-US" baseline="0" dirty="0"/>
              <a:t> </a:t>
            </a:r>
            <a:r>
              <a:rPr lang="en-US" altLang="zh-CN" baseline="0" dirty="0"/>
              <a:t>remaining</a:t>
            </a:r>
            <a:r>
              <a:rPr lang="zh-CN" altLang="en-US" baseline="0" dirty="0"/>
              <a:t> </a:t>
            </a:r>
            <a:r>
              <a:rPr lang="en-US" altLang="zh-CN" baseline="0" dirty="0"/>
              <a:t>graph</a:t>
            </a:r>
            <a:r>
              <a:rPr lang="zh-CN" altLang="en-US" baseline="0" dirty="0"/>
              <a:t> </a:t>
            </a:r>
            <a:r>
              <a:rPr lang="en-US" altLang="zh-CN" baseline="0" dirty="0"/>
              <a:t>shown</a:t>
            </a:r>
            <a:r>
              <a:rPr lang="zh-CN" altLang="en-US" baseline="0" dirty="0"/>
              <a:t> </a:t>
            </a:r>
            <a:r>
              <a:rPr lang="en-US" altLang="zh-CN" baseline="0" dirty="0"/>
              <a:t>here</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3-core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input</a:t>
            </a:r>
            <a:r>
              <a:rPr lang="zh-CN" altLang="en-US" baseline="0" dirty="0"/>
              <a:t> </a:t>
            </a:r>
            <a:r>
              <a:rPr lang="en-US" altLang="zh-CN" baseline="0" dirty="0"/>
              <a:t>graph.</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31</a:t>
            </a:fld>
            <a:endParaRPr lang="en-US"/>
          </a:p>
        </p:txBody>
      </p:sp>
    </p:spTree>
    <p:extLst>
      <p:ext uri="{BB962C8B-B14F-4D97-AF65-F5344CB8AC3E}">
        <p14:creationId xmlns:p14="http://schemas.microsoft.com/office/powerpoint/2010/main" val="1748001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Next,</a:t>
            </a:r>
            <a:r>
              <a:rPr lang="zh-CN" altLang="en-US" baseline="0" dirty="0"/>
              <a:t> </a:t>
            </a:r>
            <a:r>
              <a:rPr lang="en-US" altLang="zh-CN" baseline="0" dirty="0"/>
              <a:t>let's</a:t>
            </a:r>
            <a:r>
              <a:rPr lang="zh-CN" altLang="en-US" baseline="0" dirty="0"/>
              <a:t> </a:t>
            </a:r>
            <a:r>
              <a:rPr lang="en-US" altLang="zh-CN" baseline="0" dirty="0"/>
              <a:t>go</a:t>
            </a:r>
            <a:r>
              <a:rPr lang="zh-CN" altLang="en-US" baseline="0" dirty="0"/>
              <a:t> </a:t>
            </a:r>
            <a:r>
              <a:rPr lang="en-US" altLang="zh-CN" baseline="0" dirty="0"/>
              <a:t>one</a:t>
            </a:r>
            <a:r>
              <a:rPr lang="zh-CN" altLang="en-US" baseline="0" dirty="0"/>
              <a:t> </a:t>
            </a:r>
            <a:r>
              <a:rPr lang="en-US" altLang="zh-CN" baseline="0" dirty="0"/>
              <a:t>step</a:t>
            </a:r>
            <a:r>
              <a:rPr lang="zh-CN" altLang="en-US" baseline="0" dirty="0"/>
              <a:t> </a:t>
            </a:r>
            <a:r>
              <a:rPr lang="en-US" altLang="zh-CN" baseline="0" dirty="0"/>
              <a:t>further</a:t>
            </a:r>
            <a:r>
              <a:rPr lang="zh-CN" altLang="en-US" baseline="0" dirty="0"/>
              <a:t> </a:t>
            </a:r>
            <a:r>
              <a:rPr lang="en-US" altLang="zh-CN" baseline="0" dirty="0"/>
              <a:t>and</a:t>
            </a:r>
            <a:r>
              <a:rPr lang="zh-CN" altLang="en-US" baseline="0" dirty="0"/>
              <a:t> </a:t>
            </a:r>
            <a:r>
              <a:rPr lang="en-US" altLang="zh-CN" baseline="0" dirty="0"/>
              <a:t>consider</a:t>
            </a:r>
            <a:r>
              <a:rPr lang="zh-CN" altLang="en-US" baseline="0" dirty="0"/>
              <a:t> </a:t>
            </a:r>
            <a:r>
              <a:rPr lang="en-US" altLang="zh-CN" baseline="0" dirty="0"/>
              <a:t>the</a:t>
            </a:r>
            <a:r>
              <a:rPr lang="zh-CN" altLang="en-US" baseline="0" dirty="0"/>
              <a:t> </a:t>
            </a:r>
            <a:r>
              <a:rPr lang="en-US" altLang="zh-CN" baseline="0" dirty="0"/>
              <a:t>problem</a:t>
            </a:r>
            <a:r>
              <a:rPr lang="zh-CN" altLang="en-US" baseline="0" dirty="0"/>
              <a:t> </a:t>
            </a:r>
            <a:r>
              <a:rPr lang="en-US" altLang="zh-CN" baseline="0" dirty="0"/>
              <a:t>of</a:t>
            </a:r>
            <a:r>
              <a:rPr lang="zh-CN" altLang="en-US" baseline="0" dirty="0"/>
              <a:t> </a:t>
            </a:r>
            <a:r>
              <a:rPr lang="en-US" altLang="zh-CN" baseline="0" dirty="0"/>
              <a:t>k-core</a:t>
            </a:r>
            <a:r>
              <a:rPr lang="zh-CN" altLang="en-US" baseline="0" dirty="0"/>
              <a:t> </a:t>
            </a:r>
            <a:r>
              <a:rPr lang="en-US" altLang="zh-CN" baseline="0" dirty="0"/>
              <a:t>decomposition,</a:t>
            </a:r>
            <a:r>
              <a:rPr lang="zh-CN" altLang="en-US" baseline="0" dirty="0"/>
              <a:t> </a:t>
            </a:r>
            <a:r>
              <a:rPr lang="en-US" altLang="zh-CN" baseline="0" dirty="0"/>
              <a:t>which</a:t>
            </a:r>
            <a:r>
              <a:rPr lang="zh-CN" altLang="en-US" baseline="0" dirty="0"/>
              <a:t> </a:t>
            </a:r>
            <a:r>
              <a:rPr lang="en-US" altLang="zh-CN" baseline="0" dirty="0"/>
              <a:t>for</a:t>
            </a:r>
            <a:r>
              <a:rPr lang="zh-CN" altLang="en-US" baseline="0" dirty="0"/>
              <a:t> </a:t>
            </a:r>
            <a:r>
              <a:rPr lang="en-US" altLang="zh-CN" baseline="0" dirty="0"/>
              <a:t>each</a:t>
            </a:r>
            <a:r>
              <a:rPr lang="zh-CN" altLang="en-US" baseline="0" dirty="0"/>
              <a:t> </a:t>
            </a:r>
            <a:r>
              <a:rPr lang="en-US" altLang="zh-CN" baseline="0" dirty="0"/>
              <a:t>vertex,</a:t>
            </a:r>
            <a:r>
              <a:rPr lang="zh-CN" altLang="en-US" baseline="0" dirty="0"/>
              <a:t> </a:t>
            </a:r>
            <a:r>
              <a:rPr lang="en-US" altLang="zh-CN" baseline="0" dirty="0"/>
              <a:t>computes</a:t>
            </a:r>
            <a:r>
              <a:rPr lang="zh-CN" altLang="en-US" baseline="0" dirty="0"/>
              <a:t> </a:t>
            </a:r>
            <a:r>
              <a:rPr lang="en-US" altLang="zh-CN" baseline="0" dirty="0"/>
              <a:t>the</a:t>
            </a:r>
            <a:r>
              <a:rPr lang="zh-CN" altLang="en-US" baseline="0" dirty="0"/>
              <a:t> </a:t>
            </a:r>
            <a:r>
              <a:rPr lang="en-US" altLang="zh-CN" baseline="0" dirty="0"/>
              <a:t>largest</a:t>
            </a:r>
            <a:r>
              <a:rPr lang="zh-CN" altLang="en-US" baseline="0" dirty="0"/>
              <a:t> </a:t>
            </a:r>
            <a:r>
              <a:rPr lang="en-US" altLang="zh-CN" baseline="0" dirty="0"/>
              <a:t>k</a:t>
            </a:r>
            <a:r>
              <a:rPr lang="zh-CN" altLang="en-US" baseline="0" dirty="0"/>
              <a:t> </a:t>
            </a:r>
            <a:r>
              <a:rPr lang="en-US" altLang="zh-CN" baseline="0" dirty="0"/>
              <a:t>that</a:t>
            </a:r>
            <a:r>
              <a:rPr lang="zh-CN" altLang="en-US" baseline="0" dirty="0"/>
              <a:t> </a:t>
            </a:r>
            <a:r>
              <a:rPr lang="en-US" altLang="zh-CN" baseline="0" dirty="0"/>
              <a:t>this</a:t>
            </a:r>
            <a:r>
              <a:rPr lang="zh-CN" altLang="en-US" baseline="0" dirty="0"/>
              <a:t> </a:t>
            </a:r>
            <a:r>
              <a:rPr lang="en-US" altLang="zh-CN" baseline="0" dirty="0"/>
              <a:t>vertex</a:t>
            </a:r>
            <a:r>
              <a:rPr lang="zh-CN" altLang="en-US" baseline="0" dirty="0"/>
              <a:t> </a:t>
            </a:r>
            <a:r>
              <a:rPr lang="en-US" altLang="zh-CN" baseline="0" dirty="0"/>
              <a:t>is</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k-core,</a:t>
            </a:r>
            <a:r>
              <a:rPr lang="zh-CN" altLang="en-US" baseline="0" dirty="0"/>
              <a:t> </a:t>
            </a:r>
            <a:r>
              <a:rPr lang="en-US" altLang="zh-CN" baseline="0" dirty="0"/>
              <a:t>which</a:t>
            </a:r>
            <a:r>
              <a:rPr lang="zh-CN" altLang="en-US" baseline="0" dirty="0"/>
              <a:t> </a:t>
            </a:r>
            <a:r>
              <a:rPr lang="en-US" altLang="zh-CN" baseline="0" dirty="0"/>
              <a:t>is</a:t>
            </a:r>
            <a:r>
              <a:rPr lang="zh-CN" altLang="en-US" baseline="0" dirty="0"/>
              <a:t> </a:t>
            </a:r>
            <a:r>
              <a:rPr lang="en-US" altLang="zh-CN" baseline="0" dirty="0"/>
              <a:t>called</a:t>
            </a:r>
            <a:r>
              <a:rPr lang="zh-CN" altLang="en-US" baseline="0" dirty="0"/>
              <a:t> </a:t>
            </a:r>
            <a:r>
              <a:rPr lang="en-US" altLang="zh-CN" baseline="0" dirty="0"/>
              <a:t>the</a:t>
            </a:r>
            <a:r>
              <a:rPr lang="zh-CN" altLang="en-US" baseline="0" dirty="0"/>
              <a:t> </a:t>
            </a:r>
            <a:r>
              <a:rPr lang="en-US" altLang="zh-CN" baseline="0" dirty="0"/>
              <a:t>vertex's</a:t>
            </a:r>
            <a:r>
              <a:rPr lang="zh-CN" altLang="en-US" baseline="0" dirty="0"/>
              <a:t> </a:t>
            </a:r>
            <a:r>
              <a:rPr lang="en-US" altLang="zh-CN" baseline="0" dirty="0"/>
              <a:t>core</a:t>
            </a:r>
            <a:r>
              <a:rPr lang="zh-CN" altLang="en-US" baseline="0" dirty="0"/>
              <a:t> </a:t>
            </a:r>
            <a:r>
              <a:rPr lang="en-US" altLang="zh-CN" baseline="0" dirty="0"/>
              <a:t>index.</a:t>
            </a:r>
          </a:p>
          <a:p>
            <a:endParaRPr lang="en-US" altLang="zh-CN" baseline="0" dirty="0"/>
          </a:p>
          <a:p>
            <a:r>
              <a:rPr lang="en-US" altLang="zh-CN" baseline="0" dirty="0"/>
              <a:t>We</a:t>
            </a:r>
            <a:r>
              <a:rPr lang="zh-CN" altLang="en-US" baseline="0" dirty="0"/>
              <a:t> </a:t>
            </a:r>
            <a:r>
              <a:rPr lang="en-US" altLang="zh-CN" baseline="0" dirty="0"/>
              <a:t>have</a:t>
            </a:r>
            <a:r>
              <a:rPr lang="zh-CN" altLang="en-US" baseline="0" dirty="0"/>
              <a:t> </a:t>
            </a:r>
            <a:r>
              <a:rPr lang="en-US" altLang="zh-CN" baseline="0" dirty="0"/>
              <a:t>shown</a:t>
            </a:r>
            <a:r>
              <a:rPr lang="zh-CN" altLang="en-US" baseline="0" dirty="0"/>
              <a:t> </a:t>
            </a:r>
            <a:r>
              <a:rPr lang="en-US" altLang="zh-CN" baseline="0" dirty="0"/>
              <a:t>the</a:t>
            </a:r>
            <a:r>
              <a:rPr lang="zh-CN" altLang="en-US" baseline="0" dirty="0"/>
              <a:t> </a:t>
            </a:r>
            <a:r>
              <a:rPr lang="en-US" altLang="zh-CN" baseline="0" dirty="0"/>
              <a:t>core</a:t>
            </a:r>
            <a:r>
              <a:rPr lang="zh-CN" altLang="en-US" baseline="0" dirty="0"/>
              <a:t> </a:t>
            </a:r>
            <a:r>
              <a:rPr lang="en-US" altLang="zh-CN" baseline="0" dirty="0"/>
              <a:t>index</a:t>
            </a:r>
            <a:r>
              <a:rPr lang="zh-CN" altLang="en-US" baseline="0" dirty="0"/>
              <a:t> </a:t>
            </a:r>
            <a:r>
              <a:rPr lang="en-US" altLang="zh-CN" baseline="0" dirty="0"/>
              <a:t>of</a:t>
            </a:r>
            <a:r>
              <a:rPr lang="zh-CN" altLang="en-US" baseline="0" dirty="0"/>
              <a:t> </a:t>
            </a:r>
            <a:r>
              <a:rPr lang="en-US" altLang="zh-CN" baseline="0" dirty="0"/>
              <a:t>every</a:t>
            </a:r>
            <a:r>
              <a:rPr lang="zh-CN" altLang="en-US" baseline="0" dirty="0"/>
              <a:t> </a:t>
            </a:r>
            <a:r>
              <a:rPr lang="en-US" altLang="zh-CN" baseline="0" dirty="0"/>
              <a:t>vertex</a:t>
            </a:r>
            <a:r>
              <a:rPr lang="zh-CN" altLang="en-US" baseline="0" dirty="0"/>
              <a:t> </a:t>
            </a:r>
            <a:r>
              <a:rPr lang="en-US" altLang="zh-CN" baseline="0" dirty="0"/>
              <a:t>on</a:t>
            </a:r>
            <a:r>
              <a:rPr lang="zh-CN" altLang="en-US" baseline="0" dirty="0"/>
              <a:t> </a:t>
            </a:r>
            <a:r>
              <a:rPr lang="en-US" altLang="zh-CN" baseline="0" dirty="0"/>
              <a:t>this</a:t>
            </a:r>
            <a:r>
              <a:rPr lang="zh-CN" altLang="en-US" baseline="0" dirty="0"/>
              <a:t> </a:t>
            </a:r>
            <a:r>
              <a:rPr lang="en-US" altLang="zh-CN" baseline="0" dirty="0"/>
              <a:t>slide.</a:t>
            </a:r>
          </a:p>
          <a:p>
            <a:r>
              <a:rPr lang="en-US" altLang="zh-CN" baseline="0" dirty="0"/>
              <a:t>Next</a:t>
            </a:r>
            <a:r>
              <a:rPr lang="zh-CN" altLang="en-US" baseline="0" dirty="0"/>
              <a:t> </a:t>
            </a:r>
            <a:r>
              <a:rPr lang="en-US" altLang="zh-CN" baseline="0" dirty="0"/>
              <a:t>we</a:t>
            </a:r>
            <a:r>
              <a:rPr lang="zh-CN" altLang="en-US" baseline="0" dirty="0"/>
              <a:t> </a:t>
            </a:r>
            <a:r>
              <a:rPr lang="en-US" altLang="zh-CN" baseline="0" dirty="0"/>
              <a:t>explain</a:t>
            </a:r>
            <a:r>
              <a:rPr lang="zh-CN" altLang="en-US" baseline="0" dirty="0"/>
              <a:t> </a:t>
            </a:r>
            <a:r>
              <a:rPr lang="en-US" altLang="zh-CN" baseline="0" dirty="0"/>
              <a:t>how</a:t>
            </a:r>
            <a:r>
              <a:rPr lang="zh-CN" altLang="en-US" baseline="0" dirty="0"/>
              <a:t> </a:t>
            </a:r>
            <a:r>
              <a:rPr lang="en-US" altLang="zh-CN" baseline="0" dirty="0"/>
              <a:t>the</a:t>
            </a:r>
            <a:r>
              <a:rPr lang="zh-CN" altLang="en-US" baseline="0" dirty="0"/>
              <a:t> </a:t>
            </a:r>
            <a:r>
              <a:rPr lang="en-US" altLang="zh-CN" baseline="0" dirty="0"/>
              <a:t>compute</a:t>
            </a:r>
            <a:r>
              <a:rPr lang="zh-CN" altLang="en-US" baseline="0" dirty="0"/>
              <a:t> </a:t>
            </a:r>
            <a:r>
              <a:rPr lang="en-US" altLang="zh-CN" baseline="0" dirty="0"/>
              <a:t>function</a:t>
            </a:r>
            <a:r>
              <a:rPr lang="zh-CN" altLang="en-US" baseline="0" dirty="0"/>
              <a:t> </a:t>
            </a:r>
            <a:r>
              <a:rPr lang="en-US" altLang="zh-CN" baseline="0" dirty="0"/>
              <a:t>looks</a:t>
            </a:r>
            <a:r>
              <a:rPr lang="zh-CN" altLang="en-US" baseline="0" dirty="0"/>
              <a:t> </a:t>
            </a:r>
            <a:r>
              <a:rPr lang="en-US" altLang="zh-CN" baseline="0" dirty="0"/>
              <a:t>like.</a:t>
            </a:r>
          </a:p>
          <a:p>
            <a:r>
              <a:rPr lang="en-US" altLang="zh-CN" baseline="0" dirty="0"/>
              <a:t>[click]</a:t>
            </a:r>
          </a:p>
          <a:p>
            <a:r>
              <a:rPr lang="en-US" altLang="zh-CN" baseline="0" dirty="0"/>
              <a:t>In</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iteration,</a:t>
            </a:r>
            <a:r>
              <a:rPr lang="zh-CN" altLang="en-US" baseline="0" dirty="0"/>
              <a:t> </a:t>
            </a:r>
            <a:r>
              <a:rPr lang="en-US" altLang="zh-CN" baseline="0" dirty="0"/>
              <a:t>every</a:t>
            </a:r>
            <a:r>
              <a:rPr lang="zh-CN" altLang="en-US" baseline="0" dirty="0"/>
              <a:t> </a:t>
            </a:r>
            <a:r>
              <a:rPr lang="en-US" altLang="zh-CN" baseline="0" dirty="0"/>
              <a:t>vertex</a:t>
            </a:r>
            <a:r>
              <a:rPr lang="zh-CN" altLang="en-US" baseline="0" dirty="0"/>
              <a:t> </a:t>
            </a:r>
            <a:r>
              <a:rPr lang="en-US" altLang="zh-CN" baseline="0" dirty="0"/>
              <a:t>initializes</a:t>
            </a:r>
            <a:r>
              <a:rPr lang="zh-CN" altLang="en-US" baseline="0" dirty="0"/>
              <a:t> </a:t>
            </a:r>
            <a:r>
              <a:rPr lang="en-US" altLang="zh-CN" baseline="0" dirty="0"/>
              <a:t>their</a:t>
            </a:r>
            <a:r>
              <a:rPr lang="zh-CN" altLang="en-US" baseline="0" dirty="0"/>
              <a:t> </a:t>
            </a:r>
            <a:r>
              <a:rPr lang="en-US" altLang="zh-CN" baseline="0" dirty="0"/>
              <a:t>value</a:t>
            </a:r>
            <a:r>
              <a:rPr lang="zh-CN" altLang="en-US" baseline="0" dirty="0"/>
              <a:t> </a:t>
            </a:r>
            <a:r>
              <a:rPr lang="en-US" altLang="zh-CN" baseline="0" dirty="0"/>
              <a:t>as</a:t>
            </a:r>
            <a:r>
              <a:rPr lang="zh-CN" altLang="en-US" baseline="0" dirty="0"/>
              <a:t> </a:t>
            </a:r>
            <a:r>
              <a:rPr lang="en-US" altLang="zh-CN" baseline="0" dirty="0"/>
              <a:t>their</a:t>
            </a:r>
            <a:r>
              <a:rPr lang="zh-CN" altLang="en-US" baseline="0" dirty="0"/>
              <a:t> </a:t>
            </a:r>
            <a:r>
              <a:rPr lang="en-US" altLang="zh-CN" baseline="0" dirty="0"/>
              <a:t>vertex</a:t>
            </a:r>
            <a:r>
              <a:rPr lang="zh-CN" altLang="en-US" baseline="0" dirty="0"/>
              <a:t> </a:t>
            </a:r>
            <a:r>
              <a:rPr lang="en-US" altLang="zh-CN" baseline="0" dirty="0"/>
              <a:t>degree.</a:t>
            </a:r>
          </a:p>
          <a:p>
            <a:endParaRPr lang="en-US" altLang="zh-CN"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32</a:t>
            </a:fld>
            <a:endParaRPr lang="en-US"/>
          </a:p>
        </p:txBody>
      </p:sp>
    </p:spTree>
    <p:extLst>
      <p:ext uri="{BB962C8B-B14F-4D97-AF65-F5344CB8AC3E}">
        <p14:creationId xmlns:p14="http://schemas.microsoft.com/office/powerpoint/2010/main" val="3267090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Then,</a:t>
            </a:r>
            <a:r>
              <a:rPr lang="zh-CN" altLang="en-US" baseline="0" dirty="0"/>
              <a:t> </a:t>
            </a:r>
            <a:r>
              <a:rPr lang="en-US" altLang="zh-CN" baseline="0" dirty="0"/>
              <a:t>in</a:t>
            </a:r>
            <a:r>
              <a:rPr lang="zh-CN" altLang="en-US" baseline="0" dirty="0"/>
              <a:t> </a:t>
            </a:r>
            <a:r>
              <a:rPr lang="en-US" altLang="zh-CN" baseline="0" dirty="0"/>
              <a:t>each</a:t>
            </a:r>
            <a:r>
              <a:rPr lang="zh-CN" altLang="en-US" baseline="0" dirty="0"/>
              <a:t> </a:t>
            </a:r>
            <a:r>
              <a:rPr lang="en-US" altLang="zh-CN" baseline="0" dirty="0"/>
              <a:t>iteration,</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computes</a:t>
            </a:r>
            <a:r>
              <a:rPr lang="zh-CN" altLang="en-US" baseline="0" dirty="0"/>
              <a:t> </a:t>
            </a:r>
            <a:r>
              <a:rPr lang="en-US" altLang="zh-CN" baseline="0" dirty="0"/>
              <a:t>an</a:t>
            </a:r>
            <a:r>
              <a:rPr lang="zh-CN" altLang="en-US" baseline="0" dirty="0"/>
              <a:t> </a:t>
            </a:r>
            <a:r>
              <a:rPr lang="en-US" altLang="zh-CN" baseline="0" dirty="0"/>
              <a:t>h-index</a:t>
            </a:r>
            <a:r>
              <a:rPr lang="zh-CN" altLang="en-US" baseline="0" dirty="0"/>
              <a:t> </a:t>
            </a:r>
            <a:r>
              <a:rPr lang="en-US" altLang="zh-CN" baseline="0" dirty="0"/>
              <a:t>operator</a:t>
            </a:r>
            <a:r>
              <a:rPr lang="zh-CN" altLang="en-US" baseline="0" dirty="0"/>
              <a:t> </a:t>
            </a:r>
            <a:r>
              <a:rPr lang="en-US" altLang="zh-CN" baseline="0" dirty="0"/>
              <a:t>which</a:t>
            </a:r>
            <a:r>
              <a:rPr lang="zh-CN" altLang="en-US" baseline="0" dirty="0"/>
              <a:t> </a:t>
            </a:r>
            <a:r>
              <a:rPr lang="en-US" altLang="zh-CN" baseline="0" dirty="0"/>
              <a:t>we</a:t>
            </a:r>
            <a:r>
              <a:rPr lang="zh-CN" altLang="en-US" baseline="0" dirty="0"/>
              <a:t> </a:t>
            </a:r>
            <a:r>
              <a:rPr lang="en-US" altLang="zh-CN" baseline="0" dirty="0"/>
              <a:t>explain</a:t>
            </a:r>
            <a:r>
              <a:rPr lang="zh-CN" altLang="en-US" baseline="0" dirty="0"/>
              <a:t> </a:t>
            </a:r>
            <a:r>
              <a:rPr lang="en-US" altLang="zh-CN" baseline="0" dirty="0"/>
              <a:t>next.</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33</a:t>
            </a:fld>
            <a:endParaRPr lang="en-US"/>
          </a:p>
        </p:txBody>
      </p:sp>
    </p:spTree>
    <p:extLst>
      <p:ext uri="{BB962C8B-B14F-4D97-AF65-F5344CB8AC3E}">
        <p14:creationId xmlns:p14="http://schemas.microsoft.com/office/powerpoint/2010/main" val="1425352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zh-CN" baseline="0" dirty="0"/>
              <a:t>Consider</a:t>
            </a:r>
            <a:r>
              <a:rPr lang="zh-CN" altLang="en-US" baseline="0" dirty="0"/>
              <a:t> </a:t>
            </a:r>
            <a:r>
              <a:rPr lang="en-US" altLang="zh-CN" baseline="0" dirty="0"/>
              <a:t>this</a:t>
            </a:r>
            <a:r>
              <a:rPr lang="zh-CN" altLang="en-US" baseline="0" dirty="0"/>
              <a:t> </a:t>
            </a:r>
            <a:r>
              <a:rPr lang="en-US" altLang="zh-CN" baseline="0" dirty="0"/>
              <a:t>vertex,</a:t>
            </a:r>
          </a:p>
          <a:p>
            <a:r>
              <a:rPr lang="en-US" altLang="zh-CN" baseline="0" dirty="0"/>
              <a:t>[click]</a:t>
            </a:r>
          </a:p>
          <a:p>
            <a:r>
              <a:rPr lang="en-US" altLang="zh-CN" baseline="0" dirty="0"/>
              <a:t>we</a:t>
            </a:r>
            <a:r>
              <a:rPr lang="zh-CN" altLang="en-US" baseline="0" dirty="0"/>
              <a:t> </a:t>
            </a:r>
            <a:r>
              <a:rPr lang="en-US" altLang="zh-CN" baseline="0" dirty="0"/>
              <a:t>will</a:t>
            </a:r>
            <a:r>
              <a:rPr lang="zh-CN" altLang="en-US" baseline="0" dirty="0"/>
              <a:t> </a:t>
            </a:r>
            <a:r>
              <a:rPr lang="en-US" altLang="zh-CN" baseline="0" dirty="0"/>
              <a:t>get</a:t>
            </a:r>
            <a:r>
              <a:rPr lang="zh-CN" altLang="en-US" baseline="0" dirty="0"/>
              <a:t> </a:t>
            </a:r>
            <a:r>
              <a:rPr lang="en-US" altLang="zh-CN" baseline="0" dirty="0"/>
              <a:t>all</a:t>
            </a:r>
            <a:r>
              <a:rPr lang="zh-CN" altLang="en-US" baseline="0" dirty="0"/>
              <a:t> </a:t>
            </a:r>
            <a:r>
              <a:rPr lang="en-US" altLang="zh-CN" baseline="0" dirty="0"/>
              <a:t>its</a:t>
            </a:r>
            <a:r>
              <a:rPr lang="zh-CN" altLang="en-US" baseline="0" dirty="0"/>
              <a:t> </a:t>
            </a:r>
            <a:r>
              <a:rPr lang="en-US" altLang="zh-CN" baseline="0" dirty="0"/>
              <a:t>neighbors'</a:t>
            </a:r>
            <a:r>
              <a:rPr lang="zh-CN" altLang="en-US" baseline="0" dirty="0"/>
              <a:t> </a:t>
            </a:r>
            <a:r>
              <a:rPr lang="en-US" altLang="zh-CN" baseline="0" dirty="0"/>
              <a:t>values</a:t>
            </a:r>
            <a:r>
              <a:rPr lang="zh-CN" altLang="en-US" baseline="0" dirty="0"/>
              <a:t> </a:t>
            </a:r>
            <a:r>
              <a:rPr lang="en-US" altLang="zh-CN" baseline="0" dirty="0"/>
              <a:t>into</a:t>
            </a:r>
            <a:r>
              <a:rPr lang="zh-CN" altLang="en-US" baseline="0" dirty="0"/>
              <a:t> </a:t>
            </a:r>
            <a:r>
              <a:rPr lang="en-US" altLang="zh-CN" baseline="0" dirty="0"/>
              <a:t>a</a:t>
            </a:r>
            <a:r>
              <a:rPr lang="zh-CN" altLang="en-US" baseline="0" dirty="0"/>
              <a:t> </a:t>
            </a:r>
            <a:r>
              <a:rPr lang="en-US" altLang="zh-CN" baseline="0" dirty="0"/>
              <a:t>list</a:t>
            </a:r>
            <a:r>
              <a:rPr lang="zh-CN" altLang="en-US" baseline="0" dirty="0"/>
              <a:t> </a:t>
            </a:r>
            <a:r>
              <a:rPr lang="en-US" altLang="zh-CN" baseline="0" dirty="0"/>
              <a:t>and</a:t>
            </a:r>
            <a:r>
              <a:rPr lang="zh-CN" altLang="en-US" baseline="0" dirty="0"/>
              <a:t> </a:t>
            </a:r>
            <a:r>
              <a:rPr lang="en-US" altLang="zh-CN" baseline="0" dirty="0"/>
              <a:t>sort</a:t>
            </a:r>
            <a:r>
              <a:rPr lang="zh-CN" altLang="en-US" baseline="0" dirty="0"/>
              <a:t> </a:t>
            </a:r>
            <a:r>
              <a:rPr lang="en-US" altLang="zh-CN" baseline="0" dirty="0"/>
              <a:t>them</a:t>
            </a:r>
            <a:r>
              <a:rPr lang="zh-CN" altLang="en-US" baseline="0" dirty="0"/>
              <a:t> </a:t>
            </a:r>
            <a:r>
              <a:rPr lang="en-US" altLang="zh-CN" baseline="0" dirty="0"/>
              <a:t>in</a:t>
            </a:r>
            <a:r>
              <a:rPr lang="zh-CN" altLang="en-US" baseline="0" dirty="0"/>
              <a:t> </a:t>
            </a:r>
            <a:r>
              <a:rPr lang="en-US" altLang="zh-CN" baseline="0" dirty="0"/>
              <a:t>non-increasing</a:t>
            </a:r>
            <a:r>
              <a:rPr lang="zh-CN" altLang="en-US" baseline="0" dirty="0"/>
              <a:t> </a:t>
            </a:r>
            <a:r>
              <a:rPr lang="en-US" altLang="zh-CN" baseline="0" dirty="0"/>
              <a:t>order.</a:t>
            </a:r>
          </a:p>
          <a:p>
            <a:r>
              <a:rPr lang="en-US" altLang="zh-CN" baseline="0" dirty="0"/>
              <a:t>These</a:t>
            </a:r>
            <a:r>
              <a:rPr lang="zh-CN" altLang="en-US" baseline="0" dirty="0"/>
              <a:t> </a:t>
            </a:r>
            <a:r>
              <a:rPr lang="en-US" altLang="zh-CN" baseline="0" dirty="0"/>
              <a:t>values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broadcasted</a:t>
            </a:r>
            <a:r>
              <a:rPr lang="zh-CN" altLang="en-US" baseline="0" dirty="0"/>
              <a:t> </a:t>
            </a:r>
            <a:r>
              <a:rPr lang="en-US" altLang="zh-CN" baseline="0" dirty="0"/>
              <a:t>by</a:t>
            </a:r>
            <a:r>
              <a:rPr lang="zh-CN" altLang="en-US" baseline="0" dirty="0"/>
              <a:t> </a:t>
            </a:r>
            <a:r>
              <a:rPr lang="en-US" altLang="zh-CN" baseline="0" dirty="0"/>
              <a:t>its</a:t>
            </a:r>
            <a:r>
              <a:rPr lang="zh-CN" altLang="en-US" baseline="0" dirty="0"/>
              <a:t> </a:t>
            </a:r>
            <a:r>
              <a:rPr lang="en-US" altLang="zh-CN" baseline="0" dirty="0"/>
              <a:t>neighbors</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previous</a:t>
            </a:r>
            <a:r>
              <a:rPr lang="zh-CN" altLang="en-US" baseline="0" dirty="0"/>
              <a:t> </a:t>
            </a:r>
            <a:r>
              <a:rPr lang="en-US" altLang="zh-CN" baseline="0" dirty="0"/>
              <a:t>iteration.</a:t>
            </a:r>
          </a:p>
          <a:p>
            <a:r>
              <a:rPr lang="en-US" altLang="zh-CN" baseline="0" dirty="0"/>
              <a:t>[click]</a:t>
            </a:r>
          </a:p>
          <a:p>
            <a:r>
              <a:rPr lang="en-US" altLang="zh-CN" baseline="0" dirty="0"/>
              <a:t>Here,</a:t>
            </a:r>
            <a:r>
              <a:rPr lang="zh-CN" altLang="en-US" baseline="0" dirty="0"/>
              <a:t> </a:t>
            </a:r>
            <a:r>
              <a:rPr lang="en-US" altLang="zh-CN" baseline="0" dirty="0"/>
              <a:t>the</a:t>
            </a:r>
            <a:r>
              <a:rPr lang="zh-CN" altLang="en-US" baseline="0" dirty="0"/>
              <a:t> </a:t>
            </a:r>
            <a:r>
              <a:rPr lang="en-US" altLang="zh-CN" baseline="0" dirty="0"/>
              <a:t>third</a:t>
            </a:r>
            <a:r>
              <a:rPr lang="zh-CN" altLang="en-US" baseline="0" dirty="0"/>
              <a:t> </a:t>
            </a:r>
            <a:r>
              <a:rPr lang="en-US" altLang="zh-CN" baseline="0" dirty="0"/>
              <a:t>value</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core</a:t>
            </a:r>
            <a:r>
              <a:rPr lang="zh-CN" altLang="en-US" baseline="0" dirty="0"/>
              <a:t> </a:t>
            </a:r>
            <a:r>
              <a:rPr lang="en-US" altLang="zh-CN" baseline="0" dirty="0"/>
              <a:t>value</a:t>
            </a:r>
            <a:r>
              <a:rPr lang="zh-CN" altLang="en-US" baseline="0" dirty="0"/>
              <a:t> </a:t>
            </a:r>
            <a:r>
              <a:rPr lang="en-US" altLang="zh-CN" baseline="0" dirty="0"/>
              <a:t>from</a:t>
            </a:r>
            <a:r>
              <a:rPr lang="zh-CN" altLang="en-US" baseline="0" dirty="0"/>
              <a:t> </a:t>
            </a:r>
            <a:r>
              <a:rPr lang="en-US" altLang="zh-CN" baseline="0" dirty="0"/>
              <a:t>a</a:t>
            </a:r>
            <a:r>
              <a:rPr lang="zh-CN" altLang="en-US" baseline="0" dirty="0"/>
              <a:t> </a:t>
            </a:r>
            <a:r>
              <a:rPr lang="en-US" altLang="zh-CN" baseline="0" dirty="0"/>
              <a:t>neighbor,</a:t>
            </a:r>
            <a:r>
              <a:rPr lang="zh-CN" altLang="en-US" baseline="0" dirty="0"/>
              <a:t> </a:t>
            </a:r>
            <a:r>
              <a:rPr lang="en-US" altLang="zh-CN" baseline="0" dirty="0"/>
              <a:t>and</a:t>
            </a:r>
            <a:r>
              <a:rPr lang="zh-CN" altLang="en-US" baseline="0" dirty="0"/>
              <a:t> </a:t>
            </a:r>
            <a:r>
              <a:rPr lang="en-US" altLang="zh-CN" baseline="0" dirty="0"/>
              <a:t>it</a:t>
            </a:r>
            <a:r>
              <a:rPr lang="zh-CN" altLang="en-US" baseline="0" dirty="0"/>
              <a:t> </a:t>
            </a:r>
            <a:r>
              <a:rPr lang="en-US" altLang="zh-CN" baseline="0" dirty="0"/>
              <a:t>equals</a:t>
            </a:r>
            <a:r>
              <a:rPr lang="zh-CN" altLang="en-US" baseline="0" dirty="0"/>
              <a:t> </a:t>
            </a:r>
            <a:r>
              <a:rPr lang="en-US" altLang="zh-CN" baseline="0" dirty="0"/>
              <a:t>3.</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The</a:t>
            </a:r>
            <a:r>
              <a:rPr lang="zh-CN" altLang="en-US" baseline="0" dirty="0"/>
              <a:t> </a:t>
            </a:r>
            <a:r>
              <a:rPr lang="en-US" altLang="zh-CN" baseline="0" dirty="0"/>
              <a:t>h-index</a:t>
            </a:r>
            <a:r>
              <a:rPr lang="zh-CN" altLang="en-US" baseline="0" dirty="0"/>
              <a:t> </a:t>
            </a:r>
            <a:r>
              <a:rPr lang="en-US" altLang="zh-CN" baseline="0" dirty="0"/>
              <a:t>operator</a:t>
            </a:r>
            <a:r>
              <a:rPr lang="zh-CN" altLang="en-US" baseline="0" dirty="0"/>
              <a:t> </a:t>
            </a:r>
            <a:r>
              <a:rPr lang="en-US" altLang="zh-CN" baseline="0" dirty="0"/>
              <a:t>scans</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number,</a:t>
            </a:r>
            <a:r>
              <a:rPr lang="zh-CN" altLang="en-US" baseline="0" dirty="0"/>
              <a:t> </a:t>
            </a:r>
            <a:r>
              <a:rPr lang="en-US" altLang="zh-CN" baseline="0" dirty="0"/>
              <a:t>till</a:t>
            </a:r>
            <a:r>
              <a:rPr lang="zh-CN" altLang="en-US" baseline="0" dirty="0"/>
              <a:t> </a:t>
            </a:r>
            <a:r>
              <a:rPr lang="en-US" altLang="zh-CN" baseline="0" dirty="0"/>
              <a:t>we</a:t>
            </a:r>
            <a:r>
              <a:rPr lang="zh-CN" altLang="en-US" baseline="0" dirty="0"/>
              <a:t> </a:t>
            </a:r>
            <a:r>
              <a:rPr lang="en-US" altLang="zh-CN" baseline="0" dirty="0"/>
              <a:t>reach</a:t>
            </a:r>
            <a:r>
              <a:rPr lang="zh-CN" altLang="en-US" baseline="0" dirty="0"/>
              <a:t> </a:t>
            </a:r>
            <a:r>
              <a:rPr lang="en-US" altLang="zh-CN" baseline="0" dirty="0"/>
              <a:t>a</a:t>
            </a:r>
            <a:r>
              <a:rPr lang="zh-CN" altLang="en-US" baseline="0" dirty="0"/>
              <a:t> </a:t>
            </a:r>
            <a:r>
              <a:rPr lang="en-US" altLang="zh-CN" baseline="0" dirty="0"/>
              <a:t>core</a:t>
            </a:r>
            <a:r>
              <a:rPr lang="zh-CN" altLang="en-US" baseline="0" dirty="0"/>
              <a:t> </a:t>
            </a:r>
            <a:r>
              <a:rPr lang="en-US" altLang="zh-CN" baseline="0" dirty="0"/>
              <a:t>value</a:t>
            </a:r>
            <a:r>
              <a:rPr lang="zh-CN" altLang="en-US" baseline="0" dirty="0"/>
              <a:t> </a:t>
            </a:r>
            <a:r>
              <a:rPr lang="en-US" altLang="zh-CN" baseline="0" dirty="0"/>
              <a:t>that</a:t>
            </a:r>
            <a:r>
              <a:rPr lang="zh-CN" altLang="en-US" baseline="0" dirty="0"/>
              <a:t> </a:t>
            </a:r>
            <a:r>
              <a:rPr lang="en-US" altLang="zh-CN" baseline="0" dirty="0"/>
              <a:t>equals</a:t>
            </a:r>
            <a:r>
              <a:rPr lang="zh-CN" altLang="en-US" baseline="0" dirty="0"/>
              <a:t> </a:t>
            </a:r>
            <a:r>
              <a:rPr lang="en-US" altLang="zh-CN" baseline="0" dirty="0"/>
              <a:t>the</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values</a:t>
            </a:r>
            <a:r>
              <a:rPr lang="zh-CN" altLang="en-US" baseline="0" dirty="0"/>
              <a:t> </a:t>
            </a:r>
            <a:r>
              <a:rPr lang="en-US" altLang="zh-CN" baseline="0" dirty="0"/>
              <a:t>scanned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list,</a:t>
            </a:r>
            <a:r>
              <a:rPr lang="zh-CN" altLang="en-US" baseline="0" dirty="0"/>
              <a:t> </a:t>
            </a:r>
            <a:r>
              <a:rPr lang="en-US" altLang="zh-CN" baseline="0" dirty="0"/>
              <a:t>for</a:t>
            </a:r>
            <a:r>
              <a:rPr lang="zh-CN" altLang="en-US" baseline="0" dirty="0"/>
              <a:t> </a:t>
            </a:r>
            <a:r>
              <a:rPr lang="en-US" altLang="zh-CN" baseline="0" dirty="0"/>
              <a:t>which</a:t>
            </a:r>
            <a:r>
              <a:rPr lang="zh-CN" altLang="en-US" baseline="0" dirty="0"/>
              <a:t> </a:t>
            </a:r>
            <a:r>
              <a:rPr lang="en-US" altLang="zh-CN" baseline="0" dirty="0"/>
              <a:t>we</a:t>
            </a:r>
            <a:r>
              <a:rPr lang="zh-CN" altLang="en-US" baseline="0" dirty="0"/>
              <a:t> </a:t>
            </a:r>
            <a:r>
              <a:rPr lang="en-US" altLang="zh-CN" baseline="0" dirty="0"/>
              <a:t>call</a:t>
            </a:r>
            <a:r>
              <a:rPr lang="zh-CN" altLang="en-US" baseline="0" dirty="0"/>
              <a:t> </a:t>
            </a:r>
            <a:r>
              <a:rPr lang="en-US" altLang="zh-CN" baseline="0" dirty="0"/>
              <a:t>the</a:t>
            </a:r>
            <a:r>
              <a:rPr lang="zh-CN" altLang="en-US" baseline="0" dirty="0"/>
              <a:t> </a:t>
            </a:r>
            <a:r>
              <a:rPr lang="en-US" altLang="zh-CN" baseline="0" dirty="0"/>
              <a:t>support.</a:t>
            </a:r>
          </a:p>
          <a:p>
            <a:r>
              <a:rPr lang="en-US" altLang="zh-CN" baseline="0" dirty="0"/>
              <a:t>Here,</a:t>
            </a:r>
            <a:r>
              <a:rPr lang="zh-CN" altLang="en-US" baseline="0" dirty="0"/>
              <a:t> </a:t>
            </a:r>
            <a:r>
              <a:rPr lang="en-US" altLang="zh-CN" baseline="0" dirty="0"/>
              <a:t>after</a:t>
            </a:r>
            <a:r>
              <a:rPr lang="zh-CN" altLang="en-US" baseline="0" dirty="0"/>
              <a:t> </a:t>
            </a:r>
            <a:r>
              <a:rPr lang="en-US" altLang="zh-CN" baseline="0" dirty="0"/>
              <a:t>scanning</a:t>
            </a:r>
            <a:r>
              <a:rPr lang="zh-CN" altLang="en-US" baseline="0" dirty="0"/>
              <a:t> </a:t>
            </a:r>
            <a:r>
              <a:rPr lang="en-US" altLang="zh-CN" baseline="0" dirty="0"/>
              <a:t>3</a:t>
            </a:r>
            <a:r>
              <a:rPr lang="zh-CN" altLang="en-US" baseline="0" dirty="0"/>
              <a:t> </a:t>
            </a:r>
            <a:r>
              <a:rPr lang="en-US" altLang="zh-CN" baseline="0" dirty="0"/>
              <a:t>values,</a:t>
            </a:r>
            <a:r>
              <a:rPr lang="zh-CN" altLang="en-US" baseline="0" dirty="0"/>
              <a:t> </a:t>
            </a:r>
            <a:r>
              <a:rPr lang="en-US" altLang="zh-CN" baseline="0" dirty="0"/>
              <a:t>the</a:t>
            </a:r>
            <a:r>
              <a:rPr lang="zh-CN" altLang="en-US" baseline="0" dirty="0"/>
              <a:t> </a:t>
            </a:r>
            <a:r>
              <a:rPr lang="en-US" altLang="zh-CN" baseline="0" dirty="0"/>
              <a:t>third</a:t>
            </a:r>
            <a:r>
              <a:rPr lang="zh-CN" altLang="en-US" baseline="0" dirty="0"/>
              <a:t> </a:t>
            </a:r>
            <a:r>
              <a:rPr lang="en-US" altLang="zh-CN" baseline="0" dirty="0"/>
              <a:t>value</a:t>
            </a:r>
            <a:r>
              <a:rPr lang="zh-CN" altLang="en-US" baseline="0" dirty="0"/>
              <a:t> </a:t>
            </a:r>
            <a:r>
              <a:rPr lang="en-US" altLang="zh-CN" baseline="0" dirty="0"/>
              <a:t>equals</a:t>
            </a:r>
            <a:r>
              <a:rPr lang="zh-CN" altLang="en-US" baseline="0" dirty="0"/>
              <a:t> </a:t>
            </a:r>
            <a:r>
              <a:rPr lang="en-US" altLang="zh-CN" baseline="0" dirty="0"/>
              <a:t>3,</a:t>
            </a:r>
            <a:r>
              <a:rPr lang="zh-CN" altLang="en-US" baseline="0" dirty="0"/>
              <a:t> </a:t>
            </a:r>
            <a:r>
              <a:rPr lang="en-US" altLang="zh-CN" baseline="0" dirty="0"/>
              <a:t>so</a:t>
            </a:r>
            <a:r>
              <a:rPr lang="zh-CN" altLang="en-US" baseline="0" dirty="0"/>
              <a:t> </a:t>
            </a:r>
            <a:r>
              <a:rPr lang="en-US" altLang="zh-CN" baseline="0" dirty="0"/>
              <a:t>the</a:t>
            </a:r>
            <a:r>
              <a:rPr lang="zh-CN" altLang="en-US" baseline="0" dirty="0"/>
              <a:t> </a:t>
            </a:r>
            <a:r>
              <a:rPr lang="en-US" altLang="zh-CN" baseline="0" dirty="0"/>
              <a:t>h-index</a:t>
            </a:r>
            <a:r>
              <a:rPr lang="zh-CN" altLang="en-US" baseline="0" dirty="0"/>
              <a:t> </a:t>
            </a:r>
            <a:r>
              <a:rPr lang="en-US" altLang="zh-CN" baseline="0" dirty="0"/>
              <a:t>operator</a:t>
            </a:r>
            <a:r>
              <a:rPr lang="zh-CN" altLang="en-US" baseline="0" dirty="0"/>
              <a:t> </a:t>
            </a:r>
            <a:r>
              <a:rPr lang="en-US" altLang="zh-CN" baseline="0" dirty="0"/>
              <a:t>returns</a:t>
            </a:r>
            <a:r>
              <a:rPr lang="zh-CN" altLang="en-US" baseline="0" dirty="0"/>
              <a:t> </a:t>
            </a:r>
            <a:r>
              <a:rPr lang="en-US" altLang="zh-CN" baseline="0" dirty="0"/>
              <a:t>3.</a:t>
            </a:r>
            <a:r>
              <a:rPr lang="zh-CN" altLang="en-US" baseline="0" dirty="0"/>
              <a:t> </a:t>
            </a:r>
            <a:r>
              <a:rPr lang="en-US" altLang="zh-CN" baseline="0" dirty="0"/>
              <a:t>Note</a:t>
            </a:r>
            <a:r>
              <a:rPr lang="zh-CN" altLang="en-US" baseline="0" dirty="0"/>
              <a:t> </a:t>
            </a:r>
            <a:r>
              <a:rPr lang="en-US" altLang="zh-CN" baseline="0" dirty="0"/>
              <a:t>that</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local</a:t>
            </a:r>
            <a:r>
              <a:rPr lang="zh-CN" altLang="en-US" baseline="0" dirty="0"/>
              <a:t> </a:t>
            </a:r>
            <a:r>
              <a:rPr lang="en-US" altLang="zh-CN" baseline="0" dirty="0"/>
              <a:t>neighborhood</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vertex</a:t>
            </a:r>
            <a:r>
              <a:rPr lang="zh-CN" altLang="en-US" baseline="0" dirty="0"/>
              <a:t> </a:t>
            </a:r>
            <a:r>
              <a:rPr lang="en-US" altLang="zh-CN" baseline="0" dirty="0"/>
              <a:t>together</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3</a:t>
            </a:r>
            <a:r>
              <a:rPr lang="zh-CN" altLang="en-US" baseline="0" dirty="0"/>
              <a:t> </a:t>
            </a:r>
            <a:r>
              <a:rPr lang="en-US" altLang="zh-CN" baseline="0" dirty="0"/>
              <a:t>neighbor</a:t>
            </a:r>
            <a:r>
              <a:rPr lang="zh-CN" altLang="en-US" baseline="0" dirty="0"/>
              <a:t> </a:t>
            </a:r>
            <a:r>
              <a:rPr lang="en-US" altLang="zh-CN" baseline="0" dirty="0"/>
              <a:t>vertices,</a:t>
            </a:r>
            <a:r>
              <a:rPr lang="zh-CN" altLang="en-US" baseline="0" dirty="0"/>
              <a:t> </a:t>
            </a:r>
            <a:r>
              <a:rPr lang="en-US" altLang="zh-CN" baseline="0" dirty="0"/>
              <a:t>every</a:t>
            </a:r>
            <a:r>
              <a:rPr lang="zh-CN" altLang="en-US" baseline="0" dirty="0"/>
              <a:t> </a:t>
            </a:r>
            <a:r>
              <a:rPr lang="en-US" altLang="zh-CN" baseline="0" dirty="0"/>
              <a:t>vertex</a:t>
            </a:r>
            <a:r>
              <a:rPr lang="zh-CN" altLang="en-US" baseline="0" dirty="0"/>
              <a:t> </a:t>
            </a:r>
            <a:r>
              <a:rPr lang="en-US" altLang="zh-CN" baseline="0" dirty="0"/>
              <a:t>has</a:t>
            </a:r>
            <a:r>
              <a:rPr lang="zh-CN" altLang="en-US" baseline="0" dirty="0"/>
              <a:t> </a:t>
            </a:r>
            <a:r>
              <a:rPr lang="en-US" altLang="zh-CN" baseline="0" dirty="0"/>
              <a:t>a</a:t>
            </a:r>
            <a:r>
              <a:rPr lang="zh-CN" altLang="en-US" baseline="0" dirty="0"/>
              <a:t> </a:t>
            </a:r>
            <a:r>
              <a:rPr lang="en-US" altLang="zh-CN" baseline="0" dirty="0"/>
              <a:t>degree</a:t>
            </a:r>
            <a:r>
              <a:rPr lang="zh-CN" altLang="en-US" baseline="0" dirty="0"/>
              <a:t> </a:t>
            </a:r>
            <a:r>
              <a:rPr lang="en-US" altLang="zh-CN" baseline="0" dirty="0"/>
              <a:t>at</a:t>
            </a:r>
            <a:r>
              <a:rPr lang="zh-CN" altLang="en-US" baseline="0" dirty="0"/>
              <a:t> </a:t>
            </a:r>
            <a:r>
              <a:rPr lang="en-US" altLang="zh-CN" baseline="0" dirty="0"/>
              <a:t>least</a:t>
            </a:r>
            <a:r>
              <a:rPr lang="zh-CN" altLang="en-US" baseline="0" dirty="0"/>
              <a:t> </a:t>
            </a:r>
            <a:r>
              <a:rPr lang="en-US" altLang="zh-CN" baseline="0" dirty="0"/>
              <a:t>3.</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so</a:t>
            </a:r>
            <a:r>
              <a:rPr lang="zh-CN" altLang="en-US" baseline="0" dirty="0"/>
              <a:t> </a:t>
            </a:r>
            <a:r>
              <a:rPr lang="en-US" altLang="zh-CN" baseline="0" dirty="0"/>
              <a:t>the</a:t>
            </a:r>
            <a:r>
              <a:rPr lang="zh-CN" altLang="en-US" baseline="0" dirty="0"/>
              <a:t> </a:t>
            </a:r>
            <a:r>
              <a:rPr lang="en-US" altLang="zh-CN" baseline="0" dirty="0"/>
              <a:t>core</a:t>
            </a:r>
            <a:r>
              <a:rPr lang="zh-CN" altLang="en-US" baseline="0" dirty="0"/>
              <a:t> </a:t>
            </a:r>
            <a:r>
              <a:rPr lang="en-US" altLang="zh-CN" baseline="0" dirty="0"/>
              <a:t>value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vertex</a:t>
            </a:r>
            <a:r>
              <a:rPr lang="zh-CN" altLang="en-US" baseline="0" dirty="0"/>
              <a:t> </a:t>
            </a:r>
            <a:r>
              <a:rPr lang="en-US" altLang="zh-CN" baseline="0" dirty="0"/>
              <a:t>is</a:t>
            </a:r>
            <a:r>
              <a:rPr lang="zh-CN" altLang="en-US" baseline="0" dirty="0"/>
              <a:t> </a:t>
            </a:r>
            <a:r>
              <a:rPr lang="en-US" altLang="zh-CN" baseline="0" dirty="0"/>
              <a:t>reduced</a:t>
            </a:r>
            <a:r>
              <a:rPr lang="zh-CN" altLang="en-US" baseline="0" dirty="0"/>
              <a:t> </a:t>
            </a:r>
            <a:r>
              <a:rPr lang="en-US" altLang="zh-CN" baseline="0" dirty="0"/>
              <a:t>from</a:t>
            </a:r>
            <a:r>
              <a:rPr lang="zh-CN" altLang="en-US" baseline="0" dirty="0"/>
              <a:t> </a:t>
            </a:r>
            <a:r>
              <a:rPr lang="en-US" altLang="zh-CN" baseline="0" dirty="0"/>
              <a:t>6</a:t>
            </a:r>
            <a:r>
              <a:rPr lang="zh-CN" altLang="en-US" baseline="0" dirty="0"/>
              <a:t> </a:t>
            </a:r>
            <a:r>
              <a:rPr lang="en-US" altLang="zh-CN" baseline="0" dirty="0"/>
              <a:t>to</a:t>
            </a:r>
            <a:r>
              <a:rPr lang="zh-CN" altLang="en-US" baseline="0" dirty="0"/>
              <a:t> </a:t>
            </a:r>
            <a:r>
              <a:rPr lang="en-US" altLang="zh-CN" baseline="0" dirty="0"/>
              <a:t>3.</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The</a:t>
            </a:r>
            <a:r>
              <a:rPr lang="zh-CN" altLang="en-US" baseline="0" dirty="0"/>
              <a:t> </a:t>
            </a:r>
            <a:r>
              <a:rPr lang="en-US" altLang="zh-CN" baseline="0" dirty="0"/>
              <a:t>TLAV</a:t>
            </a:r>
            <a:r>
              <a:rPr lang="zh-CN" altLang="en-US" baseline="0" dirty="0"/>
              <a:t> </a:t>
            </a:r>
            <a:r>
              <a:rPr lang="en-US" altLang="zh-CN" baseline="0" dirty="0"/>
              <a:t>algorithm</a:t>
            </a:r>
            <a:r>
              <a:rPr lang="zh-CN" altLang="en-US" baseline="0" dirty="0"/>
              <a:t> </a:t>
            </a:r>
            <a:r>
              <a:rPr lang="en-US" altLang="zh-CN" baseline="0" dirty="0"/>
              <a:t>for</a:t>
            </a:r>
            <a:r>
              <a:rPr lang="zh-CN" altLang="en-US" baseline="0" dirty="0"/>
              <a:t> </a:t>
            </a:r>
            <a:r>
              <a:rPr lang="en-US" altLang="zh-CN" baseline="0" dirty="0"/>
              <a:t>core</a:t>
            </a:r>
            <a:r>
              <a:rPr lang="zh-CN" altLang="en-US" baseline="0" dirty="0"/>
              <a:t> </a:t>
            </a:r>
            <a:r>
              <a:rPr lang="en-US" altLang="zh-CN" baseline="0" dirty="0"/>
              <a:t>decomposition</a:t>
            </a:r>
            <a:r>
              <a:rPr lang="zh-CN" altLang="en-US" baseline="0" dirty="0"/>
              <a:t> </a:t>
            </a:r>
            <a:r>
              <a:rPr lang="en-US" altLang="zh-CN" baseline="0" dirty="0"/>
              <a:t>basically</a:t>
            </a:r>
            <a:r>
              <a:rPr lang="zh-CN" altLang="en-US" baseline="0" dirty="0"/>
              <a:t> </a:t>
            </a:r>
            <a:r>
              <a:rPr lang="en-US" altLang="zh-CN" baseline="0" dirty="0"/>
              <a:t>lets</a:t>
            </a:r>
            <a:r>
              <a:rPr lang="zh-CN" altLang="en-US" baseline="0" dirty="0"/>
              <a:t> </a:t>
            </a:r>
            <a:r>
              <a:rPr lang="en-US" altLang="zh-CN" baseline="0" dirty="0"/>
              <a:t>every</a:t>
            </a:r>
            <a:r>
              <a:rPr lang="zh-CN" altLang="en-US" baseline="0" dirty="0"/>
              <a:t> </a:t>
            </a:r>
            <a:r>
              <a:rPr lang="en-US" altLang="zh-CN" baseline="0" dirty="0"/>
              <a:t>vertex</a:t>
            </a:r>
            <a:r>
              <a:rPr lang="zh-CN" altLang="en-US" baseline="0" dirty="0"/>
              <a:t> </a:t>
            </a:r>
            <a:r>
              <a:rPr lang="en-US" altLang="zh-CN" baseline="0" dirty="0"/>
              <a:t>repeat</a:t>
            </a:r>
            <a:r>
              <a:rPr lang="zh-CN" altLang="en-US" baseline="0" dirty="0"/>
              <a:t> </a:t>
            </a:r>
            <a:r>
              <a:rPr lang="en-US" altLang="zh-CN" baseline="0" dirty="0"/>
              <a:t>this</a:t>
            </a:r>
            <a:r>
              <a:rPr lang="zh-CN" altLang="en-US" baseline="0" dirty="0"/>
              <a:t> </a:t>
            </a:r>
            <a:r>
              <a:rPr lang="en-US" altLang="zh-CN" baseline="0" dirty="0"/>
              <a:t>h-index</a:t>
            </a:r>
            <a:r>
              <a:rPr lang="zh-CN" altLang="en-US" baseline="0" dirty="0"/>
              <a:t> </a:t>
            </a:r>
            <a:r>
              <a:rPr lang="en-US" altLang="zh-CN" baseline="0" dirty="0"/>
              <a:t>operation</a:t>
            </a:r>
            <a:r>
              <a:rPr lang="zh-CN" altLang="en-US" baseline="0" dirty="0"/>
              <a:t> </a:t>
            </a:r>
            <a:r>
              <a:rPr lang="en-US" altLang="zh-CN" baseline="0" dirty="0"/>
              <a:t>to</a:t>
            </a:r>
            <a:r>
              <a:rPr lang="zh-CN" altLang="en-US" baseline="0" dirty="0"/>
              <a:t> </a:t>
            </a:r>
            <a:r>
              <a:rPr lang="en-US" altLang="zh-CN" baseline="0" dirty="0"/>
              <a:t>reduce</a:t>
            </a:r>
            <a:r>
              <a:rPr lang="zh-CN" altLang="en-US" baseline="0" dirty="0"/>
              <a:t> </a:t>
            </a:r>
            <a:r>
              <a:rPr lang="en-US" altLang="zh-CN" baseline="0" dirty="0"/>
              <a:t>its</a:t>
            </a:r>
            <a:r>
              <a:rPr lang="zh-CN" altLang="en-US" baseline="0" dirty="0"/>
              <a:t> </a:t>
            </a:r>
            <a:r>
              <a:rPr lang="en-US" altLang="zh-CN" baseline="0" dirty="0"/>
              <a:t>core</a:t>
            </a:r>
            <a:r>
              <a:rPr lang="zh-CN" altLang="en-US" baseline="0" dirty="0"/>
              <a:t> </a:t>
            </a:r>
            <a:r>
              <a:rPr lang="en-US" altLang="zh-CN" baseline="0" dirty="0"/>
              <a:t>number</a:t>
            </a:r>
            <a:r>
              <a:rPr lang="zh-CN" altLang="en-US" baseline="0" dirty="0"/>
              <a:t> </a:t>
            </a:r>
            <a:r>
              <a:rPr lang="en-US" altLang="zh-CN" baseline="0" dirty="0"/>
              <a:t>iteration</a:t>
            </a:r>
            <a:r>
              <a:rPr lang="zh-CN" altLang="en-US" baseline="0" dirty="0"/>
              <a:t> </a:t>
            </a:r>
            <a:r>
              <a:rPr lang="en-US" altLang="zh-CN" baseline="0" dirty="0"/>
              <a:t>by</a:t>
            </a:r>
            <a:r>
              <a:rPr lang="zh-CN" altLang="en-US" baseline="0" dirty="0"/>
              <a:t> </a:t>
            </a:r>
            <a:r>
              <a:rPr lang="en-US" altLang="zh-CN" baseline="0" dirty="0"/>
              <a:t>iteration,</a:t>
            </a:r>
            <a:r>
              <a:rPr lang="zh-CN" altLang="en-US" baseline="0" dirty="0"/>
              <a:t> </a:t>
            </a:r>
            <a:r>
              <a:rPr lang="en-US" altLang="zh-CN" baseline="0" dirty="0"/>
              <a:t>until</a:t>
            </a:r>
            <a:r>
              <a:rPr lang="zh-CN" altLang="en-US" baseline="0" dirty="0"/>
              <a:t> </a:t>
            </a:r>
            <a:r>
              <a:rPr lang="en-US" altLang="zh-CN" baseline="0" dirty="0"/>
              <a:t>the</a:t>
            </a:r>
            <a:r>
              <a:rPr lang="zh-CN" altLang="en-US" baseline="0" dirty="0"/>
              <a:t> </a:t>
            </a:r>
            <a:r>
              <a:rPr lang="en-US" altLang="zh-CN" baseline="0" dirty="0"/>
              <a:t>core</a:t>
            </a:r>
            <a:r>
              <a:rPr lang="zh-CN" altLang="en-US" baseline="0" dirty="0"/>
              <a:t> </a:t>
            </a:r>
            <a:r>
              <a:rPr lang="en-US" altLang="zh-CN" baseline="0" dirty="0"/>
              <a:t>values</a:t>
            </a:r>
            <a:r>
              <a:rPr lang="zh-CN" altLang="en-US" baseline="0" dirty="0"/>
              <a:t> </a:t>
            </a:r>
            <a:r>
              <a:rPr lang="en-US" altLang="zh-CN" baseline="0" dirty="0"/>
              <a:t>of</a:t>
            </a:r>
            <a:r>
              <a:rPr lang="zh-CN" altLang="en-US" baseline="0" dirty="0"/>
              <a:t> </a:t>
            </a:r>
            <a:r>
              <a:rPr lang="en-US" altLang="zh-CN" baseline="0" dirty="0"/>
              <a:t>all</a:t>
            </a:r>
            <a:r>
              <a:rPr lang="zh-CN" altLang="en-US" baseline="0" dirty="0"/>
              <a:t> </a:t>
            </a:r>
            <a:r>
              <a:rPr lang="en-US" altLang="zh-CN" baseline="0" dirty="0"/>
              <a:t>vertices</a:t>
            </a:r>
            <a:r>
              <a:rPr lang="zh-CN" altLang="en-US" baseline="0" dirty="0"/>
              <a:t> </a:t>
            </a:r>
            <a:r>
              <a:rPr lang="en-US" altLang="zh-CN" baseline="0" dirty="0"/>
              <a:t>no</a:t>
            </a:r>
            <a:r>
              <a:rPr lang="zh-CN" altLang="en-US" baseline="0" dirty="0"/>
              <a:t> </a:t>
            </a:r>
            <a:r>
              <a:rPr lang="en-US" altLang="zh-CN" baseline="0" dirty="0"/>
              <a:t>longer</a:t>
            </a:r>
            <a:r>
              <a:rPr lang="zh-CN" altLang="en-US" baseline="0" dirty="0"/>
              <a:t> </a:t>
            </a:r>
            <a:r>
              <a:rPr lang="en-US" altLang="zh-CN" baseline="0" dirty="0"/>
              <a:t>change.</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prove</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final</a:t>
            </a:r>
            <a:r>
              <a:rPr lang="zh-CN" altLang="en-US" baseline="0" dirty="0"/>
              <a:t> </a:t>
            </a:r>
            <a:r>
              <a:rPr lang="en-US" altLang="zh-CN" baseline="0" dirty="0"/>
              <a:t>values</a:t>
            </a:r>
            <a:r>
              <a:rPr lang="zh-CN" altLang="en-US" baseline="0" dirty="0"/>
              <a:t> </a:t>
            </a:r>
            <a:r>
              <a:rPr lang="en-US" altLang="zh-CN" baseline="0" dirty="0"/>
              <a:t>are</a:t>
            </a:r>
            <a:r>
              <a:rPr lang="zh-CN" altLang="en-US" baseline="0" dirty="0"/>
              <a:t> </a:t>
            </a:r>
            <a:r>
              <a:rPr lang="en-US" altLang="zh-CN" baseline="0" dirty="0"/>
              <a:t>the</a:t>
            </a:r>
            <a:r>
              <a:rPr lang="zh-CN" altLang="en-US" baseline="0" dirty="0"/>
              <a:t> </a:t>
            </a:r>
            <a:r>
              <a:rPr lang="en-US" altLang="zh-CN" baseline="0" dirty="0"/>
              <a:t>core</a:t>
            </a:r>
            <a:r>
              <a:rPr lang="zh-CN" altLang="en-US" baseline="0" dirty="0"/>
              <a:t> </a:t>
            </a:r>
            <a:r>
              <a:rPr lang="en-US" altLang="zh-CN" baseline="0" dirty="0"/>
              <a:t>indices</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vertices.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34</a:t>
            </a:fld>
            <a:endParaRPr lang="en-US"/>
          </a:p>
        </p:txBody>
      </p:sp>
    </p:spTree>
    <p:extLst>
      <p:ext uri="{BB962C8B-B14F-4D97-AF65-F5344CB8AC3E}">
        <p14:creationId xmlns:p14="http://schemas.microsoft.com/office/powerpoint/2010/main" val="1853730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There</a:t>
            </a:r>
            <a:r>
              <a:rPr lang="zh-CN" altLang="en-US" baseline="0" dirty="0"/>
              <a:t> </a:t>
            </a:r>
            <a:r>
              <a:rPr lang="en-US" altLang="zh-CN" baseline="0" dirty="0"/>
              <a:t>is</a:t>
            </a:r>
            <a:r>
              <a:rPr lang="zh-CN" altLang="en-US" baseline="0" dirty="0"/>
              <a:t> </a:t>
            </a:r>
            <a:r>
              <a:rPr lang="en-US" altLang="zh-CN" baseline="0" dirty="0"/>
              <a:t>another</a:t>
            </a:r>
            <a:r>
              <a:rPr lang="zh-CN" altLang="en-US" baseline="0" dirty="0"/>
              <a:t> </a:t>
            </a:r>
            <a:r>
              <a:rPr lang="en-US" altLang="zh-CN" baseline="0" dirty="0"/>
              <a:t>work</a:t>
            </a:r>
            <a:r>
              <a:rPr lang="zh-CN" altLang="en-US" baseline="0" dirty="0"/>
              <a:t> </a:t>
            </a:r>
            <a:r>
              <a:rPr lang="en-US" altLang="zh-CN" baseline="0" dirty="0"/>
              <a:t>that</a:t>
            </a:r>
            <a:r>
              <a:rPr lang="zh-CN" altLang="en-US" baseline="0" dirty="0"/>
              <a:t> </a:t>
            </a:r>
            <a:r>
              <a:rPr lang="en-US" altLang="zh-CN" baseline="0" dirty="0"/>
              <a:t>I</a:t>
            </a:r>
            <a:r>
              <a:rPr lang="zh-CN" altLang="en-US" baseline="0" dirty="0"/>
              <a:t> </a:t>
            </a:r>
            <a:r>
              <a:rPr lang="en-US" altLang="zh-CN" baseline="0" dirty="0"/>
              <a:t>think</a:t>
            </a:r>
            <a:r>
              <a:rPr lang="zh-CN" altLang="en-US" baseline="0" dirty="0"/>
              <a:t> </a:t>
            </a:r>
            <a:r>
              <a:rPr lang="en-US" altLang="zh-CN" baseline="0" dirty="0"/>
              <a:t>is</a:t>
            </a:r>
            <a:r>
              <a:rPr lang="zh-CN" altLang="en-US" baseline="0" dirty="0"/>
              <a:t> </a:t>
            </a:r>
            <a:r>
              <a:rPr lang="en-US" altLang="zh-CN" baseline="0" dirty="0"/>
              <a:t>worth</a:t>
            </a:r>
            <a:r>
              <a:rPr lang="zh-CN" altLang="en-US" baseline="0" dirty="0"/>
              <a:t> </a:t>
            </a:r>
            <a:r>
              <a:rPr lang="en-US" altLang="zh-CN" baseline="0" dirty="0"/>
              <a:t>mentioning,</a:t>
            </a:r>
            <a:r>
              <a:rPr lang="zh-CN" altLang="en-US" baseline="0" dirty="0"/>
              <a:t> </a:t>
            </a:r>
            <a:r>
              <a:rPr lang="en-US" altLang="zh-CN" baseline="0" dirty="0"/>
              <a:t>which</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err="1"/>
              <a:t>Maiter</a:t>
            </a:r>
            <a:r>
              <a:rPr lang="zh-CN" altLang="en-US" baseline="0" dirty="0"/>
              <a:t> </a:t>
            </a:r>
            <a:r>
              <a:rPr lang="en-US" altLang="zh-CN" baseline="0" dirty="0"/>
              <a:t>system</a:t>
            </a:r>
            <a:r>
              <a:rPr lang="zh-CN" altLang="en-US" baseline="0" dirty="0"/>
              <a:t> </a:t>
            </a:r>
            <a:r>
              <a:rPr lang="en-US" altLang="zh-CN" baseline="0" dirty="0"/>
              <a:t>that</a:t>
            </a:r>
            <a:r>
              <a:rPr lang="zh-CN" altLang="en-US" baseline="0" dirty="0"/>
              <a:t> </a:t>
            </a:r>
            <a:r>
              <a:rPr lang="en-US" altLang="zh-CN" baseline="0" dirty="0"/>
              <a:t>advocates</a:t>
            </a:r>
            <a:r>
              <a:rPr lang="zh-CN" altLang="en-US" baseline="0" dirty="0"/>
              <a:t> </a:t>
            </a:r>
            <a:r>
              <a:rPr lang="en-US" altLang="zh-CN" baseline="0" dirty="0"/>
              <a:t>a</a:t>
            </a:r>
            <a:r>
              <a:rPr lang="zh-CN" altLang="en-US" baseline="0" dirty="0"/>
              <a:t> </a:t>
            </a:r>
            <a:r>
              <a:rPr lang="en-US" altLang="zh-CN" baseline="0" dirty="0"/>
              <a:t>model</a:t>
            </a:r>
            <a:r>
              <a:rPr lang="zh-CN" altLang="en-US" baseline="0" dirty="0"/>
              <a:t> </a:t>
            </a:r>
            <a:r>
              <a:rPr lang="en-US" altLang="zh-CN" baseline="0" dirty="0"/>
              <a:t>called</a:t>
            </a:r>
            <a:r>
              <a:rPr lang="zh-CN" altLang="en-US" baseline="0" dirty="0"/>
              <a:t> </a:t>
            </a:r>
            <a:r>
              <a:rPr lang="en-US" altLang="zh-CN" baseline="0" dirty="0"/>
              <a:t>delta-based</a:t>
            </a:r>
            <a:r>
              <a:rPr lang="zh-CN" altLang="en-US" baseline="0" dirty="0"/>
              <a:t> </a:t>
            </a:r>
            <a:r>
              <a:rPr lang="en-US" altLang="zh-CN" baseline="0" dirty="0"/>
              <a:t>accumulative</a:t>
            </a:r>
            <a:r>
              <a:rPr lang="zh-CN" altLang="en-US" baseline="0" dirty="0"/>
              <a:t> </a:t>
            </a:r>
            <a:r>
              <a:rPr lang="en-US" altLang="zh-CN" baseline="0" dirty="0"/>
              <a:t>iterative</a:t>
            </a:r>
            <a:r>
              <a:rPr lang="zh-CN" altLang="en-US" baseline="0" dirty="0"/>
              <a:t> </a:t>
            </a:r>
            <a:r>
              <a:rPr lang="en-US" altLang="zh-CN" baseline="0" dirty="0"/>
              <a:t>computation,</a:t>
            </a:r>
            <a:r>
              <a:rPr lang="zh-CN" altLang="en-US" baseline="0" dirty="0"/>
              <a:t> </a:t>
            </a:r>
            <a:r>
              <a:rPr lang="en-US" altLang="zh-CN" baseline="0" dirty="0"/>
              <a:t>or</a:t>
            </a:r>
            <a:r>
              <a:rPr lang="zh-CN" altLang="en-US" baseline="0" dirty="0"/>
              <a:t> </a:t>
            </a:r>
            <a:r>
              <a:rPr lang="en-US" altLang="zh-CN" baseline="0" dirty="0"/>
              <a:t>DAIC</a:t>
            </a:r>
            <a:r>
              <a:rPr lang="zh-CN" altLang="en-US" baseline="0" dirty="0"/>
              <a:t> </a:t>
            </a:r>
            <a:r>
              <a:rPr lang="en-US" altLang="zh-CN" baseline="0" dirty="0"/>
              <a:t>in</a:t>
            </a:r>
            <a:r>
              <a:rPr lang="zh-CN" altLang="en-US" baseline="0" dirty="0"/>
              <a:t> </a:t>
            </a:r>
            <a:r>
              <a:rPr lang="en-US" altLang="zh-CN" baseline="0" dirty="0"/>
              <a:t>short.</a:t>
            </a:r>
          </a:p>
          <a:p>
            <a:endParaRPr lang="en-US" baseline="0" dirty="0"/>
          </a:p>
          <a:p>
            <a:r>
              <a:rPr lang="en-US" altLang="zh-CN" baseline="0" dirty="0"/>
              <a:t>This</a:t>
            </a:r>
            <a:r>
              <a:rPr lang="zh-CN" altLang="en-US" baseline="0" dirty="0"/>
              <a:t> </a:t>
            </a:r>
            <a:r>
              <a:rPr lang="en-US" altLang="zh-CN" baseline="0" dirty="0"/>
              <a:t>is</a:t>
            </a:r>
            <a:r>
              <a:rPr lang="zh-CN" altLang="en-US" baseline="0" dirty="0"/>
              <a:t> </a:t>
            </a:r>
            <a:r>
              <a:rPr lang="en-US" altLang="zh-CN" baseline="0" dirty="0"/>
              <a:t>an</a:t>
            </a:r>
            <a:r>
              <a:rPr lang="zh-CN" altLang="en-US" baseline="0" dirty="0"/>
              <a:t> </a:t>
            </a:r>
            <a:r>
              <a:rPr lang="en-US" altLang="zh-CN" baseline="0" dirty="0"/>
              <a:t>asynchronous</a:t>
            </a:r>
            <a:r>
              <a:rPr lang="zh-CN" altLang="en-US" baseline="0" dirty="0"/>
              <a:t> </a:t>
            </a:r>
            <a:r>
              <a:rPr lang="en-US" altLang="zh-CN" baseline="0" dirty="0"/>
              <a:t>model</a:t>
            </a:r>
            <a:r>
              <a:rPr lang="zh-CN" altLang="en-US" baseline="0" dirty="0"/>
              <a:t> </a:t>
            </a:r>
            <a:r>
              <a:rPr lang="en-US" altLang="zh-CN" baseline="0" dirty="0"/>
              <a:t>which</a:t>
            </a:r>
            <a:r>
              <a:rPr lang="zh-CN" altLang="en-US" baseline="0" dirty="0"/>
              <a:t> </a:t>
            </a:r>
            <a:r>
              <a:rPr lang="en-US" altLang="zh-CN" baseline="0" dirty="0"/>
              <a:t>allows</a:t>
            </a:r>
            <a:r>
              <a:rPr lang="zh-CN" altLang="en-US" baseline="0" dirty="0"/>
              <a:t> </a:t>
            </a:r>
            <a:r>
              <a:rPr lang="en-US" altLang="zh-CN" baseline="0" dirty="0"/>
              <a:t>different</a:t>
            </a:r>
            <a:r>
              <a:rPr lang="zh-CN" altLang="en-US" baseline="0" dirty="0"/>
              <a:t> </a:t>
            </a:r>
            <a:r>
              <a:rPr lang="en-US" altLang="zh-CN" baseline="0" dirty="0"/>
              <a:t>vertices</a:t>
            </a:r>
            <a:r>
              <a:rPr lang="zh-CN" altLang="en-US" baseline="0" dirty="0"/>
              <a:t> </a:t>
            </a:r>
            <a:r>
              <a:rPr lang="en-US" altLang="zh-CN" baseline="0" dirty="0"/>
              <a:t>to</a:t>
            </a:r>
            <a:r>
              <a:rPr lang="zh-CN" altLang="en-US" baseline="0" dirty="0"/>
              <a:t> </a:t>
            </a:r>
            <a:r>
              <a:rPr lang="en-US" altLang="zh-CN" baseline="0" dirty="0"/>
              <a:t>run</a:t>
            </a:r>
            <a:r>
              <a:rPr lang="zh-CN" altLang="en-US" baseline="0" dirty="0"/>
              <a:t> </a:t>
            </a:r>
            <a:r>
              <a:rPr lang="en-US" altLang="zh-CN" baseline="0" dirty="0"/>
              <a:t>different</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iterations,</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those</a:t>
            </a:r>
            <a:r>
              <a:rPr lang="zh-CN" altLang="en-US" baseline="0" dirty="0"/>
              <a:t> </a:t>
            </a:r>
            <a:r>
              <a:rPr lang="en-US" altLang="zh-CN" baseline="0" dirty="0"/>
              <a:t>vertices</a:t>
            </a:r>
            <a:r>
              <a:rPr lang="zh-CN" altLang="en-US" baseline="0" dirty="0"/>
              <a:t> </a:t>
            </a:r>
            <a:r>
              <a:rPr lang="en-US" altLang="zh-CN" baseline="0" dirty="0"/>
              <a:t>that</a:t>
            </a:r>
            <a:r>
              <a:rPr lang="zh-CN" altLang="en-US" baseline="0" dirty="0"/>
              <a:t> </a:t>
            </a:r>
            <a:r>
              <a:rPr lang="en-US" altLang="zh-CN" baseline="0" dirty="0"/>
              <a:t>converge</a:t>
            </a:r>
            <a:r>
              <a:rPr lang="zh-CN" altLang="en-US" baseline="0" dirty="0"/>
              <a:t> </a:t>
            </a:r>
            <a:r>
              <a:rPr lang="en-US" altLang="zh-CN" baseline="0" dirty="0"/>
              <a:t>slowly</a:t>
            </a:r>
            <a:r>
              <a:rPr lang="zh-CN" altLang="en-US" baseline="0" dirty="0"/>
              <a:t> </a:t>
            </a:r>
            <a:r>
              <a:rPr lang="en-US" altLang="zh-CN" baseline="0" dirty="0"/>
              <a:t>can</a:t>
            </a:r>
            <a:r>
              <a:rPr lang="zh-CN" altLang="en-US" baseline="0" dirty="0"/>
              <a:t> </a:t>
            </a:r>
            <a:r>
              <a:rPr lang="en-US" altLang="zh-CN" baseline="0" dirty="0"/>
              <a:t>do</a:t>
            </a:r>
            <a:r>
              <a:rPr lang="zh-CN" altLang="en-US" baseline="0" dirty="0"/>
              <a:t> </a:t>
            </a:r>
            <a:r>
              <a:rPr lang="en-US" altLang="zh-CN" baseline="0" dirty="0"/>
              <a:t>more</a:t>
            </a:r>
            <a:r>
              <a:rPr lang="zh-CN" altLang="en-US" baseline="0" dirty="0"/>
              <a:t> </a:t>
            </a:r>
            <a:r>
              <a:rPr lang="en-US" altLang="zh-CN" baseline="0" dirty="0"/>
              <a:t>computations.</a:t>
            </a:r>
          </a:p>
          <a:p>
            <a:endParaRPr lang="en-US" baseline="0" dirty="0"/>
          </a:p>
          <a:p>
            <a:r>
              <a:rPr lang="en-US" altLang="zh-CN" baseline="0" dirty="0" err="1"/>
              <a:t>GraphLab</a:t>
            </a:r>
            <a:r>
              <a:rPr lang="zh-CN" altLang="en-US" baseline="0" dirty="0"/>
              <a:t> </a:t>
            </a:r>
            <a:r>
              <a:rPr lang="en-US" altLang="zh-CN" baseline="0" dirty="0"/>
              <a:t>also</a:t>
            </a:r>
            <a:r>
              <a:rPr lang="zh-CN" altLang="en-US" baseline="0" dirty="0"/>
              <a:t> </a:t>
            </a:r>
            <a:r>
              <a:rPr lang="en-US" altLang="zh-CN" baseline="0" dirty="0"/>
              <a:t>allows</a:t>
            </a:r>
            <a:r>
              <a:rPr lang="zh-CN" altLang="en-US" baseline="0" dirty="0"/>
              <a:t> </a:t>
            </a:r>
            <a:r>
              <a:rPr lang="en-US" altLang="zh-CN" baseline="0" dirty="0"/>
              <a:t>asynchronous</a:t>
            </a:r>
            <a:r>
              <a:rPr lang="zh-CN" altLang="en-US" baseline="0" dirty="0"/>
              <a:t> </a:t>
            </a:r>
            <a:r>
              <a:rPr lang="en-US" altLang="zh-CN" baseline="0" dirty="0"/>
              <a:t>computation,</a:t>
            </a:r>
            <a:r>
              <a:rPr lang="zh-CN" altLang="en-US" baseline="0" dirty="0"/>
              <a:t> </a:t>
            </a:r>
            <a:r>
              <a:rPr lang="en-US" altLang="zh-CN" baseline="0" dirty="0"/>
              <a:t>but</a:t>
            </a:r>
            <a:r>
              <a:rPr lang="zh-CN" altLang="en-US" baseline="0" dirty="0"/>
              <a:t> </a:t>
            </a:r>
            <a:r>
              <a:rPr lang="en-US" altLang="zh-CN" baseline="0" dirty="0"/>
              <a:t>the</a:t>
            </a:r>
            <a:r>
              <a:rPr lang="zh-CN" altLang="en-US" baseline="0" dirty="0"/>
              <a:t> </a:t>
            </a:r>
            <a:r>
              <a:rPr lang="en-US" altLang="zh-CN" baseline="0" dirty="0"/>
              <a:t>method</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bit</a:t>
            </a:r>
            <a:r>
              <a:rPr lang="zh-CN" altLang="en-US" baseline="0" dirty="0"/>
              <a:t> </a:t>
            </a:r>
            <a:r>
              <a:rPr lang="en-US" altLang="zh-CN" baseline="0" dirty="0"/>
              <a:t>cheating.</a:t>
            </a:r>
          </a:p>
          <a:p>
            <a:r>
              <a:rPr lang="en-US" altLang="zh-CN" baseline="0" dirty="0"/>
              <a:t>It</a:t>
            </a:r>
            <a:r>
              <a:rPr lang="zh-CN" altLang="en-US" baseline="0" dirty="0"/>
              <a:t> </a:t>
            </a:r>
            <a:r>
              <a:rPr lang="en-US" altLang="zh-CN" baseline="0" dirty="0"/>
              <a:t>basically</a:t>
            </a:r>
            <a:r>
              <a:rPr lang="zh-CN" altLang="en-US" baseline="0" dirty="0"/>
              <a:t> </a:t>
            </a:r>
            <a:r>
              <a:rPr lang="en-US" altLang="zh-CN" baseline="0" dirty="0"/>
              <a:t>does</a:t>
            </a:r>
            <a:r>
              <a:rPr lang="zh-CN" altLang="en-US" baseline="0" dirty="0"/>
              <a:t> </a:t>
            </a:r>
            <a:r>
              <a:rPr lang="en-US" altLang="zh-CN" baseline="0" dirty="0"/>
              <a:t>not</a:t>
            </a:r>
            <a:r>
              <a:rPr lang="zh-CN" altLang="en-US" baseline="0" dirty="0"/>
              <a:t> </a:t>
            </a:r>
            <a:r>
              <a:rPr lang="en-US" altLang="zh-CN" baseline="0" dirty="0"/>
              <a:t>propagate</a:t>
            </a:r>
            <a:r>
              <a:rPr lang="zh-CN" altLang="en-US" baseline="0" dirty="0"/>
              <a:t> </a:t>
            </a:r>
            <a:r>
              <a:rPr lang="en-US" altLang="zh-CN" baseline="0" dirty="0"/>
              <a:t>value</a:t>
            </a:r>
            <a:r>
              <a:rPr lang="zh-CN" altLang="en-US" baseline="0" dirty="0"/>
              <a:t> </a:t>
            </a:r>
            <a:r>
              <a:rPr lang="en-US" altLang="zh-CN" baseline="0" dirty="0"/>
              <a:t>changes</a:t>
            </a:r>
            <a:r>
              <a:rPr lang="zh-CN" altLang="en-US" baseline="0" dirty="0"/>
              <a:t> </a:t>
            </a:r>
            <a:r>
              <a:rPr lang="en-US" altLang="zh-CN" baseline="0" dirty="0"/>
              <a:t>less</a:t>
            </a:r>
            <a:r>
              <a:rPr lang="zh-CN" altLang="en-US" baseline="0" dirty="0"/>
              <a:t> </a:t>
            </a:r>
            <a:r>
              <a:rPr lang="en-US" altLang="zh-CN" baseline="0" dirty="0"/>
              <a:t>than</a:t>
            </a:r>
            <a:r>
              <a:rPr lang="zh-CN" altLang="en-US" baseline="0" dirty="0"/>
              <a:t> </a:t>
            </a:r>
            <a:r>
              <a:rPr lang="en-US" altLang="zh-CN" baseline="0" dirty="0"/>
              <a:t>a</a:t>
            </a:r>
            <a:r>
              <a:rPr lang="zh-CN" altLang="en-US" baseline="0" dirty="0"/>
              <a:t> </a:t>
            </a:r>
            <a:r>
              <a:rPr lang="en-US" altLang="zh-CN" baseline="0" dirty="0"/>
              <a:t>small</a:t>
            </a:r>
            <a:r>
              <a:rPr lang="zh-CN" altLang="en-US" baseline="0" dirty="0"/>
              <a:t> </a:t>
            </a:r>
            <a:r>
              <a:rPr lang="en-US" altLang="zh-CN" baseline="0" dirty="0"/>
              <a:t>threshold</a:t>
            </a:r>
            <a:r>
              <a:rPr lang="zh-CN" altLang="en-US" baseline="0" dirty="0"/>
              <a:t> </a:t>
            </a:r>
            <a:r>
              <a:rPr lang="en-US" altLang="zh-CN" baseline="0" dirty="0"/>
              <a:t>epsilon</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some</a:t>
            </a:r>
            <a:r>
              <a:rPr lang="zh-CN" altLang="en-US" baseline="0" dirty="0"/>
              <a:t> </a:t>
            </a:r>
            <a:r>
              <a:rPr lang="en-US" altLang="zh-CN" baseline="0" dirty="0"/>
              <a:t>almost</a:t>
            </a:r>
            <a:r>
              <a:rPr lang="zh-CN" altLang="en-US" baseline="0" dirty="0"/>
              <a:t> </a:t>
            </a:r>
            <a:r>
              <a:rPr lang="en-US" altLang="zh-CN" baseline="0" dirty="0"/>
              <a:t>converged</a:t>
            </a:r>
            <a:r>
              <a:rPr lang="zh-CN" altLang="en-US" baseline="0" dirty="0"/>
              <a:t> </a:t>
            </a:r>
            <a:r>
              <a:rPr lang="en-US" altLang="zh-CN" baseline="0" dirty="0"/>
              <a:t>vertices</a:t>
            </a:r>
            <a:r>
              <a:rPr lang="zh-CN" altLang="en-US" baseline="0" dirty="0"/>
              <a:t> </a:t>
            </a:r>
            <a:r>
              <a:rPr lang="en-US" altLang="zh-CN" baseline="0" dirty="0"/>
              <a:t>will</a:t>
            </a:r>
            <a:r>
              <a:rPr lang="zh-CN" altLang="en-US" baseline="0" dirty="0"/>
              <a:t> </a:t>
            </a:r>
            <a:r>
              <a:rPr lang="en-US" altLang="zh-CN" baseline="0" dirty="0"/>
              <a:t>not</a:t>
            </a:r>
            <a:r>
              <a:rPr lang="zh-CN" altLang="en-US" baseline="0" dirty="0"/>
              <a:t> </a:t>
            </a:r>
            <a:r>
              <a:rPr lang="en-US" altLang="zh-CN" baseline="0" dirty="0"/>
              <a:t>participate</a:t>
            </a:r>
            <a:r>
              <a:rPr lang="zh-CN" altLang="en-US" baseline="0" dirty="0"/>
              <a:t> </a:t>
            </a:r>
            <a:r>
              <a:rPr lang="en-US" altLang="zh-CN" baseline="0" dirty="0"/>
              <a:t>in</a:t>
            </a:r>
            <a:r>
              <a:rPr lang="zh-CN" altLang="en-US" baseline="0" dirty="0"/>
              <a:t> </a:t>
            </a:r>
            <a:r>
              <a:rPr lang="en-US" altLang="zh-CN" baseline="0" dirty="0"/>
              <a:t>computation.</a:t>
            </a:r>
            <a:r>
              <a:rPr lang="zh-CN" altLang="en-US" baseline="0" dirty="0"/>
              <a:t> </a:t>
            </a:r>
            <a:r>
              <a:rPr lang="en-US" altLang="zh-CN" baseline="0" dirty="0"/>
              <a:t>But</a:t>
            </a:r>
            <a:r>
              <a:rPr lang="zh-CN" altLang="en-US" baseline="0" dirty="0"/>
              <a:t> </a:t>
            </a:r>
            <a:r>
              <a:rPr lang="en-US" altLang="zh-CN" baseline="0" dirty="0"/>
              <a:t>such</a:t>
            </a:r>
            <a:r>
              <a:rPr lang="zh-CN" altLang="en-US" baseline="0" dirty="0"/>
              <a:t> </a:t>
            </a:r>
            <a:r>
              <a:rPr lang="en-US" altLang="zh-CN" baseline="0" dirty="0"/>
              <a:t>small</a:t>
            </a:r>
            <a:r>
              <a:rPr lang="zh-CN" altLang="en-US" baseline="0" dirty="0"/>
              <a:t> </a:t>
            </a:r>
            <a:r>
              <a:rPr lang="en-US" altLang="zh-CN" baseline="0" dirty="0"/>
              <a:t>changes</a:t>
            </a:r>
            <a:r>
              <a:rPr lang="zh-CN" altLang="en-US" baseline="0" dirty="0"/>
              <a:t> </a:t>
            </a:r>
            <a:r>
              <a:rPr lang="en-US" altLang="zh-CN" baseline="0" dirty="0"/>
              <a:t>are</a:t>
            </a:r>
            <a:r>
              <a:rPr lang="zh-CN" altLang="en-US" baseline="0" dirty="0"/>
              <a:t> </a:t>
            </a:r>
            <a:r>
              <a:rPr lang="en-US" altLang="zh-CN" baseline="0" dirty="0"/>
              <a:t>lost</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method</a:t>
            </a:r>
            <a:r>
              <a:rPr lang="zh-CN" altLang="en-US" baseline="0" dirty="0"/>
              <a:t> </a:t>
            </a:r>
            <a:r>
              <a:rPr lang="en-US" altLang="zh-CN" baseline="0" dirty="0"/>
              <a:t>is</a:t>
            </a:r>
            <a:r>
              <a:rPr lang="zh-CN" altLang="en-US" baseline="0" dirty="0"/>
              <a:t> </a:t>
            </a:r>
            <a:r>
              <a:rPr lang="en-US" altLang="zh-CN" baseline="0" dirty="0"/>
              <a:t>approximate.</a:t>
            </a:r>
          </a:p>
          <a:p>
            <a:endParaRPr lang="en-US" baseline="0" dirty="0"/>
          </a:p>
          <a:p>
            <a:r>
              <a:rPr lang="en-US" altLang="zh-CN" baseline="0" dirty="0" err="1"/>
              <a:t>Maiter</a:t>
            </a:r>
            <a:r>
              <a:rPr lang="en-US" altLang="zh-CN" baseline="0" dirty="0"/>
              <a:t>,</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other</a:t>
            </a:r>
            <a:r>
              <a:rPr lang="zh-CN" altLang="en-US" baseline="0" dirty="0"/>
              <a:t> </a:t>
            </a:r>
            <a:r>
              <a:rPr lang="en-US" altLang="zh-CN" baseline="0" dirty="0"/>
              <a:t>hand,</a:t>
            </a:r>
            <a:r>
              <a:rPr lang="zh-CN" altLang="en-US" baseline="0" dirty="0"/>
              <a:t> </a:t>
            </a:r>
            <a:r>
              <a:rPr lang="en-US" altLang="zh-CN" baseline="0" dirty="0"/>
              <a:t>directly</a:t>
            </a:r>
            <a:r>
              <a:rPr lang="zh-CN" altLang="en-US" baseline="0" dirty="0"/>
              <a:t> </a:t>
            </a:r>
            <a:r>
              <a:rPr lang="en-US" altLang="zh-CN" baseline="0" dirty="0"/>
              <a:t>computes</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value</a:t>
            </a:r>
            <a:r>
              <a:rPr lang="zh-CN" altLang="en-US" baseline="0" dirty="0"/>
              <a:t> </a:t>
            </a:r>
            <a:r>
              <a:rPr lang="en-US" altLang="zh-CN" baseline="0" dirty="0"/>
              <a:t>changes</a:t>
            </a:r>
            <a:r>
              <a:rPr lang="zh-CN" altLang="en-US" baseline="0" dirty="0"/>
              <a:t> </a:t>
            </a:r>
            <a:r>
              <a:rPr lang="en-US" altLang="zh-CN" baseline="0" dirty="0"/>
              <a:t>rather</a:t>
            </a:r>
            <a:r>
              <a:rPr lang="zh-CN" altLang="en-US" baseline="0" dirty="0"/>
              <a:t> </a:t>
            </a:r>
            <a:r>
              <a:rPr lang="en-US" altLang="zh-CN" baseline="0" dirty="0"/>
              <a:t>than</a:t>
            </a:r>
            <a:r>
              <a:rPr lang="zh-CN" altLang="en-US" baseline="0" dirty="0"/>
              <a:t> </a:t>
            </a:r>
            <a:r>
              <a:rPr lang="en-US" altLang="zh-CN" baseline="0" dirty="0"/>
              <a:t>vertex</a:t>
            </a:r>
            <a:r>
              <a:rPr lang="zh-CN" altLang="en-US" baseline="0" dirty="0"/>
              <a:t> </a:t>
            </a:r>
            <a:r>
              <a:rPr lang="en-US" altLang="zh-CN" baseline="0" dirty="0"/>
              <a:t>values</a:t>
            </a:r>
            <a:r>
              <a:rPr lang="zh-CN" altLang="en-US" baseline="0" dirty="0"/>
              <a:t> </a:t>
            </a:r>
            <a:r>
              <a:rPr lang="en-US" altLang="zh-CN" baseline="0" dirty="0"/>
              <a:t>themselves,</a:t>
            </a:r>
            <a:r>
              <a:rPr lang="zh-CN" altLang="en-US" baseline="0" dirty="0"/>
              <a:t> </a:t>
            </a:r>
            <a:r>
              <a:rPr lang="en-US" altLang="zh-CN" baseline="0" dirty="0"/>
              <a:t>and</a:t>
            </a:r>
            <a:r>
              <a:rPr lang="zh-CN" altLang="en-US" baseline="0" dirty="0"/>
              <a:t> </a:t>
            </a:r>
            <a:r>
              <a:rPr lang="en-US" altLang="zh-CN" baseline="0" dirty="0"/>
              <a:t>is</a:t>
            </a:r>
            <a:r>
              <a:rPr lang="zh-CN" altLang="en-US" baseline="0" dirty="0"/>
              <a:t> </a:t>
            </a:r>
            <a:r>
              <a:rPr lang="en-US" altLang="zh-CN" baseline="0" dirty="0"/>
              <a:t>an</a:t>
            </a:r>
            <a:r>
              <a:rPr lang="zh-CN" altLang="en-US" baseline="0" dirty="0"/>
              <a:t> </a:t>
            </a:r>
            <a:r>
              <a:rPr lang="en-US" altLang="zh-CN" baseline="0" dirty="0"/>
              <a:t>exact</a:t>
            </a:r>
            <a:r>
              <a:rPr lang="zh-CN" altLang="en-US" baseline="0" dirty="0"/>
              <a:t> </a:t>
            </a:r>
            <a:r>
              <a:rPr lang="en-US" altLang="zh-CN" baseline="0" dirty="0"/>
              <a:t>method.</a:t>
            </a:r>
          </a:p>
          <a:p>
            <a:endParaRPr lang="en-US" baseline="0" dirty="0"/>
          </a:p>
          <a:p>
            <a:r>
              <a:rPr lang="en-US" altLang="zh-CN" baseline="0" dirty="0"/>
              <a:t>Value</a:t>
            </a:r>
            <a:r>
              <a:rPr lang="zh-CN" altLang="en-US" baseline="0" dirty="0"/>
              <a:t> </a:t>
            </a:r>
            <a:r>
              <a:rPr lang="en-US" altLang="zh-CN" baseline="0" dirty="0"/>
              <a:t>changes</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are</a:t>
            </a:r>
            <a:r>
              <a:rPr lang="zh-CN" altLang="en-US" baseline="0" dirty="0"/>
              <a:t> </a:t>
            </a:r>
            <a:r>
              <a:rPr lang="en-US" altLang="zh-CN" baseline="0" dirty="0"/>
              <a:t>never</a:t>
            </a:r>
            <a:r>
              <a:rPr lang="zh-CN" altLang="en-US" baseline="0" dirty="0"/>
              <a:t> </a:t>
            </a:r>
            <a:r>
              <a:rPr lang="en-US" altLang="zh-CN" baseline="0" dirty="0"/>
              <a:t>lost,</a:t>
            </a:r>
            <a:r>
              <a:rPr lang="zh-CN" altLang="en-US" baseline="0" dirty="0"/>
              <a:t> </a:t>
            </a:r>
            <a:r>
              <a:rPr lang="en-US" altLang="zh-CN" baseline="0" dirty="0"/>
              <a:t>but</a:t>
            </a:r>
            <a:r>
              <a:rPr lang="zh-CN" altLang="en-US" baseline="0" dirty="0"/>
              <a:t> </a:t>
            </a:r>
            <a:r>
              <a:rPr lang="en-US" altLang="zh-CN" baseline="0" dirty="0"/>
              <a:t>accumulated</a:t>
            </a:r>
            <a:r>
              <a:rPr lang="zh-CN" altLang="en-US" baseline="0" dirty="0"/>
              <a:t> </a:t>
            </a:r>
            <a:r>
              <a:rPr lang="en-US" altLang="zh-CN" baseline="0" dirty="0"/>
              <a:t>until</a:t>
            </a:r>
            <a:r>
              <a:rPr lang="zh-CN" altLang="en-US" baseline="0" dirty="0"/>
              <a:t> </a:t>
            </a:r>
            <a:r>
              <a:rPr lang="en-US" altLang="zh-CN" baseline="0" dirty="0"/>
              <a:t>being</a:t>
            </a:r>
            <a:r>
              <a:rPr lang="zh-CN" altLang="en-US" baseline="0" dirty="0"/>
              <a:t> </a:t>
            </a:r>
            <a:r>
              <a:rPr lang="en-US" altLang="zh-CN" baseline="0" dirty="0"/>
              <a:t>large</a:t>
            </a:r>
            <a:r>
              <a:rPr lang="zh-CN" altLang="en-US" baseline="0" dirty="0"/>
              <a:t> </a:t>
            </a:r>
            <a:r>
              <a:rPr lang="en-US" altLang="zh-CN" baseline="0" dirty="0"/>
              <a:t>enough</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vertex</a:t>
            </a:r>
            <a:r>
              <a:rPr lang="zh-CN" altLang="en-US" baseline="0" dirty="0"/>
              <a:t> </a:t>
            </a:r>
            <a:r>
              <a:rPr lang="en-US" altLang="zh-CN" baseline="0" dirty="0"/>
              <a:t>is</a:t>
            </a:r>
            <a:r>
              <a:rPr lang="zh-CN" altLang="en-US" baseline="0" dirty="0"/>
              <a:t> </a:t>
            </a:r>
            <a:r>
              <a:rPr lang="en-US" altLang="zh-CN" baseline="0" dirty="0"/>
              <a:t>scheduled</a:t>
            </a:r>
            <a:r>
              <a:rPr lang="zh-CN" altLang="en-US" baseline="0" dirty="0"/>
              <a:t> </a:t>
            </a:r>
            <a:r>
              <a:rPr lang="en-US" altLang="zh-CN" baseline="0" dirty="0"/>
              <a:t>for</a:t>
            </a:r>
            <a:r>
              <a:rPr lang="zh-CN" altLang="en-US" baseline="0" dirty="0"/>
              <a:t> </a:t>
            </a:r>
            <a:r>
              <a:rPr lang="en-US" altLang="zh-CN" baseline="0" dirty="0"/>
              <a:t>computation.</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35</a:t>
            </a:fld>
            <a:endParaRPr lang="en-US"/>
          </a:p>
        </p:txBody>
      </p:sp>
    </p:spTree>
    <p:extLst>
      <p:ext uri="{BB962C8B-B14F-4D97-AF65-F5344CB8AC3E}">
        <p14:creationId xmlns:p14="http://schemas.microsoft.com/office/powerpoint/2010/main" val="2294433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err="1"/>
              <a:t>Maiter</a:t>
            </a:r>
            <a:r>
              <a:rPr lang="zh-CN" altLang="en-US" baseline="0" dirty="0"/>
              <a:t> </a:t>
            </a:r>
            <a:r>
              <a:rPr lang="en-US" altLang="zh-CN" baseline="0" dirty="0"/>
              <a:t>is</a:t>
            </a:r>
            <a:r>
              <a:rPr lang="zh-CN" altLang="en-US" baseline="0" dirty="0"/>
              <a:t> </a:t>
            </a:r>
            <a:r>
              <a:rPr lang="en-US" altLang="zh-CN" baseline="0" dirty="0"/>
              <a:t>applicable</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problems</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message</a:t>
            </a:r>
            <a:r>
              <a:rPr lang="zh-CN" altLang="en-US" baseline="0" dirty="0"/>
              <a:t> </a:t>
            </a:r>
            <a:r>
              <a:rPr lang="en-US" altLang="zh-CN" baseline="0" dirty="0"/>
              <a:t>values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aggregated</a:t>
            </a:r>
            <a:r>
              <a:rPr lang="zh-CN" altLang="en-US" baseline="0" dirty="0"/>
              <a:t> </a:t>
            </a:r>
            <a:r>
              <a:rPr lang="en-US" altLang="zh-CN" baseline="0" dirty="0"/>
              <a:t>into</a:t>
            </a:r>
            <a:r>
              <a:rPr lang="zh-CN" altLang="en-US" baseline="0" dirty="0"/>
              <a:t> </a:t>
            </a:r>
            <a:r>
              <a:rPr lang="en-US" altLang="zh-CN" baseline="0" dirty="0"/>
              <a:t>one</a:t>
            </a:r>
            <a:r>
              <a:rPr lang="zh-CN" altLang="en-US" baseline="0" dirty="0"/>
              <a:t> </a:t>
            </a:r>
            <a:r>
              <a:rPr lang="en-US" altLang="zh-CN" baseline="0" dirty="0"/>
              <a:t>value,</a:t>
            </a:r>
            <a:r>
              <a:rPr lang="zh-CN" altLang="en-US" baseline="0" dirty="0"/>
              <a:t> </a:t>
            </a:r>
            <a:r>
              <a:rPr lang="en-US" altLang="zh-CN" baseline="0" dirty="0"/>
              <a:t>so</a:t>
            </a:r>
            <a:r>
              <a:rPr lang="zh-CN" altLang="en-US" baseline="0" dirty="0"/>
              <a:t> </a:t>
            </a:r>
            <a:r>
              <a:rPr lang="en-US" altLang="zh-CN" baseline="0" dirty="0"/>
              <a:t>its</a:t>
            </a:r>
            <a:r>
              <a:rPr lang="zh-CN" altLang="en-US" baseline="0" dirty="0"/>
              <a:t> </a:t>
            </a:r>
            <a:r>
              <a:rPr lang="en-US" altLang="zh-CN" baseline="0" dirty="0"/>
              <a:t>problem</a:t>
            </a:r>
            <a:r>
              <a:rPr lang="zh-CN" altLang="en-US" baseline="0" dirty="0"/>
              <a:t> </a:t>
            </a:r>
            <a:r>
              <a:rPr lang="en-US" altLang="zh-CN" baseline="0" dirty="0"/>
              <a:t>scope</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same</a:t>
            </a:r>
            <a:r>
              <a:rPr lang="zh-CN" altLang="en-US" baseline="0" dirty="0"/>
              <a:t> </a:t>
            </a:r>
            <a:r>
              <a:rPr lang="en-US" altLang="zh-CN" baseline="0" dirty="0"/>
              <a:t>as</a:t>
            </a:r>
            <a:r>
              <a:rPr lang="zh-CN" altLang="en-US" baseline="0" dirty="0"/>
              <a:t> </a:t>
            </a:r>
            <a:r>
              <a:rPr lang="en-US" altLang="zh-CN" baseline="0" dirty="0"/>
              <a:t>the</a:t>
            </a:r>
            <a:r>
              <a:rPr lang="zh-CN" altLang="en-US" baseline="0" dirty="0"/>
              <a:t> </a:t>
            </a:r>
            <a:r>
              <a:rPr lang="en-US" altLang="zh-CN" baseline="0" dirty="0"/>
              <a:t>gather-apply-scatter</a:t>
            </a:r>
            <a:r>
              <a:rPr lang="zh-CN" altLang="en-US" baseline="0" dirty="0"/>
              <a:t> </a:t>
            </a:r>
            <a:r>
              <a:rPr lang="en-US" altLang="zh-CN" baseline="0" dirty="0"/>
              <a:t>model</a:t>
            </a:r>
            <a:r>
              <a:rPr lang="zh-CN" altLang="en-US" baseline="0" dirty="0"/>
              <a:t> </a:t>
            </a:r>
            <a:r>
              <a:rPr lang="en-US" altLang="zh-CN" baseline="0" dirty="0"/>
              <a:t>of</a:t>
            </a:r>
            <a:r>
              <a:rPr lang="zh-CN" altLang="en-US" baseline="0" dirty="0"/>
              <a:t> </a:t>
            </a:r>
            <a:r>
              <a:rPr lang="en-US" altLang="zh-CN" baseline="0" dirty="0" err="1"/>
              <a:t>GraphLab</a:t>
            </a:r>
            <a:r>
              <a:rPr lang="en-US" altLang="zh-CN" baseline="0" dirty="0"/>
              <a:t>.</a:t>
            </a:r>
          </a:p>
          <a:p>
            <a:endParaRPr lang="en-US" altLang="zh-CN" baseline="0" dirty="0"/>
          </a:p>
          <a:p>
            <a:r>
              <a:rPr lang="en-US" altLang="zh-CN" baseline="0" dirty="0" err="1"/>
              <a:t>Maiter</a:t>
            </a:r>
            <a:r>
              <a:rPr lang="zh-CN" altLang="en-US" baseline="0" dirty="0"/>
              <a:t> </a:t>
            </a:r>
            <a:r>
              <a:rPr lang="en-US" altLang="zh-CN" baseline="0" dirty="0"/>
              <a:t>also</a:t>
            </a:r>
            <a:r>
              <a:rPr lang="zh-CN" altLang="en-US" baseline="0" dirty="0"/>
              <a:t> </a:t>
            </a:r>
            <a:r>
              <a:rPr lang="en-US" altLang="zh-CN" baseline="0" dirty="0"/>
              <a:t>does</a:t>
            </a:r>
            <a:r>
              <a:rPr lang="zh-CN" altLang="en-US" baseline="0" dirty="0"/>
              <a:t> </a:t>
            </a:r>
            <a:r>
              <a:rPr lang="en-US" altLang="zh-CN" baseline="0" dirty="0"/>
              <a:t>not</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mirror</a:t>
            </a:r>
            <a:r>
              <a:rPr lang="zh-CN" altLang="en-US" baseline="0" dirty="0"/>
              <a:t> </a:t>
            </a:r>
            <a:r>
              <a:rPr lang="en-US" altLang="zh-CN" baseline="0" dirty="0"/>
              <a:t>vertex</a:t>
            </a:r>
            <a:r>
              <a:rPr lang="zh-CN" altLang="en-US" baseline="0" dirty="0"/>
              <a:t> </a:t>
            </a:r>
            <a:r>
              <a:rPr lang="en-US" altLang="zh-CN" baseline="0" dirty="0"/>
              <a:t>and</a:t>
            </a:r>
            <a:r>
              <a:rPr lang="zh-CN" altLang="en-US" baseline="0" dirty="0"/>
              <a:t> </a:t>
            </a:r>
            <a:r>
              <a:rPr lang="en-US" altLang="zh-CN" baseline="0" dirty="0"/>
              <a:t>edge</a:t>
            </a:r>
            <a:r>
              <a:rPr lang="zh-CN" altLang="en-US" baseline="0" dirty="0"/>
              <a:t> </a:t>
            </a:r>
            <a:r>
              <a:rPr lang="en-US" altLang="zh-CN" baseline="0" dirty="0"/>
              <a:t>values.</a:t>
            </a:r>
          </a:p>
          <a:p>
            <a:endParaRPr lang="en-US" baseline="0" dirty="0"/>
          </a:p>
          <a:p>
            <a:r>
              <a:rPr lang="en-US" altLang="zh-CN" baseline="0" dirty="0"/>
              <a:t>Surprisingly,</a:t>
            </a:r>
            <a:r>
              <a:rPr lang="zh-CN" altLang="en-US" baseline="0" dirty="0"/>
              <a:t> </a:t>
            </a:r>
            <a:r>
              <a:rPr lang="en-US" altLang="zh-CN" baseline="0" dirty="0"/>
              <a:t>although</a:t>
            </a:r>
            <a:r>
              <a:rPr lang="zh-CN" altLang="en-US" baseline="0" dirty="0"/>
              <a:t> </a:t>
            </a:r>
            <a:r>
              <a:rPr lang="en-US" altLang="zh-CN" baseline="0" dirty="0" err="1"/>
              <a:t>Maiter</a:t>
            </a:r>
            <a:r>
              <a:rPr lang="zh-CN" altLang="en-US" baseline="0" dirty="0"/>
              <a:t> </a:t>
            </a:r>
            <a:r>
              <a:rPr lang="en-US" altLang="zh-CN" baseline="0" dirty="0"/>
              <a:t>seems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superior</a:t>
            </a:r>
            <a:r>
              <a:rPr lang="zh-CN" altLang="en-US" baseline="0" dirty="0"/>
              <a:t> </a:t>
            </a:r>
            <a:r>
              <a:rPr lang="en-US" altLang="zh-CN" baseline="0" dirty="0"/>
              <a:t>to</a:t>
            </a:r>
            <a:r>
              <a:rPr lang="zh-CN" altLang="en-US" baseline="0" dirty="0"/>
              <a:t> </a:t>
            </a:r>
            <a:r>
              <a:rPr lang="en-US" altLang="zh-CN" baseline="0" dirty="0" err="1"/>
              <a:t>GraphLab</a:t>
            </a:r>
            <a:r>
              <a:rPr lang="zh-CN" altLang="en-US" baseline="0" dirty="0"/>
              <a:t> </a:t>
            </a:r>
            <a:r>
              <a:rPr lang="en-US" altLang="zh-CN" baseline="0" dirty="0"/>
              <a:t>in</a:t>
            </a:r>
            <a:r>
              <a:rPr lang="zh-CN" altLang="en-US" baseline="0" dirty="0"/>
              <a:t> </a:t>
            </a:r>
            <a:r>
              <a:rPr lang="en-US" altLang="zh-CN" baseline="0" dirty="0"/>
              <a:t>almost</a:t>
            </a:r>
            <a:r>
              <a:rPr lang="zh-CN" altLang="en-US" baseline="0" dirty="0"/>
              <a:t> </a:t>
            </a:r>
            <a:r>
              <a:rPr lang="en-US" altLang="zh-CN" baseline="0" dirty="0"/>
              <a:t>all</a:t>
            </a:r>
            <a:r>
              <a:rPr lang="zh-CN" altLang="en-US" baseline="0" dirty="0"/>
              <a:t> </a:t>
            </a:r>
            <a:r>
              <a:rPr lang="en-US" altLang="zh-CN" baseline="0" dirty="0"/>
              <a:t>aspects,</a:t>
            </a:r>
            <a:r>
              <a:rPr lang="zh-CN" altLang="en-US" baseline="0" dirty="0"/>
              <a:t> </a:t>
            </a:r>
            <a:r>
              <a:rPr lang="en-US" altLang="zh-CN" baseline="0" dirty="0"/>
              <a:t>it</a:t>
            </a:r>
            <a:r>
              <a:rPr lang="zh-CN" altLang="en-US" baseline="0" dirty="0"/>
              <a:t> </a:t>
            </a:r>
            <a:r>
              <a:rPr lang="en-US" altLang="zh-CN" baseline="0" dirty="0"/>
              <a:t>does</a:t>
            </a:r>
            <a:r>
              <a:rPr lang="zh-CN" altLang="en-US" baseline="0" dirty="0"/>
              <a:t> </a:t>
            </a:r>
            <a:r>
              <a:rPr lang="en-US" altLang="zh-CN" baseline="0" dirty="0"/>
              <a:t>not</a:t>
            </a:r>
            <a:r>
              <a:rPr lang="zh-CN" altLang="en-US" baseline="0" dirty="0"/>
              <a:t> </a:t>
            </a:r>
            <a:r>
              <a:rPr lang="en-US" altLang="zh-CN" baseline="0" dirty="0"/>
              <a:t>receive</a:t>
            </a:r>
            <a:r>
              <a:rPr lang="zh-CN" altLang="en-US" baseline="0" dirty="0"/>
              <a:t> </a:t>
            </a:r>
            <a:r>
              <a:rPr lang="en-US" altLang="zh-CN" baseline="0" dirty="0"/>
              <a:t>as</a:t>
            </a:r>
            <a:r>
              <a:rPr lang="zh-CN" altLang="en-US" baseline="0" dirty="0"/>
              <a:t> </a:t>
            </a:r>
            <a:r>
              <a:rPr lang="en-US" altLang="zh-CN" baseline="0" dirty="0"/>
              <a:t>many</a:t>
            </a:r>
            <a:r>
              <a:rPr lang="zh-CN" altLang="en-US" baseline="0" dirty="0"/>
              <a:t> </a:t>
            </a:r>
            <a:r>
              <a:rPr lang="en-US" altLang="zh-CN" baseline="0" dirty="0"/>
              <a:t>attention</a:t>
            </a:r>
            <a:r>
              <a:rPr lang="zh-CN" altLang="en-US" baseline="0" dirty="0"/>
              <a:t> </a:t>
            </a:r>
            <a:r>
              <a:rPr lang="en-US" altLang="zh-CN" baseline="0" dirty="0"/>
              <a:t>as</a:t>
            </a:r>
            <a:r>
              <a:rPr lang="zh-CN" altLang="en-US" baseline="0" dirty="0"/>
              <a:t> </a:t>
            </a:r>
            <a:r>
              <a:rPr lang="en-US" altLang="zh-CN" baseline="0" dirty="0" err="1"/>
              <a:t>GraphLab</a:t>
            </a:r>
            <a:r>
              <a:rPr lang="zh-CN" altLang="en-US" baseline="0" dirty="0"/>
              <a:t> </a:t>
            </a:r>
            <a:r>
              <a:rPr lang="en-US" altLang="zh-CN" baseline="0" dirty="0"/>
              <a:t>even</a:t>
            </a:r>
            <a:r>
              <a:rPr lang="zh-CN" altLang="en-US" baseline="0" dirty="0"/>
              <a:t> </a:t>
            </a:r>
            <a:r>
              <a:rPr lang="en-US" altLang="zh-CN" baseline="0" dirty="0"/>
              <a:t>though</a:t>
            </a:r>
            <a:r>
              <a:rPr lang="zh-CN" altLang="en-US" baseline="0" dirty="0"/>
              <a:t> </a:t>
            </a:r>
            <a:r>
              <a:rPr lang="en-US" altLang="zh-CN" baseline="0" dirty="0"/>
              <a:t>both</a:t>
            </a:r>
            <a:r>
              <a:rPr lang="zh-CN" altLang="en-US" baseline="0" dirty="0"/>
              <a:t> </a:t>
            </a:r>
            <a:r>
              <a:rPr lang="en-US" altLang="zh-CN" baseline="0" dirty="0"/>
              <a:t>systems</a:t>
            </a:r>
            <a:r>
              <a:rPr lang="zh-CN" altLang="en-US" baseline="0" dirty="0"/>
              <a:t> </a:t>
            </a:r>
            <a:r>
              <a:rPr lang="en-US" altLang="zh-CN" baseline="0" dirty="0"/>
              <a:t>support</a:t>
            </a:r>
            <a:r>
              <a:rPr lang="zh-CN" altLang="en-US" baseline="0" dirty="0"/>
              <a:t> </a:t>
            </a:r>
            <a:r>
              <a:rPr lang="en-US" altLang="zh-CN" baseline="0" dirty="0"/>
              <a:t>asynchronous</a:t>
            </a:r>
            <a:r>
              <a:rPr lang="zh-CN" altLang="en-US" baseline="0" dirty="0"/>
              <a:t> </a:t>
            </a:r>
            <a:r>
              <a:rPr lang="en-US" altLang="zh-CN" baseline="0" dirty="0"/>
              <a:t>computation.</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36</a:t>
            </a:fld>
            <a:endParaRPr lang="en-US"/>
          </a:p>
        </p:txBody>
      </p:sp>
    </p:spTree>
    <p:extLst>
      <p:ext uri="{BB962C8B-B14F-4D97-AF65-F5344CB8AC3E}">
        <p14:creationId xmlns:p14="http://schemas.microsoft.com/office/powerpoint/2010/main" val="776019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zh-CN" baseline="0" dirty="0"/>
              <a:t>Here's</a:t>
            </a:r>
            <a:r>
              <a:rPr lang="zh-CN" altLang="en-US" baseline="0" dirty="0"/>
              <a:t> </a:t>
            </a:r>
            <a:r>
              <a:rPr lang="en-US" altLang="zh-CN" baseline="0" dirty="0"/>
              <a:t>a</a:t>
            </a:r>
            <a:r>
              <a:rPr lang="zh-CN" altLang="en-US" baseline="0" dirty="0"/>
              <a:t> </a:t>
            </a:r>
            <a:r>
              <a:rPr lang="en-US" altLang="zh-CN" baseline="0" dirty="0"/>
              <a:t>research</a:t>
            </a:r>
            <a:r>
              <a:rPr lang="zh-CN" altLang="en-US" baseline="0" dirty="0"/>
              <a:t> </a:t>
            </a:r>
            <a:r>
              <a:rPr lang="en-US" altLang="zh-CN" baseline="0" dirty="0"/>
              <a:t>timeline</a:t>
            </a:r>
            <a:r>
              <a:rPr lang="zh-CN" altLang="en-US" baseline="0" dirty="0"/>
              <a:t> </a:t>
            </a:r>
            <a:r>
              <a:rPr lang="en-US" altLang="zh-CN" baseline="0" dirty="0"/>
              <a:t>for</a:t>
            </a:r>
            <a:r>
              <a:rPr lang="zh-CN" altLang="en-US" baseline="0" dirty="0"/>
              <a:t> </a:t>
            </a:r>
            <a:r>
              <a:rPr lang="en-US" altLang="zh-CN" baseline="0" dirty="0"/>
              <a:t>Big</a:t>
            </a:r>
            <a:r>
              <a:rPr lang="zh-CN" altLang="en-US" baseline="0" dirty="0"/>
              <a:t> </a:t>
            </a:r>
            <a:r>
              <a:rPr lang="en-US" altLang="zh-CN" baseline="0" dirty="0"/>
              <a:t>Data</a:t>
            </a:r>
            <a:r>
              <a:rPr lang="zh-CN" altLang="en-US" baseline="0" dirty="0"/>
              <a:t> </a:t>
            </a:r>
            <a:r>
              <a:rPr lang="en-US" altLang="zh-CN" baseline="0" dirty="0"/>
              <a:t>systems.</a:t>
            </a:r>
          </a:p>
          <a:p>
            <a:r>
              <a:rPr lang="en-US" altLang="zh-CN" baseline="0" dirty="0"/>
              <a:t>Since</a:t>
            </a:r>
            <a:r>
              <a:rPr lang="zh-CN" altLang="en-US" baseline="0" dirty="0"/>
              <a:t> </a:t>
            </a:r>
            <a:r>
              <a:rPr lang="en-US" altLang="zh-CN" baseline="0" dirty="0"/>
              <a:t>the</a:t>
            </a:r>
            <a:r>
              <a:rPr lang="zh-CN" altLang="en-US" baseline="0" dirty="0"/>
              <a:t> </a:t>
            </a:r>
            <a:r>
              <a:rPr lang="en-US" altLang="zh-CN" baseline="0" dirty="0"/>
              <a:t>proposal</a:t>
            </a:r>
            <a:r>
              <a:rPr lang="zh-CN" altLang="en-US" baseline="0" dirty="0"/>
              <a:t> </a:t>
            </a:r>
            <a:r>
              <a:rPr lang="en-US" altLang="zh-CN" baseline="0" dirty="0"/>
              <a:t>of</a:t>
            </a:r>
            <a:r>
              <a:rPr lang="zh-CN" altLang="en-US" baseline="0" dirty="0"/>
              <a:t> </a:t>
            </a:r>
            <a:r>
              <a:rPr lang="en-US" altLang="zh-CN" baseline="0" dirty="0"/>
              <a:t>MapReduce</a:t>
            </a:r>
            <a:r>
              <a:rPr lang="zh-CN" altLang="en-US" baseline="0" dirty="0"/>
              <a:t> </a:t>
            </a:r>
            <a:r>
              <a:rPr lang="en-US" altLang="zh-CN" baseline="0" dirty="0"/>
              <a:t>by</a:t>
            </a:r>
            <a:r>
              <a:rPr lang="zh-CN" altLang="en-US" baseline="0" dirty="0"/>
              <a:t> </a:t>
            </a:r>
            <a:r>
              <a:rPr lang="en-US" altLang="zh-CN" baseline="0" dirty="0"/>
              <a:t>Google</a:t>
            </a:r>
            <a:r>
              <a:rPr lang="zh-CN" altLang="en-US" baseline="0" dirty="0"/>
              <a:t> </a:t>
            </a:r>
            <a:r>
              <a:rPr lang="en-US" altLang="zh-CN" baseline="0" dirty="0"/>
              <a:t>in</a:t>
            </a:r>
            <a:r>
              <a:rPr lang="zh-CN" altLang="en-US" baseline="0" dirty="0"/>
              <a:t> </a:t>
            </a:r>
            <a:r>
              <a:rPr lang="en-US" altLang="zh-CN" baseline="0" dirty="0"/>
              <a:t>2004</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advent</a:t>
            </a:r>
            <a:r>
              <a:rPr lang="zh-CN" altLang="en-US" baseline="0" dirty="0"/>
              <a:t> </a:t>
            </a:r>
            <a:r>
              <a:rPr lang="en-US" altLang="zh-CN" baseline="0" dirty="0"/>
              <a:t>of</a:t>
            </a:r>
            <a:r>
              <a:rPr lang="zh-CN" altLang="en-US" baseline="0" dirty="0"/>
              <a:t> </a:t>
            </a:r>
            <a:r>
              <a:rPr lang="en-US" altLang="zh-CN" baseline="0" dirty="0"/>
              <a:t>Hadoop</a:t>
            </a:r>
            <a:r>
              <a:rPr lang="zh-CN" altLang="en-US" baseline="0" dirty="0"/>
              <a:t> </a:t>
            </a:r>
            <a:r>
              <a:rPr lang="en-US" altLang="zh-CN" baseline="0" dirty="0"/>
              <a:t>MapReduce,</a:t>
            </a:r>
            <a:r>
              <a:rPr lang="zh-CN" altLang="en-US" baseline="0" dirty="0"/>
              <a:t> </a:t>
            </a:r>
            <a:r>
              <a:rPr lang="en-US" altLang="zh-CN" baseline="0" dirty="0"/>
              <a:t>we</a:t>
            </a:r>
            <a:r>
              <a:rPr lang="zh-CN" altLang="en-US" baseline="0" dirty="0"/>
              <a:t> </a:t>
            </a:r>
            <a:r>
              <a:rPr lang="en-US" altLang="zh-CN" baseline="0" dirty="0"/>
              <a:t>saw</a:t>
            </a:r>
            <a:r>
              <a:rPr lang="zh-CN" altLang="en-US" baseline="0" dirty="0"/>
              <a:t> </a:t>
            </a:r>
            <a:r>
              <a:rPr lang="en-US" altLang="zh-CN" baseline="0" dirty="0"/>
              <a:t>an</a:t>
            </a:r>
            <a:r>
              <a:rPr lang="zh-CN" altLang="en-US" baseline="0" dirty="0"/>
              <a:t> </a:t>
            </a:r>
            <a:r>
              <a:rPr lang="en-US" altLang="zh-CN" baseline="0" dirty="0"/>
              <a:t>explosion</a:t>
            </a:r>
            <a:r>
              <a:rPr lang="zh-CN" altLang="en-US" baseline="0" dirty="0"/>
              <a:t> </a:t>
            </a:r>
            <a:r>
              <a:rPr lang="en-US" altLang="zh-CN" baseline="0" dirty="0"/>
              <a:t>of</a:t>
            </a:r>
            <a:r>
              <a:rPr lang="zh-CN" altLang="en-US" baseline="0" dirty="0"/>
              <a:t> </a:t>
            </a:r>
            <a:r>
              <a:rPr lang="en-US" altLang="zh-CN" baseline="0" dirty="0"/>
              <a:t>MapReduce</a:t>
            </a:r>
            <a:r>
              <a:rPr lang="zh-CN" altLang="en-US" baseline="0" dirty="0"/>
              <a:t> </a:t>
            </a:r>
            <a:r>
              <a:rPr lang="en-US" altLang="zh-CN" baseline="0" dirty="0"/>
              <a:t>related</a:t>
            </a:r>
            <a:r>
              <a:rPr lang="zh-CN" altLang="en-US" baseline="0" dirty="0"/>
              <a:t> </a:t>
            </a:r>
            <a:r>
              <a:rPr lang="en-US" altLang="zh-CN" baseline="0" dirty="0"/>
              <a:t>research</a:t>
            </a:r>
            <a:r>
              <a:rPr lang="zh-CN" altLang="en-US" baseline="0" dirty="0"/>
              <a:t> </a:t>
            </a:r>
            <a:r>
              <a:rPr lang="en-US" altLang="zh-CN" baseline="0" dirty="0"/>
              <a:t>papers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database</a:t>
            </a:r>
            <a:r>
              <a:rPr lang="zh-CN" altLang="en-US" baseline="0" dirty="0"/>
              <a:t> </a:t>
            </a:r>
            <a:r>
              <a:rPr lang="en-US" altLang="zh-CN" baseline="0" dirty="0"/>
              <a:t>community</a:t>
            </a:r>
            <a:r>
              <a:rPr lang="zh-CN" altLang="en-US" baseline="0" dirty="0"/>
              <a:t> </a:t>
            </a:r>
            <a:r>
              <a:rPr lang="en-US" altLang="zh-CN" baseline="0" dirty="0"/>
              <a:t>since</a:t>
            </a:r>
            <a:r>
              <a:rPr lang="zh-CN" altLang="en-US" baseline="0" dirty="0"/>
              <a:t> </a:t>
            </a:r>
            <a:r>
              <a:rPr lang="en-US" altLang="zh-CN" baseline="0" dirty="0"/>
              <a:t>2009.</a:t>
            </a:r>
          </a:p>
          <a:p>
            <a:r>
              <a:rPr lang="en-US" altLang="zh-CN" baseline="0" dirty="0"/>
              <a:t>Then</a:t>
            </a:r>
            <a:r>
              <a:rPr lang="zh-CN" altLang="en-US" baseline="0" dirty="0"/>
              <a:t> </a:t>
            </a:r>
            <a:r>
              <a:rPr lang="en-US" altLang="zh-CN" baseline="0" dirty="0"/>
              <a:t>in</a:t>
            </a:r>
            <a:r>
              <a:rPr lang="zh-CN" altLang="en-US" baseline="0" dirty="0"/>
              <a:t> </a:t>
            </a:r>
            <a:r>
              <a:rPr lang="en-US" altLang="zh-CN" baseline="0" dirty="0"/>
              <a:t>2010,</a:t>
            </a:r>
            <a:r>
              <a:rPr lang="zh-CN" altLang="en-US" baseline="0" dirty="0"/>
              <a:t> </a:t>
            </a:r>
            <a:r>
              <a:rPr lang="en-US" altLang="zh-CN" baseline="0" dirty="0"/>
              <a:t>Pregel</a:t>
            </a:r>
            <a:r>
              <a:rPr lang="zh-CN" altLang="en-US" baseline="0" dirty="0"/>
              <a:t> </a:t>
            </a:r>
            <a:r>
              <a:rPr lang="en-US" altLang="zh-CN" baseline="0" dirty="0"/>
              <a:t>is</a:t>
            </a:r>
            <a:r>
              <a:rPr lang="zh-CN" altLang="en-US" baseline="0" dirty="0"/>
              <a:t> </a:t>
            </a:r>
            <a:r>
              <a:rPr lang="en-US" altLang="zh-CN" baseline="0" dirty="0"/>
              <a:t>proposed</a:t>
            </a:r>
            <a:r>
              <a:rPr lang="zh-CN" altLang="en-US" baseline="0" dirty="0"/>
              <a:t> </a:t>
            </a:r>
            <a:r>
              <a:rPr lang="en-US" altLang="zh-CN" baseline="0" dirty="0"/>
              <a:t>by</a:t>
            </a:r>
            <a:r>
              <a:rPr lang="zh-CN" altLang="en-US" baseline="0" dirty="0"/>
              <a:t> </a:t>
            </a:r>
            <a:r>
              <a:rPr lang="en-US" altLang="zh-CN" baseline="0" dirty="0"/>
              <a:t>Google</a:t>
            </a:r>
            <a:r>
              <a:rPr lang="zh-CN" altLang="en-US" baseline="0" dirty="0"/>
              <a:t> </a:t>
            </a:r>
            <a:r>
              <a:rPr lang="en-US" altLang="zh-CN" baseline="0" dirty="0"/>
              <a:t>researchers</a:t>
            </a:r>
            <a:r>
              <a:rPr lang="zh-CN" altLang="en-US" baseline="0" dirty="0"/>
              <a:t> </a:t>
            </a:r>
            <a:r>
              <a:rPr lang="en-US" altLang="zh-CN" baseline="0" dirty="0"/>
              <a:t>to</a:t>
            </a:r>
            <a:r>
              <a:rPr lang="zh-CN" altLang="en-US" baseline="0" dirty="0"/>
              <a:t> </a:t>
            </a:r>
            <a:r>
              <a:rPr lang="en-US" altLang="zh-CN" baseline="0" dirty="0"/>
              <a:t>replace</a:t>
            </a:r>
            <a:r>
              <a:rPr lang="zh-CN" altLang="en-US" baseline="0" dirty="0"/>
              <a:t> </a:t>
            </a:r>
            <a:r>
              <a:rPr lang="en-US" altLang="zh-CN" baseline="0" dirty="0"/>
              <a:t>MapReduce</a:t>
            </a:r>
            <a:r>
              <a:rPr lang="zh-CN" altLang="en-US" baseline="0" dirty="0"/>
              <a:t> </a:t>
            </a:r>
            <a:r>
              <a:rPr lang="en-US" altLang="zh-CN" baseline="0" dirty="0"/>
              <a:t>for</a:t>
            </a:r>
            <a:r>
              <a:rPr lang="zh-CN" altLang="en-US" baseline="0" dirty="0"/>
              <a:t> </a:t>
            </a:r>
            <a:r>
              <a:rPr lang="en-US" altLang="zh-CN" baseline="0" dirty="0"/>
              <a:t>graph</a:t>
            </a:r>
            <a:r>
              <a:rPr lang="zh-CN" altLang="en-US" baseline="0" dirty="0"/>
              <a:t> </a:t>
            </a:r>
            <a:r>
              <a:rPr lang="en-US" altLang="zh-CN" baseline="0" dirty="0"/>
              <a:t>processing,</a:t>
            </a:r>
            <a:r>
              <a:rPr lang="zh-CN" altLang="en-US" baseline="0" dirty="0"/>
              <a:t> </a:t>
            </a:r>
            <a:r>
              <a:rPr lang="en-US" altLang="zh-CN" baseline="0" dirty="0"/>
              <a:t>to</a:t>
            </a:r>
            <a:r>
              <a:rPr lang="zh-CN" altLang="en-US" baseline="0" dirty="0"/>
              <a:t> </a:t>
            </a:r>
            <a:r>
              <a:rPr lang="en-US" altLang="zh-CN" baseline="0" dirty="0"/>
              <a:t>avoid</a:t>
            </a:r>
            <a:r>
              <a:rPr lang="zh-CN" altLang="en-US" baseline="0" dirty="0"/>
              <a:t> </a:t>
            </a:r>
            <a:r>
              <a:rPr lang="en-US" altLang="zh-CN" baseline="0" dirty="0"/>
              <a:t>unnecessary</a:t>
            </a:r>
            <a:r>
              <a:rPr lang="zh-CN" altLang="en-US" baseline="0" dirty="0"/>
              <a:t> </a:t>
            </a:r>
            <a:r>
              <a:rPr lang="en-US" altLang="zh-CN" baseline="0" dirty="0"/>
              <a:t>data</a:t>
            </a:r>
            <a:r>
              <a:rPr lang="zh-CN" altLang="en-US" baseline="0" dirty="0"/>
              <a:t> </a:t>
            </a:r>
            <a:r>
              <a:rPr lang="en-US" altLang="zh-CN" baseline="0" dirty="0"/>
              <a:t>dumping</a:t>
            </a:r>
            <a:r>
              <a:rPr lang="zh-CN" altLang="en-US" baseline="0" dirty="0"/>
              <a:t> </a:t>
            </a:r>
            <a:r>
              <a:rPr lang="en-US" altLang="zh-CN" baseline="0" dirty="0"/>
              <a:t>and</a:t>
            </a:r>
            <a:r>
              <a:rPr lang="zh-CN" altLang="en-US" baseline="0" dirty="0"/>
              <a:t> </a:t>
            </a:r>
            <a:r>
              <a:rPr lang="en-US" altLang="zh-CN" baseline="0" dirty="0"/>
              <a:t>loading</a:t>
            </a:r>
            <a:r>
              <a:rPr lang="zh-CN" altLang="en-US" baseline="0" dirty="0"/>
              <a:t> </a:t>
            </a:r>
            <a:r>
              <a:rPr lang="en-US" altLang="zh-CN" baseline="0" dirty="0"/>
              <a:t>through</a:t>
            </a:r>
            <a:r>
              <a:rPr lang="zh-CN" altLang="en-US" baseline="0" dirty="0"/>
              <a:t> </a:t>
            </a:r>
            <a:r>
              <a:rPr lang="en-US" altLang="zh-CN" baseline="0" dirty="0"/>
              <a:t>HDFS</a:t>
            </a:r>
            <a:r>
              <a:rPr lang="zh-CN" altLang="en-US" baseline="0" dirty="0"/>
              <a:t> </a:t>
            </a:r>
            <a:r>
              <a:rPr lang="en-US" altLang="zh-CN" baseline="0" dirty="0"/>
              <a:t>between</a:t>
            </a:r>
            <a:r>
              <a:rPr lang="zh-CN" altLang="en-US" baseline="0" dirty="0"/>
              <a:t> </a:t>
            </a:r>
            <a:r>
              <a:rPr lang="en-US" altLang="zh-CN" baseline="0" dirty="0"/>
              <a:t>iterations.</a:t>
            </a:r>
          </a:p>
          <a:p>
            <a:r>
              <a:rPr lang="en-US" altLang="zh-CN" baseline="0" dirty="0"/>
              <a:t>[click]</a:t>
            </a:r>
          </a:p>
          <a:p>
            <a:r>
              <a:rPr lang="en-US" baseline="0" dirty="0"/>
              <a:t>Since</a:t>
            </a:r>
            <a:r>
              <a:rPr lang="zh-CN" altLang="en-US" baseline="0" dirty="0"/>
              <a:t> </a:t>
            </a:r>
            <a:r>
              <a:rPr lang="en-US" altLang="zh-CN" baseline="0" dirty="0"/>
              <a:t>Pregel</a:t>
            </a:r>
            <a:r>
              <a:rPr lang="zh-CN" altLang="en-US" baseline="0" dirty="0"/>
              <a:t> </a:t>
            </a:r>
            <a:r>
              <a:rPr lang="en-US" altLang="zh-CN" baseline="0" dirty="0"/>
              <a:t>was</a:t>
            </a:r>
            <a:r>
              <a:rPr lang="zh-CN" altLang="en-US" baseline="0" dirty="0"/>
              <a:t> </a:t>
            </a:r>
            <a:r>
              <a:rPr lang="en-US" altLang="zh-CN" baseline="0" dirty="0"/>
              <a:t>not</a:t>
            </a:r>
            <a:r>
              <a:rPr lang="zh-CN" altLang="en-US" baseline="0" dirty="0"/>
              <a:t> </a:t>
            </a:r>
            <a:r>
              <a:rPr lang="en-US" altLang="zh-CN" baseline="0" dirty="0"/>
              <a:t>open-sourced,</a:t>
            </a:r>
            <a:r>
              <a:rPr lang="zh-CN" altLang="en-US" baseline="0" dirty="0"/>
              <a:t> </a:t>
            </a:r>
            <a:r>
              <a:rPr lang="en-US" altLang="zh-CN" baseline="0" dirty="0"/>
              <a:t>it</a:t>
            </a:r>
            <a:r>
              <a:rPr lang="zh-CN" altLang="en-US" baseline="0" dirty="0"/>
              <a:t> </a:t>
            </a:r>
            <a:r>
              <a:rPr lang="en-US" altLang="zh-CN" baseline="0" dirty="0"/>
              <a:t>took</a:t>
            </a:r>
            <a:r>
              <a:rPr lang="zh-CN" altLang="en-US" baseline="0" dirty="0"/>
              <a:t> </a:t>
            </a:r>
            <a:r>
              <a:rPr lang="en-US" altLang="zh-CN" baseline="0" dirty="0"/>
              <a:t>two</a:t>
            </a:r>
            <a:r>
              <a:rPr lang="zh-CN" altLang="en-US" baseline="0" dirty="0"/>
              <a:t> </a:t>
            </a:r>
            <a:r>
              <a:rPr lang="en-US" altLang="zh-CN" baseline="0" dirty="0"/>
              <a:t>years</a:t>
            </a:r>
            <a:r>
              <a:rPr lang="zh-CN" altLang="en-US" baseline="0" dirty="0"/>
              <a:t> </a:t>
            </a:r>
            <a:r>
              <a:rPr lang="en-US" altLang="zh-CN" baseline="0" dirty="0"/>
              <a:t>for</a:t>
            </a:r>
            <a:r>
              <a:rPr lang="zh-CN" altLang="en-US" baseline="0" dirty="0"/>
              <a:t> </a:t>
            </a:r>
            <a:r>
              <a:rPr lang="en-US" altLang="zh-CN" baseline="0" dirty="0"/>
              <a:t>the</a:t>
            </a:r>
            <a:r>
              <a:rPr lang="zh-CN" altLang="en-US" baseline="0" dirty="0"/>
              <a:t> </a:t>
            </a:r>
            <a:r>
              <a:rPr lang="en-US" altLang="zh-CN" baseline="0" dirty="0"/>
              <a:t>next</a:t>
            </a:r>
            <a:r>
              <a:rPr lang="zh-CN" altLang="en-US" baseline="0" dirty="0"/>
              <a:t> </a:t>
            </a:r>
            <a:r>
              <a:rPr lang="en-US" altLang="zh-CN" baseline="0" dirty="0"/>
              <a:t>Pregel-related</a:t>
            </a:r>
            <a:r>
              <a:rPr lang="zh-CN" altLang="en-US" baseline="0" dirty="0"/>
              <a:t> </a:t>
            </a:r>
            <a:r>
              <a:rPr lang="en-US" altLang="zh-CN" baseline="0" dirty="0"/>
              <a:t>research</a:t>
            </a:r>
            <a:r>
              <a:rPr lang="zh-CN" altLang="en-US" baseline="0" dirty="0"/>
              <a:t> </a:t>
            </a:r>
            <a:r>
              <a:rPr lang="en-US" altLang="zh-CN" baseline="0" dirty="0"/>
              <a:t>to</a:t>
            </a:r>
            <a:r>
              <a:rPr lang="zh-CN" altLang="en-US" baseline="0" dirty="0"/>
              <a:t> </a:t>
            </a:r>
            <a:r>
              <a:rPr lang="en-US" altLang="zh-CN" baseline="0" dirty="0"/>
              <a:t>appear.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In</a:t>
            </a:r>
            <a:r>
              <a:rPr lang="zh-CN" altLang="en-US" baseline="0" dirty="0"/>
              <a:t> </a:t>
            </a:r>
            <a:r>
              <a:rPr lang="en-US" altLang="zh-CN" baseline="0" dirty="0"/>
              <a:t>OSDI</a:t>
            </a:r>
            <a:r>
              <a:rPr lang="zh-CN" altLang="en-US" baseline="0" dirty="0"/>
              <a:t> </a:t>
            </a:r>
            <a:r>
              <a:rPr lang="en-US" altLang="zh-CN" baseline="0" dirty="0"/>
              <a:t>2012,</a:t>
            </a:r>
            <a:r>
              <a:rPr lang="zh-CN" altLang="en-US" baseline="0" dirty="0"/>
              <a:t> </a:t>
            </a:r>
            <a:r>
              <a:rPr lang="en-US" altLang="zh-CN" baseline="0" dirty="0"/>
              <a:t>two</a:t>
            </a:r>
            <a:r>
              <a:rPr lang="zh-CN" altLang="en-US" baseline="0" dirty="0"/>
              <a:t> </a:t>
            </a:r>
            <a:r>
              <a:rPr lang="en-US" altLang="zh-CN" baseline="0" dirty="0"/>
              <a:t>related</a:t>
            </a:r>
            <a:r>
              <a:rPr lang="zh-CN" altLang="en-US" baseline="0" dirty="0"/>
              <a:t> </a:t>
            </a:r>
            <a:r>
              <a:rPr lang="en-US" altLang="zh-CN" baseline="0" dirty="0"/>
              <a:t>systems</a:t>
            </a:r>
            <a:r>
              <a:rPr lang="zh-CN" altLang="en-US" baseline="0" dirty="0"/>
              <a:t> </a:t>
            </a:r>
            <a:r>
              <a:rPr lang="en-US" altLang="zh-CN" baseline="0" dirty="0"/>
              <a:t>were</a:t>
            </a:r>
            <a:r>
              <a:rPr lang="zh-CN" altLang="en-US" baseline="0" dirty="0"/>
              <a:t> </a:t>
            </a:r>
            <a:r>
              <a:rPr lang="en-US" altLang="zh-CN" baseline="0" dirty="0"/>
              <a:t>published,</a:t>
            </a:r>
            <a:r>
              <a:rPr lang="zh-CN" altLang="en-US" baseline="0" dirty="0"/>
              <a:t> </a:t>
            </a:r>
            <a:r>
              <a:rPr lang="en-US" altLang="zh-CN" baseline="0" dirty="0" err="1"/>
              <a:t>GraphLab</a:t>
            </a:r>
            <a:r>
              <a:rPr lang="zh-CN" altLang="en-US" baseline="0" dirty="0"/>
              <a:t> </a:t>
            </a:r>
            <a:r>
              <a:rPr lang="en-US" altLang="zh-CN" baseline="0" dirty="0"/>
              <a:t>and</a:t>
            </a:r>
            <a:r>
              <a:rPr lang="zh-CN" altLang="en-US" baseline="0" dirty="0"/>
              <a:t> </a:t>
            </a:r>
            <a:r>
              <a:rPr lang="en-US" altLang="zh-CN" baseline="0" dirty="0" err="1"/>
              <a:t>GraphChi</a:t>
            </a:r>
            <a:r>
              <a:rPr lang="en-US" altLang="zh-CN" baseline="0" dirty="0"/>
              <a:t>.</a:t>
            </a:r>
            <a:r>
              <a:rPr lang="zh-CN" altLang="en-US" baseline="0" dirty="0"/>
              <a:t> </a:t>
            </a:r>
            <a:r>
              <a:rPr lang="en-US" altLang="zh-CN" baseline="0" dirty="0"/>
              <a:t>Since</a:t>
            </a:r>
            <a:r>
              <a:rPr lang="zh-CN" altLang="en-US" baseline="0" dirty="0"/>
              <a:t> </a:t>
            </a:r>
            <a:r>
              <a:rPr lang="en-US" altLang="zh-CN" baseline="0" dirty="0"/>
              <a:t>OSDI</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high-impact</a:t>
            </a:r>
            <a:r>
              <a:rPr lang="zh-CN" altLang="en-US" baseline="0" dirty="0"/>
              <a:t> </a:t>
            </a:r>
            <a:r>
              <a:rPr lang="en-US" altLang="zh-CN" baseline="0" dirty="0"/>
              <a:t>venue,</a:t>
            </a:r>
            <a:r>
              <a:rPr lang="zh-CN" altLang="en-US" baseline="0" dirty="0"/>
              <a:t> </a:t>
            </a:r>
            <a:r>
              <a:rPr lang="en-US" altLang="zh-CN" baseline="0" dirty="0"/>
              <a:t>I</a:t>
            </a:r>
            <a:r>
              <a:rPr lang="zh-CN" altLang="en-US" baseline="0" dirty="0"/>
              <a:t> </a:t>
            </a:r>
            <a:r>
              <a:rPr lang="en-US" altLang="zh-CN" baseline="0" dirty="0"/>
              <a:t>believe</a:t>
            </a:r>
            <a:r>
              <a:rPr lang="zh-CN" altLang="en-US" baseline="0" dirty="0"/>
              <a:t> </a:t>
            </a:r>
            <a:r>
              <a:rPr lang="en-US" altLang="zh-CN" baseline="0" dirty="0"/>
              <a:t>this</a:t>
            </a:r>
            <a:r>
              <a:rPr lang="zh-CN" altLang="en-US" baseline="0" dirty="0"/>
              <a:t> </a:t>
            </a:r>
            <a:r>
              <a:rPr lang="en-US" altLang="zh-CN" baseline="0" dirty="0"/>
              <a:t>line</a:t>
            </a:r>
            <a:r>
              <a:rPr lang="zh-CN" altLang="en-US" baseline="0" dirty="0"/>
              <a:t> </a:t>
            </a:r>
            <a:r>
              <a:rPr lang="en-US" altLang="zh-CN" baseline="0" dirty="0"/>
              <a:t>of</a:t>
            </a:r>
            <a:r>
              <a:rPr lang="zh-CN" altLang="en-US" baseline="0" dirty="0"/>
              <a:t> </a:t>
            </a:r>
            <a:r>
              <a:rPr lang="en-US" altLang="zh-CN" baseline="0" dirty="0"/>
              <a:t>research</a:t>
            </a:r>
            <a:r>
              <a:rPr lang="zh-CN" altLang="en-US" baseline="0" dirty="0"/>
              <a:t> </a:t>
            </a:r>
            <a:r>
              <a:rPr lang="en-US" altLang="zh-CN" baseline="0" dirty="0"/>
              <a:t>was</a:t>
            </a:r>
            <a:r>
              <a:rPr lang="zh-CN" altLang="en-US" baseline="0" dirty="0"/>
              <a:t> </a:t>
            </a:r>
            <a:r>
              <a:rPr lang="en-US" altLang="zh-CN" baseline="0" dirty="0"/>
              <a:t>gaining</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attention</a:t>
            </a:r>
            <a:r>
              <a:rPr lang="zh-CN" altLang="en-US" baseline="0" dirty="0"/>
              <a:t> </a:t>
            </a:r>
            <a:r>
              <a:rPr lang="en-US" altLang="zh-CN" baseline="0" dirty="0"/>
              <a:t>at</a:t>
            </a:r>
            <a:r>
              <a:rPr lang="zh-CN" altLang="en-US" baseline="0" dirty="0"/>
              <a:t> </a:t>
            </a:r>
            <a:r>
              <a:rPr lang="en-US" altLang="zh-CN" baseline="0" dirty="0"/>
              <a:t>that</a:t>
            </a:r>
            <a:r>
              <a:rPr lang="zh-CN" altLang="en-US" baseline="0" dirty="0"/>
              <a:t> </a:t>
            </a:r>
            <a:r>
              <a:rPr lang="en-US" altLang="zh-CN" baseline="0" dirty="0"/>
              <a:t>time.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Meanwhile,</a:t>
            </a:r>
            <a:r>
              <a:rPr lang="zh-CN" altLang="en-US" baseline="0" dirty="0"/>
              <a:t> </a:t>
            </a:r>
            <a:r>
              <a:rPr lang="en-US" altLang="zh-CN" baseline="0" dirty="0"/>
              <a:t>in</a:t>
            </a:r>
            <a:r>
              <a:rPr lang="zh-CN" altLang="en-US" baseline="0" dirty="0"/>
              <a:t> </a:t>
            </a:r>
            <a:r>
              <a:rPr lang="en-US" altLang="zh-CN" baseline="0" dirty="0"/>
              <a:t>NSDI</a:t>
            </a:r>
            <a:r>
              <a:rPr lang="zh-CN" altLang="en-US" baseline="0" dirty="0"/>
              <a:t> </a:t>
            </a:r>
            <a:r>
              <a:rPr lang="en-US" altLang="zh-CN" baseline="0" dirty="0"/>
              <a:t>2012,</a:t>
            </a:r>
            <a:r>
              <a:rPr lang="zh-CN" altLang="en-US" baseline="0" dirty="0"/>
              <a:t> </a:t>
            </a:r>
            <a:r>
              <a:rPr lang="en-US" altLang="zh-CN" baseline="0" dirty="0"/>
              <a:t>the</a:t>
            </a:r>
            <a:r>
              <a:rPr lang="zh-CN" altLang="en-US" baseline="0" dirty="0"/>
              <a:t> </a:t>
            </a:r>
            <a:r>
              <a:rPr lang="en-US" altLang="zh-CN" baseline="0" dirty="0"/>
              <a:t>Spark</a:t>
            </a:r>
            <a:r>
              <a:rPr lang="zh-CN" altLang="en-US" baseline="0" dirty="0"/>
              <a:t> </a:t>
            </a:r>
            <a:r>
              <a:rPr lang="en-US" altLang="zh-CN" baseline="0" dirty="0"/>
              <a:t>paper</a:t>
            </a:r>
            <a:r>
              <a:rPr lang="zh-CN" altLang="en-US" baseline="0" dirty="0"/>
              <a:t> </a:t>
            </a:r>
            <a:r>
              <a:rPr lang="en-US" altLang="zh-CN" baseline="0" dirty="0"/>
              <a:t>was</a:t>
            </a:r>
            <a:r>
              <a:rPr lang="zh-CN" altLang="en-US" baseline="0" dirty="0"/>
              <a:t> </a:t>
            </a:r>
            <a:r>
              <a:rPr lang="en-US" altLang="zh-CN" baseline="0" dirty="0"/>
              <a:t>published</a:t>
            </a:r>
            <a:r>
              <a:rPr lang="zh-CN" altLang="en-US" baseline="0" dirty="0"/>
              <a:t> </a:t>
            </a:r>
            <a:r>
              <a:rPr lang="en-US" altLang="zh-CN" baseline="0" dirty="0"/>
              <a:t>as</a:t>
            </a:r>
            <a:r>
              <a:rPr lang="zh-CN" altLang="en-US" baseline="0" dirty="0"/>
              <a:t> </a:t>
            </a:r>
            <a:r>
              <a:rPr lang="en-US" altLang="zh-CN" baseline="0" dirty="0"/>
              <a:t>a</a:t>
            </a:r>
            <a:r>
              <a:rPr lang="zh-CN" altLang="en-US" baseline="0" dirty="0"/>
              <a:t> </a:t>
            </a:r>
            <a:r>
              <a:rPr lang="en-US" altLang="zh-CN" baseline="0" dirty="0"/>
              <a:t>replacement</a:t>
            </a:r>
            <a:r>
              <a:rPr lang="zh-CN" altLang="en-US" baseline="0" dirty="0"/>
              <a:t> </a:t>
            </a:r>
            <a:r>
              <a:rPr lang="en-US" altLang="zh-CN" baseline="0" dirty="0"/>
              <a:t>technology</a:t>
            </a:r>
            <a:r>
              <a:rPr lang="zh-CN" altLang="en-US" baseline="0" dirty="0"/>
              <a:t> </a:t>
            </a:r>
            <a:r>
              <a:rPr lang="en-US" altLang="zh-CN" baseline="0" dirty="0"/>
              <a:t>for</a:t>
            </a:r>
            <a:r>
              <a:rPr lang="zh-CN" altLang="en-US" baseline="0" dirty="0"/>
              <a:t> </a:t>
            </a:r>
            <a:r>
              <a:rPr lang="en-US" altLang="zh-CN" baseline="0" dirty="0"/>
              <a:t>MapReduce.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The</a:t>
            </a:r>
            <a:r>
              <a:rPr lang="zh-CN" altLang="en-US" baseline="0" dirty="0"/>
              <a:t> </a:t>
            </a:r>
            <a:r>
              <a:rPr lang="en-US" altLang="zh-CN" baseline="0" dirty="0"/>
              <a:t>key</a:t>
            </a:r>
            <a:r>
              <a:rPr lang="zh-CN" altLang="en-US" baseline="0" dirty="0"/>
              <a:t> </a:t>
            </a:r>
            <a:r>
              <a:rPr lang="en-US" altLang="zh-CN" baseline="0" dirty="0"/>
              <a:t>idea</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hold</a:t>
            </a:r>
            <a:r>
              <a:rPr lang="zh-CN" altLang="en-US" baseline="0" dirty="0"/>
              <a:t> </a:t>
            </a:r>
            <a:r>
              <a:rPr lang="en-US" altLang="zh-CN" baseline="0" dirty="0"/>
              <a:t>intermediate</a:t>
            </a:r>
            <a:r>
              <a:rPr lang="zh-CN" altLang="en-US" baseline="0" dirty="0"/>
              <a:t> </a:t>
            </a:r>
            <a:r>
              <a:rPr lang="en-US" altLang="zh-CN" baseline="0" dirty="0"/>
              <a:t>data</a:t>
            </a:r>
            <a:r>
              <a:rPr lang="zh-CN" altLang="en-US" baseline="0" dirty="0"/>
              <a:t> </a:t>
            </a:r>
            <a:r>
              <a:rPr lang="en-US" altLang="zh-CN" baseline="0" dirty="0"/>
              <a:t>in</a:t>
            </a:r>
            <a:r>
              <a:rPr lang="zh-CN" altLang="en-US" baseline="0" dirty="0"/>
              <a:t> </a:t>
            </a:r>
            <a:r>
              <a:rPr lang="en-US" altLang="zh-CN" baseline="0" dirty="0"/>
              <a:t>distributed</a:t>
            </a:r>
            <a:r>
              <a:rPr lang="zh-CN" altLang="en-US" baseline="0" dirty="0"/>
              <a:t> </a:t>
            </a:r>
            <a:r>
              <a:rPr lang="en-US" altLang="zh-CN" baseline="0" dirty="0"/>
              <a:t>memory</a:t>
            </a:r>
            <a:r>
              <a:rPr lang="zh-CN" altLang="en-US" baseline="0" dirty="0"/>
              <a:t> </a:t>
            </a:r>
            <a:r>
              <a:rPr lang="en-US" altLang="zh-CN" baseline="0" dirty="0"/>
              <a:t>rather</a:t>
            </a:r>
            <a:r>
              <a:rPr lang="zh-CN" altLang="en-US" baseline="0" dirty="0"/>
              <a:t> </a:t>
            </a:r>
            <a:r>
              <a:rPr lang="en-US" altLang="zh-CN" baseline="0" dirty="0"/>
              <a:t>than</a:t>
            </a:r>
            <a:r>
              <a:rPr lang="zh-CN" altLang="en-US" baseline="0" dirty="0"/>
              <a:t> </a:t>
            </a:r>
            <a:r>
              <a:rPr lang="en-US" altLang="zh-CN" baseline="0" dirty="0"/>
              <a:t>on</a:t>
            </a:r>
            <a:r>
              <a:rPr lang="zh-CN" altLang="en-US" baseline="0" dirty="0"/>
              <a:t> </a:t>
            </a:r>
            <a:r>
              <a:rPr lang="en-US" altLang="zh-CN" baseline="0" dirty="0"/>
              <a:t>HDFS,</a:t>
            </a:r>
            <a:r>
              <a:rPr lang="zh-CN" altLang="en-US" baseline="0" dirty="0"/>
              <a:t> </a:t>
            </a:r>
            <a:r>
              <a:rPr lang="en-US" altLang="zh-CN" baseline="0" dirty="0"/>
              <a:t>and</a:t>
            </a:r>
            <a:r>
              <a:rPr lang="zh-CN" altLang="en-US" baseline="0" dirty="0"/>
              <a:t> </a:t>
            </a:r>
            <a:r>
              <a:rPr lang="en-US" altLang="zh-CN" baseline="0" dirty="0"/>
              <a:t>add</a:t>
            </a:r>
            <a:r>
              <a:rPr lang="zh-CN" altLang="en-US" baseline="0" dirty="0"/>
              <a:t> </a:t>
            </a:r>
            <a:r>
              <a:rPr lang="en-US" altLang="zh-CN" baseline="0" dirty="0"/>
              <a:t>more</a:t>
            </a:r>
            <a:r>
              <a:rPr lang="zh-CN" altLang="en-US" baseline="0" dirty="0"/>
              <a:t> </a:t>
            </a:r>
            <a:r>
              <a:rPr lang="en-US" altLang="zh-CN" baseline="0" dirty="0"/>
              <a:t>transformation</a:t>
            </a:r>
            <a:r>
              <a:rPr lang="zh-CN" altLang="en-US" baseline="0" dirty="0"/>
              <a:t> </a:t>
            </a:r>
            <a:r>
              <a:rPr lang="en-US" altLang="zh-CN" baseline="0" dirty="0"/>
              <a:t>functions</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accomplished,</a:t>
            </a:r>
            <a:r>
              <a:rPr lang="zh-CN" altLang="en-US" baseline="0" dirty="0"/>
              <a:t> </a:t>
            </a:r>
            <a:r>
              <a:rPr lang="en-US" altLang="zh-CN" baseline="0" dirty="0"/>
              <a:t>say,</a:t>
            </a:r>
            <a:r>
              <a:rPr lang="zh-CN" altLang="en-US" baseline="0" dirty="0"/>
              <a:t> </a:t>
            </a:r>
            <a:r>
              <a:rPr lang="en-US" altLang="zh-CN" baseline="0" dirty="0"/>
              <a:t>as</a:t>
            </a:r>
            <a:r>
              <a:rPr lang="zh-CN" altLang="en-US" baseline="0" dirty="0"/>
              <a:t> </a:t>
            </a:r>
            <a:r>
              <a:rPr lang="en-US" altLang="zh-CN" baseline="0" dirty="0"/>
              <a:t>map-only</a:t>
            </a:r>
            <a:r>
              <a:rPr lang="zh-CN" altLang="en-US" baseline="0" dirty="0"/>
              <a:t> </a:t>
            </a:r>
            <a:r>
              <a:rPr lang="en-US" altLang="zh-CN" baseline="0" dirty="0"/>
              <a:t>jobs.</a:t>
            </a:r>
          </a:p>
          <a:p>
            <a:r>
              <a:rPr lang="en-US" altLang="zh-CN" baseline="0" dirty="0"/>
              <a:t>[click]</a:t>
            </a:r>
          </a:p>
          <a:p>
            <a:r>
              <a:rPr lang="en-US" altLang="zh-CN" baseline="0" dirty="0"/>
              <a:t>The</a:t>
            </a:r>
            <a:r>
              <a:rPr lang="zh-CN" altLang="en-US" baseline="0" dirty="0"/>
              <a:t> </a:t>
            </a:r>
            <a:r>
              <a:rPr lang="en-US" altLang="zh-CN" baseline="0" dirty="0"/>
              <a:t>next</a:t>
            </a:r>
            <a:r>
              <a:rPr lang="zh-CN" altLang="en-US" baseline="0" dirty="0"/>
              <a:t> </a:t>
            </a:r>
            <a:r>
              <a:rPr lang="en-US" altLang="zh-CN" baseline="0" dirty="0"/>
              <a:t>year</a:t>
            </a:r>
            <a:r>
              <a:rPr lang="zh-CN" altLang="en-US" baseline="0" dirty="0"/>
              <a:t> </a:t>
            </a:r>
            <a:r>
              <a:rPr lang="en-US" altLang="zh-CN" baseline="0" dirty="0"/>
              <a:t>in</a:t>
            </a:r>
            <a:r>
              <a:rPr lang="zh-CN" altLang="en-US" baseline="0" dirty="0"/>
              <a:t> </a:t>
            </a:r>
            <a:r>
              <a:rPr lang="en-US" altLang="zh-CN" baseline="0" dirty="0"/>
              <a:t>2013,</a:t>
            </a:r>
            <a:r>
              <a:rPr lang="zh-CN" altLang="en-US" baseline="0" dirty="0"/>
              <a:t> </a:t>
            </a:r>
            <a:r>
              <a:rPr lang="en-US" altLang="zh-CN" baseline="0" dirty="0" err="1"/>
              <a:t>Giraph</a:t>
            </a:r>
            <a:r>
              <a:rPr lang="zh-CN" altLang="en-US" baseline="0" dirty="0"/>
              <a:t> </a:t>
            </a:r>
            <a:r>
              <a:rPr lang="en-US" altLang="zh-CN" baseline="0" dirty="0"/>
              <a:t>was</a:t>
            </a:r>
            <a:r>
              <a:rPr lang="zh-CN" altLang="en-US" baseline="0" dirty="0"/>
              <a:t> </a:t>
            </a:r>
            <a:r>
              <a:rPr lang="en-US" altLang="zh-CN" baseline="0" dirty="0"/>
              <a:t>born,</a:t>
            </a:r>
            <a:r>
              <a:rPr lang="zh-CN" altLang="en-US" baseline="0" dirty="0"/>
              <a:t> </a:t>
            </a:r>
            <a:r>
              <a:rPr lang="en-US" altLang="zh-CN" baseline="0" dirty="0"/>
              <a:t>which</a:t>
            </a:r>
            <a:r>
              <a:rPr lang="zh-CN" altLang="en-US" baseline="0" dirty="0"/>
              <a:t> </a:t>
            </a:r>
            <a:r>
              <a:rPr lang="en-US" altLang="zh-CN" baseline="0" dirty="0"/>
              <a:t>is</a:t>
            </a:r>
            <a:r>
              <a:rPr lang="zh-CN" altLang="en-US" baseline="0" dirty="0"/>
              <a:t> </a:t>
            </a:r>
            <a:r>
              <a:rPr lang="en-US" altLang="zh-CN" baseline="0" dirty="0"/>
              <a:t>considered</a:t>
            </a:r>
            <a:r>
              <a:rPr lang="zh-CN" altLang="en-US" baseline="0" dirty="0"/>
              <a:t> </a:t>
            </a:r>
            <a:r>
              <a:rPr lang="en-US" altLang="zh-CN" baseline="0" dirty="0"/>
              <a:t>the</a:t>
            </a:r>
            <a:r>
              <a:rPr lang="zh-CN" altLang="en-US" baseline="0" dirty="0"/>
              <a:t> </a:t>
            </a:r>
            <a:r>
              <a:rPr lang="en-US" altLang="zh-CN" baseline="0" dirty="0"/>
              <a:t>open-source</a:t>
            </a:r>
            <a:r>
              <a:rPr lang="zh-CN" altLang="en-US" baseline="0" dirty="0"/>
              <a:t> </a:t>
            </a:r>
            <a:r>
              <a:rPr lang="en-US" altLang="zh-CN" baseline="0" dirty="0"/>
              <a:t>replication</a:t>
            </a:r>
            <a:r>
              <a:rPr lang="zh-CN" altLang="en-US" baseline="0" dirty="0"/>
              <a:t> </a:t>
            </a:r>
            <a:r>
              <a:rPr lang="en-US" altLang="zh-CN" baseline="0" dirty="0"/>
              <a:t>of</a:t>
            </a:r>
            <a:r>
              <a:rPr lang="zh-CN" altLang="en-US" baseline="0" dirty="0"/>
              <a:t> </a:t>
            </a:r>
            <a:r>
              <a:rPr lang="en-US" altLang="zh-CN" baseline="0" dirty="0"/>
              <a:t>Pregel,</a:t>
            </a:r>
            <a:r>
              <a:rPr lang="zh-CN" altLang="en-US" baseline="0" dirty="0"/>
              <a:t> </a:t>
            </a:r>
            <a:r>
              <a:rPr lang="en-US" altLang="zh-CN" baseline="0" dirty="0"/>
              <a:t>though</a:t>
            </a:r>
            <a:r>
              <a:rPr lang="zh-CN" altLang="en-US" baseline="0" dirty="0"/>
              <a:t> </a:t>
            </a:r>
            <a:r>
              <a:rPr lang="en-US" altLang="zh-CN" baseline="0" dirty="0" err="1"/>
              <a:t>Giraph</a:t>
            </a:r>
            <a:r>
              <a:rPr lang="zh-CN" altLang="en-US" baseline="0" dirty="0"/>
              <a:t> </a:t>
            </a:r>
            <a:r>
              <a:rPr lang="en-US" altLang="zh-CN" baseline="0" dirty="0"/>
              <a:t>is</a:t>
            </a:r>
            <a:r>
              <a:rPr lang="zh-CN" altLang="en-US" baseline="0" dirty="0"/>
              <a:t> </a:t>
            </a:r>
            <a:r>
              <a:rPr lang="en-US" altLang="zh-CN" baseline="0" dirty="0"/>
              <a:t>in</a:t>
            </a:r>
            <a:r>
              <a:rPr lang="zh-CN" altLang="en-US" baseline="0" dirty="0"/>
              <a:t> </a:t>
            </a:r>
            <a:r>
              <a:rPr lang="en-US" altLang="zh-CN" baseline="0" dirty="0"/>
              <a:t>Java.</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So</a:t>
            </a:r>
            <a:r>
              <a:rPr lang="zh-CN" altLang="en-US" baseline="0" dirty="0"/>
              <a:t> </a:t>
            </a:r>
            <a:r>
              <a:rPr lang="en-US" altLang="zh-CN" baseline="0" dirty="0"/>
              <a:t>where</a:t>
            </a:r>
            <a:r>
              <a:rPr lang="zh-CN" altLang="en-US" baseline="0" dirty="0"/>
              <a:t> </a:t>
            </a:r>
            <a:r>
              <a:rPr lang="en-US" altLang="zh-CN" baseline="0" dirty="0"/>
              <a:t>was</a:t>
            </a:r>
            <a:r>
              <a:rPr lang="zh-CN" altLang="en-US" baseline="0" dirty="0"/>
              <a:t> </a:t>
            </a:r>
            <a:r>
              <a:rPr lang="en-US" altLang="zh-CN" baseline="0" dirty="0"/>
              <a:t>I</a:t>
            </a:r>
            <a:r>
              <a:rPr lang="zh-CN" altLang="en-US" baseline="0" dirty="0"/>
              <a:t> </a:t>
            </a:r>
            <a:r>
              <a:rPr lang="en-US" altLang="zh-CN" baseline="0" dirty="0"/>
              <a:t>at</a:t>
            </a:r>
            <a:r>
              <a:rPr lang="zh-CN" altLang="en-US" baseline="0" dirty="0"/>
              <a:t> </a:t>
            </a:r>
            <a:r>
              <a:rPr lang="en-US" altLang="zh-CN" baseline="0" dirty="0"/>
              <a:t>that</a:t>
            </a:r>
            <a:r>
              <a:rPr lang="zh-CN" altLang="en-US" baseline="0" dirty="0"/>
              <a:t> </a:t>
            </a:r>
            <a:r>
              <a:rPr lang="en-US" altLang="zh-CN" baseline="0" dirty="0"/>
              <a:t>time?</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37</a:t>
            </a:fld>
            <a:endParaRPr lang="en-US"/>
          </a:p>
        </p:txBody>
      </p:sp>
    </p:spTree>
    <p:extLst>
      <p:ext uri="{BB962C8B-B14F-4D97-AF65-F5344CB8AC3E}">
        <p14:creationId xmlns:p14="http://schemas.microsoft.com/office/powerpoint/2010/main" val="1124243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a:t>
            </a:r>
            <a:r>
              <a:rPr lang="zh-CN" altLang="en-US" baseline="0" dirty="0"/>
              <a:t> </a:t>
            </a:r>
            <a:r>
              <a:rPr lang="en-US" altLang="zh-CN" baseline="0" dirty="0"/>
              <a:t>was</a:t>
            </a:r>
            <a:r>
              <a:rPr lang="zh-CN" altLang="en-US" baseline="0" dirty="0"/>
              <a:t> </a:t>
            </a:r>
            <a:r>
              <a:rPr lang="en-US" altLang="zh-CN" baseline="0" dirty="0"/>
              <a:t>doing</a:t>
            </a:r>
            <a:r>
              <a:rPr lang="zh-CN" altLang="en-US" baseline="0" dirty="0"/>
              <a:t> </a:t>
            </a:r>
            <a:r>
              <a:rPr lang="en-US" altLang="zh-CN" baseline="0" dirty="0"/>
              <a:t>my</a:t>
            </a:r>
            <a:r>
              <a:rPr lang="zh-CN" altLang="en-US" baseline="0" dirty="0"/>
              <a:t> </a:t>
            </a:r>
            <a:r>
              <a:rPr lang="en-US" altLang="zh-CN" baseline="0" dirty="0"/>
              <a:t>PhD</a:t>
            </a:r>
            <a:r>
              <a:rPr lang="zh-CN" altLang="en-US" baseline="0" dirty="0"/>
              <a:t> </a:t>
            </a:r>
            <a:r>
              <a:rPr lang="en-US" altLang="zh-CN" baseline="0" dirty="0"/>
              <a:t>study</a:t>
            </a:r>
            <a:r>
              <a:rPr lang="zh-CN" altLang="en-US" baseline="0" dirty="0"/>
              <a:t> </a:t>
            </a:r>
            <a:r>
              <a:rPr lang="en-US" altLang="zh-CN" baseline="0" dirty="0"/>
              <a:t>on</a:t>
            </a:r>
            <a:r>
              <a:rPr lang="zh-CN" altLang="en-US" baseline="0" dirty="0"/>
              <a:t> </a:t>
            </a:r>
            <a:r>
              <a:rPr lang="en-US" altLang="zh-CN" baseline="0" dirty="0"/>
              <a:t>algorithms</a:t>
            </a:r>
            <a:r>
              <a:rPr lang="zh-CN" altLang="en-US" baseline="0" dirty="0"/>
              <a:t> </a:t>
            </a:r>
            <a:r>
              <a:rPr lang="en-US" altLang="zh-CN" baseline="0" dirty="0"/>
              <a:t>research</a:t>
            </a:r>
            <a:r>
              <a:rPr lang="zh-CN" altLang="en-US" baseline="0" dirty="0"/>
              <a:t> </a:t>
            </a:r>
            <a:r>
              <a:rPr lang="en-US" altLang="zh-CN" baseline="0" dirty="0"/>
              <a:t>in</a:t>
            </a:r>
            <a:r>
              <a:rPr lang="zh-CN" altLang="en-US" baseline="0" dirty="0"/>
              <a:t> </a:t>
            </a:r>
            <a:r>
              <a:rPr lang="en-US" altLang="zh-CN" baseline="0" dirty="0"/>
              <a:t>Hong</a:t>
            </a:r>
            <a:r>
              <a:rPr lang="zh-CN" altLang="en-US" baseline="0" dirty="0"/>
              <a:t> </a:t>
            </a:r>
            <a:r>
              <a:rPr lang="en-US" altLang="zh-CN" baseline="0" dirty="0"/>
              <a:t>Kong,</a:t>
            </a:r>
            <a:r>
              <a:rPr lang="zh-CN" altLang="en-US" baseline="0" dirty="0"/>
              <a:t> </a:t>
            </a:r>
            <a:endParaRPr lang="en-US" altLang="zh-CN" baseline="0" dirty="0"/>
          </a:p>
          <a:p>
            <a:r>
              <a:rPr lang="en-US" altLang="zh-CN" baseline="0" dirty="0"/>
              <a:t>[click]</a:t>
            </a:r>
          </a:p>
          <a:p>
            <a:r>
              <a:rPr lang="en-US" altLang="zh-CN" baseline="0" dirty="0"/>
              <a:t>and</a:t>
            </a:r>
            <a:r>
              <a:rPr lang="zh-CN" altLang="en-US" baseline="0" dirty="0"/>
              <a:t> </a:t>
            </a:r>
            <a:r>
              <a:rPr lang="en-US" altLang="zh-CN" baseline="0" dirty="0"/>
              <a:t>at</a:t>
            </a:r>
            <a:r>
              <a:rPr lang="zh-CN" altLang="en-US" baseline="0" dirty="0"/>
              <a:t> </a:t>
            </a:r>
            <a:r>
              <a:rPr lang="en-US" altLang="zh-CN" baseline="0" dirty="0"/>
              <a:t>my</a:t>
            </a:r>
            <a:r>
              <a:rPr lang="zh-CN" altLang="en-US" baseline="0" dirty="0"/>
              <a:t> </a:t>
            </a:r>
            <a:r>
              <a:rPr lang="en-US" altLang="zh-CN" baseline="0" dirty="0"/>
              <a:t>final</a:t>
            </a:r>
            <a:r>
              <a:rPr lang="zh-CN" altLang="en-US" baseline="0" dirty="0"/>
              <a:t> </a:t>
            </a:r>
            <a:r>
              <a:rPr lang="en-US" altLang="zh-CN" baseline="0" dirty="0"/>
              <a:t>year</a:t>
            </a:r>
            <a:r>
              <a:rPr lang="zh-CN" altLang="en-US" baseline="0" dirty="0"/>
              <a:t> </a:t>
            </a:r>
            <a:r>
              <a:rPr lang="en-US" altLang="zh-CN" baseline="0" dirty="0"/>
              <a:t>from</a:t>
            </a:r>
            <a:r>
              <a:rPr lang="zh-CN" altLang="en-US" baseline="0" dirty="0"/>
              <a:t> </a:t>
            </a:r>
            <a:r>
              <a:rPr lang="en-US" altLang="zh-CN" baseline="0" dirty="0"/>
              <a:t>2013</a:t>
            </a:r>
            <a:r>
              <a:rPr lang="zh-CN" altLang="en-US" baseline="0" dirty="0"/>
              <a:t> </a:t>
            </a:r>
            <a:r>
              <a:rPr lang="en-US" altLang="zh-CN" baseline="0" dirty="0"/>
              <a:t>to</a:t>
            </a:r>
            <a:r>
              <a:rPr lang="zh-CN" altLang="en-US" baseline="0" dirty="0"/>
              <a:t> </a:t>
            </a:r>
            <a:r>
              <a:rPr lang="en-US" altLang="zh-CN" baseline="0" dirty="0"/>
              <a:t>2014,</a:t>
            </a:r>
            <a:r>
              <a:rPr lang="zh-CN" altLang="en-US" baseline="0" dirty="0"/>
              <a:t> </a:t>
            </a:r>
            <a:r>
              <a:rPr lang="en-US" altLang="zh-CN" baseline="0" dirty="0"/>
              <a:t>I</a:t>
            </a:r>
            <a:r>
              <a:rPr lang="zh-CN" altLang="en-US" baseline="0" dirty="0"/>
              <a:t> </a:t>
            </a:r>
            <a:r>
              <a:rPr lang="en-US" altLang="zh-CN" baseline="0" dirty="0"/>
              <a:t>started</a:t>
            </a:r>
            <a:r>
              <a:rPr lang="zh-CN" altLang="en-US" baseline="0" dirty="0"/>
              <a:t> </a:t>
            </a:r>
            <a:r>
              <a:rPr lang="en-US" altLang="zh-CN" baseline="0" dirty="0"/>
              <a:t>to</a:t>
            </a:r>
            <a:r>
              <a:rPr lang="zh-CN" altLang="en-US" baseline="0" dirty="0"/>
              <a:t> </a:t>
            </a:r>
            <a:r>
              <a:rPr lang="en-US" altLang="zh-CN" baseline="0" dirty="0"/>
              <a:t>pay</a:t>
            </a:r>
            <a:r>
              <a:rPr lang="zh-CN" altLang="en-US" baseline="0" dirty="0"/>
              <a:t> </a:t>
            </a:r>
            <a:r>
              <a:rPr lang="en-US" altLang="zh-CN" baseline="0" dirty="0"/>
              <a:t>attention</a:t>
            </a:r>
            <a:r>
              <a:rPr lang="zh-CN" altLang="en-US" baseline="0" dirty="0"/>
              <a:t> </a:t>
            </a:r>
            <a:r>
              <a:rPr lang="en-US" altLang="zh-CN" baseline="0" dirty="0"/>
              <a:t>to</a:t>
            </a:r>
            <a:r>
              <a:rPr lang="zh-CN" altLang="en-US" baseline="0" dirty="0"/>
              <a:t> </a:t>
            </a:r>
            <a:r>
              <a:rPr lang="en-US" altLang="zh-CN" baseline="0" dirty="0"/>
              <a:t>graph-parallel</a:t>
            </a:r>
            <a:r>
              <a:rPr lang="zh-CN" altLang="en-US" baseline="0" dirty="0"/>
              <a:t> </a:t>
            </a:r>
            <a:r>
              <a:rPr lang="en-US" altLang="zh-CN" baseline="0" dirty="0"/>
              <a:t>systems,</a:t>
            </a:r>
            <a:r>
              <a:rPr lang="zh-CN" altLang="en-US" baseline="0" dirty="0"/>
              <a:t> </a:t>
            </a:r>
            <a:r>
              <a:rPr lang="en-US" altLang="zh-CN" baseline="0" dirty="0"/>
              <a:t>thanks</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access</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Hadoop</a:t>
            </a:r>
            <a:r>
              <a:rPr lang="zh-CN" altLang="en-US" baseline="0" dirty="0"/>
              <a:t> </a:t>
            </a:r>
            <a:r>
              <a:rPr lang="en-US" altLang="zh-CN" baseline="0" dirty="0"/>
              <a:t>cluster</a:t>
            </a:r>
            <a:r>
              <a:rPr lang="zh-CN" altLang="en-US" baseline="0" dirty="0"/>
              <a:t> </a:t>
            </a:r>
            <a:r>
              <a:rPr lang="en-US" altLang="zh-CN" baseline="0" dirty="0"/>
              <a:t>invested</a:t>
            </a:r>
            <a:r>
              <a:rPr lang="zh-CN" altLang="en-US" baseline="0" dirty="0"/>
              <a:t> </a:t>
            </a:r>
            <a:r>
              <a:rPr lang="en-US" altLang="zh-CN" baseline="0" dirty="0"/>
              <a:t>by</a:t>
            </a:r>
            <a:r>
              <a:rPr lang="zh-CN" altLang="en-US" baseline="0" dirty="0"/>
              <a:t> </a:t>
            </a:r>
            <a:r>
              <a:rPr lang="en-US" altLang="zh-CN" baseline="0" dirty="0"/>
              <a:t>my</a:t>
            </a:r>
            <a:r>
              <a:rPr lang="zh-CN" altLang="en-US" baseline="0" dirty="0"/>
              <a:t> </a:t>
            </a:r>
            <a:r>
              <a:rPr lang="en-US" altLang="zh-CN" baseline="0" dirty="0"/>
              <a:t>postdoc</a:t>
            </a:r>
            <a:r>
              <a:rPr lang="zh-CN" altLang="en-US" baseline="0" dirty="0"/>
              <a:t> </a:t>
            </a:r>
            <a:r>
              <a:rPr lang="en-US" altLang="zh-CN" baseline="0" dirty="0"/>
              <a:t>advisor</a:t>
            </a:r>
            <a:r>
              <a:rPr lang="zh-CN" altLang="en-US" baseline="0" dirty="0"/>
              <a:t> </a:t>
            </a:r>
            <a:r>
              <a:rPr lang="en-US" altLang="zh-CN" baseline="0" dirty="0"/>
              <a:t>that</a:t>
            </a:r>
            <a:r>
              <a:rPr lang="zh-CN" altLang="en-US" baseline="0" dirty="0"/>
              <a:t> </a:t>
            </a:r>
            <a:r>
              <a:rPr lang="en-US" altLang="zh-CN" baseline="0" dirty="0"/>
              <a:t>I</a:t>
            </a:r>
            <a:r>
              <a:rPr lang="zh-CN" altLang="en-US" baseline="0" dirty="0"/>
              <a:t> </a:t>
            </a:r>
            <a:r>
              <a:rPr lang="en-US" altLang="zh-CN" baseline="0" dirty="0"/>
              <a:t>started</a:t>
            </a:r>
            <a:r>
              <a:rPr lang="zh-CN" altLang="en-US" baseline="0" dirty="0"/>
              <a:t> </a:t>
            </a:r>
            <a:r>
              <a:rPr lang="en-US" altLang="zh-CN" baseline="0" dirty="0"/>
              <a:t>to</a:t>
            </a:r>
            <a:r>
              <a:rPr lang="zh-CN" altLang="en-US" baseline="0" dirty="0"/>
              <a:t> </a:t>
            </a:r>
            <a:r>
              <a:rPr lang="en-US" altLang="zh-CN" baseline="0" dirty="0"/>
              <a:t>collaborate</a:t>
            </a:r>
            <a:r>
              <a:rPr lang="zh-CN" altLang="en-US" baseline="0" dirty="0"/>
              <a:t> </a:t>
            </a:r>
            <a:r>
              <a:rPr lang="en-US" altLang="zh-CN" baseline="0" dirty="0"/>
              <a:t>with.</a:t>
            </a:r>
          </a:p>
          <a:p>
            <a:r>
              <a:rPr lang="en-US" altLang="zh-CN" baseline="0" dirty="0"/>
              <a:t>[click]</a:t>
            </a:r>
          </a:p>
          <a:p>
            <a:r>
              <a:rPr lang="en-US" altLang="zh-CN" baseline="0" dirty="0"/>
              <a:t>I</a:t>
            </a:r>
            <a:r>
              <a:rPr lang="zh-CN" altLang="en-US" baseline="0" dirty="0"/>
              <a:t> </a:t>
            </a:r>
            <a:r>
              <a:rPr lang="en-US" altLang="zh-CN" baseline="0" dirty="0"/>
              <a:t>then</a:t>
            </a:r>
            <a:r>
              <a:rPr lang="zh-CN" altLang="en-US" baseline="0" dirty="0"/>
              <a:t> </a:t>
            </a:r>
            <a:r>
              <a:rPr lang="en-US" altLang="zh-CN" baseline="0" dirty="0"/>
              <a:t>moved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Chinese</a:t>
            </a:r>
            <a:r>
              <a:rPr lang="zh-CN" altLang="en-US" baseline="0" dirty="0"/>
              <a:t> </a:t>
            </a:r>
            <a:r>
              <a:rPr lang="en-US" altLang="zh-CN" baseline="0" dirty="0"/>
              <a:t>University</a:t>
            </a:r>
            <a:r>
              <a:rPr lang="zh-CN" altLang="en-US" baseline="0" dirty="0"/>
              <a:t> </a:t>
            </a:r>
            <a:r>
              <a:rPr lang="en-US" altLang="zh-CN" baseline="0" dirty="0"/>
              <a:t>of</a:t>
            </a:r>
            <a:r>
              <a:rPr lang="zh-CN" altLang="en-US" baseline="0" dirty="0"/>
              <a:t> </a:t>
            </a:r>
            <a:r>
              <a:rPr lang="en-US" altLang="zh-CN" baseline="0" dirty="0"/>
              <a:t>Hong</a:t>
            </a:r>
            <a:r>
              <a:rPr lang="zh-CN" altLang="en-US" baseline="0" dirty="0"/>
              <a:t> </a:t>
            </a:r>
            <a:r>
              <a:rPr lang="en-US" altLang="zh-CN" baseline="0" dirty="0"/>
              <a:t>Kong</a:t>
            </a:r>
            <a:r>
              <a:rPr lang="zh-CN" altLang="en-US" baseline="0" dirty="0"/>
              <a:t> </a:t>
            </a:r>
            <a:r>
              <a:rPr lang="en-US" altLang="zh-CN" baseline="0" dirty="0"/>
              <a:t>to</a:t>
            </a:r>
            <a:r>
              <a:rPr lang="zh-CN" altLang="en-US" baseline="0" dirty="0"/>
              <a:t> </a:t>
            </a:r>
            <a:r>
              <a:rPr lang="en-US" altLang="zh-CN" baseline="0" dirty="0"/>
              <a:t>continue</a:t>
            </a:r>
            <a:r>
              <a:rPr lang="zh-CN" altLang="en-US" baseline="0" dirty="0"/>
              <a:t> </a:t>
            </a:r>
            <a:r>
              <a:rPr lang="en-US" altLang="zh-CN" baseline="0" dirty="0"/>
              <a:t>Pregel-related</a:t>
            </a:r>
            <a:r>
              <a:rPr lang="zh-CN" altLang="en-US" baseline="0" dirty="0"/>
              <a:t> </a:t>
            </a:r>
            <a:r>
              <a:rPr lang="en-US" altLang="zh-CN" baseline="0" dirty="0"/>
              <a:t>research</a:t>
            </a:r>
            <a:r>
              <a:rPr lang="zh-CN" altLang="en-US" baseline="0" dirty="0"/>
              <a:t> </a:t>
            </a:r>
            <a:r>
              <a:rPr lang="en-US" altLang="zh-CN" baseline="0" dirty="0"/>
              <a:t>for</a:t>
            </a:r>
            <a:r>
              <a:rPr lang="zh-CN" altLang="en-US" baseline="0" dirty="0"/>
              <a:t> </a:t>
            </a:r>
            <a:r>
              <a:rPr lang="en-US" altLang="zh-CN" baseline="0" dirty="0"/>
              <a:t>two</a:t>
            </a:r>
            <a:r>
              <a:rPr lang="zh-CN" altLang="en-US" baseline="0" dirty="0"/>
              <a:t> </a:t>
            </a:r>
            <a:r>
              <a:rPr lang="en-US" altLang="zh-CN" baseline="0" dirty="0"/>
              <a:t>years,</a:t>
            </a:r>
            <a:r>
              <a:rPr lang="zh-CN" altLang="en-US" baseline="0" dirty="0"/>
              <a:t> </a:t>
            </a:r>
            <a:r>
              <a:rPr lang="en-US" altLang="zh-CN" baseline="0" dirty="0"/>
              <a:t>until</a:t>
            </a:r>
            <a:r>
              <a:rPr lang="zh-CN" altLang="en-US" baseline="0" dirty="0"/>
              <a:t> </a:t>
            </a:r>
            <a:r>
              <a:rPr lang="en-US" altLang="zh-CN" baseline="0" dirty="0"/>
              <a:t>I</a:t>
            </a:r>
            <a:r>
              <a:rPr lang="zh-CN" altLang="en-US" baseline="0" dirty="0"/>
              <a:t> </a:t>
            </a:r>
            <a:r>
              <a:rPr lang="en-US" altLang="zh-CN" baseline="0" dirty="0"/>
              <a:t>became</a:t>
            </a:r>
            <a:r>
              <a:rPr lang="zh-CN" altLang="en-US" baseline="0" dirty="0"/>
              <a:t> </a:t>
            </a:r>
            <a:r>
              <a:rPr lang="en-US" altLang="zh-CN" baseline="0" dirty="0"/>
              <a:t>an</a:t>
            </a:r>
            <a:r>
              <a:rPr lang="zh-CN" altLang="en-US" baseline="0" dirty="0"/>
              <a:t> </a:t>
            </a:r>
            <a:r>
              <a:rPr lang="en-US" altLang="zh-CN" baseline="0" dirty="0"/>
              <a:t>Assistant</a:t>
            </a:r>
            <a:r>
              <a:rPr lang="zh-CN" altLang="en-US" baseline="0" dirty="0"/>
              <a:t> </a:t>
            </a:r>
            <a:r>
              <a:rPr lang="en-US" altLang="zh-CN" baseline="0" dirty="0"/>
              <a:t>Professor</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US</a:t>
            </a:r>
            <a:r>
              <a:rPr lang="zh-CN" altLang="en-US" baseline="0" dirty="0"/>
              <a:t> </a:t>
            </a:r>
            <a:r>
              <a:rPr lang="en-US" altLang="zh-CN" baseline="0" dirty="0"/>
              <a:t>in</a:t>
            </a:r>
            <a:r>
              <a:rPr lang="zh-CN" altLang="en-US" baseline="0" dirty="0"/>
              <a:t> </a:t>
            </a:r>
            <a:r>
              <a:rPr lang="en-US" altLang="zh-CN" baseline="0" dirty="0"/>
              <a:t>2016.</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We</a:t>
            </a:r>
            <a:r>
              <a:rPr lang="zh-CN" altLang="en-US" baseline="0" dirty="0"/>
              <a:t> </a:t>
            </a:r>
            <a:r>
              <a:rPr lang="en-US" altLang="zh-CN" baseline="0" dirty="0"/>
              <a:t>did</a:t>
            </a:r>
            <a:r>
              <a:rPr lang="zh-CN" altLang="en-US" baseline="0" dirty="0"/>
              <a:t> </a:t>
            </a:r>
            <a:r>
              <a:rPr lang="en-US" altLang="zh-CN" baseline="0" dirty="0"/>
              <a:t>pretty</a:t>
            </a:r>
            <a:r>
              <a:rPr lang="zh-CN" altLang="en-US" baseline="0" dirty="0"/>
              <a:t> </a:t>
            </a:r>
            <a:r>
              <a:rPr lang="en-US" altLang="zh-CN" baseline="0" dirty="0"/>
              <a:t>well</a:t>
            </a:r>
            <a:r>
              <a:rPr lang="zh-CN" altLang="en-US" baseline="0" dirty="0"/>
              <a:t> </a:t>
            </a:r>
            <a:r>
              <a:rPr lang="en-US" altLang="zh-CN" baseline="0" dirty="0"/>
              <a:t>in</a:t>
            </a:r>
            <a:r>
              <a:rPr lang="zh-CN" altLang="en-US" baseline="0" dirty="0"/>
              <a:t> </a:t>
            </a:r>
            <a:r>
              <a:rPr lang="en-US" altLang="zh-CN" baseline="0" dirty="0"/>
              <a:t>Pregel-related</a:t>
            </a:r>
            <a:r>
              <a:rPr lang="zh-CN" altLang="en-US" baseline="0" dirty="0"/>
              <a:t> </a:t>
            </a:r>
            <a:r>
              <a:rPr lang="en-US" altLang="zh-CN" baseline="0" dirty="0"/>
              <a:t>research,</a:t>
            </a:r>
            <a:r>
              <a:rPr lang="zh-CN" altLang="en-US" baseline="0" dirty="0"/>
              <a:t> </a:t>
            </a:r>
            <a:r>
              <a:rPr lang="en-US" altLang="zh-CN" baseline="0" dirty="0"/>
              <a:t>and</a:t>
            </a:r>
            <a:r>
              <a:rPr lang="zh-CN" altLang="en-US" baseline="0" dirty="0"/>
              <a:t> </a:t>
            </a:r>
            <a:r>
              <a:rPr lang="en-US" altLang="zh-CN" baseline="0" dirty="0"/>
              <a:t>I</a:t>
            </a:r>
            <a:r>
              <a:rPr lang="zh-CN" altLang="en-US" baseline="0" dirty="0"/>
              <a:t> </a:t>
            </a:r>
            <a:r>
              <a:rPr lang="en-US" altLang="zh-CN" baseline="0" dirty="0"/>
              <a:t>won</a:t>
            </a:r>
            <a:r>
              <a:rPr lang="zh-CN" altLang="en-US" baseline="0" dirty="0"/>
              <a:t> </a:t>
            </a:r>
            <a:r>
              <a:rPr lang="en-US" altLang="zh-CN" baseline="0" dirty="0"/>
              <a:t>the</a:t>
            </a:r>
            <a:r>
              <a:rPr lang="zh-CN" altLang="en-US" baseline="0" dirty="0"/>
              <a:t> </a:t>
            </a:r>
            <a:r>
              <a:rPr lang="en-US" altLang="zh-CN" baseline="0" dirty="0"/>
              <a:t>Hong</a:t>
            </a:r>
            <a:r>
              <a:rPr lang="zh-CN" altLang="en-US" baseline="0" dirty="0"/>
              <a:t> </a:t>
            </a:r>
            <a:r>
              <a:rPr lang="en-US" altLang="zh-CN" baseline="0" dirty="0"/>
              <a:t>Kong</a:t>
            </a:r>
            <a:r>
              <a:rPr lang="zh-CN" altLang="en-US" baseline="0" dirty="0"/>
              <a:t> </a:t>
            </a:r>
            <a:r>
              <a:rPr lang="en-US" altLang="zh-CN" baseline="0" dirty="0"/>
              <a:t>Young</a:t>
            </a:r>
            <a:r>
              <a:rPr lang="zh-CN" altLang="en-US" baseline="0" dirty="0"/>
              <a:t> </a:t>
            </a:r>
            <a:r>
              <a:rPr lang="en-US" altLang="zh-CN" baseline="0" dirty="0"/>
              <a:t>Scientist</a:t>
            </a:r>
            <a:r>
              <a:rPr lang="zh-CN" altLang="en-US" baseline="0" dirty="0"/>
              <a:t> </a:t>
            </a:r>
            <a:r>
              <a:rPr lang="en-US" altLang="zh-CN" baseline="0" dirty="0"/>
              <a:t>Award</a:t>
            </a:r>
            <a:r>
              <a:rPr lang="zh-CN" altLang="en-US" baseline="0" dirty="0"/>
              <a:t> </a:t>
            </a:r>
            <a:r>
              <a:rPr lang="en-US" altLang="zh-CN" baseline="0" dirty="0"/>
              <a:t>in</a:t>
            </a:r>
            <a:r>
              <a:rPr lang="zh-CN" altLang="en-US" baseline="0" dirty="0"/>
              <a:t> </a:t>
            </a:r>
            <a:r>
              <a:rPr lang="en-US" altLang="zh-CN" baseline="0" dirty="0"/>
              <a:t>Physical/Mathematical</a:t>
            </a:r>
            <a:r>
              <a:rPr lang="zh-CN" altLang="en-US" baseline="0" dirty="0"/>
              <a:t> </a:t>
            </a:r>
            <a:r>
              <a:rPr lang="en-US" altLang="zh-CN" baseline="0" dirty="0"/>
              <a:t>Science</a:t>
            </a:r>
            <a:r>
              <a:rPr lang="zh-CN" altLang="en-US" baseline="0" dirty="0"/>
              <a:t> </a:t>
            </a:r>
            <a:r>
              <a:rPr lang="en-US" altLang="zh-CN" baseline="0" dirty="0"/>
              <a:t>for</a:t>
            </a:r>
            <a:r>
              <a:rPr lang="zh-CN" altLang="en-US" baseline="0" dirty="0"/>
              <a:t> </a:t>
            </a:r>
            <a:r>
              <a:rPr lang="en-US" altLang="zh-CN" baseline="0" dirty="0"/>
              <a:t>the</a:t>
            </a:r>
            <a:r>
              <a:rPr lang="zh-CN" altLang="en-US" baseline="0" dirty="0"/>
              <a:t> </a:t>
            </a:r>
            <a:r>
              <a:rPr lang="en-US" altLang="zh-CN" baseline="0" dirty="0"/>
              <a:t>Year</a:t>
            </a:r>
            <a:r>
              <a:rPr lang="zh-CN" altLang="en-US" baseline="0" dirty="0"/>
              <a:t> </a:t>
            </a:r>
            <a:r>
              <a:rPr lang="en-US" altLang="zh-CN" baseline="0" dirty="0"/>
              <a:t>2015.</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38</a:t>
            </a:fld>
            <a:endParaRPr lang="en-US"/>
          </a:p>
        </p:txBody>
      </p:sp>
    </p:spTree>
    <p:extLst>
      <p:ext uri="{BB962C8B-B14F-4D97-AF65-F5344CB8AC3E}">
        <p14:creationId xmlns:p14="http://schemas.microsoft.com/office/powerpoint/2010/main" val="4036773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retrospect, I</a:t>
            </a:r>
            <a:r>
              <a:rPr lang="zh-CN" altLang="en-US" baseline="0" dirty="0"/>
              <a:t> </a:t>
            </a:r>
            <a:r>
              <a:rPr lang="en-US" altLang="zh-CN" baseline="0" dirty="0"/>
              <a:t>think</a:t>
            </a:r>
            <a:r>
              <a:rPr lang="zh-CN" altLang="en-US" baseline="0" dirty="0"/>
              <a:t> </a:t>
            </a:r>
            <a:r>
              <a:rPr lang="en-US" altLang="zh-CN" baseline="0" dirty="0"/>
              <a:t>the</a:t>
            </a:r>
            <a:r>
              <a:rPr lang="zh-CN" altLang="en-US" baseline="0" dirty="0"/>
              <a:t> </a:t>
            </a:r>
            <a:r>
              <a:rPr lang="en-US" altLang="zh-CN" baseline="0" dirty="0"/>
              <a:t>key</a:t>
            </a:r>
            <a:r>
              <a:rPr lang="zh-CN" altLang="en-US" baseline="0" dirty="0"/>
              <a:t> </a:t>
            </a:r>
            <a:r>
              <a:rPr lang="en-US" altLang="zh-CN" baseline="0" dirty="0"/>
              <a:t>reason</a:t>
            </a:r>
            <a:r>
              <a:rPr lang="zh-CN" altLang="en-US" baseline="0" dirty="0"/>
              <a:t> </a:t>
            </a:r>
            <a:r>
              <a:rPr lang="en-US" altLang="zh-CN" baseline="0" dirty="0"/>
              <a:t>we</a:t>
            </a:r>
            <a:r>
              <a:rPr lang="zh-CN" altLang="en-US" baseline="0" dirty="0"/>
              <a:t> </a:t>
            </a:r>
            <a:r>
              <a:rPr lang="en-US" altLang="zh-CN" baseline="0" dirty="0"/>
              <a:t>were</a:t>
            </a:r>
            <a:r>
              <a:rPr lang="zh-CN" altLang="en-US" baseline="0" dirty="0"/>
              <a:t> </a:t>
            </a:r>
            <a:r>
              <a:rPr lang="en-US" altLang="zh-CN" baseline="0" dirty="0"/>
              <a:t>successful</a:t>
            </a:r>
            <a:r>
              <a:rPr lang="zh-CN" altLang="en-US" baseline="0" dirty="0"/>
              <a:t> </a:t>
            </a:r>
            <a:r>
              <a:rPr lang="en-US" altLang="zh-CN" baseline="0" dirty="0"/>
              <a:t>at</a:t>
            </a:r>
            <a:r>
              <a:rPr lang="zh-CN" altLang="en-US" baseline="0" dirty="0"/>
              <a:t> </a:t>
            </a:r>
            <a:r>
              <a:rPr lang="en-US" altLang="zh-CN" baseline="0" dirty="0"/>
              <a:t>that</a:t>
            </a:r>
            <a:r>
              <a:rPr lang="zh-CN" altLang="en-US" baseline="0" dirty="0"/>
              <a:t> </a:t>
            </a:r>
            <a:r>
              <a:rPr lang="en-US" altLang="zh-CN" baseline="0" dirty="0"/>
              <a:t>time</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Pregel</a:t>
            </a:r>
            <a:r>
              <a:rPr lang="zh-CN" altLang="en-US" baseline="0" dirty="0"/>
              <a:t> </a:t>
            </a:r>
            <a:r>
              <a:rPr lang="en-US" altLang="zh-CN" baseline="0" dirty="0"/>
              <a:t>research</a:t>
            </a:r>
            <a:r>
              <a:rPr lang="zh-CN" altLang="en-US" baseline="0" dirty="0"/>
              <a:t> </a:t>
            </a:r>
            <a:r>
              <a:rPr lang="en-US" altLang="zh-CN" baseline="0" dirty="0"/>
              <a:t>was</a:t>
            </a:r>
            <a:r>
              <a:rPr lang="zh-CN" altLang="en-US" baseline="0" dirty="0"/>
              <a:t> </a:t>
            </a:r>
            <a:r>
              <a:rPr lang="en-US" altLang="zh-CN" baseline="0" dirty="0"/>
              <a:t>just</a:t>
            </a:r>
            <a:r>
              <a:rPr lang="zh-CN" altLang="en-US" baseline="0" dirty="0"/>
              <a:t> </a:t>
            </a:r>
            <a:r>
              <a:rPr lang="en-US" altLang="zh-CN" baseline="0" dirty="0"/>
              <a:t>started</a:t>
            </a:r>
            <a:r>
              <a:rPr lang="zh-CN" altLang="en-US" baseline="0" dirty="0"/>
              <a:t> </a:t>
            </a:r>
            <a:r>
              <a:rPr lang="en-US" altLang="zh-CN" baseline="0" dirty="0"/>
              <a:t>in</a:t>
            </a:r>
            <a:r>
              <a:rPr lang="zh-CN" altLang="en-US" baseline="0" dirty="0"/>
              <a:t> </a:t>
            </a:r>
            <a:r>
              <a:rPr lang="en-US" altLang="zh-CN" baseline="0" dirty="0"/>
              <a:t>2013</a:t>
            </a:r>
            <a:r>
              <a:rPr lang="zh-CN" altLang="en-US" baseline="0" dirty="0"/>
              <a:t> </a:t>
            </a:r>
            <a:r>
              <a:rPr lang="en-US" altLang="zh-CN" baseline="0" dirty="0"/>
              <a:t>with</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research</a:t>
            </a:r>
            <a:r>
              <a:rPr lang="zh-CN" altLang="en-US" baseline="0" dirty="0"/>
              <a:t> </a:t>
            </a:r>
            <a:r>
              <a:rPr lang="en-US" altLang="zh-CN" baseline="0" dirty="0"/>
              <a:t>topics</a:t>
            </a:r>
            <a:r>
              <a:rPr lang="zh-CN" altLang="en-US" baseline="0" dirty="0"/>
              <a:t> </a:t>
            </a:r>
            <a:r>
              <a:rPr lang="en-US" altLang="zh-CN" baseline="0" dirty="0"/>
              <a:t>and</a:t>
            </a:r>
            <a:r>
              <a:rPr lang="zh-CN" altLang="en-US" baseline="0" dirty="0"/>
              <a:t> </a:t>
            </a:r>
            <a:r>
              <a:rPr lang="en-US" altLang="zh-CN" baseline="0" dirty="0"/>
              <a:t>opportunities</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explored</a:t>
            </a:r>
            <a:r>
              <a:rPr lang="zh-CN" altLang="en-US" baseline="0" dirty="0"/>
              <a:t> </a:t>
            </a:r>
            <a:r>
              <a:rPr lang="en-US" altLang="zh-CN" baseline="0" dirty="0"/>
              <a:t>to</a:t>
            </a:r>
            <a:r>
              <a:rPr lang="zh-CN" altLang="en-US" baseline="0" dirty="0"/>
              <a:t> </a:t>
            </a:r>
            <a:r>
              <a:rPr lang="en-US" altLang="zh-CN" baseline="0" dirty="0"/>
              <a:t>do</a:t>
            </a:r>
            <a:r>
              <a:rPr lang="zh-CN" altLang="en-US" baseline="0" dirty="0"/>
              <a:t> </a:t>
            </a:r>
            <a:r>
              <a:rPr lang="en-US" altLang="zh-CN" baseline="0" dirty="0"/>
              <a:t>foundational</a:t>
            </a:r>
            <a:r>
              <a:rPr lang="zh-CN" altLang="en-US" baseline="0" dirty="0"/>
              <a:t> </a:t>
            </a:r>
            <a:r>
              <a:rPr lang="en-US" altLang="zh-CN" baseline="0" dirty="0"/>
              <a:t>works,</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competition</a:t>
            </a:r>
            <a:r>
              <a:rPr lang="zh-CN" altLang="en-US" baseline="0" dirty="0"/>
              <a:t> </a:t>
            </a:r>
            <a:r>
              <a:rPr lang="en-US" altLang="zh-CN" baseline="0" dirty="0"/>
              <a:t>at</a:t>
            </a:r>
            <a:r>
              <a:rPr lang="zh-CN" altLang="en-US" baseline="0" dirty="0"/>
              <a:t> </a:t>
            </a:r>
            <a:r>
              <a:rPr lang="en-US" altLang="zh-CN" baseline="0" dirty="0"/>
              <a:t>that</a:t>
            </a:r>
            <a:r>
              <a:rPr lang="zh-CN" altLang="en-US" baseline="0" dirty="0"/>
              <a:t> </a:t>
            </a:r>
            <a:r>
              <a:rPr lang="en-US" altLang="zh-CN" baseline="0" dirty="0"/>
              <a:t>time</a:t>
            </a:r>
            <a:r>
              <a:rPr lang="zh-CN" altLang="en-US" baseline="0" dirty="0"/>
              <a:t> </a:t>
            </a:r>
            <a:r>
              <a:rPr lang="en-US" altLang="zh-CN" baseline="0" dirty="0"/>
              <a:t>is</a:t>
            </a:r>
            <a:r>
              <a:rPr lang="zh-CN" altLang="en-US" baseline="0" dirty="0"/>
              <a:t> </a:t>
            </a:r>
            <a:r>
              <a:rPr lang="en-US" altLang="zh-CN" baseline="0" dirty="0"/>
              <a:t>not</a:t>
            </a:r>
            <a:r>
              <a:rPr lang="zh-CN" altLang="en-US" baseline="0" dirty="0"/>
              <a:t> </a:t>
            </a:r>
            <a:r>
              <a:rPr lang="en-US" altLang="zh-CN" baseline="0" dirty="0"/>
              <a:t>high.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Overall,</a:t>
            </a:r>
            <a:r>
              <a:rPr lang="zh-CN" altLang="en-US" baseline="0" dirty="0"/>
              <a:t> </a:t>
            </a:r>
            <a:r>
              <a:rPr lang="en-US" altLang="zh-CN" baseline="0" dirty="0"/>
              <a:t>I</a:t>
            </a:r>
            <a:r>
              <a:rPr lang="zh-CN" altLang="en-US" baseline="0" dirty="0"/>
              <a:t> </a:t>
            </a:r>
            <a:r>
              <a:rPr lang="en-US" altLang="zh-CN" baseline="0" dirty="0"/>
              <a:t>think</a:t>
            </a:r>
            <a:r>
              <a:rPr lang="zh-CN" altLang="en-US" baseline="0" dirty="0"/>
              <a:t> </a:t>
            </a:r>
            <a:r>
              <a:rPr lang="en-US" altLang="zh-CN" baseline="0" dirty="0"/>
              <a:t>finding</a:t>
            </a:r>
            <a:r>
              <a:rPr lang="zh-CN" altLang="en-US" baseline="0" dirty="0"/>
              <a:t> </a:t>
            </a:r>
            <a:r>
              <a:rPr lang="en-US" altLang="zh-CN" baseline="0" dirty="0"/>
              <a:t>a</a:t>
            </a:r>
            <a:r>
              <a:rPr lang="zh-CN" altLang="en-US" baseline="0" dirty="0"/>
              <a:t> </a:t>
            </a:r>
            <a:r>
              <a:rPr lang="en-US" altLang="zh-CN" baseline="0" dirty="0"/>
              <a:t>research</a:t>
            </a:r>
            <a:r>
              <a:rPr lang="zh-CN" altLang="en-US" baseline="0" dirty="0"/>
              <a:t> </a:t>
            </a:r>
            <a:r>
              <a:rPr lang="en-US" altLang="zh-CN" baseline="0" dirty="0"/>
              <a:t>direction</a:t>
            </a:r>
            <a:r>
              <a:rPr lang="zh-CN" altLang="en-US" baseline="0" dirty="0"/>
              <a:t> </a:t>
            </a:r>
            <a:r>
              <a:rPr lang="en-US" altLang="zh-CN" baseline="0" dirty="0"/>
              <a:t>is</a:t>
            </a:r>
            <a:r>
              <a:rPr lang="zh-CN" altLang="en-US" baseline="0" dirty="0"/>
              <a:t> </a:t>
            </a:r>
            <a:r>
              <a:rPr lang="en-US" altLang="zh-CN" baseline="0" dirty="0"/>
              <a:t>essentially</a:t>
            </a:r>
            <a:r>
              <a:rPr lang="zh-CN" altLang="en-US" baseline="0" dirty="0"/>
              <a:t> </a:t>
            </a:r>
            <a:r>
              <a:rPr lang="en-US" altLang="zh-CN" baseline="0" dirty="0"/>
              <a:t>balancing</a:t>
            </a:r>
            <a:r>
              <a:rPr lang="zh-CN" altLang="en-US" baseline="0" dirty="0"/>
              <a:t> </a:t>
            </a:r>
            <a:r>
              <a:rPr lang="en-US" altLang="zh-CN" baseline="0" dirty="0"/>
              <a:t>the</a:t>
            </a:r>
            <a:r>
              <a:rPr lang="zh-CN" altLang="en-US" baseline="0" dirty="0"/>
              <a:t> </a:t>
            </a:r>
            <a:r>
              <a:rPr lang="en-US" altLang="zh-CN" baseline="0" dirty="0"/>
              <a:t>3</a:t>
            </a:r>
            <a:r>
              <a:rPr lang="zh-CN" altLang="en-US" baseline="0" dirty="0"/>
              <a:t> </a:t>
            </a:r>
            <a:r>
              <a:rPr lang="en-US" altLang="zh-CN" baseline="0" dirty="0"/>
              <a:t>aspects:</a:t>
            </a:r>
            <a:r>
              <a:rPr lang="zh-CN" altLang="en-US" baseline="0" dirty="0"/>
              <a:t> </a:t>
            </a:r>
            <a:r>
              <a:rPr lang="en-US" altLang="zh-CN" baseline="0" dirty="0"/>
              <a:t>difficulty,</a:t>
            </a:r>
            <a:r>
              <a:rPr lang="zh-CN" altLang="en-US" baseline="0" dirty="0"/>
              <a:t> </a:t>
            </a:r>
            <a:r>
              <a:rPr lang="en-US" altLang="zh-CN" baseline="0" dirty="0"/>
              <a:t>productivity</a:t>
            </a:r>
            <a:r>
              <a:rPr lang="zh-CN" altLang="en-US" baseline="0" dirty="0"/>
              <a:t> </a:t>
            </a:r>
            <a:r>
              <a:rPr lang="en-US" altLang="zh-CN" baseline="0" dirty="0"/>
              <a:t>and</a:t>
            </a:r>
            <a:r>
              <a:rPr lang="zh-CN" altLang="en-US" baseline="0" dirty="0"/>
              <a:t> </a:t>
            </a:r>
            <a:r>
              <a:rPr lang="en-US" altLang="zh-CN" baseline="0" dirty="0"/>
              <a:t>competition.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a:t>
            </a:r>
            <a:r>
              <a:rPr lang="zh-CN" altLang="en-US" baseline="0" dirty="0"/>
              <a:t> </a:t>
            </a:r>
            <a:r>
              <a:rPr lang="en-US" altLang="zh-CN" baseline="0" dirty="0"/>
              <a:t>was</a:t>
            </a:r>
            <a:r>
              <a:rPr lang="zh-CN" altLang="en-US" baseline="0" dirty="0"/>
              <a:t> </a:t>
            </a:r>
            <a:r>
              <a:rPr lang="en-US" altLang="zh-CN" baseline="0" dirty="0"/>
              <a:t>fortunate</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productivity</a:t>
            </a:r>
            <a:r>
              <a:rPr lang="zh-CN" altLang="en-US" baseline="0" dirty="0"/>
              <a:t> </a:t>
            </a:r>
            <a:r>
              <a:rPr lang="en-US" altLang="zh-CN" baseline="0" dirty="0"/>
              <a:t>dimension</a:t>
            </a:r>
            <a:r>
              <a:rPr lang="zh-CN" altLang="en-US" baseline="0" dirty="0"/>
              <a:t> </a:t>
            </a:r>
            <a:r>
              <a:rPr lang="en-US" altLang="zh-CN" baseline="0" dirty="0"/>
              <a:t>for</a:t>
            </a:r>
            <a:r>
              <a:rPr lang="zh-CN" altLang="en-US" baseline="0" dirty="0"/>
              <a:t> </a:t>
            </a:r>
            <a:r>
              <a:rPr lang="en-US" altLang="zh-CN" baseline="0" dirty="0"/>
              <a:t>Pregel</a:t>
            </a:r>
            <a:r>
              <a:rPr lang="zh-CN" altLang="en-US" baseline="0" dirty="0"/>
              <a:t> </a:t>
            </a:r>
            <a:r>
              <a:rPr lang="en-US" altLang="zh-CN" baseline="0" dirty="0"/>
              <a:t>research</a:t>
            </a:r>
            <a:r>
              <a:rPr lang="zh-CN" altLang="en-US" baseline="0" dirty="0"/>
              <a:t> </a:t>
            </a:r>
            <a:r>
              <a:rPr lang="en-US" altLang="zh-CN" baseline="0" dirty="0"/>
              <a:t>was</a:t>
            </a:r>
            <a:r>
              <a:rPr lang="zh-CN" altLang="en-US" baseline="0" dirty="0"/>
              <a:t> </a:t>
            </a:r>
            <a:r>
              <a:rPr lang="en-US" altLang="zh-CN" baseline="0" dirty="0"/>
              <a:t>promising</a:t>
            </a:r>
            <a:r>
              <a:rPr lang="zh-CN" altLang="en-US" baseline="0" dirty="0"/>
              <a:t> </a:t>
            </a:r>
            <a:r>
              <a:rPr lang="en-US" altLang="zh-CN" baseline="0" dirty="0"/>
              <a:t>in</a:t>
            </a:r>
            <a:r>
              <a:rPr lang="zh-CN" altLang="en-US" baseline="0" dirty="0"/>
              <a:t> </a:t>
            </a:r>
            <a:r>
              <a:rPr lang="en-US" altLang="zh-CN" baseline="0" dirty="0"/>
              <a:t>2013,</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competition</a:t>
            </a:r>
            <a:r>
              <a:rPr lang="zh-CN" altLang="en-US" baseline="0" dirty="0"/>
              <a:t> </a:t>
            </a:r>
            <a:r>
              <a:rPr lang="en-US" altLang="zh-CN" baseline="0" dirty="0"/>
              <a:t>was</a:t>
            </a:r>
            <a:r>
              <a:rPr lang="zh-CN" altLang="en-US" baseline="0" dirty="0"/>
              <a:t> </a:t>
            </a:r>
            <a:r>
              <a:rPr lang="en-US" altLang="zh-CN" baseline="0" dirty="0"/>
              <a:t>not</a:t>
            </a:r>
            <a:r>
              <a:rPr lang="zh-CN" altLang="en-US" baseline="0" dirty="0"/>
              <a:t> </a:t>
            </a:r>
            <a:r>
              <a:rPr lang="en-US" altLang="zh-CN" baseline="0" dirty="0"/>
              <a:t>high.</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39</a:t>
            </a:fld>
            <a:endParaRPr lang="en-US"/>
          </a:p>
        </p:txBody>
      </p:sp>
    </p:spTree>
    <p:extLst>
      <p:ext uri="{BB962C8B-B14F-4D97-AF65-F5344CB8AC3E}">
        <p14:creationId xmlns:p14="http://schemas.microsoft.com/office/powerpoint/2010/main" val="378225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let's first look at how we can categorize graph mining problems.</a:t>
            </a:r>
          </a:p>
          <a:p>
            <a:endParaRPr lang="en-US" baseline="0" dirty="0"/>
          </a:p>
          <a:p>
            <a:r>
              <a:rPr lang="en-US" baseline="0" dirty="0"/>
              <a:t>Since we are considering to parallelize graph mining in a parallel and even distributed environment, the target problem's time complexity actually plays a key role in deciding which parallel framework design is appropriate.</a:t>
            </a:r>
          </a:p>
          <a:p>
            <a:endParaRPr lang="en-US" baseline="0" dirty="0"/>
          </a:p>
          <a:p>
            <a:r>
              <a:rPr lang="en-US" baseline="0" dirty="0"/>
              <a:t>So, we will focus on a categorization driven by the problem time complexity.</a:t>
            </a:r>
          </a:p>
        </p:txBody>
      </p:sp>
      <p:sp>
        <p:nvSpPr>
          <p:cNvPr id="4" name="Slide Number Placeholder 3"/>
          <p:cNvSpPr>
            <a:spLocks noGrp="1"/>
          </p:cNvSpPr>
          <p:nvPr>
            <p:ph type="sldNum" sz="quarter" idx="10"/>
          </p:nvPr>
        </p:nvSpPr>
        <p:spPr/>
        <p:txBody>
          <a:bodyPr/>
          <a:lstStyle/>
          <a:p>
            <a:fld id="{E4BD9A76-C457-694D-9067-3B862B4C239D}" type="slidenum">
              <a:rPr lang="en-US" smtClean="0"/>
              <a:pPr/>
              <a:t>4</a:t>
            </a:fld>
            <a:endParaRPr lang="en-US"/>
          </a:p>
        </p:txBody>
      </p:sp>
    </p:spTree>
    <p:extLst>
      <p:ext uri="{BB962C8B-B14F-4D97-AF65-F5344CB8AC3E}">
        <p14:creationId xmlns:p14="http://schemas.microsoft.com/office/powerpoint/2010/main" val="2508602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Now</a:t>
            </a:r>
            <a:r>
              <a:rPr lang="zh-CN" altLang="en-US" baseline="0" dirty="0"/>
              <a:t> </a:t>
            </a:r>
            <a:r>
              <a:rPr lang="en-US" altLang="zh-CN" baseline="0" dirty="0"/>
              <a:t>this</a:t>
            </a:r>
            <a:r>
              <a:rPr lang="zh-CN" altLang="en-US" baseline="0" dirty="0"/>
              <a:t> </a:t>
            </a:r>
            <a:r>
              <a:rPr lang="en-US" altLang="zh-CN" baseline="0" dirty="0"/>
              <a:t>direction</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bit</a:t>
            </a:r>
            <a:r>
              <a:rPr lang="zh-CN" altLang="en-US" baseline="0" dirty="0"/>
              <a:t> </a:t>
            </a:r>
            <a:r>
              <a:rPr lang="en-US" altLang="zh-CN" baseline="0" dirty="0"/>
              <a:t>crowded</a:t>
            </a:r>
            <a:r>
              <a:rPr lang="zh-CN" altLang="en-US" baseline="0" dirty="0"/>
              <a:t> </a:t>
            </a:r>
            <a:r>
              <a:rPr lang="en-US" altLang="zh-CN" baseline="0" dirty="0"/>
              <a:t>and</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good</a:t>
            </a:r>
            <a:r>
              <a:rPr lang="zh-CN" altLang="en-US" baseline="0" dirty="0"/>
              <a:t> </a:t>
            </a:r>
            <a:r>
              <a:rPr lang="en-US" altLang="zh-CN" baseline="0" dirty="0"/>
              <a:t>ideas</a:t>
            </a:r>
            <a:r>
              <a:rPr lang="zh-CN" altLang="en-US" baseline="0" dirty="0"/>
              <a:t> </a:t>
            </a:r>
            <a:r>
              <a:rPr lang="en-US" altLang="zh-CN" baseline="0" dirty="0"/>
              <a:t>have</a:t>
            </a:r>
            <a:r>
              <a:rPr lang="zh-CN" altLang="en-US" baseline="0" dirty="0"/>
              <a:t> </a:t>
            </a:r>
            <a:r>
              <a:rPr lang="en-US" altLang="zh-CN" baseline="0" dirty="0"/>
              <a:t>been</a:t>
            </a:r>
            <a:r>
              <a:rPr lang="zh-CN" altLang="en-US" baseline="0" dirty="0"/>
              <a:t> </a:t>
            </a:r>
            <a:r>
              <a:rPr lang="en-US" altLang="zh-CN" baseline="0" dirty="0"/>
              <a:t>explored.</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40</a:t>
            </a:fld>
            <a:endParaRPr lang="en-US"/>
          </a:p>
        </p:txBody>
      </p:sp>
    </p:spTree>
    <p:extLst>
      <p:ext uri="{BB962C8B-B14F-4D97-AF65-F5344CB8AC3E}">
        <p14:creationId xmlns:p14="http://schemas.microsoft.com/office/powerpoint/2010/main" val="2211751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As</a:t>
            </a:r>
            <a:r>
              <a:rPr lang="zh-CN" altLang="en-US" baseline="0" dirty="0"/>
              <a:t> </a:t>
            </a:r>
            <a:r>
              <a:rPr lang="en-US" altLang="zh-CN" baseline="0" dirty="0"/>
              <a:t>a</a:t>
            </a:r>
            <a:r>
              <a:rPr lang="zh-CN" altLang="en-US" baseline="0" dirty="0"/>
              <a:t> </a:t>
            </a:r>
            <a:r>
              <a:rPr lang="en-US" altLang="zh-CN" baseline="0" dirty="0"/>
              <a:t>comparison</a:t>
            </a:r>
            <a:r>
              <a:rPr lang="zh-CN" altLang="en-US" baseline="0" dirty="0"/>
              <a:t> </a:t>
            </a:r>
            <a:r>
              <a:rPr lang="en-US" altLang="zh-CN" baseline="0" dirty="0"/>
              <a:t>just</a:t>
            </a:r>
            <a:r>
              <a:rPr lang="zh-CN" altLang="en-US" baseline="0" dirty="0"/>
              <a:t> </a:t>
            </a:r>
            <a:r>
              <a:rPr lang="en-US" altLang="zh-CN" baseline="0" dirty="0"/>
              <a:t>for</a:t>
            </a:r>
            <a:r>
              <a:rPr lang="zh-CN" altLang="en-US" baseline="0" dirty="0"/>
              <a:t> </a:t>
            </a:r>
            <a:r>
              <a:rPr lang="en-US" altLang="zh-CN" baseline="0" dirty="0"/>
              <a:t>fun,</a:t>
            </a:r>
            <a:r>
              <a:rPr lang="zh-CN" altLang="en-US" baseline="0" dirty="0"/>
              <a:t> </a:t>
            </a:r>
            <a:r>
              <a:rPr lang="en-US" altLang="zh-CN" baseline="0" dirty="0"/>
              <a:t>deep</a:t>
            </a:r>
            <a:r>
              <a:rPr lang="zh-CN" altLang="en-US" baseline="0" dirty="0"/>
              <a:t> </a:t>
            </a:r>
            <a:r>
              <a:rPr lang="en-US" altLang="zh-CN" baseline="0" dirty="0"/>
              <a:t>learning</a:t>
            </a:r>
            <a:r>
              <a:rPr lang="zh-CN" altLang="en-US" baseline="0" dirty="0"/>
              <a:t> </a:t>
            </a:r>
            <a:r>
              <a:rPr lang="en-US" altLang="zh-CN" baseline="0" dirty="0"/>
              <a:t>has</a:t>
            </a:r>
            <a:r>
              <a:rPr lang="zh-CN" altLang="en-US" baseline="0" dirty="0"/>
              <a:t> </a:t>
            </a:r>
            <a:r>
              <a:rPr lang="en-US" altLang="zh-CN" baseline="0" dirty="0"/>
              <a:t>become</a:t>
            </a:r>
            <a:r>
              <a:rPr lang="zh-CN" altLang="en-US" baseline="0" dirty="0"/>
              <a:t> </a:t>
            </a:r>
            <a:r>
              <a:rPr lang="en-US" altLang="zh-CN" baseline="0" dirty="0"/>
              <a:t>a</a:t>
            </a:r>
            <a:r>
              <a:rPr lang="zh-CN" altLang="en-US" baseline="0" dirty="0"/>
              <a:t> </a:t>
            </a:r>
            <a:r>
              <a:rPr lang="en-US" altLang="zh-CN" baseline="0" dirty="0"/>
              <a:t>hype</a:t>
            </a:r>
            <a:r>
              <a:rPr lang="zh-CN" altLang="en-US" baseline="0" dirty="0"/>
              <a:t> </a:t>
            </a:r>
            <a:r>
              <a:rPr lang="en-US" altLang="zh-CN" baseline="0" dirty="0"/>
              <a:t>in</a:t>
            </a:r>
            <a:r>
              <a:rPr lang="zh-CN" altLang="en-US" baseline="0" dirty="0"/>
              <a:t> </a:t>
            </a:r>
            <a:r>
              <a:rPr lang="en-US" altLang="zh-CN" baseline="0" dirty="0"/>
              <a:t>recent</a:t>
            </a:r>
            <a:r>
              <a:rPr lang="zh-CN" altLang="en-US" baseline="0" dirty="0"/>
              <a:t> </a:t>
            </a:r>
            <a:r>
              <a:rPr lang="en-US" altLang="zh-CN" baseline="0" dirty="0"/>
              <a:t>years,</a:t>
            </a:r>
            <a:r>
              <a:rPr lang="zh-CN" altLang="en-US" baseline="0" dirty="0"/>
              <a:t> </a:t>
            </a:r>
            <a:r>
              <a:rPr lang="en-US" altLang="zh-CN" baseline="0" dirty="0"/>
              <a:t>and</a:t>
            </a:r>
            <a:r>
              <a:rPr lang="zh-CN" altLang="en-US" baseline="0" dirty="0"/>
              <a:t> </a:t>
            </a:r>
            <a:r>
              <a:rPr lang="en-US" altLang="zh-CN" baseline="0" dirty="0"/>
              <a:t>if</a:t>
            </a:r>
            <a:r>
              <a:rPr lang="zh-CN" altLang="en-US" baseline="0" dirty="0"/>
              <a:t> </a:t>
            </a:r>
            <a:r>
              <a:rPr lang="en-US" altLang="zh-CN" baseline="0" dirty="0"/>
              <a:t>you</a:t>
            </a:r>
            <a:r>
              <a:rPr lang="zh-CN" altLang="en-US" baseline="0" dirty="0"/>
              <a:t> </a:t>
            </a:r>
            <a:r>
              <a:rPr lang="en-US" altLang="zh-CN" baseline="0" dirty="0"/>
              <a:t>get</a:t>
            </a:r>
            <a:r>
              <a:rPr lang="zh-CN" altLang="en-US" baseline="0" dirty="0"/>
              <a:t> </a:t>
            </a:r>
            <a:r>
              <a:rPr lang="en-US" altLang="zh-CN" baseline="0" dirty="0"/>
              <a:t>the</a:t>
            </a:r>
            <a:r>
              <a:rPr lang="zh-CN" altLang="en-US" baseline="0" dirty="0"/>
              <a:t> </a:t>
            </a:r>
            <a:r>
              <a:rPr lang="en-US" altLang="zh-CN" baseline="0" dirty="0"/>
              <a:t>basic</a:t>
            </a:r>
            <a:r>
              <a:rPr lang="zh-CN" altLang="en-US" baseline="0" dirty="0"/>
              <a:t> </a:t>
            </a:r>
            <a:r>
              <a:rPr lang="en-US" altLang="zh-CN" baseline="0" dirty="0"/>
              <a:t>concepts</a:t>
            </a:r>
            <a:r>
              <a:rPr lang="zh-CN" altLang="en-US" baseline="0" dirty="0"/>
              <a:t> </a:t>
            </a:r>
            <a:r>
              <a:rPr lang="en-US" altLang="zh-CN" baseline="0" dirty="0"/>
              <a:t>and</a:t>
            </a:r>
            <a:r>
              <a:rPr lang="zh-CN" altLang="en-US" baseline="0" dirty="0"/>
              <a:t> </a:t>
            </a:r>
            <a:r>
              <a:rPr lang="en-US" altLang="zh-CN" baseline="0" dirty="0"/>
              <a:t>then</a:t>
            </a:r>
            <a:r>
              <a:rPr lang="zh-CN" altLang="en-US" baseline="0" dirty="0"/>
              <a:t> </a:t>
            </a:r>
            <a:r>
              <a:rPr lang="en-US" altLang="zh-CN" baseline="0" dirty="0"/>
              <a:t>learn</a:t>
            </a:r>
            <a:r>
              <a:rPr lang="zh-CN" altLang="en-US" baseline="0" dirty="0"/>
              <a:t> </a:t>
            </a:r>
            <a:r>
              <a:rPr lang="en-US" altLang="zh-CN" baseline="0" dirty="0"/>
              <a:t>a</a:t>
            </a:r>
            <a:r>
              <a:rPr lang="zh-CN" altLang="en-US" baseline="0" dirty="0"/>
              <a:t> </a:t>
            </a:r>
            <a:r>
              <a:rPr lang="en-US" altLang="zh-CN" baseline="0" dirty="0"/>
              <a:t>bit</a:t>
            </a:r>
            <a:r>
              <a:rPr lang="zh-CN" altLang="en-US" baseline="0" dirty="0"/>
              <a:t> </a:t>
            </a:r>
            <a:r>
              <a:rPr lang="en-US" altLang="zh-CN" baseline="0" dirty="0" err="1"/>
              <a:t>Keras</a:t>
            </a:r>
            <a:r>
              <a:rPr lang="zh-CN" altLang="en-US" baseline="0" dirty="0"/>
              <a:t> </a:t>
            </a:r>
            <a:r>
              <a:rPr lang="en-US" altLang="zh-CN" baseline="0" dirty="0"/>
              <a:t>or</a:t>
            </a:r>
            <a:r>
              <a:rPr lang="zh-CN" altLang="en-US" baseline="0" dirty="0"/>
              <a:t> </a:t>
            </a:r>
            <a:r>
              <a:rPr lang="en-US" altLang="zh-CN" baseline="0" dirty="0" err="1"/>
              <a:t>PyTorch</a:t>
            </a:r>
            <a:r>
              <a:rPr lang="zh-CN" altLang="en-US" baseline="0" dirty="0"/>
              <a:t> </a:t>
            </a:r>
            <a:r>
              <a:rPr lang="en-US" altLang="zh-CN" baseline="0" dirty="0"/>
              <a:t>via</a:t>
            </a:r>
            <a:r>
              <a:rPr lang="zh-CN" altLang="en-US" baseline="0" dirty="0"/>
              <a:t> </a:t>
            </a:r>
            <a:r>
              <a:rPr lang="en-US" altLang="zh-CN" baseline="0" dirty="0"/>
              <a:t>YouTube</a:t>
            </a:r>
            <a:r>
              <a:rPr lang="zh-CN" altLang="en-US" baseline="0" dirty="0"/>
              <a:t> </a:t>
            </a:r>
            <a:r>
              <a:rPr lang="en-US" altLang="zh-CN" baseline="0" dirty="0"/>
              <a:t>videos,</a:t>
            </a:r>
            <a:r>
              <a:rPr lang="zh-CN" altLang="en-US" baseline="0" dirty="0"/>
              <a:t> </a:t>
            </a:r>
            <a:r>
              <a:rPr lang="en-US" altLang="zh-CN" baseline="0" dirty="0"/>
              <a:t>you</a:t>
            </a:r>
            <a:r>
              <a:rPr lang="zh-CN" altLang="en-US" baseline="0" dirty="0"/>
              <a:t> </a:t>
            </a:r>
            <a:r>
              <a:rPr lang="en-US" altLang="zh-CN" baseline="0" dirty="0"/>
              <a:t>can</a:t>
            </a:r>
            <a:r>
              <a:rPr lang="zh-CN" altLang="en-US" baseline="0" dirty="0"/>
              <a:t> </a:t>
            </a:r>
            <a:r>
              <a:rPr lang="en-US" altLang="zh-CN" baseline="0" dirty="0"/>
              <a:t>easily</a:t>
            </a:r>
            <a:r>
              <a:rPr lang="zh-CN" altLang="en-US" baseline="0" dirty="0"/>
              <a:t> </a:t>
            </a:r>
            <a:r>
              <a:rPr lang="en-US" altLang="zh-CN" baseline="0" dirty="0"/>
              <a:t>program</a:t>
            </a:r>
            <a:r>
              <a:rPr lang="zh-CN" altLang="en-US" baseline="0" dirty="0"/>
              <a:t> </a:t>
            </a:r>
            <a:r>
              <a:rPr lang="en-US" altLang="zh-CN" baseline="0" dirty="0"/>
              <a:t>awesome</a:t>
            </a:r>
            <a:r>
              <a:rPr lang="zh-CN" altLang="en-US" baseline="0" dirty="0"/>
              <a:t> </a:t>
            </a:r>
            <a:r>
              <a:rPr lang="en-US" altLang="zh-CN" baseline="0" dirty="0"/>
              <a:t>models</a:t>
            </a:r>
            <a:r>
              <a:rPr lang="zh-CN" altLang="en-US" baseline="0" dirty="0"/>
              <a:t> </a:t>
            </a:r>
            <a:r>
              <a:rPr lang="en-US" altLang="zh-CN" baseline="0" dirty="0"/>
              <a:t>yourself</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math</a:t>
            </a:r>
            <a:r>
              <a:rPr lang="zh-CN" altLang="en-US" baseline="0" dirty="0"/>
              <a:t> </a:t>
            </a:r>
            <a:r>
              <a:rPr lang="en-US" altLang="zh-CN" baseline="0" dirty="0"/>
              <a:t>is</a:t>
            </a:r>
            <a:r>
              <a:rPr lang="zh-CN" altLang="en-US" baseline="0" dirty="0"/>
              <a:t> </a:t>
            </a:r>
            <a:r>
              <a:rPr lang="en-US" altLang="zh-CN" baseline="0" dirty="0"/>
              <a:t>hidden</a:t>
            </a:r>
            <a:r>
              <a:rPr lang="zh-CN" altLang="en-US" baseline="0" dirty="0"/>
              <a:t> </a:t>
            </a:r>
            <a:r>
              <a:rPr lang="en-US" altLang="zh-CN" baseline="0" dirty="0"/>
              <a:t>by</a:t>
            </a:r>
            <a:r>
              <a:rPr lang="zh-CN" altLang="en-US" baseline="0" dirty="0"/>
              <a:t> </a:t>
            </a:r>
            <a:r>
              <a:rPr lang="en-US" altLang="zh-CN" baseline="0" dirty="0"/>
              <a:t>the</a:t>
            </a:r>
            <a:r>
              <a:rPr lang="zh-CN" altLang="en-US" baseline="0" dirty="0"/>
              <a:t> </a:t>
            </a:r>
            <a:r>
              <a:rPr lang="en-US" altLang="zh-CN" baseline="0" dirty="0" err="1"/>
              <a:t>Keras</a:t>
            </a:r>
            <a:r>
              <a:rPr lang="zh-CN" altLang="en-US" baseline="0" dirty="0"/>
              <a:t> </a:t>
            </a:r>
            <a:r>
              <a:rPr lang="en-US" altLang="zh-CN" baseline="0" dirty="0"/>
              <a:t>or</a:t>
            </a:r>
            <a:r>
              <a:rPr lang="zh-CN" altLang="en-US" baseline="0" dirty="0"/>
              <a:t> </a:t>
            </a:r>
            <a:r>
              <a:rPr lang="en-US" altLang="zh-CN" baseline="0" dirty="0" err="1"/>
              <a:t>PyTorch</a:t>
            </a:r>
            <a:r>
              <a:rPr lang="zh-CN" altLang="en-US" baseline="0" dirty="0"/>
              <a:t> </a:t>
            </a:r>
            <a:r>
              <a:rPr lang="en-US" altLang="zh-CN" baseline="0" dirty="0"/>
              <a:t>functions</a:t>
            </a:r>
            <a:r>
              <a:rPr lang="zh-CN" altLang="en-US" baseline="0" dirty="0"/>
              <a:t> </a:t>
            </a:r>
            <a:r>
              <a:rPr lang="en-US" altLang="zh-CN" baseline="0" dirty="0"/>
              <a:t>totally.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As</a:t>
            </a:r>
            <a:r>
              <a:rPr lang="zh-CN" altLang="en-US" baseline="0" dirty="0"/>
              <a:t> </a:t>
            </a:r>
            <a:r>
              <a:rPr lang="en-US" altLang="zh-CN" baseline="0" dirty="0"/>
              <a:t>you</a:t>
            </a:r>
            <a:r>
              <a:rPr lang="zh-CN" altLang="en-US" baseline="0" dirty="0"/>
              <a:t> </a:t>
            </a:r>
            <a:r>
              <a:rPr lang="en-US" altLang="zh-CN" baseline="0" dirty="0"/>
              <a:t>can</a:t>
            </a:r>
            <a:r>
              <a:rPr lang="zh-CN" altLang="en-US" baseline="0" dirty="0"/>
              <a:t> </a:t>
            </a:r>
            <a:r>
              <a:rPr lang="en-US" altLang="zh-CN" baseline="0" dirty="0"/>
              <a:t>imagine,</a:t>
            </a:r>
            <a:r>
              <a:rPr lang="zh-CN" altLang="en-US" baseline="0" dirty="0"/>
              <a:t> </a:t>
            </a:r>
            <a:r>
              <a:rPr lang="en-US" altLang="zh-CN" baseline="0" dirty="0"/>
              <a:t>while</a:t>
            </a:r>
            <a:r>
              <a:rPr lang="zh-CN" altLang="en-US" baseline="0" dirty="0"/>
              <a:t> </a:t>
            </a:r>
            <a:r>
              <a:rPr lang="en-US" altLang="zh-CN" baseline="0" dirty="0"/>
              <a:t>the</a:t>
            </a:r>
            <a:r>
              <a:rPr lang="zh-CN" altLang="en-US" baseline="0" dirty="0"/>
              <a:t> </a:t>
            </a:r>
            <a:r>
              <a:rPr lang="en-US" altLang="zh-CN" baseline="0" dirty="0"/>
              <a:t>difficulty</a:t>
            </a:r>
            <a:r>
              <a:rPr lang="zh-CN" altLang="en-US" baseline="0" dirty="0"/>
              <a:t> </a:t>
            </a:r>
            <a:r>
              <a:rPr lang="en-US" altLang="zh-CN" baseline="0" dirty="0"/>
              <a:t>is</a:t>
            </a:r>
            <a:r>
              <a:rPr lang="zh-CN" altLang="en-US" baseline="0" dirty="0"/>
              <a:t> </a:t>
            </a:r>
            <a:r>
              <a:rPr lang="en-US" altLang="zh-CN" baseline="0" dirty="0"/>
              <a:t>not</a:t>
            </a:r>
            <a:r>
              <a:rPr lang="zh-CN" altLang="en-US" baseline="0" dirty="0"/>
              <a:t> </a:t>
            </a:r>
            <a:r>
              <a:rPr lang="en-US" altLang="zh-CN" baseline="0" dirty="0"/>
              <a:t>very</a:t>
            </a:r>
            <a:r>
              <a:rPr lang="zh-CN" altLang="en-US" baseline="0" dirty="0"/>
              <a:t> </a:t>
            </a:r>
            <a:r>
              <a:rPr lang="en-US" altLang="zh-CN" baseline="0" dirty="0"/>
              <a:t>high</a:t>
            </a:r>
            <a:r>
              <a:rPr lang="zh-CN" altLang="en-US" baseline="0" dirty="0"/>
              <a:t> </a:t>
            </a:r>
            <a:r>
              <a:rPr lang="en-US" altLang="zh-CN" baseline="0" dirty="0"/>
              <a:t>and</a:t>
            </a:r>
            <a:r>
              <a:rPr lang="zh-CN" altLang="en-US" baseline="0" dirty="0"/>
              <a:t> </a:t>
            </a:r>
            <a:r>
              <a:rPr lang="en-US" altLang="zh-CN" baseline="0" dirty="0"/>
              <a:t>productivity</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quite</a:t>
            </a:r>
            <a:r>
              <a:rPr lang="zh-CN" altLang="en-US" baseline="0" dirty="0"/>
              <a:t> </a:t>
            </a:r>
            <a:r>
              <a:rPr lang="en-US" altLang="zh-CN" baseline="0" dirty="0"/>
              <a:t>high,</a:t>
            </a:r>
            <a:r>
              <a:rPr lang="zh-CN" altLang="en-US" baseline="0" dirty="0"/>
              <a:t> </a:t>
            </a:r>
            <a:r>
              <a:rPr lang="en-US" altLang="zh-CN" baseline="0" dirty="0"/>
              <a:t>there</a:t>
            </a:r>
            <a:r>
              <a:rPr lang="zh-CN" altLang="en-US" baseline="0" dirty="0"/>
              <a:t> </a:t>
            </a:r>
            <a:r>
              <a:rPr lang="en-US" altLang="zh-CN" baseline="0" dirty="0"/>
              <a:t>are</a:t>
            </a:r>
            <a:r>
              <a:rPr lang="zh-CN" altLang="en-US" baseline="0" dirty="0"/>
              <a:t> </a:t>
            </a:r>
            <a:r>
              <a:rPr lang="en-US" altLang="zh-CN" baseline="0" dirty="0"/>
              <a:t>also</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competitions</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direction.</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41</a:t>
            </a:fld>
            <a:endParaRPr lang="en-US"/>
          </a:p>
        </p:txBody>
      </p:sp>
    </p:spTree>
    <p:extLst>
      <p:ext uri="{BB962C8B-B14F-4D97-AF65-F5344CB8AC3E}">
        <p14:creationId xmlns:p14="http://schemas.microsoft.com/office/powerpoint/2010/main" val="84689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One</a:t>
            </a:r>
            <a:r>
              <a:rPr lang="zh-CN" altLang="en-US" baseline="0" dirty="0"/>
              <a:t> </a:t>
            </a:r>
            <a:r>
              <a:rPr lang="en-US" altLang="zh-CN" baseline="0" dirty="0"/>
              <a:t>researcher</a:t>
            </a:r>
            <a:r>
              <a:rPr lang="zh-CN" altLang="en-US" baseline="0" dirty="0"/>
              <a:t> </a:t>
            </a:r>
            <a:r>
              <a:rPr lang="en-US" altLang="zh-CN" baseline="0" dirty="0"/>
              <a:t>that</a:t>
            </a:r>
            <a:r>
              <a:rPr lang="zh-CN" altLang="en-US" baseline="0" dirty="0"/>
              <a:t> </a:t>
            </a:r>
            <a:r>
              <a:rPr lang="en-US" altLang="zh-CN" baseline="0" dirty="0"/>
              <a:t>I</a:t>
            </a:r>
            <a:r>
              <a:rPr lang="zh-CN" altLang="en-US" baseline="0" dirty="0"/>
              <a:t> </a:t>
            </a:r>
            <a:r>
              <a:rPr lang="en-US" altLang="zh-CN" baseline="0" dirty="0"/>
              <a:t>admire</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is</a:t>
            </a:r>
            <a:r>
              <a:rPr lang="zh-CN" altLang="en-US" baseline="0" dirty="0"/>
              <a:t> </a:t>
            </a:r>
            <a:r>
              <a:rPr lang="en-US" altLang="zh-CN" baseline="0" dirty="0" err="1"/>
              <a:t>Kaiming</a:t>
            </a:r>
            <a:r>
              <a:rPr lang="zh-CN" altLang="en-US" baseline="0" dirty="0"/>
              <a:t> </a:t>
            </a:r>
            <a:r>
              <a:rPr lang="en-US" altLang="zh-CN" baseline="0" dirty="0"/>
              <a:t>He</a:t>
            </a:r>
            <a:r>
              <a:rPr lang="zh-CN" altLang="en-US" baseline="0" dirty="0"/>
              <a:t> </a:t>
            </a:r>
            <a:r>
              <a:rPr lang="en-US" altLang="zh-CN" baseline="0" dirty="0"/>
              <a:t>who</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inventor</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important</a:t>
            </a:r>
            <a:r>
              <a:rPr lang="zh-CN" altLang="en-US" baseline="0" dirty="0"/>
              <a:t> </a:t>
            </a:r>
            <a:r>
              <a:rPr lang="en-US" altLang="zh-CN" baseline="0" dirty="0"/>
              <a:t>things</a:t>
            </a:r>
            <a:r>
              <a:rPr lang="zh-CN" altLang="en-US" baseline="0" dirty="0"/>
              <a:t> </a:t>
            </a:r>
            <a:r>
              <a:rPr lang="en-US" altLang="zh-CN" baseline="0" dirty="0"/>
              <a:t>like</a:t>
            </a:r>
            <a:r>
              <a:rPr lang="zh-CN" altLang="en-US" baseline="0" dirty="0"/>
              <a:t> </a:t>
            </a:r>
            <a:r>
              <a:rPr lang="en-US" altLang="zh-CN" baseline="0" dirty="0" err="1"/>
              <a:t>ResNet</a:t>
            </a:r>
            <a:r>
              <a:rPr lang="en-US" altLang="zh-CN" baseline="0" dirty="0"/>
              <a:t>,</a:t>
            </a:r>
            <a:r>
              <a:rPr lang="zh-CN" altLang="en-US" baseline="0" dirty="0"/>
              <a:t> </a:t>
            </a:r>
            <a:r>
              <a:rPr lang="en-US" altLang="zh-CN" baseline="0" dirty="0"/>
              <a:t>Faster</a:t>
            </a:r>
            <a:r>
              <a:rPr lang="zh-CN" altLang="en-US" baseline="0" dirty="0"/>
              <a:t> </a:t>
            </a:r>
            <a:r>
              <a:rPr lang="en-US" altLang="zh-CN" baseline="0" dirty="0"/>
              <a:t>R-CNN,</a:t>
            </a:r>
            <a:r>
              <a:rPr lang="zh-CN" altLang="en-US" baseline="0" dirty="0"/>
              <a:t> </a:t>
            </a:r>
            <a:r>
              <a:rPr lang="en-US" altLang="zh-CN" baseline="0" dirty="0"/>
              <a:t>and</a:t>
            </a:r>
            <a:r>
              <a:rPr lang="zh-CN" altLang="en-US" baseline="0" dirty="0"/>
              <a:t> </a:t>
            </a:r>
            <a:r>
              <a:rPr lang="en-US" altLang="zh-CN" baseline="0" dirty="0"/>
              <a:t>He</a:t>
            </a:r>
            <a:r>
              <a:rPr lang="zh-CN" altLang="en-US" baseline="0" dirty="0"/>
              <a:t> </a:t>
            </a:r>
            <a:r>
              <a:rPr lang="en-US" altLang="zh-CN" baseline="0" dirty="0"/>
              <a:t>initialization.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As</a:t>
            </a:r>
            <a:r>
              <a:rPr lang="zh-CN" altLang="en-US" baseline="0" dirty="0"/>
              <a:t> </a:t>
            </a:r>
            <a:r>
              <a:rPr lang="en-US" altLang="zh-CN" baseline="0" dirty="0"/>
              <a:t>you</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his</a:t>
            </a:r>
            <a:r>
              <a:rPr lang="zh-CN" altLang="en-US" baseline="0" dirty="0"/>
              <a:t> </a:t>
            </a:r>
            <a:r>
              <a:rPr lang="en-US" altLang="zh-CN" baseline="0" dirty="0"/>
              <a:t>citation</a:t>
            </a:r>
            <a:r>
              <a:rPr lang="zh-CN" altLang="en-US" baseline="0" dirty="0"/>
              <a:t> </a:t>
            </a:r>
            <a:r>
              <a:rPr lang="en-US" altLang="zh-CN" baseline="0" dirty="0"/>
              <a:t>is</a:t>
            </a:r>
            <a:r>
              <a:rPr lang="zh-CN" altLang="en-US" baseline="0" dirty="0"/>
              <a:t> </a:t>
            </a:r>
            <a:r>
              <a:rPr lang="en-US" altLang="zh-CN" baseline="0" dirty="0"/>
              <a:t>crazy,</a:t>
            </a:r>
            <a:r>
              <a:rPr lang="zh-CN" altLang="en-US" baseline="0" dirty="0"/>
              <a:t> </a:t>
            </a:r>
            <a:r>
              <a:rPr lang="en-US" altLang="zh-CN" baseline="0" dirty="0"/>
              <a:t>which</a:t>
            </a:r>
            <a:r>
              <a:rPr lang="zh-CN" altLang="en-US" baseline="0" dirty="0"/>
              <a:t> </a:t>
            </a:r>
            <a:r>
              <a:rPr lang="en-US" altLang="zh-CN" baseline="0" dirty="0"/>
              <a:t>reflects</a:t>
            </a:r>
            <a:r>
              <a:rPr lang="zh-CN" altLang="en-US" baseline="0" dirty="0"/>
              <a:t> </a:t>
            </a:r>
            <a:r>
              <a:rPr lang="en-US" altLang="zh-CN" baseline="0" dirty="0"/>
              <a:t>how</a:t>
            </a:r>
            <a:r>
              <a:rPr lang="zh-CN" altLang="en-US" baseline="0" dirty="0"/>
              <a:t> </a:t>
            </a:r>
            <a:r>
              <a:rPr lang="en-US" altLang="zh-CN" baseline="0" dirty="0"/>
              <a:t>crowded</a:t>
            </a:r>
            <a:r>
              <a:rPr lang="zh-CN" altLang="en-US" baseline="0" dirty="0"/>
              <a:t> </a:t>
            </a:r>
            <a:r>
              <a:rPr lang="en-US" altLang="zh-CN" baseline="0" dirty="0"/>
              <a:t>the</a:t>
            </a:r>
            <a:r>
              <a:rPr lang="zh-CN" altLang="en-US" baseline="0" dirty="0"/>
              <a:t> </a:t>
            </a:r>
            <a:r>
              <a:rPr lang="en-US" altLang="zh-CN" baseline="0" dirty="0"/>
              <a:t>AI</a:t>
            </a:r>
            <a:r>
              <a:rPr lang="zh-CN" altLang="en-US" baseline="0" dirty="0"/>
              <a:t> </a:t>
            </a:r>
            <a:r>
              <a:rPr lang="en-US" altLang="zh-CN" baseline="0" dirty="0"/>
              <a:t>area</a:t>
            </a:r>
            <a:r>
              <a:rPr lang="zh-CN" altLang="en-US" baseline="0" dirty="0"/>
              <a:t> </a:t>
            </a:r>
            <a:r>
              <a:rPr lang="en-US" altLang="zh-CN" baseline="0" dirty="0"/>
              <a:t>has</a:t>
            </a:r>
            <a:r>
              <a:rPr lang="zh-CN" altLang="en-US" baseline="0" dirty="0"/>
              <a:t> </a:t>
            </a:r>
            <a:r>
              <a:rPr lang="en-US" altLang="zh-CN" baseline="0" dirty="0"/>
              <a:t>become.</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also</a:t>
            </a:r>
            <a:r>
              <a:rPr lang="zh-CN" altLang="en-US" baseline="0" dirty="0"/>
              <a:t> </a:t>
            </a:r>
            <a:r>
              <a:rPr lang="en-US" altLang="zh-CN" baseline="0" dirty="0"/>
              <a:t>contagious</a:t>
            </a:r>
            <a:r>
              <a:rPr lang="zh-CN" altLang="en-US" baseline="0" dirty="0"/>
              <a:t> </a:t>
            </a:r>
            <a:r>
              <a:rPr lang="en-US" altLang="zh-CN" baseline="0" dirty="0"/>
              <a:t>and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database</a:t>
            </a:r>
            <a:r>
              <a:rPr lang="zh-CN" altLang="en-US" baseline="0" dirty="0"/>
              <a:t> </a:t>
            </a:r>
            <a:r>
              <a:rPr lang="en-US" altLang="zh-CN" baseline="0" dirty="0"/>
              <a:t>community,</a:t>
            </a:r>
            <a:r>
              <a:rPr lang="zh-CN" altLang="en-US" baseline="0" dirty="0"/>
              <a:t> </a:t>
            </a:r>
            <a:r>
              <a:rPr lang="en-US" altLang="zh-CN" baseline="0" dirty="0"/>
              <a:t>we</a:t>
            </a:r>
            <a:r>
              <a:rPr lang="zh-CN" altLang="en-US" baseline="0" dirty="0"/>
              <a:t> </a:t>
            </a:r>
            <a:r>
              <a:rPr lang="en-US" altLang="zh-CN" baseline="0" dirty="0"/>
              <a:t>see</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deep</a:t>
            </a:r>
            <a:r>
              <a:rPr lang="zh-CN" altLang="en-US" baseline="0" dirty="0"/>
              <a:t> </a:t>
            </a:r>
            <a:r>
              <a:rPr lang="en-US" altLang="zh-CN" baseline="0" dirty="0"/>
              <a:t>learning</a:t>
            </a:r>
            <a:r>
              <a:rPr lang="zh-CN" altLang="en-US" baseline="0" dirty="0"/>
              <a:t> </a:t>
            </a:r>
            <a:r>
              <a:rPr lang="en-US" altLang="zh-CN" baseline="0" dirty="0"/>
              <a:t>methods</a:t>
            </a:r>
            <a:r>
              <a:rPr lang="zh-CN" altLang="en-US" baseline="0" dirty="0"/>
              <a:t> </a:t>
            </a:r>
            <a:r>
              <a:rPr lang="en-US" altLang="zh-CN" baseline="0" dirty="0"/>
              <a:t>used</a:t>
            </a:r>
            <a:r>
              <a:rPr lang="zh-CN" altLang="en-US" baseline="0" dirty="0"/>
              <a:t> </a:t>
            </a:r>
            <a:r>
              <a:rPr lang="en-US" altLang="zh-CN" baseline="0" dirty="0"/>
              <a:t>these</a:t>
            </a:r>
            <a:r>
              <a:rPr lang="zh-CN" altLang="en-US" baseline="0" dirty="0"/>
              <a:t> </a:t>
            </a:r>
            <a:r>
              <a:rPr lang="en-US" altLang="zh-CN" baseline="0" dirty="0"/>
              <a:t>days.</a:t>
            </a:r>
            <a:r>
              <a:rPr lang="zh-CN" altLang="en-US" baseline="0" dirty="0"/>
              <a:t> </a:t>
            </a:r>
            <a:r>
              <a:rPr lang="en-US" altLang="zh-CN" baseline="0" dirty="0"/>
              <a:t>I</a:t>
            </a:r>
            <a:r>
              <a:rPr lang="zh-CN" altLang="en-US" baseline="0" dirty="0"/>
              <a:t> </a:t>
            </a:r>
            <a:r>
              <a:rPr lang="en-US" altLang="zh-CN" baseline="0" dirty="0"/>
              <a:t>am</a:t>
            </a:r>
            <a:r>
              <a:rPr lang="zh-CN" altLang="en-US" baseline="0" dirty="0"/>
              <a:t> </a:t>
            </a:r>
            <a:r>
              <a:rPr lang="en-US" altLang="zh-CN" baseline="0" dirty="0"/>
              <a:t>quite</a:t>
            </a:r>
            <a:r>
              <a:rPr lang="zh-CN" altLang="en-US" baseline="0" dirty="0"/>
              <a:t> </a:t>
            </a:r>
            <a:r>
              <a:rPr lang="en-US" altLang="zh-CN" baseline="0" dirty="0"/>
              <a:t>surprised</a:t>
            </a:r>
            <a:r>
              <a:rPr lang="zh-CN" altLang="en-US" baseline="0" dirty="0"/>
              <a:t> </a:t>
            </a:r>
            <a:r>
              <a:rPr lang="en-US" altLang="zh-CN" baseline="0" dirty="0"/>
              <a:t>to</a:t>
            </a:r>
            <a:r>
              <a:rPr lang="zh-CN" altLang="en-US" baseline="0" dirty="0"/>
              <a:t> </a:t>
            </a:r>
            <a:r>
              <a:rPr lang="en-US" altLang="zh-CN" baseline="0" dirty="0"/>
              <a:t>learn</a:t>
            </a:r>
            <a:r>
              <a:rPr lang="zh-CN" altLang="en-US" baseline="0" dirty="0"/>
              <a:t> </a:t>
            </a:r>
            <a:r>
              <a:rPr lang="en-US" altLang="zh-CN" baseline="0" dirty="0"/>
              <a:t>that</a:t>
            </a:r>
            <a:r>
              <a:rPr lang="zh-CN" altLang="en-US" baseline="0" dirty="0"/>
              <a:t> </a:t>
            </a:r>
            <a:r>
              <a:rPr lang="en-US" altLang="zh-CN" baseline="0" dirty="0"/>
              <a:t>there</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work</a:t>
            </a:r>
            <a:r>
              <a:rPr lang="zh-CN" altLang="en-US" baseline="0" dirty="0"/>
              <a:t> </a:t>
            </a:r>
            <a:r>
              <a:rPr lang="en-US" altLang="zh-CN" baseline="0" dirty="0"/>
              <a:t>even</a:t>
            </a:r>
            <a:r>
              <a:rPr lang="zh-CN" altLang="en-US" baseline="0" dirty="0"/>
              <a:t> </a:t>
            </a:r>
            <a:r>
              <a:rPr lang="en-US" altLang="zh-CN" baseline="0" dirty="0"/>
              <a:t>trying</a:t>
            </a:r>
            <a:r>
              <a:rPr lang="zh-CN" altLang="en-US" baseline="0" dirty="0"/>
              <a:t> </a:t>
            </a:r>
            <a:r>
              <a:rPr lang="en-US" altLang="zh-CN" baseline="0" dirty="0"/>
              <a:t>to</a:t>
            </a:r>
            <a:r>
              <a:rPr lang="zh-CN" altLang="en-US" baseline="0" dirty="0"/>
              <a:t> </a:t>
            </a:r>
            <a:r>
              <a:rPr lang="en-US" altLang="zh-CN" baseline="0" dirty="0"/>
              <a:t>replace</a:t>
            </a:r>
            <a:r>
              <a:rPr lang="zh-CN" altLang="en-US" baseline="0" dirty="0"/>
              <a:t> </a:t>
            </a:r>
            <a:r>
              <a:rPr lang="en-US" altLang="zh-CN" baseline="0" dirty="0"/>
              <a:t>the</a:t>
            </a:r>
            <a:r>
              <a:rPr lang="zh-CN" altLang="en-US" baseline="0" dirty="0"/>
              <a:t> </a:t>
            </a:r>
            <a:r>
              <a:rPr lang="en-US" altLang="zh-CN" baseline="0" dirty="0"/>
              <a:t>efficient</a:t>
            </a:r>
            <a:r>
              <a:rPr lang="zh-CN" altLang="en-US" baseline="0" dirty="0"/>
              <a:t> </a:t>
            </a:r>
            <a:r>
              <a:rPr lang="en-US" altLang="zh-CN" baseline="0" dirty="0"/>
              <a:t>B+-tree</a:t>
            </a:r>
            <a:r>
              <a:rPr lang="zh-CN" altLang="en-US" baseline="0" dirty="0"/>
              <a:t> </a:t>
            </a:r>
            <a:r>
              <a:rPr lang="en-US" altLang="zh-CN" baseline="0" dirty="0"/>
              <a:t>index</a:t>
            </a:r>
            <a:r>
              <a:rPr lang="zh-CN" altLang="en-US" baseline="0" dirty="0"/>
              <a:t> </a:t>
            </a:r>
            <a:r>
              <a:rPr lang="en-US" altLang="zh-CN" baseline="0" dirty="0"/>
              <a:t>with</a:t>
            </a:r>
            <a:r>
              <a:rPr lang="zh-CN" altLang="en-US" baseline="0" dirty="0"/>
              <a:t> </a:t>
            </a:r>
            <a:r>
              <a:rPr lang="en-US" altLang="zh-CN" baseline="0" dirty="0"/>
              <a:t>a</a:t>
            </a:r>
            <a:r>
              <a:rPr lang="zh-CN" altLang="en-US" baseline="0" dirty="0"/>
              <a:t> </a:t>
            </a:r>
            <a:r>
              <a:rPr lang="en-US" altLang="zh-CN" baseline="0" dirty="0"/>
              <a:t>deep</a:t>
            </a:r>
            <a:r>
              <a:rPr lang="zh-CN" altLang="en-US" baseline="0" dirty="0"/>
              <a:t> </a:t>
            </a:r>
            <a:r>
              <a:rPr lang="en-US" altLang="zh-CN" baseline="0" dirty="0"/>
              <a:t>learning</a:t>
            </a:r>
            <a:r>
              <a:rPr lang="zh-CN" altLang="en-US" baseline="0" dirty="0"/>
              <a:t> </a:t>
            </a:r>
            <a:r>
              <a:rPr lang="en-US" altLang="zh-CN" baseline="0" dirty="0"/>
              <a:t>model.</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42</a:t>
            </a:fld>
            <a:endParaRPr lang="en-US"/>
          </a:p>
        </p:txBody>
      </p:sp>
    </p:spTree>
    <p:extLst>
      <p:ext uri="{BB962C8B-B14F-4D97-AF65-F5344CB8AC3E}">
        <p14:creationId xmlns:p14="http://schemas.microsoft.com/office/powerpoint/2010/main" val="2412120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Now,</a:t>
            </a:r>
            <a:r>
              <a:rPr lang="zh-CN" altLang="en-US" baseline="0" dirty="0"/>
              <a:t> </a:t>
            </a:r>
            <a:r>
              <a:rPr lang="en-US" altLang="zh-CN" baseline="0" dirty="0"/>
              <a:t>let</a:t>
            </a:r>
            <a:r>
              <a:rPr lang="zh-CN" altLang="en-US" baseline="0" dirty="0"/>
              <a:t> </a:t>
            </a:r>
            <a:r>
              <a:rPr lang="en-US" altLang="zh-CN" baseline="0" dirty="0"/>
              <a:t>me</a:t>
            </a:r>
            <a:r>
              <a:rPr lang="zh-CN" altLang="en-US" baseline="0" dirty="0"/>
              <a:t> </a:t>
            </a:r>
            <a:r>
              <a:rPr lang="en-US" altLang="zh-CN" baseline="0" dirty="0"/>
              <a:t>briefly</a:t>
            </a:r>
            <a:r>
              <a:rPr lang="zh-CN" altLang="en-US" baseline="0" dirty="0"/>
              <a:t> </a:t>
            </a:r>
            <a:r>
              <a:rPr lang="en-US" altLang="zh-CN" baseline="0" dirty="0"/>
              <a:t>introduce</a:t>
            </a:r>
            <a:r>
              <a:rPr lang="zh-CN" altLang="en-US" baseline="0" dirty="0"/>
              <a:t> </a:t>
            </a:r>
            <a:r>
              <a:rPr lang="en-US" altLang="zh-CN" baseline="0" dirty="0"/>
              <a:t>the</a:t>
            </a:r>
            <a:r>
              <a:rPr lang="zh-CN" altLang="en-US" baseline="0" dirty="0"/>
              <a:t> </a:t>
            </a:r>
            <a:r>
              <a:rPr lang="en-US" altLang="zh-CN" baseline="0" dirty="0"/>
              <a:t>graph-parallel</a:t>
            </a:r>
            <a:r>
              <a:rPr lang="zh-CN" altLang="en-US" baseline="0" dirty="0"/>
              <a:t> </a:t>
            </a:r>
            <a:r>
              <a:rPr lang="en-US" altLang="zh-CN" baseline="0" dirty="0"/>
              <a:t>frameworks</a:t>
            </a:r>
            <a:r>
              <a:rPr lang="zh-CN" altLang="en-US" baseline="0" dirty="0"/>
              <a:t> </a:t>
            </a:r>
            <a:r>
              <a:rPr lang="en-US" altLang="zh-CN" baseline="0" dirty="0"/>
              <a:t>we</a:t>
            </a:r>
            <a:r>
              <a:rPr lang="zh-CN" altLang="en-US" baseline="0" dirty="0"/>
              <a:t> </a:t>
            </a:r>
            <a:r>
              <a:rPr lang="en-US" altLang="zh-CN" baseline="0" dirty="0"/>
              <a:t>developed</a:t>
            </a:r>
            <a:r>
              <a:rPr lang="zh-CN" altLang="en-US" baseline="0" dirty="0"/>
              <a:t> </a:t>
            </a:r>
            <a:r>
              <a:rPr lang="en-US" altLang="zh-CN" baseline="0" dirty="0"/>
              <a:t>that</a:t>
            </a:r>
            <a:r>
              <a:rPr lang="zh-CN" altLang="en-US" baseline="0" dirty="0"/>
              <a:t> </a:t>
            </a:r>
            <a:r>
              <a:rPr lang="en-US" altLang="zh-CN" baseline="0" dirty="0"/>
              <a:t>improved</a:t>
            </a:r>
            <a:r>
              <a:rPr lang="zh-CN" altLang="en-US" baseline="0" dirty="0"/>
              <a:t> </a:t>
            </a:r>
            <a:r>
              <a:rPr lang="en-US" altLang="zh-CN" baseline="0" dirty="0"/>
              <a:t>Pregel’s</a:t>
            </a:r>
            <a:r>
              <a:rPr lang="zh-CN" altLang="en-US" baseline="0" dirty="0"/>
              <a:t> </a:t>
            </a:r>
            <a:r>
              <a:rPr lang="en-US" altLang="zh-CN" baseline="0" dirty="0"/>
              <a:t>design</a:t>
            </a:r>
            <a:r>
              <a:rPr lang="zh-CN" altLang="en-US" baseline="0" dirty="0"/>
              <a:t> </a:t>
            </a:r>
            <a:r>
              <a:rPr lang="en-US" altLang="zh-CN" baseline="0" dirty="0"/>
              <a:t>from</a:t>
            </a:r>
            <a:r>
              <a:rPr lang="zh-CN" altLang="en-US" baseline="0" dirty="0"/>
              <a:t> </a:t>
            </a:r>
            <a:r>
              <a:rPr lang="en-US" altLang="zh-CN" baseline="0" dirty="0"/>
              <a:t>various</a:t>
            </a:r>
            <a:r>
              <a:rPr lang="zh-CN" altLang="en-US" baseline="0" dirty="0"/>
              <a:t> </a:t>
            </a:r>
            <a:r>
              <a:rPr lang="en-US" altLang="zh-CN" baseline="0" dirty="0"/>
              <a:t>aspects.</a:t>
            </a:r>
          </a:p>
          <a:p>
            <a:endParaRPr lang="en-US" baseline="0" dirty="0"/>
          </a:p>
          <a:p>
            <a:r>
              <a:rPr lang="en-US" altLang="zh-CN" baseline="0" dirty="0"/>
              <a:t>All</a:t>
            </a:r>
            <a:r>
              <a:rPr lang="zh-CN" altLang="en-US" baseline="0" dirty="0"/>
              <a:t> </a:t>
            </a:r>
            <a:r>
              <a:rPr lang="en-US" altLang="zh-CN" baseline="0" dirty="0"/>
              <a:t>the</a:t>
            </a:r>
            <a:r>
              <a:rPr lang="zh-CN" altLang="en-US" baseline="0" dirty="0"/>
              <a:t> </a:t>
            </a:r>
            <a:r>
              <a:rPr lang="en-US" altLang="zh-CN" baseline="0" dirty="0"/>
              <a:t>frameworks</a:t>
            </a:r>
            <a:r>
              <a:rPr lang="zh-CN" altLang="en-US" baseline="0" dirty="0"/>
              <a:t> </a:t>
            </a:r>
            <a:r>
              <a:rPr lang="en-US" altLang="zh-CN" baseline="0" dirty="0"/>
              <a:t>shown</a:t>
            </a:r>
            <a:r>
              <a:rPr lang="zh-CN" altLang="en-US" baseline="0" dirty="0"/>
              <a:t> </a:t>
            </a:r>
            <a:r>
              <a:rPr lang="en-US" altLang="zh-CN" baseline="0" dirty="0"/>
              <a:t>here</a:t>
            </a:r>
            <a:r>
              <a:rPr lang="zh-CN" altLang="en-US" baseline="0" dirty="0"/>
              <a:t> </a:t>
            </a:r>
            <a:r>
              <a:rPr lang="en-US" altLang="zh-CN" baseline="0" dirty="0"/>
              <a:t>are</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form</a:t>
            </a:r>
            <a:r>
              <a:rPr lang="zh-CN" altLang="en-US" baseline="0" dirty="0"/>
              <a:t> </a:t>
            </a:r>
            <a:r>
              <a:rPr lang="en-US" altLang="zh-CN" baseline="0" dirty="0"/>
              <a:t>of</a:t>
            </a:r>
            <a:r>
              <a:rPr lang="zh-CN" altLang="en-US" baseline="0" dirty="0"/>
              <a:t> </a:t>
            </a:r>
            <a:r>
              <a:rPr lang="en-US" altLang="zh-CN" baseline="0" dirty="0"/>
              <a:t>C++</a:t>
            </a:r>
            <a:r>
              <a:rPr lang="zh-CN" altLang="en-US" baseline="0" dirty="0"/>
              <a:t> </a:t>
            </a:r>
            <a:r>
              <a:rPr lang="en-US" altLang="zh-CN" baseline="0" dirty="0"/>
              <a:t>libraries,</a:t>
            </a:r>
            <a:r>
              <a:rPr lang="zh-CN" altLang="en-US" baseline="0" dirty="0"/>
              <a:t> </a:t>
            </a:r>
            <a:r>
              <a:rPr lang="en-US" altLang="zh-CN" baseline="0" dirty="0"/>
              <a:t>which</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used</a:t>
            </a:r>
            <a:r>
              <a:rPr lang="zh-CN" altLang="en-US" baseline="0" dirty="0"/>
              <a:t> </a:t>
            </a:r>
            <a:r>
              <a:rPr lang="en-US" altLang="zh-CN" baseline="0" dirty="0"/>
              <a:t>to</a:t>
            </a:r>
            <a:r>
              <a:rPr lang="zh-CN" altLang="en-US" baseline="0" dirty="0"/>
              <a:t> </a:t>
            </a:r>
            <a:r>
              <a:rPr lang="en-US" altLang="zh-CN" baseline="0" dirty="0"/>
              <a:t>implement</a:t>
            </a:r>
            <a:r>
              <a:rPr lang="zh-CN" altLang="en-US" baseline="0" dirty="0"/>
              <a:t> </a:t>
            </a:r>
            <a:r>
              <a:rPr lang="en-US" altLang="zh-CN" baseline="0" dirty="0"/>
              <a:t>iterative</a:t>
            </a:r>
            <a:r>
              <a:rPr lang="zh-CN" altLang="en-US" baseline="0" dirty="0"/>
              <a:t> </a:t>
            </a:r>
            <a:r>
              <a:rPr lang="en-US" altLang="zh-CN" baseline="0" dirty="0"/>
              <a:t>graph-parallel</a:t>
            </a:r>
            <a:r>
              <a:rPr lang="zh-CN" altLang="en-US" baseline="0" dirty="0"/>
              <a:t> </a:t>
            </a:r>
            <a:r>
              <a:rPr lang="en-US" altLang="zh-CN" baseline="0" dirty="0"/>
              <a:t>algorithms.</a:t>
            </a:r>
          </a:p>
          <a:p>
            <a:endParaRPr lang="en-US" baseline="0" dirty="0"/>
          </a:p>
          <a:p>
            <a:r>
              <a:rPr lang="en-US" altLang="zh-CN" baseline="0" dirty="0"/>
              <a:t>Pregel+</a:t>
            </a:r>
            <a:r>
              <a:rPr lang="zh-CN" altLang="en-US" baseline="0" dirty="0"/>
              <a:t> </a:t>
            </a:r>
            <a:r>
              <a:rPr lang="en-US" altLang="zh-CN" baseline="0" dirty="0"/>
              <a:t>improves</a:t>
            </a:r>
            <a:r>
              <a:rPr lang="zh-CN" altLang="en-US" baseline="0" dirty="0"/>
              <a:t> </a:t>
            </a:r>
            <a:r>
              <a:rPr lang="en-US" altLang="zh-CN" baseline="0" dirty="0"/>
              <a:t>over</a:t>
            </a:r>
            <a:r>
              <a:rPr lang="zh-CN" altLang="en-US" baseline="0" dirty="0"/>
              <a:t> </a:t>
            </a:r>
            <a:r>
              <a:rPr lang="en-US" altLang="zh-CN" baseline="0" dirty="0"/>
              <a:t>Pregel</a:t>
            </a:r>
            <a:r>
              <a:rPr lang="zh-CN" altLang="en-US" baseline="0" dirty="0"/>
              <a:t> </a:t>
            </a:r>
            <a:r>
              <a:rPr lang="en-US" altLang="zh-CN" baseline="0" dirty="0"/>
              <a:t>by</a:t>
            </a:r>
            <a:r>
              <a:rPr lang="zh-CN" altLang="en-US" baseline="0" dirty="0"/>
              <a:t> </a:t>
            </a:r>
            <a:r>
              <a:rPr lang="en-US" altLang="zh-CN" baseline="0" dirty="0"/>
              <a:t>proposing</a:t>
            </a:r>
            <a:r>
              <a:rPr lang="zh-CN" altLang="en-US" baseline="0" dirty="0"/>
              <a:t> </a:t>
            </a:r>
            <a:r>
              <a:rPr lang="en-US" altLang="zh-CN" baseline="0" dirty="0"/>
              <a:t>techniques</a:t>
            </a:r>
            <a:r>
              <a:rPr lang="zh-CN" altLang="en-US" baseline="0" dirty="0"/>
              <a:t> </a:t>
            </a:r>
            <a:r>
              <a:rPr lang="en-US" altLang="zh-CN" baseline="0" dirty="0"/>
              <a:t>to</a:t>
            </a:r>
            <a:r>
              <a:rPr lang="zh-CN" altLang="en-US" baseline="0" dirty="0"/>
              <a:t> </a:t>
            </a:r>
            <a:r>
              <a:rPr lang="en-US" altLang="zh-CN" baseline="0" dirty="0"/>
              <a:t>reduce</a:t>
            </a:r>
            <a:r>
              <a:rPr lang="zh-CN" altLang="en-US" baseline="0" dirty="0"/>
              <a:t> </a:t>
            </a:r>
            <a:r>
              <a:rPr lang="en-US" altLang="zh-CN" baseline="0" dirty="0"/>
              <a:t>the</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messages</a:t>
            </a:r>
            <a:r>
              <a:rPr lang="zh-CN" altLang="en-US" baseline="0" dirty="0"/>
              <a:t> </a:t>
            </a:r>
            <a:r>
              <a:rPr lang="en-US" altLang="zh-CN" baseline="0" dirty="0"/>
              <a:t>transmitted</a:t>
            </a:r>
          </a:p>
          <a:p>
            <a:endParaRPr lang="en-US" baseline="0" dirty="0"/>
          </a:p>
          <a:p>
            <a:r>
              <a:rPr lang="en-US" altLang="zh-CN" baseline="0" dirty="0" err="1"/>
              <a:t>Blogel</a:t>
            </a:r>
            <a:r>
              <a:rPr lang="zh-CN" altLang="en-US" baseline="0" dirty="0"/>
              <a:t> </a:t>
            </a:r>
            <a:r>
              <a:rPr lang="en-US" altLang="zh-CN" baseline="0" dirty="0"/>
              <a:t>groups</a:t>
            </a:r>
            <a:r>
              <a:rPr lang="zh-CN" altLang="en-US" baseline="0" dirty="0"/>
              <a:t> </a:t>
            </a:r>
            <a:r>
              <a:rPr lang="en-US" altLang="zh-CN" baseline="0" dirty="0"/>
              <a:t>vertices</a:t>
            </a:r>
            <a:r>
              <a:rPr lang="zh-CN" altLang="en-US" baseline="0" dirty="0"/>
              <a:t> </a:t>
            </a:r>
            <a:r>
              <a:rPr lang="en-US" altLang="zh-CN" baseline="0" dirty="0"/>
              <a:t>into</a:t>
            </a:r>
            <a:r>
              <a:rPr lang="zh-CN" altLang="en-US" baseline="0" dirty="0"/>
              <a:t> </a:t>
            </a:r>
            <a:r>
              <a:rPr lang="en-US" altLang="zh-CN" baseline="0" dirty="0"/>
              <a:t>blocks</a:t>
            </a:r>
            <a:r>
              <a:rPr lang="zh-CN" altLang="en-US" baseline="0" dirty="0"/>
              <a:t> </a:t>
            </a:r>
            <a:r>
              <a:rPr lang="en-US" altLang="zh-CN" baseline="0" dirty="0"/>
              <a:t>to</a:t>
            </a:r>
            <a:r>
              <a:rPr lang="zh-CN" altLang="en-US" baseline="0" dirty="0"/>
              <a:t> </a:t>
            </a:r>
            <a:r>
              <a:rPr lang="en-US" altLang="zh-CN" baseline="0" dirty="0"/>
              <a:t>eliminate</a:t>
            </a:r>
            <a:r>
              <a:rPr lang="zh-CN" altLang="en-US" baseline="0" dirty="0"/>
              <a:t> </a:t>
            </a:r>
            <a:r>
              <a:rPr lang="en-US" altLang="zh-CN" baseline="0" dirty="0"/>
              <a:t>communication</a:t>
            </a:r>
            <a:r>
              <a:rPr lang="zh-CN" altLang="en-US" baseline="0" dirty="0"/>
              <a:t> </a:t>
            </a:r>
            <a:r>
              <a:rPr lang="en-US" altLang="zh-CN" baseline="0" dirty="0"/>
              <a:t>within</a:t>
            </a:r>
            <a:r>
              <a:rPr lang="zh-CN" altLang="en-US" baseline="0" dirty="0"/>
              <a:t> </a:t>
            </a:r>
            <a:r>
              <a:rPr lang="en-US" altLang="zh-CN" baseline="0" dirty="0"/>
              <a:t>each</a:t>
            </a:r>
            <a:r>
              <a:rPr lang="zh-CN" altLang="en-US" baseline="0" dirty="0"/>
              <a:t> </a:t>
            </a:r>
            <a:r>
              <a:rPr lang="en-US" altLang="zh-CN" baseline="0" dirty="0"/>
              <a:t>block,</a:t>
            </a:r>
            <a:r>
              <a:rPr lang="zh-CN" altLang="en-US" baseline="0" dirty="0"/>
              <a:t> </a:t>
            </a:r>
            <a:r>
              <a:rPr lang="en-US" altLang="zh-CN" baseline="0" dirty="0"/>
              <a:t>and</a:t>
            </a:r>
            <a:r>
              <a:rPr lang="zh-CN" altLang="en-US" baseline="0" dirty="0"/>
              <a:t> </a:t>
            </a:r>
            <a:r>
              <a:rPr lang="en-US" altLang="zh-CN" baseline="0" dirty="0"/>
              <a:t>proposes</a:t>
            </a:r>
            <a:r>
              <a:rPr lang="zh-CN" altLang="en-US" baseline="0" dirty="0"/>
              <a:t> </a:t>
            </a:r>
            <a:r>
              <a:rPr lang="en-US" altLang="zh-CN" baseline="0" dirty="0"/>
              <a:t>a</a:t>
            </a:r>
            <a:r>
              <a:rPr lang="zh-CN" altLang="en-US" baseline="0" dirty="0"/>
              <a:t> </a:t>
            </a:r>
            <a:r>
              <a:rPr lang="en-US" altLang="zh-CN" baseline="0" dirty="0"/>
              <a:t>corresponding</a:t>
            </a:r>
            <a:r>
              <a:rPr lang="zh-CN" altLang="en-US" baseline="0" dirty="0"/>
              <a:t> </a:t>
            </a:r>
            <a:r>
              <a:rPr lang="en-US" altLang="zh-CN" baseline="0" dirty="0"/>
              <a:t>think-like-a-block</a:t>
            </a:r>
            <a:r>
              <a:rPr lang="zh-CN" altLang="en-US" baseline="0" dirty="0"/>
              <a:t> </a:t>
            </a:r>
            <a:r>
              <a:rPr lang="en-US" altLang="zh-CN" baseline="0" dirty="0"/>
              <a:t>programming</a:t>
            </a:r>
            <a:r>
              <a:rPr lang="zh-CN" altLang="en-US" baseline="0" dirty="0"/>
              <a:t> </a:t>
            </a:r>
            <a:r>
              <a:rPr lang="en-US" altLang="zh-CN" baseline="0" dirty="0"/>
              <a:t>model</a:t>
            </a:r>
          </a:p>
          <a:p>
            <a:endParaRPr lang="en-US" altLang="zh-CN" baseline="0" dirty="0"/>
          </a:p>
          <a:p>
            <a:r>
              <a:rPr lang="en-US" altLang="zh-CN" baseline="0" dirty="0" err="1"/>
              <a:t>Quegel</a:t>
            </a:r>
            <a:r>
              <a:rPr lang="zh-CN" altLang="en-US" baseline="0" dirty="0"/>
              <a:t> </a:t>
            </a:r>
            <a:r>
              <a:rPr lang="en-US" altLang="zh-CN" baseline="0" dirty="0"/>
              <a:t>adapts</a:t>
            </a:r>
            <a:r>
              <a:rPr lang="zh-CN" altLang="en-US" baseline="0" dirty="0"/>
              <a:t> </a:t>
            </a:r>
            <a:r>
              <a:rPr lang="en-US" altLang="zh-CN" baseline="0" dirty="0"/>
              <a:t>the</a:t>
            </a:r>
            <a:r>
              <a:rPr lang="zh-CN" altLang="en-US" baseline="0" dirty="0"/>
              <a:t> </a:t>
            </a:r>
            <a:r>
              <a:rPr lang="en-US" altLang="zh-CN" baseline="0" dirty="0"/>
              <a:t>TLAV</a:t>
            </a:r>
            <a:r>
              <a:rPr lang="zh-CN" altLang="en-US" baseline="0" dirty="0"/>
              <a:t> </a:t>
            </a:r>
            <a:r>
              <a:rPr lang="en-US" altLang="zh-CN" baseline="0" dirty="0"/>
              <a:t>API</a:t>
            </a:r>
            <a:r>
              <a:rPr lang="zh-CN" altLang="en-US" baseline="0" dirty="0"/>
              <a:t> </a:t>
            </a:r>
            <a:r>
              <a:rPr lang="en-US" altLang="zh-CN" baseline="0" dirty="0"/>
              <a:t>for</a:t>
            </a:r>
            <a:r>
              <a:rPr lang="zh-CN" altLang="en-US" baseline="0" dirty="0"/>
              <a:t> </a:t>
            </a:r>
            <a:r>
              <a:rPr lang="en-US" altLang="zh-CN" baseline="0" dirty="0"/>
              <a:t>interactive</a:t>
            </a:r>
            <a:r>
              <a:rPr lang="zh-CN" altLang="en-US" baseline="0" dirty="0"/>
              <a:t> </a:t>
            </a:r>
            <a:r>
              <a:rPr lang="en-US" altLang="zh-CN" baseline="0" dirty="0"/>
              <a:t>online</a:t>
            </a:r>
            <a:r>
              <a:rPr lang="zh-CN" altLang="en-US" baseline="0" dirty="0"/>
              <a:t> </a:t>
            </a:r>
            <a:r>
              <a:rPr lang="en-US" altLang="zh-CN" baseline="0" dirty="0"/>
              <a:t>graph</a:t>
            </a:r>
            <a:r>
              <a:rPr lang="zh-CN" altLang="en-US" baseline="0" dirty="0"/>
              <a:t> </a:t>
            </a:r>
            <a:r>
              <a:rPr lang="en-US" altLang="zh-CN" baseline="0" dirty="0"/>
              <a:t>querying</a:t>
            </a:r>
          </a:p>
          <a:p>
            <a:endParaRPr lang="en-US" altLang="zh-CN" baseline="0" dirty="0"/>
          </a:p>
          <a:p>
            <a:r>
              <a:rPr lang="en-US" altLang="zh-CN" baseline="0" dirty="0" err="1"/>
              <a:t>GraphD</a:t>
            </a:r>
            <a:r>
              <a:rPr lang="zh-CN" altLang="en-US" baseline="0" dirty="0"/>
              <a:t> </a:t>
            </a:r>
            <a:r>
              <a:rPr lang="en-US" altLang="zh-CN" baseline="0" dirty="0"/>
              <a:t>scales</a:t>
            </a:r>
            <a:r>
              <a:rPr lang="zh-CN" altLang="en-US" baseline="0" dirty="0"/>
              <a:t> </a:t>
            </a:r>
            <a:r>
              <a:rPr lang="en-US" altLang="zh-CN" baseline="0" dirty="0"/>
              <a:t>Pregel</a:t>
            </a:r>
            <a:r>
              <a:rPr lang="zh-CN" altLang="en-US" baseline="0" dirty="0"/>
              <a:t> </a:t>
            </a:r>
            <a:r>
              <a:rPr lang="en-US" altLang="zh-CN" baseline="0" dirty="0"/>
              <a:t>further</a:t>
            </a:r>
            <a:r>
              <a:rPr lang="zh-CN" altLang="en-US" baseline="0" dirty="0"/>
              <a:t> </a:t>
            </a:r>
            <a:r>
              <a:rPr lang="en-US" altLang="zh-CN" baseline="0" dirty="0"/>
              <a:t>by</a:t>
            </a:r>
            <a:r>
              <a:rPr lang="zh-CN" altLang="en-US" baseline="0" dirty="0"/>
              <a:t> </a:t>
            </a:r>
            <a:r>
              <a:rPr lang="en-US" altLang="zh-CN" baseline="0" dirty="0"/>
              <a:t>supporting</a:t>
            </a:r>
            <a:r>
              <a:rPr lang="zh-CN" altLang="en-US" baseline="0" dirty="0"/>
              <a:t> </a:t>
            </a:r>
            <a:r>
              <a:rPr lang="en-US" altLang="zh-CN" baseline="0" dirty="0"/>
              <a:t>distributed</a:t>
            </a:r>
            <a:r>
              <a:rPr lang="zh-CN" altLang="en-US" baseline="0" dirty="0"/>
              <a:t> </a:t>
            </a:r>
            <a:r>
              <a:rPr lang="en-US" altLang="zh-CN" baseline="0" dirty="0"/>
              <a:t>out-of-core</a:t>
            </a:r>
            <a:r>
              <a:rPr lang="zh-CN" altLang="en-US" baseline="0" dirty="0"/>
              <a:t> </a:t>
            </a:r>
            <a:r>
              <a:rPr lang="en-US" altLang="zh-CN" baseline="0" dirty="0"/>
              <a:t>execution</a:t>
            </a:r>
          </a:p>
          <a:p>
            <a:endParaRPr lang="en-US" altLang="zh-CN" baseline="0" dirty="0"/>
          </a:p>
          <a:p>
            <a:r>
              <a:rPr lang="en-US" altLang="zh-CN" baseline="0" dirty="0"/>
              <a:t>LWFT</a:t>
            </a:r>
            <a:r>
              <a:rPr lang="zh-CN" altLang="en-US" baseline="0" dirty="0"/>
              <a:t> </a:t>
            </a:r>
            <a:r>
              <a:rPr lang="en-US" altLang="zh-CN" baseline="0" dirty="0"/>
              <a:t>proposes</a:t>
            </a:r>
            <a:r>
              <a:rPr lang="zh-CN" altLang="en-US" baseline="0" dirty="0"/>
              <a:t> </a:t>
            </a:r>
            <a:r>
              <a:rPr lang="en-US" altLang="zh-CN" baseline="0" dirty="0"/>
              <a:t>a</a:t>
            </a:r>
            <a:r>
              <a:rPr lang="zh-CN" altLang="en-US" baseline="0" dirty="0"/>
              <a:t> </a:t>
            </a:r>
            <a:r>
              <a:rPr lang="en-US" altLang="zh-CN" baseline="0" dirty="0"/>
              <a:t>faster</a:t>
            </a:r>
            <a:r>
              <a:rPr lang="zh-CN" altLang="en-US" baseline="0" dirty="0"/>
              <a:t> </a:t>
            </a:r>
            <a:r>
              <a:rPr lang="en-US" altLang="zh-CN" baseline="0" dirty="0"/>
              <a:t>method</a:t>
            </a:r>
            <a:r>
              <a:rPr lang="zh-CN" altLang="en-US" baseline="0" dirty="0"/>
              <a:t> </a:t>
            </a:r>
            <a:r>
              <a:rPr lang="en-US" altLang="zh-CN" baseline="0" dirty="0"/>
              <a:t>for</a:t>
            </a:r>
            <a:r>
              <a:rPr lang="zh-CN" altLang="en-US" baseline="0" dirty="0"/>
              <a:t> </a:t>
            </a:r>
            <a:r>
              <a:rPr lang="en-US" altLang="zh-CN" baseline="0" dirty="0"/>
              <a:t>fault</a:t>
            </a:r>
            <a:r>
              <a:rPr lang="zh-CN" altLang="en-US" baseline="0" dirty="0"/>
              <a:t> </a:t>
            </a:r>
            <a:r>
              <a:rPr lang="en-US" altLang="zh-CN" baseline="0" dirty="0"/>
              <a:t>tolerance</a:t>
            </a:r>
            <a:r>
              <a:rPr lang="zh-CN" altLang="en-US" baseline="0" dirty="0"/>
              <a:t> </a:t>
            </a:r>
            <a:r>
              <a:rPr lang="en-US" altLang="zh-CN" baseline="0" dirty="0"/>
              <a:t>and</a:t>
            </a:r>
            <a:r>
              <a:rPr lang="zh-CN" altLang="en-US" baseline="0" dirty="0"/>
              <a:t> </a:t>
            </a:r>
            <a:r>
              <a:rPr lang="en-US" altLang="zh-CN" baseline="0" dirty="0"/>
              <a:t>recovery</a:t>
            </a:r>
            <a:r>
              <a:rPr lang="zh-CN" altLang="en-US" baseline="0" dirty="0"/>
              <a:t> </a:t>
            </a:r>
            <a:r>
              <a:rPr lang="en-US" altLang="zh-CN" baseline="0" dirty="0"/>
              <a:t>than</a:t>
            </a:r>
            <a:r>
              <a:rPr lang="zh-CN" altLang="en-US" baseline="0" dirty="0"/>
              <a:t> </a:t>
            </a:r>
            <a:r>
              <a:rPr lang="en-US" altLang="zh-CN" baseline="0" dirty="0"/>
              <a:t>Pregel's</a:t>
            </a:r>
            <a:r>
              <a:rPr lang="zh-CN" altLang="en-US" baseline="0" dirty="0"/>
              <a:t> </a:t>
            </a:r>
            <a:r>
              <a:rPr lang="en-US" altLang="zh-CN" baseline="0" dirty="0"/>
              <a:t>original</a:t>
            </a:r>
            <a:r>
              <a:rPr lang="zh-CN" altLang="en-US" baseline="0" dirty="0"/>
              <a:t> </a:t>
            </a:r>
            <a:r>
              <a:rPr lang="en-US" altLang="zh-CN" baseline="0" dirty="0"/>
              <a:t>checkpointing</a:t>
            </a:r>
            <a:r>
              <a:rPr lang="zh-CN" altLang="en-US" baseline="0" dirty="0"/>
              <a:t> </a:t>
            </a:r>
            <a:r>
              <a:rPr lang="en-US" altLang="zh-CN" baseline="0" dirty="0"/>
              <a:t>method.</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43</a:t>
            </a:fld>
            <a:endParaRPr lang="en-US"/>
          </a:p>
        </p:txBody>
      </p:sp>
    </p:spTree>
    <p:extLst>
      <p:ext uri="{BB962C8B-B14F-4D97-AF65-F5344CB8AC3E}">
        <p14:creationId xmlns:p14="http://schemas.microsoft.com/office/powerpoint/2010/main" val="4037032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Here's</a:t>
            </a:r>
            <a:r>
              <a:rPr lang="zh-CN" altLang="en-US" baseline="0" dirty="0"/>
              <a:t> </a:t>
            </a:r>
            <a:r>
              <a:rPr lang="en-US" altLang="zh-CN" baseline="0" dirty="0"/>
              <a:t>the</a:t>
            </a:r>
            <a:r>
              <a:rPr lang="zh-CN" altLang="en-US" baseline="0" dirty="0"/>
              <a:t> </a:t>
            </a:r>
            <a:r>
              <a:rPr lang="en-US" altLang="zh-CN" baseline="0" dirty="0"/>
              <a:t>graph-parallel</a:t>
            </a:r>
            <a:r>
              <a:rPr lang="zh-CN" altLang="en-US" baseline="0" dirty="0"/>
              <a:t> </a:t>
            </a:r>
            <a:r>
              <a:rPr lang="en-US" altLang="zh-CN" baseline="0" dirty="0"/>
              <a:t>ecosystem</a:t>
            </a:r>
            <a:r>
              <a:rPr lang="zh-CN" altLang="en-US" baseline="0" dirty="0"/>
              <a:t> </a:t>
            </a:r>
            <a:r>
              <a:rPr lang="en-US" altLang="zh-CN" baseline="0" dirty="0"/>
              <a:t>that</a:t>
            </a:r>
            <a:r>
              <a:rPr lang="zh-CN" altLang="en-US" baseline="0" dirty="0"/>
              <a:t> </a:t>
            </a:r>
            <a:r>
              <a:rPr lang="en-US" altLang="zh-CN" baseline="0" dirty="0"/>
              <a:t>we</a:t>
            </a:r>
            <a:r>
              <a:rPr lang="zh-CN" altLang="en-US" baseline="0" dirty="0"/>
              <a:t> </a:t>
            </a:r>
            <a:r>
              <a:rPr lang="en-US" altLang="zh-CN" baseline="0" dirty="0"/>
              <a:t>developed,</a:t>
            </a:r>
            <a:r>
              <a:rPr lang="zh-CN" altLang="en-US" baseline="0" dirty="0"/>
              <a:t> </a:t>
            </a:r>
            <a:r>
              <a:rPr lang="en-US" altLang="zh-CN" baseline="0" dirty="0"/>
              <a:t>called</a:t>
            </a:r>
            <a:r>
              <a:rPr lang="zh-CN" altLang="en-US" baseline="0" dirty="0"/>
              <a:t> </a:t>
            </a:r>
            <a:r>
              <a:rPr lang="en-US" altLang="zh-CN" baseline="0" dirty="0" err="1"/>
              <a:t>BigGraph@CUHK</a:t>
            </a:r>
            <a:r>
              <a:rPr lang="zh-CN" altLang="en-US" baseline="0" dirty="0"/>
              <a:t> </a:t>
            </a:r>
            <a:r>
              <a:rPr lang="en-US" altLang="zh-CN" baseline="0" dirty="0"/>
              <a:t>and</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accessed</a:t>
            </a:r>
            <a:r>
              <a:rPr lang="zh-CN" altLang="en-US" baseline="0" dirty="0"/>
              <a:t> </a:t>
            </a:r>
            <a:r>
              <a:rPr lang="en-US" altLang="zh-CN" baseline="0" dirty="0"/>
              <a:t>using</a:t>
            </a:r>
            <a:r>
              <a:rPr lang="zh-CN" altLang="en-US" baseline="0" dirty="0"/>
              <a:t> </a:t>
            </a:r>
            <a:r>
              <a:rPr lang="en-US" altLang="zh-CN" baseline="0" dirty="0"/>
              <a:t>the</a:t>
            </a:r>
            <a:r>
              <a:rPr lang="zh-CN" altLang="en-US" baseline="0" dirty="0"/>
              <a:t> </a:t>
            </a:r>
            <a:r>
              <a:rPr lang="en-US" altLang="zh-CN" baseline="0" dirty="0"/>
              <a:t>URL</a:t>
            </a:r>
            <a:r>
              <a:rPr lang="zh-CN" altLang="en-US" baseline="0" dirty="0"/>
              <a:t> </a:t>
            </a:r>
            <a:r>
              <a:rPr lang="en-US" altLang="zh-CN" baseline="0" dirty="0"/>
              <a:t>below.</a:t>
            </a:r>
          </a:p>
          <a:p>
            <a:endParaRPr lang="en-US" altLang="zh-CN" baseline="0" dirty="0"/>
          </a:p>
          <a:p>
            <a:r>
              <a:rPr lang="en-US" altLang="zh-CN" baseline="0" dirty="0"/>
              <a:t>You</a:t>
            </a:r>
            <a:r>
              <a:rPr lang="zh-CN" altLang="en-US" baseline="0" dirty="0"/>
              <a:t> </a:t>
            </a:r>
            <a:r>
              <a:rPr lang="en-US" altLang="zh-CN" baseline="0" dirty="0"/>
              <a:t>can</a:t>
            </a:r>
            <a:r>
              <a:rPr lang="zh-CN" altLang="en-US" baseline="0" dirty="0"/>
              <a:t> </a:t>
            </a:r>
            <a:r>
              <a:rPr lang="en-US" altLang="zh-CN" baseline="0" dirty="0"/>
              <a:t>also</a:t>
            </a:r>
            <a:r>
              <a:rPr lang="zh-CN" altLang="en-US" baseline="0" dirty="0"/>
              <a:t> </a:t>
            </a:r>
            <a:r>
              <a:rPr lang="en-US" altLang="zh-CN" baseline="0" dirty="0"/>
              <a:t>directly</a:t>
            </a:r>
            <a:r>
              <a:rPr lang="zh-CN" altLang="en-US" baseline="0" dirty="0"/>
              <a:t> </a:t>
            </a:r>
            <a:r>
              <a:rPr lang="en-US" altLang="zh-CN" baseline="0" dirty="0"/>
              <a:t>google</a:t>
            </a:r>
            <a:r>
              <a:rPr lang="zh-CN" altLang="en-US" baseline="0" dirty="0"/>
              <a:t> </a:t>
            </a:r>
            <a:r>
              <a:rPr lang="en-US" altLang="zh-CN" baseline="0" dirty="0" err="1"/>
              <a:t>BigGraph@CUHK</a:t>
            </a:r>
            <a:r>
              <a:rPr lang="zh-CN" altLang="en-US" baseline="0" dirty="0"/>
              <a:t> </a:t>
            </a:r>
            <a:r>
              <a:rPr lang="en-US" altLang="zh-CN" baseline="0" dirty="0"/>
              <a:t>to</a:t>
            </a:r>
            <a:r>
              <a:rPr lang="zh-CN" altLang="en-US" baseline="0" dirty="0"/>
              <a:t> </a:t>
            </a:r>
            <a:r>
              <a:rPr lang="en-US" altLang="zh-CN" baseline="0" dirty="0"/>
              <a:t>find</a:t>
            </a:r>
            <a:r>
              <a:rPr lang="zh-CN" altLang="en-US" baseline="0" dirty="0"/>
              <a:t> </a:t>
            </a:r>
            <a:r>
              <a:rPr lang="en-US" altLang="zh-CN" baseline="0" dirty="0"/>
              <a:t>the</a:t>
            </a:r>
            <a:r>
              <a:rPr lang="zh-CN" altLang="en-US" baseline="0" dirty="0"/>
              <a:t> </a:t>
            </a:r>
            <a:r>
              <a:rPr lang="en-US" altLang="zh-CN" baseline="0" dirty="0"/>
              <a:t>system</a:t>
            </a:r>
            <a:r>
              <a:rPr lang="zh-CN" altLang="en-US" baseline="0" dirty="0"/>
              <a:t> </a:t>
            </a:r>
            <a:r>
              <a:rPr lang="en-US" altLang="zh-CN" baseline="0" dirty="0"/>
              <a:t>websites.</a:t>
            </a:r>
          </a:p>
          <a:p>
            <a:endParaRPr lang="en-US" baseline="0" dirty="0"/>
          </a:p>
          <a:p>
            <a:r>
              <a:rPr lang="en-US" altLang="zh-CN" baseline="0" dirty="0"/>
              <a:t>Notably,</a:t>
            </a:r>
            <a:r>
              <a:rPr lang="zh-CN" altLang="en-US" baseline="0" dirty="0"/>
              <a:t> </a:t>
            </a:r>
            <a:r>
              <a:rPr lang="en-US" altLang="zh-CN" baseline="0" dirty="0"/>
              <a:t>all</a:t>
            </a:r>
            <a:r>
              <a:rPr lang="zh-CN" altLang="en-US" baseline="0" dirty="0"/>
              <a:t> </a:t>
            </a:r>
            <a:r>
              <a:rPr lang="en-US" altLang="zh-CN" baseline="0" dirty="0"/>
              <a:t>our</a:t>
            </a:r>
            <a:r>
              <a:rPr lang="zh-CN" altLang="en-US" baseline="0" dirty="0"/>
              <a:t> </a:t>
            </a:r>
            <a:r>
              <a:rPr lang="en-US" altLang="zh-CN" baseline="0" dirty="0"/>
              <a:t>frameworks</a:t>
            </a:r>
            <a:r>
              <a:rPr lang="zh-CN" altLang="en-US" baseline="0" dirty="0"/>
              <a:t> </a:t>
            </a:r>
            <a:r>
              <a:rPr lang="en-US" altLang="zh-CN" baseline="0" dirty="0"/>
              <a:t>load</a:t>
            </a:r>
            <a:r>
              <a:rPr lang="zh-CN" altLang="en-US" baseline="0" dirty="0"/>
              <a:t> </a:t>
            </a:r>
            <a:r>
              <a:rPr lang="en-US" altLang="zh-CN" baseline="0" dirty="0"/>
              <a:t>graph</a:t>
            </a:r>
            <a:r>
              <a:rPr lang="zh-CN" altLang="en-US" baseline="0" dirty="0"/>
              <a:t> </a:t>
            </a:r>
            <a:r>
              <a:rPr lang="en-US" altLang="zh-CN" baseline="0" dirty="0"/>
              <a:t>from</a:t>
            </a:r>
            <a:r>
              <a:rPr lang="zh-CN" altLang="en-US" baseline="0" dirty="0"/>
              <a:t> </a:t>
            </a:r>
            <a:r>
              <a:rPr lang="en-US" altLang="zh-CN" baseline="0" dirty="0"/>
              <a:t>HDFS,</a:t>
            </a:r>
            <a:r>
              <a:rPr lang="zh-CN" altLang="en-US" baseline="0" dirty="0"/>
              <a:t> </a:t>
            </a:r>
            <a:r>
              <a:rPr lang="en-US" altLang="zh-CN" baseline="0" dirty="0"/>
              <a:t>and</a:t>
            </a:r>
            <a:r>
              <a:rPr lang="zh-CN" altLang="en-US" baseline="0" dirty="0"/>
              <a:t> </a:t>
            </a:r>
            <a:r>
              <a:rPr lang="en-US" altLang="zh-CN" baseline="0" dirty="0"/>
              <a:t>can</a:t>
            </a:r>
            <a:r>
              <a:rPr lang="zh-CN" altLang="en-US" baseline="0" dirty="0"/>
              <a:t> </a:t>
            </a:r>
            <a:r>
              <a:rPr lang="en-US" altLang="zh-CN" baseline="0" dirty="0"/>
              <a:t>write</a:t>
            </a:r>
            <a:r>
              <a:rPr lang="zh-CN" altLang="en-US" baseline="0" dirty="0"/>
              <a:t> </a:t>
            </a:r>
            <a:r>
              <a:rPr lang="en-US" altLang="zh-CN" baseline="0" dirty="0"/>
              <a:t>results</a:t>
            </a:r>
            <a:r>
              <a:rPr lang="zh-CN" altLang="en-US" baseline="0" dirty="0"/>
              <a:t> </a:t>
            </a:r>
            <a:r>
              <a:rPr lang="en-US" altLang="zh-CN" baseline="0" dirty="0"/>
              <a:t>to</a:t>
            </a:r>
            <a:r>
              <a:rPr lang="zh-CN" altLang="en-US" baseline="0" dirty="0"/>
              <a:t> </a:t>
            </a:r>
            <a:r>
              <a:rPr lang="en-US" altLang="zh-CN" baseline="0" dirty="0"/>
              <a:t>HDFS,</a:t>
            </a:r>
            <a:r>
              <a:rPr lang="zh-CN" altLang="en-US" baseline="0" dirty="0"/>
              <a:t> </a:t>
            </a:r>
            <a:r>
              <a:rPr lang="en-US" altLang="zh-CN" baseline="0" dirty="0"/>
              <a:t>so</a:t>
            </a:r>
            <a:r>
              <a:rPr lang="zh-CN" altLang="en-US" baseline="0" dirty="0"/>
              <a:t> </a:t>
            </a:r>
            <a:r>
              <a:rPr lang="en-US" altLang="zh-CN" baseline="0" dirty="0"/>
              <a:t>they</a:t>
            </a:r>
            <a:r>
              <a:rPr lang="zh-CN" altLang="en-US" baseline="0" dirty="0"/>
              <a:t> </a:t>
            </a:r>
            <a:r>
              <a:rPr lang="en-US" altLang="zh-CN" baseline="0" dirty="0"/>
              <a:t>can</a:t>
            </a:r>
            <a:r>
              <a:rPr lang="zh-CN" altLang="en-US" baseline="0" dirty="0"/>
              <a:t> </a:t>
            </a:r>
            <a:r>
              <a:rPr lang="en-US" altLang="zh-CN" baseline="0" dirty="0"/>
              <a:t>interoperate</a:t>
            </a:r>
            <a:r>
              <a:rPr lang="zh-CN" altLang="en-US" baseline="0" dirty="0"/>
              <a:t> </a:t>
            </a:r>
            <a:r>
              <a:rPr lang="en-US" altLang="zh-CN" baseline="0" dirty="0"/>
              <a:t>with</a:t>
            </a:r>
            <a:r>
              <a:rPr lang="zh-CN" altLang="en-US" baseline="0" dirty="0"/>
              <a:t> </a:t>
            </a:r>
            <a:r>
              <a:rPr lang="en-US" altLang="zh-CN" baseline="0" dirty="0"/>
              <a:t>other</a:t>
            </a:r>
            <a:r>
              <a:rPr lang="zh-CN" altLang="en-US" baseline="0" dirty="0"/>
              <a:t> </a:t>
            </a:r>
            <a:r>
              <a:rPr lang="en-US" altLang="zh-CN" baseline="0" dirty="0"/>
              <a:t>frameworks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Hadoop</a:t>
            </a:r>
            <a:r>
              <a:rPr lang="zh-CN" altLang="en-US" baseline="0" dirty="0"/>
              <a:t> </a:t>
            </a:r>
            <a:r>
              <a:rPr lang="en-US" altLang="zh-CN" baseline="0" dirty="0"/>
              <a:t>Ecosystem.</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44</a:t>
            </a:fld>
            <a:endParaRPr lang="en-US"/>
          </a:p>
        </p:txBody>
      </p:sp>
    </p:spTree>
    <p:extLst>
      <p:ext uri="{BB962C8B-B14F-4D97-AF65-F5344CB8AC3E}">
        <p14:creationId xmlns:p14="http://schemas.microsoft.com/office/powerpoint/2010/main" val="2039941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You</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previously</a:t>
            </a:r>
            <a:r>
              <a:rPr lang="zh-CN" altLang="en-US" baseline="0" dirty="0"/>
              <a:t> </a:t>
            </a:r>
            <a:r>
              <a:rPr lang="en-US" altLang="zh-CN" baseline="0" dirty="0"/>
              <a:t>mentioned</a:t>
            </a:r>
            <a:r>
              <a:rPr lang="zh-CN" altLang="en-US" baseline="0" dirty="0"/>
              <a:t> </a:t>
            </a:r>
            <a:r>
              <a:rPr lang="en-US" altLang="zh-CN" baseline="0" dirty="0"/>
              <a:t>works</a:t>
            </a:r>
            <a:r>
              <a:rPr lang="zh-CN" altLang="en-US" baseline="0" dirty="0"/>
              <a:t> </a:t>
            </a:r>
            <a:r>
              <a:rPr lang="en-US" altLang="zh-CN" baseline="0" dirty="0"/>
              <a:t>are</a:t>
            </a:r>
            <a:r>
              <a:rPr lang="zh-CN" altLang="en-US" baseline="0" dirty="0"/>
              <a:t> </a:t>
            </a:r>
            <a:r>
              <a:rPr lang="en-US" altLang="zh-CN" baseline="0" dirty="0"/>
              <a:t>well</a:t>
            </a:r>
            <a:r>
              <a:rPr lang="zh-CN" altLang="en-US" baseline="0" dirty="0"/>
              <a:t> </a:t>
            </a:r>
            <a:r>
              <a:rPr lang="en-US" altLang="zh-CN" baseline="0" dirty="0"/>
              <a:t>cited</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45</a:t>
            </a:fld>
            <a:endParaRPr lang="en-US"/>
          </a:p>
        </p:txBody>
      </p:sp>
    </p:spTree>
    <p:extLst>
      <p:ext uri="{BB962C8B-B14F-4D97-AF65-F5344CB8AC3E}">
        <p14:creationId xmlns:p14="http://schemas.microsoft.com/office/powerpoint/2010/main" val="211159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We</a:t>
            </a:r>
            <a:r>
              <a:rPr lang="zh-CN" altLang="en-US" baseline="0" dirty="0"/>
              <a:t> </a:t>
            </a:r>
            <a:r>
              <a:rPr lang="en-US" altLang="zh-CN" baseline="0" dirty="0"/>
              <a:t>also</a:t>
            </a:r>
            <a:r>
              <a:rPr lang="zh-CN" altLang="en-US" baseline="0" dirty="0"/>
              <a:t> </a:t>
            </a:r>
            <a:r>
              <a:rPr lang="en-US" altLang="zh-CN" baseline="0" dirty="0"/>
              <a:t>have</a:t>
            </a:r>
            <a:r>
              <a:rPr lang="zh-CN" altLang="en-US" baseline="0" dirty="0"/>
              <a:t> </a:t>
            </a:r>
            <a:r>
              <a:rPr lang="en-US" altLang="zh-CN" baseline="0" dirty="0"/>
              <a:t>two</a:t>
            </a:r>
            <a:r>
              <a:rPr lang="zh-CN" altLang="en-US" baseline="0" dirty="0"/>
              <a:t> </a:t>
            </a:r>
            <a:r>
              <a:rPr lang="en-US" altLang="zh-CN" baseline="0" dirty="0"/>
              <a:t>books</a:t>
            </a:r>
            <a:r>
              <a:rPr lang="zh-CN" altLang="en-US" baseline="0" dirty="0"/>
              <a:t> </a:t>
            </a:r>
            <a:r>
              <a:rPr lang="en-US" altLang="zh-CN" baseline="0" dirty="0"/>
              <a:t>on</a:t>
            </a:r>
            <a:r>
              <a:rPr lang="zh-CN" altLang="en-US" baseline="0" dirty="0"/>
              <a:t> </a:t>
            </a:r>
            <a:r>
              <a:rPr lang="en-US" altLang="zh-CN" baseline="0" dirty="0"/>
              <a:t>this</a:t>
            </a:r>
            <a:r>
              <a:rPr lang="zh-CN" altLang="en-US" baseline="0" dirty="0"/>
              <a:t> </a:t>
            </a:r>
            <a:r>
              <a:rPr lang="en-US" altLang="zh-CN" baseline="0" dirty="0"/>
              <a:t>topic,</a:t>
            </a:r>
            <a:r>
              <a:rPr lang="zh-CN" altLang="en-US" baseline="0" dirty="0"/>
              <a:t> </a:t>
            </a:r>
            <a:r>
              <a:rPr lang="en-US" altLang="zh-CN" baseline="0" dirty="0"/>
              <a:t>with</a:t>
            </a:r>
            <a:r>
              <a:rPr lang="zh-CN" altLang="en-US" baseline="0" dirty="0"/>
              <a:t> </a:t>
            </a:r>
            <a:r>
              <a:rPr lang="en-US" altLang="zh-CN" baseline="0" dirty="0"/>
              <a:t>comprehensive</a:t>
            </a:r>
            <a:r>
              <a:rPr lang="zh-CN" altLang="en-US" baseline="0" dirty="0"/>
              <a:t> </a:t>
            </a:r>
            <a:r>
              <a:rPr lang="en-US" altLang="zh-CN" baseline="0" dirty="0"/>
              <a:t>review</a:t>
            </a:r>
            <a:r>
              <a:rPr lang="zh-CN" altLang="en-US" baseline="0" dirty="0"/>
              <a:t> </a:t>
            </a:r>
            <a:r>
              <a:rPr lang="en-US" altLang="zh-CN" baseline="0" dirty="0"/>
              <a:t>of</a:t>
            </a:r>
            <a:r>
              <a:rPr lang="zh-CN" altLang="en-US" baseline="0" dirty="0"/>
              <a:t> </a:t>
            </a:r>
            <a:r>
              <a:rPr lang="en-US" altLang="zh-CN" baseline="0" dirty="0"/>
              <a:t>not</a:t>
            </a:r>
            <a:r>
              <a:rPr lang="zh-CN" altLang="en-US" baseline="0" dirty="0"/>
              <a:t> </a:t>
            </a:r>
            <a:r>
              <a:rPr lang="en-US" altLang="zh-CN" baseline="0" dirty="0"/>
              <a:t>only</a:t>
            </a:r>
            <a:r>
              <a:rPr lang="zh-CN" altLang="en-US" baseline="0" dirty="0"/>
              <a:t> </a:t>
            </a:r>
            <a:r>
              <a:rPr lang="en-US" altLang="zh-CN" baseline="0" dirty="0"/>
              <a:t>our</a:t>
            </a:r>
            <a:r>
              <a:rPr lang="zh-CN" altLang="en-US" baseline="0" dirty="0"/>
              <a:t> </a:t>
            </a:r>
            <a:r>
              <a:rPr lang="en-US" altLang="zh-CN" baseline="0" dirty="0"/>
              <a:t>own</a:t>
            </a:r>
            <a:r>
              <a:rPr lang="zh-CN" altLang="en-US" baseline="0" dirty="0"/>
              <a:t> </a:t>
            </a:r>
            <a:r>
              <a:rPr lang="en-US" altLang="zh-CN" baseline="0" dirty="0"/>
              <a:t>frameworks,</a:t>
            </a:r>
            <a:r>
              <a:rPr lang="zh-CN" altLang="en-US" baseline="0" dirty="0"/>
              <a:t> </a:t>
            </a:r>
            <a:r>
              <a:rPr lang="en-US" altLang="zh-CN" baseline="0" dirty="0"/>
              <a:t>but</a:t>
            </a:r>
            <a:r>
              <a:rPr lang="zh-CN" altLang="en-US" baseline="0" dirty="0"/>
              <a:t> </a:t>
            </a:r>
            <a:r>
              <a:rPr lang="en-US" altLang="zh-CN" baseline="0" dirty="0"/>
              <a:t>also</a:t>
            </a:r>
            <a:r>
              <a:rPr lang="zh-CN" altLang="en-US" baseline="0" dirty="0"/>
              <a:t> </a:t>
            </a:r>
            <a:r>
              <a:rPr lang="en-US" altLang="zh-CN" baseline="0" dirty="0"/>
              <a:t>other</a:t>
            </a:r>
            <a:r>
              <a:rPr lang="zh-CN" altLang="en-US" baseline="0" dirty="0"/>
              <a:t> </a:t>
            </a:r>
            <a:r>
              <a:rPr lang="en-US" altLang="zh-CN" baseline="0" dirty="0"/>
              <a:t>important</a:t>
            </a:r>
            <a:r>
              <a:rPr lang="zh-CN" altLang="en-US" baseline="0" dirty="0"/>
              <a:t> </a:t>
            </a:r>
            <a:r>
              <a:rPr lang="en-US" altLang="zh-CN" baseline="0" dirty="0"/>
              <a:t>state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arts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field.</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46</a:t>
            </a:fld>
            <a:endParaRPr lang="en-US"/>
          </a:p>
        </p:txBody>
      </p:sp>
    </p:spTree>
    <p:extLst>
      <p:ext uri="{BB962C8B-B14F-4D97-AF65-F5344CB8AC3E}">
        <p14:creationId xmlns:p14="http://schemas.microsoft.com/office/powerpoint/2010/main" val="3607090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this</a:t>
            </a:r>
            <a:r>
              <a:rPr lang="zh-CN" altLang="en-US" dirty="0"/>
              <a:t> </a:t>
            </a:r>
            <a:r>
              <a:rPr lang="en-US" altLang="zh-CN" dirty="0"/>
              <a:t>PVLDB</a:t>
            </a:r>
            <a:r>
              <a:rPr lang="zh-CN" altLang="en-US" dirty="0"/>
              <a:t> </a:t>
            </a:r>
            <a:r>
              <a:rPr lang="en-US" altLang="zh-CN" dirty="0"/>
              <a:t>2014</a:t>
            </a:r>
            <a:r>
              <a:rPr lang="zh-CN" altLang="en-US" dirty="0"/>
              <a:t> </a:t>
            </a:r>
            <a:r>
              <a:rPr lang="en-US" altLang="zh-CN" dirty="0"/>
              <a:t>paper,</a:t>
            </a:r>
            <a:r>
              <a:rPr lang="zh-CN" altLang="en-US" dirty="0"/>
              <a:t> </a:t>
            </a:r>
            <a:r>
              <a:rPr lang="en-US" altLang="zh-CN" dirty="0"/>
              <a:t>we</a:t>
            </a:r>
            <a:r>
              <a:rPr lang="zh-CN" altLang="en-US" dirty="0"/>
              <a:t> </a:t>
            </a:r>
            <a:r>
              <a:rPr lang="en-US" altLang="zh-CN" dirty="0"/>
              <a:t>proposed</a:t>
            </a:r>
            <a:r>
              <a:rPr lang="zh-CN" altLang="en-US" dirty="0"/>
              <a:t> </a:t>
            </a:r>
            <a:r>
              <a:rPr lang="en-US" altLang="zh-CN" dirty="0"/>
              <a:t>the</a:t>
            </a:r>
            <a:r>
              <a:rPr lang="zh-CN" altLang="en-US" dirty="0"/>
              <a:t> </a:t>
            </a:r>
            <a:r>
              <a:rPr lang="en-US" altLang="zh-CN" dirty="0"/>
              <a:t>concept</a:t>
            </a:r>
            <a:r>
              <a:rPr lang="zh-CN" altLang="en-US" dirty="0"/>
              <a:t> </a:t>
            </a:r>
            <a:r>
              <a:rPr lang="en-US" altLang="zh-CN" dirty="0"/>
              <a:t>of</a:t>
            </a:r>
            <a:r>
              <a:rPr lang="zh-CN" altLang="en-US" dirty="0"/>
              <a:t> </a:t>
            </a:r>
            <a:r>
              <a:rPr lang="en-US" altLang="zh-CN" dirty="0"/>
              <a:t>PPA,</a:t>
            </a:r>
            <a:r>
              <a:rPr lang="zh-CN" altLang="en-US" dirty="0"/>
              <a:t> </a:t>
            </a:r>
            <a:r>
              <a:rPr lang="en-US" altLang="zh-CN" dirty="0"/>
              <a:t>which</a:t>
            </a:r>
            <a:r>
              <a:rPr lang="zh-CN" altLang="en-US" dirty="0"/>
              <a:t> </a:t>
            </a:r>
            <a:r>
              <a:rPr lang="en-US" altLang="zh-CN" dirty="0"/>
              <a:t>is</a:t>
            </a:r>
            <a:r>
              <a:rPr lang="zh-CN" altLang="en-US" dirty="0"/>
              <a:t> </a:t>
            </a:r>
            <a:r>
              <a:rPr lang="en-US" altLang="zh-CN" dirty="0"/>
              <a:t>a</a:t>
            </a:r>
            <a:r>
              <a:rPr lang="zh-CN" altLang="en-US" dirty="0"/>
              <a:t> </a:t>
            </a:r>
            <a:r>
              <a:rPr lang="en-US" altLang="zh-CN" dirty="0"/>
              <a:t>class</a:t>
            </a:r>
            <a:r>
              <a:rPr lang="zh-CN" altLang="en-US" dirty="0"/>
              <a:t> </a:t>
            </a:r>
            <a:r>
              <a:rPr lang="en-US" altLang="zh-CN" dirty="0"/>
              <a:t>of</a:t>
            </a:r>
            <a:r>
              <a:rPr lang="zh-CN" altLang="en-US" dirty="0"/>
              <a:t> </a:t>
            </a:r>
            <a:r>
              <a:rPr lang="en-US" altLang="zh-CN" dirty="0"/>
              <a:t>scalable</a:t>
            </a:r>
            <a:r>
              <a:rPr lang="zh-CN" altLang="en-US" dirty="0"/>
              <a:t> </a:t>
            </a:r>
            <a:r>
              <a:rPr lang="en-US" altLang="zh-CN" dirty="0"/>
              <a:t>Pregel</a:t>
            </a:r>
            <a:r>
              <a:rPr lang="zh-CN" altLang="en-US" dirty="0"/>
              <a:t> </a:t>
            </a:r>
            <a:r>
              <a:rPr lang="en-US" altLang="zh-CN" dirty="0"/>
              <a:t>algorithms</a:t>
            </a:r>
            <a:r>
              <a:rPr lang="zh-CN" altLang="en-US" dirty="0"/>
              <a:t> </a:t>
            </a:r>
            <a:r>
              <a:rPr lang="en-US" altLang="zh-CN" dirty="0"/>
              <a:t>that</a:t>
            </a:r>
            <a:r>
              <a:rPr lang="zh-CN" altLang="en-US" dirty="0"/>
              <a:t> </a:t>
            </a:r>
            <a:r>
              <a:rPr lang="en-US" altLang="zh-CN" dirty="0"/>
              <a:t>runs</a:t>
            </a:r>
            <a:r>
              <a:rPr lang="zh-CN" altLang="en-US" dirty="0"/>
              <a:t> </a:t>
            </a:r>
            <a:r>
              <a:rPr lang="en-US" altLang="zh-CN" dirty="0"/>
              <a:t>for</a:t>
            </a:r>
            <a:r>
              <a:rPr lang="zh-CN" altLang="en-US" dirty="0"/>
              <a:t> </a:t>
            </a:r>
            <a:r>
              <a:rPr lang="en-US" altLang="zh-CN" dirty="0"/>
              <a:t>logarithmic</a:t>
            </a:r>
            <a:r>
              <a:rPr lang="zh-CN" altLang="en-US" dirty="0"/>
              <a:t> </a:t>
            </a:r>
            <a:r>
              <a:rPr lang="en-US" altLang="zh-CN" dirty="0"/>
              <a:t>number</a:t>
            </a:r>
            <a:r>
              <a:rPr lang="zh-CN" altLang="en-US" dirty="0"/>
              <a:t> </a:t>
            </a:r>
            <a:r>
              <a:rPr lang="en-US" altLang="zh-CN" dirty="0"/>
              <a:t>of</a:t>
            </a:r>
            <a:r>
              <a:rPr lang="zh-CN" altLang="en-US" dirty="0"/>
              <a:t> </a:t>
            </a:r>
            <a:r>
              <a:rPr lang="en-US" altLang="zh-CN" dirty="0"/>
              <a:t>iterations,</a:t>
            </a:r>
            <a:r>
              <a:rPr lang="zh-CN" altLang="en-US" dirty="0"/>
              <a:t> </a:t>
            </a:r>
            <a:r>
              <a:rPr lang="en-US" altLang="zh-CN" dirty="0"/>
              <a:t>and</a:t>
            </a:r>
            <a:r>
              <a:rPr lang="zh-CN" altLang="en-US" dirty="0"/>
              <a:t> </a:t>
            </a:r>
            <a:r>
              <a:rPr lang="en-US" altLang="zh-CN" dirty="0"/>
              <a:t>each</a:t>
            </a:r>
            <a:r>
              <a:rPr lang="zh-CN" altLang="en-US" dirty="0"/>
              <a:t> </a:t>
            </a:r>
            <a:r>
              <a:rPr lang="en-US" altLang="zh-CN" dirty="0"/>
              <a:t>iteration</a:t>
            </a:r>
            <a:r>
              <a:rPr lang="zh-CN" altLang="en-US" dirty="0"/>
              <a:t> </a:t>
            </a:r>
            <a:r>
              <a:rPr lang="en-US" altLang="zh-CN" dirty="0"/>
              <a:t>has</a:t>
            </a:r>
            <a:r>
              <a:rPr lang="zh-CN" altLang="en-US" dirty="0"/>
              <a:t> </a:t>
            </a:r>
            <a:r>
              <a:rPr lang="en-US" altLang="zh-CN" dirty="0"/>
              <a:t>a</a:t>
            </a:r>
            <a:r>
              <a:rPr lang="zh-CN" altLang="en-US" dirty="0"/>
              <a:t> </a:t>
            </a:r>
            <a:r>
              <a:rPr lang="en-US" altLang="zh-CN" dirty="0"/>
              <a:t>linear</a:t>
            </a:r>
            <a:r>
              <a:rPr lang="zh-CN" altLang="en-US" dirty="0"/>
              <a:t> </a:t>
            </a:r>
            <a:r>
              <a:rPr lang="en-US" altLang="zh-CN" dirty="0"/>
              <a:t>cost.</a:t>
            </a:r>
          </a:p>
          <a:p>
            <a:r>
              <a:rPr lang="en-US" altLang="zh-CN" dirty="0"/>
              <a:t>[click]</a:t>
            </a:r>
            <a:endParaRPr lang="en-US" dirty="0"/>
          </a:p>
          <a:p>
            <a:r>
              <a:rPr lang="en-US" altLang="zh-CN" dirty="0"/>
              <a:t>We</a:t>
            </a:r>
            <a:r>
              <a:rPr lang="zh-CN" altLang="en-US" dirty="0"/>
              <a:t> </a:t>
            </a:r>
            <a:r>
              <a:rPr lang="en-US" altLang="zh-CN" dirty="0"/>
              <a:t>designed</a:t>
            </a:r>
            <a:r>
              <a:rPr lang="zh-CN" altLang="en-US" dirty="0"/>
              <a:t> </a:t>
            </a:r>
            <a:r>
              <a:rPr lang="en-US" altLang="zh-CN" dirty="0"/>
              <a:t>PPA</a:t>
            </a:r>
            <a:r>
              <a:rPr lang="zh-CN" altLang="en-US" dirty="0"/>
              <a:t> </a:t>
            </a:r>
            <a:r>
              <a:rPr lang="en-US" altLang="zh-CN" dirty="0"/>
              <a:t>for</a:t>
            </a:r>
            <a:r>
              <a:rPr lang="zh-CN" altLang="en-US" dirty="0"/>
              <a:t> </a:t>
            </a:r>
            <a:r>
              <a:rPr lang="en-US" altLang="zh-CN" dirty="0"/>
              <a:t>a</a:t>
            </a:r>
            <a:r>
              <a:rPr lang="zh-CN" altLang="en-US" dirty="0"/>
              <a:t> </a:t>
            </a:r>
            <a:r>
              <a:rPr lang="en-US" altLang="zh-CN" dirty="0"/>
              <a:t>series</a:t>
            </a:r>
            <a:r>
              <a:rPr lang="zh-CN" altLang="en-US" dirty="0"/>
              <a:t> </a:t>
            </a:r>
            <a:r>
              <a:rPr lang="en-US" altLang="zh-CN" dirty="0"/>
              <a:t>of</a:t>
            </a:r>
            <a:r>
              <a:rPr lang="zh-CN" altLang="en-US" dirty="0"/>
              <a:t> </a:t>
            </a:r>
            <a:r>
              <a:rPr lang="en-US" altLang="zh-CN" dirty="0"/>
              <a:t>fundamental</a:t>
            </a:r>
            <a:r>
              <a:rPr lang="zh-CN" altLang="en-US" dirty="0"/>
              <a:t> </a:t>
            </a:r>
            <a:r>
              <a:rPr lang="en-US" altLang="zh-CN" dirty="0"/>
              <a:t>graph</a:t>
            </a:r>
            <a:r>
              <a:rPr lang="zh-CN" altLang="en-US" dirty="0"/>
              <a:t> </a:t>
            </a:r>
            <a:r>
              <a:rPr lang="en-US" altLang="zh-CN" dirty="0"/>
              <a:t>problems</a:t>
            </a:r>
            <a:r>
              <a:rPr lang="zh-CN" altLang="en-US" dirty="0"/>
              <a:t> </a:t>
            </a:r>
            <a:r>
              <a:rPr lang="en-US" altLang="zh-CN" dirty="0"/>
              <a:t>such</a:t>
            </a:r>
            <a:r>
              <a:rPr lang="zh-CN" altLang="en-US" dirty="0"/>
              <a:t> </a:t>
            </a:r>
            <a:r>
              <a:rPr lang="en-US" altLang="zh-CN" dirty="0"/>
              <a:t>as</a:t>
            </a:r>
            <a:r>
              <a:rPr lang="zh-CN" altLang="en-US" dirty="0"/>
              <a:t> </a:t>
            </a:r>
            <a:r>
              <a:rPr lang="en-US" altLang="zh-CN" dirty="0"/>
              <a:t>list</a:t>
            </a:r>
            <a:r>
              <a:rPr lang="zh-CN" altLang="en-US" dirty="0"/>
              <a:t> </a:t>
            </a:r>
            <a:r>
              <a:rPr lang="en-US" altLang="zh-CN" dirty="0"/>
              <a:t>ranking</a:t>
            </a:r>
            <a:r>
              <a:rPr lang="zh-CN" altLang="en-US" dirty="0"/>
              <a:t> </a:t>
            </a:r>
            <a:r>
              <a:rPr lang="en-US" altLang="zh-CN" dirty="0"/>
              <a:t>and</a:t>
            </a:r>
            <a:r>
              <a:rPr lang="zh-CN" altLang="en-US" dirty="0"/>
              <a:t> </a:t>
            </a:r>
            <a:r>
              <a:rPr lang="en-US" altLang="zh-CN" dirty="0"/>
              <a:t>connected</a:t>
            </a:r>
            <a:r>
              <a:rPr lang="zh-CN" altLang="en-US" dirty="0"/>
              <a:t> </a:t>
            </a:r>
            <a:r>
              <a:rPr lang="en-US" altLang="zh-CN" dirty="0"/>
              <a:t>components,</a:t>
            </a:r>
            <a:r>
              <a:rPr lang="zh-CN" altLang="en-US" dirty="0"/>
              <a:t> </a:t>
            </a:r>
            <a:r>
              <a:rPr lang="en-US" altLang="zh-CN" dirty="0"/>
              <a:t>and</a:t>
            </a:r>
            <a:r>
              <a:rPr lang="zh-CN" altLang="en-US" dirty="0"/>
              <a:t> </a:t>
            </a:r>
            <a:r>
              <a:rPr lang="en-US" altLang="zh-CN" dirty="0"/>
              <a:t>these</a:t>
            </a:r>
            <a:r>
              <a:rPr lang="zh-CN" altLang="en-US" dirty="0"/>
              <a:t> </a:t>
            </a:r>
            <a:r>
              <a:rPr lang="en-US" altLang="zh-CN" dirty="0"/>
              <a:t>PPAs</a:t>
            </a:r>
            <a:r>
              <a:rPr lang="zh-CN" altLang="en-US" dirty="0"/>
              <a:t> </a:t>
            </a:r>
            <a:r>
              <a:rPr lang="en-US" altLang="zh-CN" dirty="0"/>
              <a:t>can</a:t>
            </a:r>
            <a:r>
              <a:rPr lang="zh-CN" altLang="en-US" dirty="0"/>
              <a:t> </a:t>
            </a:r>
            <a:r>
              <a:rPr lang="en-US" altLang="zh-CN" dirty="0"/>
              <a:t>be</a:t>
            </a:r>
            <a:r>
              <a:rPr lang="zh-CN" altLang="en-US" dirty="0"/>
              <a:t> </a:t>
            </a:r>
            <a:r>
              <a:rPr lang="en-US" altLang="zh-CN" dirty="0"/>
              <a:t>used</a:t>
            </a:r>
            <a:r>
              <a:rPr lang="zh-CN" altLang="en-US" dirty="0"/>
              <a:t> </a:t>
            </a:r>
            <a:r>
              <a:rPr lang="en-US" altLang="zh-CN" dirty="0"/>
              <a:t>as</a:t>
            </a:r>
            <a:r>
              <a:rPr lang="zh-CN" altLang="en-US" dirty="0"/>
              <a:t> </a:t>
            </a:r>
            <a:r>
              <a:rPr lang="en-US" altLang="zh-CN" dirty="0"/>
              <a:t>building</a:t>
            </a:r>
            <a:r>
              <a:rPr lang="zh-CN" altLang="en-US" dirty="0"/>
              <a:t> </a:t>
            </a:r>
            <a:r>
              <a:rPr lang="en-US" altLang="zh-CN" dirty="0"/>
              <a:t>blocks</a:t>
            </a:r>
            <a:r>
              <a:rPr lang="zh-CN" altLang="en-US" dirty="0"/>
              <a:t> </a:t>
            </a:r>
            <a:r>
              <a:rPr lang="en-US" altLang="zh-CN" dirty="0"/>
              <a:t>to</a:t>
            </a:r>
            <a:r>
              <a:rPr lang="zh-CN" altLang="en-US" dirty="0"/>
              <a:t> </a:t>
            </a:r>
            <a:r>
              <a:rPr lang="en-US" altLang="zh-CN" dirty="0"/>
              <a:t>implement</a:t>
            </a:r>
            <a:r>
              <a:rPr lang="zh-CN" altLang="en-US" dirty="0"/>
              <a:t> </a:t>
            </a:r>
            <a:r>
              <a:rPr lang="en-US" altLang="zh-CN" dirty="0"/>
              <a:t>PPAs</a:t>
            </a:r>
            <a:r>
              <a:rPr lang="zh-CN" altLang="en-US" dirty="0"/>
              <a:t> </a:t>
            </a:r>
            <a:r>
              <a:rPr lang="en-US" altLang="zh-CN" dirty="0"/>
              <a:t>for</a:t>
            </a:r>
            <a:r>
              <a:rPr lang="zh-CN" altLang="en-US" dirty="0"/>
              <a:t> </a:t>
            </a:r>
            <a:r>
              <a:rPr lang="en-US" altLang="zh-CN" dirty="0"/>
              <a:t>other</a:t>
            </a:r>
            <a:r>
              <a:rPr lang="zh-CN" altLang="en-US" dirty="0"/>
              <a:t> </a:t>
            </a:r>
            <a:r>
              <a:rPr lang="en-US" altLang="zh-CN" dirty="0"/>
              <a:t>more</a:t>
            </a:r>
            <a:r>
              <a:rPr lang="zh-CN" altLang="en-US" dirty="0"/>
              <a:t> </a:t>
            </a:r>
            <a:r>
              <a:rPr lang="en-US" altLang="zh-CN" dirty="0"/>
              <a:t>advanced</a:t>
            </a:r>
            <a:r>
              <a:rPr lang="zh-CN" altLang="en-US" dirty="0"/>
              <a:t> </a:t>
            </a:r>
            <a:r>
              <a:rPr lang="en-US" altLang="zh-CN" dirty="0"/>
              <a:t>graph</a:t>
            </a:r>
            <a:r>
              <a:rPr lang="zh-CN" altLang="en-US" dirty="0"/>
              <a:t> </a:t>
            </a:r>
            <a:r>
              <a:rPr lang="en-US" altLang="zh-CN" dirty="0"/>
              <a:t>problems.</a:t>
            </a:r>
          </a:p>
          <a:p>
            <a:r>
              <a:rPr lang="en-US" altLang="zh-CN" dirty="0"/>
              <a:t>[click]</a:t>
            </a:r>
          </a:p>
          <a:p>
            <a:r>
              <a:rPr lang="en-US" altLang="zh-CN" dirty="0"/>
              <a:t>This</a:t>
            </a:r>
            <a:r>
              <a:rPr lang="zh-CN" altLang="en-US" dirty="0"/>
              <a:t> </a:t>
            </a:r>
            <a:r>
              <a:rPr lang="en-US" altLang="zh-CN" dirty="0"/>
              <a:t>work</a:t>
            </a:r>
            <a:r>
              <a:rPr lang="zh-CN" altLang="en-US" dirty="0"/>
              <a:t> </a:t>
            </a:r>
            <a:r>
              <a:rPr lang="en-US" altLang="zh-CN" dirty="0"/>
              <a:t>was</a:t>
            </a:r>
            <a:r>
              <a:rPr lang="zh-CN" altLang="en-US" dirty="0"/>
              <a:t> </a:t>
            </a:r>
            <a:r>
              <a:rPr lang="en-US" altLang="zh-CN" dirty="0"/>
              <a:t>highly</a:t>
            </a:r>
            <a:r>
              <a:rPr lang="zh-CN" altLang="en-US" dirty="0"/>
              <a:t> </a:t>
            </a:r>
            <a:r>
              <a:rPr lang="en-US" altLang="zh-CN" dirty="0"/>
              <a:t>commented</a:t>
            </a:r>
            <a:r>
              <a:rPr lang="zh-CN" altLang="en-US" dirty="0"/>
              <a:t> </a:t>
            </a:r>
            <a:r>
              <a:rPr lang="en-US" altLang="zh-CN" dirty="0"/>
              <a:t>by</a:t>
            </a:r>
            <a:r>
              <a:rPr lang="zh-CN" altLang="en-US" dirty="0"/>
              <a:t> </a:t>
            </a:r>
            <a:r>
              <a:rPr lang="en-US" altLang="zh-CN" dirty="0"/>
              <a:t>peer</a:t>
            </a:r>
            <a:r>
              <a:rPr lang="zh-CN" altLang="en-US" dirty="0"/>
              <a:t> </a:t>
            </a:r>
            <a:r>
              <a:rPr lang="en-US" altLang="zh-CN" dirty="0"/>
              <a:t>researchers,</a:t>
            </a:r>
            <a:r>
              <a:rPr lang="zh-CN" altLang="en-US" dirty="0"/>
              <a:t> </a:t>
            </a:r>
            <a:r>
              <a:rPr lang="en-US" altLang="zh-CN" dirty="0"/>
              <a:t>such</a:t>
            </a:r>
            <a:r>
              <a:rPr lang="zh-CN" altLang="en-US" dirty="0"/>
              <a:t> </a:t>
            </a:r>
            <a:r>
              <a:rPr lang="en-US" altLang="zh-CN" dirty="0"/>
              <a:t>as</a:t>
            </a:r>
            <a:r>
              <a:rPr lang="zh-CN" altLang="en-US" dirty="0"/>
              <a:t> </a:t>
            </a:r>
            <a:r>
              <a:rPr lang="en-US" altLang="zh-CN" dirty="0"/>
              <a:t>this</a:t>
            </a:r>
            <a:r>
              <a:rPr lang="zh-CN" altLang="en-US" dirty="0"/>
              <a:t> </a:t>
            </a:r>
            <a:r>
              <a:rPr lang="en-US" altLang="zh-CN" dirty="0"/>
              <a:t>slide</a:t>
            </a:r>
            <a:r>
              <a:rPr lang="zh-CN" altLang="en-US" dirty="0"/>
              <a:t> </a:t>
            </a:r>
            <a:r>
              <a:rPr lang="en-US" altLang="zh-CN" dirty="0"/>
              <a:t>from</a:t>
            </a:r>
            <a:r>
              <a:rPr lang="zh-CN" altLang="en-US" dirty="0"/>
              <a:t> </a:t>
            </a:r>
            <a:r>
              <a:rPr lang="en-US" altLang="zh-CN" dirty="0"/>
              <a:t>a</a:t>
            </a:r>
            <a:r>
              <a:rPr lang="zh-CN" altLang="en-US" dirty="0"/>
              <a:t> </a:t>
            </a:r>
            <a:r>
              <a:rPr lang="en-US" altLang="zh-CN" dirty="0"/>
              <a:t>tutorial</a:t>
            </a:r>
            <a:r>
              <a:rPr lang="zh-CN" altLang="en-US" dirty="0"/>
              <a:t> </a:t>
            </a:r>
            <a:r>
              <a:rPr lang="en-US" altLang="zh-CN" dirty="0"/>
              <a:t>in</a:t>
            </a:r>
            <a:r>
              <a:rPr lang="zh-CN" altLang="en-US" dirty="0"/>
              <a:t> </a:t>
            </a:r>
            <a:r>
              <a:rPr lang="en-US" altLang="zh-CN" dirty="0"/>
              <a:t>VLDB</a:t>
            </a:r>
            <a:r>
              <a:rPr lang="zh-CN" altLang="en-US" dirty="0"/>
              <a:t> </a:t>
            </a:r>
            <a:r>
              <a:rPr lang="en-US" altLang="zh-CN" dirty="0"/>
              <a:t>2014.</a:t>
            </a:r>
            <a:endParaRPr lang="en-US"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47</a:t>
            </a:fld>
            <a:endParaRPr lang="en-US"/>
          </a:p>
        </p:txBody>
      </p:sp>
    </p:spTree>
    <p:extLst>
      <p:ext uri="{BB962C8B-B14F-4D97-AF65-F5344CB8AC3E}">
        <p14:creationId xmlns:p14="http://schemas.microsoft.com/office/powerpoint/2010/main" val="1317771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list</a:t>
            </a:r>
            <a:r>
              <a:rPr lang="zh-CN" altLang="en-US" dirty="0"/>
              <a:t> </a:t>
            </a:r>
            <a:r>
              <a:rPr lang="en-US" altLang="zh-CN" dirty="0"/>
              <a:t>ranking</a:t>
            </a:r>
            <a:r>
              <a:rPr lang="zh-CN" altLang="en-US" dirty="0"/>
              <a:t> </a:t>
            </a:r>
            <a:r>
              <a:rPr lang="en-US" altLang="zh-CN" dirty="0"/>
              <a:t>and</a:t>
            </a:r>
            <a:r>
              <a:rPr lang="zh-CN" altLang="en-US" dirty="0"/>
              <a:t> </a:t>
            </a:r>
            <a:r>
              <a:rPr lang="en-US" altLang="zh-CN" dirty="0"/>
              <a:t>connected</a:t>
            </a:r>
            <a:r>
              <a:rPr lang="zh-CN" altLang="en-US" dirty="0"/>
              <a:t> </a:t>
            </a:r>
            <a:r>
              <a:rPr lang="en-US" altLang="zh-CN" dirty="0"/>
              <a:t>component</a:t>
            </a:r>
            <a:r>
              <a:rPr lang="zh-CN" altLang="en-US" dirty="0"/>
              <a:t> </a:t>
            </a:r>
            <a:r>
              <a:rPr lang="en-US" altLang="zh-CN" dirty="0"/>
              <a:t>PPAs</a:t>
            </a:r>
            <a:r>
              <a:rPr lang="zh-CN" altLang="en-US" dirty="0"/>
              <a:t> </a:t>
            </a:r>
            <a:r>
              <a:rPr lang="en-US" altLang="zh-CN" dirty="0"/>
              <a:t>have</a:t>
            </a:r>
            <a:r>
              <a:rPr lang="zh-CN" altLang="en-US" dirty="0"/>
              <a:t> </a:t>
            </a:r>
            <a:r>
              <a:rPr lang="en-US" altLang="zh-CN" dirty="0"/>
              <a:t>been</a:t>
            </a:r>
            <a:r>
              <a:rPr lang="zh-CN" altLang="en-US" dirty="0"/>
              <a:t> </a:t>
            </a:r>
            <a:r>
              <a:rPr lang="en-US" altLang="zh-CN" dirty="0"/>
              <a:t>applied</a:t>
            </a:r>
            <a:r>
              <a:rPr lang="zh-CN" altLang="en-US" dirty="0"/>
              <a:t> </a:t>
            </a:r>
            <a:r>
              <a:rPr lang="en-US" altLang="zh-CN" dirty="0"/>
              <a:t>for</a:t>
            </a:r>
            <a:r>
              <a:rPr lang="zh-CN" altLang="en-US" dirty="0"/>
              <a:t> </a:t>
            </a:r>
            <a:r>
              <a:rPr lang="en-US" altLang="zh-CN" dirty="0"/>
              <a:t>genome</a:t>
            </a:r>
            <a:r>
              <a:rPr lang="zh-CN" altLang="en-US" dirty="0"/>
              <a:t> </a:t>
            </a:r>
            <a:r>
              <a:rPr lang="en-US" altLang="zh-CN" dirty="0"/>
              <a:t>assembly</a:t>
            </a:r>
            <a:r>
              <a:rPr lang="zh-CN" altLang="en-US" dirty="0"/>
              <a:t> </a:t>
            </a:r>
            <a:r>
              <a:rPr lang="en-US" altLang="zh-CN" dirty="0"/>
              <a:t>in</a:t>
            </a:r>
            <a:r>
              <a:rPr lang="zh-CN" altLang="en-US" dirty="0"/>
              <a:t> </a:t>
            </a:r>
            <a:r>
              <a:rPr lang="en-US" altLang="zh-CN" dirty="0"/>
              <a:t>our</a:t>
            </a:r>
            <a:r>
              <a:rPr lang="zh-CN" altLang="en-US" dirty="0"/>
              <a:t> </a:t>
            </a:r>
            <a:r>
              <a:rPr lang="en-US" altLang="zh-CN" dirty="0"/>
              <a:t>ICDE</a:t>
            </a:r>
            <a:r>
              <a:rPr lang="zh-CN" altLang="en-US" dirty="0"/>
              <a:t> </a:t>
            </a:r>
            <a:r>
              <a:rPr lang="en-US" altLang="zh-CN" dirty="0"/>
              <a:t>2018</a:t>
            </a:r>
            <a:r>
              <a:rPr lang="zh-CN" altLang="en-US" dirty="0"/>
              <a:t> </a:t>
            </a:r>
            <a:r>
              <a:rPr lang="en-US" altLang="zh-CN" dirty="0"/>
              <a:t>short</a:t>
            </a:r>
            <a:r>
              <a:rPr lang="zh-CN" altLang="en-US" dirty="0"/>
              <a:t> </a:t>
            </a:r>
            <a:r>
              <a:rPr lang="en-US" altLang="zh-CN" dirty="0"/>
              <a:t>paper.</a:t>
            </a:r>
          </a:p>
          <a:p>
            <a:r>
              <a:rPr lang="en-US" altLang="zh-CN" dirty="0"/>
              <a:t>[click]</a:t>
            </a:r>
            <a:endParaRPr lang="en-US" dirty="0"/>
          </a:p>
          <a:p>
            <a:r>
              <a:rPr lang="en-US" altLang="zh-CN" dirty="0"/>
              <a:t>An</a:t>
            </a:r>
            <a:r>
              <a:rPr lang="zh-CN" altLang="en-US" dirty="0"/>
              <a:t> </a:t>
            </a:r>
            <a:r>
              <a:rPr lang="en-US" altLang="zh-CN" dirty="0"/>
              <a:t>extension</a:t>
            </a:r>
            <a:r>
              <a:rPr lang="zh-CN" altLang="en-US" dirty="0"/>
              <a:t> </a:t>
            </a:r>
            <a:r>
              <a:rPr lang="en-US" altLang="zh-CN" dirty="0"/>
              <a:t>of</a:t>
            </a:r>
            <a:r>
              <a:rPr lang="zh-CN" altLang="en-US" dirty="0"/>
              <a:t> </a:t>
            </a:r>
            <a:r>
              <a:rPr lang="en-US" altLang="zh-CN" dirty="0"/>
              <a:t>this</a:t>
            </a:r>
            <a:r>
              <a:rPr lang="zh-CN" altLang="en-US" dirty="0"/>
              <a:t> </a:t>
            </a:r>
            <a:r>
              <a:rPr lang="en-US" altLang="zh-CN" dirty="0"/>
              <a:t>work</a:t>
            </a:r>
            <a:r>
              <a:rPr lang="zh-CN" altLang="en-US" dirty="0"/>
              <a:t> </a:t>
            </a:r>
            <a:r>
              <a:rPr lang="en-US" altLang="zh-CN" dirty="0"/>
              <a:t>has</a:t>
            </a:r>
            <a:r>
              <a:rPr lang="zh-CN" altLang="en-US" dirty="0"/>
              <a:t> </a:t>
            </a:r>
            <a:r>
              <a:rPr lang="en-US" altLang="zh-CN" dirty="0"/>
              <a:t>also</a:t>
            </a:r>
            <a:r>
              <a:rPr lang="zh-CN" altLang="en-US" dirty="0"/>
              <a:t> </a:t>
            </a:r>
            <a:r>
              <a:rPr lang="en-US" altLang="zh-CN" dirty="0"/>
              <a:t>been</a:t>
            </a:r>
            <a:r>
              <a:rPr lang="zh-CN" altLang="en-US" dirty="0"/>
              <a:t> </a:t>
            </a:r>
            <a:r>
              <a:rPr lang="en-US" altLang="zh-CN" dirty="0"/>
              <a:t>accepted</a:t>
            </a:r>
            <a:r>
              <a:rPr lang="zh-CN" altLang="en-US" dirty="0"/>
              <a:t> </a:t>
            </a:r>
            <a:r>
              <a:rPr lang="en-US" altLang="zh-CN" dirty="0"/>
              <a:t>by</a:t>
            </a:r>
            <a:r>
              <a:rPr lang="zh-CN" altLang="en-US" dirty="0"/>
              <a:t> </a:t>
            </a:r>
            <a:r>
              <a:rPr lang="en-US" altLang="zh-CN" dirty="0"/>
              <a:t>TCBB.</a:t>
            </a:r>
            <a:endParaRPr lang="en-US"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48</a:t>
            </a:fld>
            <a:endParaRPr lang="en-US"/>
          </a:p>
        </p:txBody>
      </p:sp>
    </p:spTree>
    <p:extLst>
      <p:ext uri="{BB962C8B-B14F-4D97-AF65-F5344CB8AC3E}">
        <p14:creationId xmlns:p14="http://schemas.microsoft.com/office/powerpoint/2010/main" val="1348851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In</a:t>
            </a:r>
            <a:r>
              <a:rPr lang="zh-CN" altLang="en-US" dirty="0"/>
              <a:t> </a:t>
            </a:r>
            <a:r>
              <a:rPr lang="en-US" altLang="zh-CN" dirty="0"/>
              <a:t>another</a:t>
            </a:r>
            <a:r>
              <a:rPr lang="zh-CN" altLang="en-US" dirty="0"/>
              <a:t> </a:t>
            </a:r>
            <a:r>
              <a:rPr lang="en-US" altLang="zh-CN" dirty="0"/>
              <a:t>PVLDB</a:t>
            </a:r>
            <a:r>
              <a:rPr lang="zh-CN" altLang="en-US" dirty="0"/>
              <a:t> </a:t>
            </a:r>
            <a:r>
              <a:rPr lang="en-US" altLang="zh-CN" dirty="0"/>
              <a:t>2014</a:t>
            </a:r>
            <a:r>
              <a:rPr lang="zh-CN" altLang="en-US" dirty="0"/>
              <a:t> </a:t>
            </a:r>
            <a:r>
              <a:rPr lang="en-US" altLang="zh-CN" dirty="0"/>
              <a:t>paper,</a:t>
            </a:r>
            <a:r>
              <a:rPr lang="zh-CN" altLang="en-US" dirty="0"/>
              <a:t> </a:t>
            </a:r>
            <a:r>
              <a:rPr lang="en-US" altLang="zh-CN" dirty="0"/>
              <a:t>we</a:t>
            </a:r>
            <a:r>
              <a:rPr lang="zh-CN" altLang="en-US" dirty="0"/>
              <a:t> </a:t>
            </a:r>
            <a:r>
              <a:rPr lang="en-US" altLang="zh-CN" dirty="0"/>
              <a:t>proposed</a:t>
            </a:r>
            <a:r>
              <a:rPr lang="zh-CN" altLang="en-US" dirty="0"/>
              <a:t> </a:t>
            </a:r>
            <a:r>
              <a:rPr lang="en-US" altLang="zh-CN" dirty="0"/>
              <a:t>a</a:t>
            </a:r>
            <a:r>
              <a:rPr lang="zh-CN" altLang="en-US" dirty="0"/>
              <a:t> </a:t>
            </a:r>
            <a:r>
              <a:rPr lang="en-US" altLang="zh-CN" dirty="0"/>
              <a:t>novel</a:t>
            </a:r>
            <a:r>
              <a:rPr lang="zh-CN" altLang="en-US" dirty="0"/>
              <a:t> </a:t>
            </a:r>
            <a:r>
              <a:rPr lang="en-US" altLang="zh-CN" dirty="0"/>
              <a:t>framework</a:t>
            </a:r>
            <a:r>
              <a:rPr lang="zh-CN" altLang="en-US" dirty="0"/>
              <a:t> </a:t>
            </a:r>
            <a:r>
              <a:rPr lang="en-US" altLang="zh-CN" dirty="0"/>
              <a:t>called</a:t>
            </a:r>
            <a:r>
              <a:rPr lang="zh-CN" altLang="en-US" dirty="0"/>
              <a:t> </a:t>
            </a:r>
            <a:r>
              <a:rPr lang="en-US" altLang="zh-CN" dirty="0" err="1"/>
              <a:t>Blogel</a:t>
            </a:r>
            <a:r>
              <a:rPr lang="en-US" altLang="zh-CN" dirty="0"/>
              <a:t>,</a:t>
            </a:r>
            <a:r>
              <a:rPr lang="zh-CN" altLang="en-US" dirty="0"/>
              <a:t> </a:t>
            </a:r>
            <a:r>
              <a:rPr lang="en-US" altLang="zh-CN" dirty="0"/>
              <a:t>which</a:t>
            </a:r>
            <a:r>
              <a:rPr lang="zh-CN" altLang="en-US" dirty="0"/>
              <a:t> </a:t>
            </a:r>
            <a:r>
              <a:rPr lang="en-US" altLang="zh-CN" dirty="0"/>
              <a:t>groups</a:t>
            </a:r>
            <a:r>
              <a:rPr lang="zh-CN" altLang="en-US" dirty="0"/>
              <a:t> </a:t>
            </a:r>
            <a:r>
              <a:rPr lang="en-US" altLang="zh-CN" dirty="0"/>
              <a:t>nearby</a:t>
            </a:r>
            <a:r>
              <a:rPr lang="zh-CN" altLang="en-US" dirty="0"/>
              <a:t> </a:t>
            </a:r>
            <a:r>
              <a:rPr lang="en-US" altLang="zh-CN" dirty="0"/>
              <a:t>vertices</a:t>
            </a:r>
            <a:r>
              <a:rPr lang="zh-CN" altLang="en-US" dirty="0"/>
              <a:t> </a:t>
            </a:r>
            <a:r>
              <a:rPr lang="en-US" altLang="zh-CN" dirty="0"/>
              <a:t>into</a:t>
            </a:r>
            <a:r>
              <a:rPr lang="zh-CN" altLang="en-US" dirty="0"/>
              <a:t> </a:t>
            </a:r>
            <a:r>
              <a:rPr lang="en-US" altLang="zh-CN" dirty="0"/>
              <a:t>subgraph</a:t>
            </a:r>
            <a:r>
              <a:rPr lang="zh-CN" altLang="en-US" dirty="0"/>
              <a:t> </a:t>
            </a:r>
            <a:r>
              <a:rPr lang="en-US" altLang="zh-CN" dirty="0"/>
              <a:t>units</a:t>
            </a:r>
            <a:r>
              <a:rPr lang="zh-CN" altLang="en-US" dirty="0"/>
              <a:t> </a:t>
            </a:r>
            <a:r>
              <a:rPr lang="en-US" altLang="zh-CN" dirty="0"/>
              <a:t>called</a:t>
            </a:r>
            <a:r>
              <a:rPr lang="zh-CN" altLang="en-US" dirty="0"/>
              <a:t> </a:t>
            </a:r>
            <a:r>
              <a:rPr lang="en-US" altLang="zh-CN" dirty="0"/>
              <a:t>blocks,</a:t>
            </a:r>
            <a:r>
              <a:rPr lang="zh-CN" altLang="en-US" dirty="0"/>
              <a:t> </a:t>
            </a:r>
            <a:r>
              <a:rPr lang="en-US" altLang="zh-CN" dirty="0"/>
              <a:t>so</a:t>
            </a:r>
            <a:r>
              <a:rPr lang="zh-CN" altLang="en-US" dirty="0"/>
              <a:t> </a:t>
            </a:r>
            <a:r>
              <a:rPr lang="en-US" altLang="zh-CN" dirty="0"/>
              <a:t>that</a:t>
            </a:r>
            <a:r>
              <a:rPr lang="zh-CN" altLang="en-US" dirty="0"/>
              <a:t> </a:t>
            </a:r>
            <a:r>
              <a:rPr lang="en-US" altLang="zh-CN" dirty="0"/>
              <a:t>message</a:t>
            </a:r>
            <a:r>
              <a:rPr lang="zh-CN" altLang="en-US" dirty="0"/>
              <a:t> </a:t>
            </a:r>
            <a:r>
              <a:rPr lang="en-US" altLang="zh-CN" dirty="0"/>
              <a:t>passing</a:t>
            </a:r>
            <a:r>
              <a:rPr lang="zh-CN" altLang="en-US" dirty="0"/>
              <a:t> </a:t>
            </a:r>
            <a:r>
              <a:rPr lang="en-US" altLang="zh-CN" dirty="0"/>
              <a:t>only</a:t>
            </a:r>
            <a:r>
              <a:rPr lang="zh-CN" altLang="en-US" dirty="0"/>
              <a:t> </a:t>
            </a:r>
            <a:r>
              <a:rPr lang="en-US" altLang="zh-CN" dirty="0"/>
              <a:t>happens</a:t>
            </a:r>
            <a:r>
              <a:rPr lang="zh-CN" altLang="en-US" dirty="0"/>
              <a:t> </a:t>
            </a:r>
            <a:r>
              <a:rPr lang="en-US" altLang="zh-CN" dirty="0"/>
              <a:t>among</a:t>
            </a:r>
            <a:r>
              <a:rPr lang="zh-CN" altLang="en-US" dirty="0"/>
              <a:t> </a:t>
            </a:r>
            <a:r>
              <a:rPr lang="en-US" altLang="zh-CN" dirty="0"/>
              <a:t>blocks.</a:t>
            </a:r>
            <a:r>
              <a:rPr lang="zh-CN" altLang="en-US" dirty="0"/>
              <a:t> </a:t>
            </a:r>
            <a:r>
              <a:rPr lang="en-US" altLang="zh-CN" dirty="0"/>
              <a:t>Within</a:t>
            </a:r>
            <a:r>
              <a:rPr lang="zh-CN" altLang="en-US" dirty="0"/>
              <a:t> </a:t>
            </a:r>
            <a:r>
              <a:rPr lang="en-US" altLang="zh-CN" dirty="0"/>
              <a:t>each</a:t>
            </a:r>
            <a:r>
              <a:rPr lang="zh-CN" altLang="en-US" dirty="0"/>
              <a:t> </a:t>
            </a:r>
            <a:r>
              <a:rPr lang="en-US" altLang="zh-CN" dirty="0"/>
              <a:t>block,</a:t>
            </a:r>
            <a:r>
              <a:rPr lang="zh-CN" altLang="en-US" dirty="0"/>
              <a:t> </a:t>
            </a:r>
            <a:r>
              <a:rPr lang="en-US" altLang="zh-CN" dirty="0"/>
              <a:t>a</a:t>
            </a:r>
            <a:r>
              <a:rPr lang="zh-CN" altLang="en-US" dirty="0"/>
              <a:t> </a:t>
            </a:r>
            <a:r>
              <a:rPr lang="en-US" altLang="zh-CN" dirty="0"/>
              <a:t>serial</a:t>
            </a:r>
            <a:r>
              <a:rPr lang="zh-CN" altLang="en-US" dirty="0"/>
              <a:t> </a:t>
            </a:r>
            <a:r>
              <a:rPr lang="en-US" altLang="zh-CN" dirty="0"/>
              <a:t>algorithm</a:t>
            </a:r>
            <a:r>
              <a:rPr lang="zh-CN" altLang="en-US" dirty="0"/>
              <a:t> </a:t>
            </a:r>
            <a:r>
              <a:rPr lang="en-US" altLang="zh-CN" dirty="0"/>
              <a:t>can</a:t>
            </a:r>
            <a:r>
              <a:rPr lang="zh-CN" altLang="en-US" dirty="0"/>
              <a:t> </a:t>
            </a:r>
            <a:r>
              <a:rPr lang="en-US" altLang="zh-CN" dirty="0"/>
              <a:t>be</a:t>
            </a:r>
            <a:r>
              <a:rPr lang="zh-CN" altLang="en-US" dirty="0"/>
              <a:t> </a:t>
            </a:r>
            <a:r>
              <a:rPr lang="en-US" altLang="zh-CN" dirty="0"/>
              <a:t>run</a:t>
            </a:r>
            <a:r>
              <a:rPr lang="zh-CN" altLang="en-US" dirty="0"/>
              <a:t> </a:t>
            </a:r>
            <a:r>
              <a:rPr lang="en-US" altLang="zh-CN" dirty="0"/>
              <a:t>to</a:t>
            </a:r>
            <a:r>
              <a:rPr lang="zh-CN" altLang="en-US" dirty="0"/>
              <a:t> </a:t>
            </a:r>
            <a:r>
              <a:rPr lang="en-US" altLang="zh-CN" dirty="0"/>
              <a:t>propagate</a:t>
            </a:r>
            <a:r>
              <a:rPr lang="zh-CN" altLang="en-US" dirty="0"/>
              <a:t> </a:t>
            </a:r>
            <a:r>
              <a:rPr lang="en-US" altLang="zh-CN" dirty="0"/>
              <a:t>vertex</a:t>
            </a:r>
            <a:r>
              <a:rPr lang="zh-CN" altLang="en-US" dirty="0"/>
              <a:t> </a:t>
            </a:r>
            <a:r>
              <a:rPr lang="en-US" altLang="zh-CN" dirty="0"/>
              <a:t>states</a:t>
            </a:r>
            <a:r>
              <a:rPr lang="zh-CN" altLang="en-US" dirty="0"/>
              <a:t> </a:t>
            </a:r>
            <a:r>
              <a:rPr lang="en-US" altLang="zh-CN" dirty="0"/>
              <a:t>without</a:t>
            </a:r>
            <a:r>
              <a:rPr lang="zh-CN" altLang="en-US" dirty="0"/>
              <a:t> </a:t>
            </a:r>
            <a:r>
              <a:rPr lang="en-US" altLang="zh-CN" dirty="0"/>
              <a:t>any</a:t>
            </a:r>
            <a:r>
              <a:rPr lang="zh-CN" altLang="en-US" dirty="0"/>
              <a:t> </a:t>
            </a:r>
            <a:r>
              <a:rPr lang="en-US" altLang="zh-CN" dirty="0"/>
              <a:t>network</a:t>
            </a:r>
            <a:r>
              <a:rPr lang="zh-CN" altLang="en-US" dirty="0"/>
              <a:t> </a:t>
            </a:r>
            <a:r>
              <a:rPr lang="en-US" altLang="zh-CN" dirty="0"/>
              <a:t>communication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zh-CN"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Based</a:t>
            </a:r>
            <a:r>
              <a:rPr lang="zh-CN" altLang="en-US" dirty="0"/>
              <a:t> </a:t>
            </a:r>
            <a:r>
              <a:rPr lang="en-US" altLang="zh-CN" dirty="0"/>
              <a:t>on</a:t>
            </a:r>
            <a:r>
              <a:rPr lang="zh-CN" altLang="en-US" dirty="0"/>
              <a:t> </a:t>
            </a:r>
            <a:r>
              <a:rPr lang="en-US" altLang="zh-CN" dirty="0"/>
              <a:t>this</a:t>
            </a:r>
            <a:r>
              <a:rPr lang="zh-CN" altLang="en-US" dirty="0"/>
              <a:t> </a:t>
            </a:r>
            <a:r>
              <a:rPr lang="en-US" altLang="zh-CN" dirty="0"/>
              <a:t>design,</a:t>
            </a:r>
            <a:r>
              <a:rPr lang="zh-CN" altLang="en-US" dirty="0"/>
              <a:t> </a:t>
            </a:r>
            <a:r>
              <a:rPr lang="en-US" altLang="zh-CN" dirty="0"/>
              <a:t>we</a:t>
            </a:r>
            <a:r>
              <a:rPr lang="zh-CN" altLang="en-US" dirty="0"/>
              <a:t> </a:t>
            </a:r>
            <a:r>
              <a:rPr lang="en-US" altLang="zh-CN" dirty="0"/>
              <a:t>also</a:t>
            </a:r>
            <a:r>
              <a:rPr lang="zh-CN" altLang="en-US" dirty="0"/>
              <a:t> </a:t>
            </a:r>
            <a:r>
              <a:rPr lang="en-US" altLang="zh-CN" dirty="0"/>
              <a:t>propose</a:t>
            </a:r>
            <a:r>
              <a:rPr lang="zh-CN" altLang="en-US" dirty="0"/>
              <a:t> </a:t>
            </a:r>
            <a:r>
              <a:rPr lang="en-US" altLang="zh-CN" dirty="0"/>
              <a:t>a</a:t>
            </a:r>
            <a:r>
              <a:rPr lang="zh-CN" altLang="en-US" dirty="0"/>
              <a:t> </a:t>
            </a:r>
            <a:r>
              <a:rPr lang="en-US" altLang="zh-CN" dirty="0"/>
              <a:t>new</a:t>
            </a:r>
            <a:r>
              <a:rPr lang="zh-CN" altLang="en-US" dirty="0"/>
              <a:t> </a:t>
            </a:r>
            <a:r>
              <a:rPr lang="en-US" altLang="zh-CN" dirty="0"/>
              <a:t>programming</a:t>
            </a:r>
            <a:r>
              <a:rPr lang="zh-CN" altLang="en-US" dirty="0"/>
              <a:t> </a:t>
            </a:r>
            <a:r>
              <a:rPr lang="en-US" altLang="zh-CN" dirty="0"/>
              <a:t>model</a:t>
            </a:r>
            <a:r>
              <a:rPr lang="zh-CN" altLang="en-US" dirty="0"/>
              <a:t> </a:t>
            </a:r>
            <a:r>
              <a:rPr lang="en-US" altLang="zh-CN" dirty="0"/>
              <a:t>called</a:t>
            </a:r>
            <a:r>
              <a:rPr lang="zh-CN" altLang="en-US" dirty="0"/>
              <a:t> </a:t>
            </a:r>
            <a:r>
              <a:rPr lang="en-US" altLang="zh-CN" dirty="0"/>
              <a:t>think-like-a-block</a:t>
            </a:r>
            <a:r>
              <a:rPr lang="zh-CN" altLang="en-US" dirty="0"/>
              <a:t> </a:t>
            </a:r>
            <a:r>
              <a:rPr lang="en-US" altLang="zh-CN" dirty="0"/>
              <a:t>for</a:t>
            </a:r>
            <a:r>
              <a:rPr lang="zh-CN" altLang="en-US" dirty="0"/>
              <a:t> </a:t>
            </a:r>
            <a:r>
              <a:rPr lang="en-US" altLang="zh-CN" dirty="0"/>
              <a:t>users</a:t>
            </a:r>
            <a:r>
              <a:rPr lang="zh-CN" altLang="en-US" dirty="0"/>
              <a:t> </a:t>
            </a:r>
            <a:r>
              <a:rPr lang="en-US" altLang="zh-CN" dirty="0"/>
              <a:t>to</a:t>
            </a:r>
            <a:r>
              <a:rPr lang="zh-CN" altLang="en-US" dirty="0"/>
              <a:t> </a:t>
            </a:r>
            <a:r>
              <a:rPr lang="en-US" altLang="zh-CN" dirty="0"/>
              <a:t>write</a:t>
            </a:r>
            <a:r>
              <a:rPr lang="zh-CN" altLang="en-US" dirty="0"/>
              <a:t> </a:t>
            </a:r>
            <a:r>
              <a:rPr lang="en-US" altLang="zh-CN" dirty="0"/>
              <a:t>their</a:t>
            </a:r>
            <a:r>
              <a:rPr lang="zh-CN" altLang="en-US" dirty="0"/>
              <a:t> </a:t>
            </a:r>
            <a:r>
              <a:rPr lang="en-US" altLang="zh-CN" dirty="0"/>
              <a:t>distributed</a:t>
            </a:r>
            <a:r>
              <a:rPr lang="zh-CN" altLang="en-US" dirty="0"/>
              <a:t> </a:t>
            </a:r>
            <a:r>
              <a:rPr lang="en-US" altLang="zh-CN" dirty="0"/>
              <a:t>graph</a:t>
            </a:r>
            <a:r>
              <a:rPr lang="zh-CN" altLang="en-US" dirty="0"/>
              <a:t> </a:t>
            </a:r>
            <a:r>
              <a:rPr lang="en-US" altLang="zh-CN" dirty="0"/>
              <a:t>algorithms</a:t>
            </a:r>
            <a:r>
              <a:rPr lang="zh-CN" altLang="en-US" dirty="0"/>
              <a:t> </a:t>
            </a:r>
            <a:r>
              <a:rPr lang="en-US" altLang="zh-CN" dirty="0"/>
              <a:t>in</a:t>
            </a:r>
            <a:r>
              <a:rPr lang="zh-CN" altLang="en-US" dirty="0"/>
              <a:t> </a:t>
            </a:r>
            <a:r>
              <a:rPr lang="en-US" altLang="zh-CN" dirty="0" err="1"/>
              <a:t>Blogel</a:t>
            </a:r>
            <a:r>
              <a:rPr lang="en-US" altLang="zh-CN"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zh-CN"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The</a:t>
            </a:r>
            <a:r>
              <a:rPr lang="zh-CN" altLang="en-US" dirty="0"/>
              <a:t> </a:t>
            </a:r>
            <a:r>
              <a:rPr lang="en-US" altLang="zh-CN" dirty="0"/>
              <a:t>performance</a:t>
            </a:r>
            <a:r>
              <a:rPr lang="zh-CN" altLang="en-US" dirty="0"/>
              <a:t> </a:t>
            </a:r>
            <a:r>
              <a:rPr lang="en-US" altLang="zh-CN" dirty="0"/>
              <a:t>improvement</a:t>
            </a:r>
            <a:r>
              <a:rPr lang="zh-CN" altLang="en-US" dirty="0"/>
              <a:t> </a:t>
            </a:r>
            <a:r>
              <a:rPr lang="en-US" altLang="zh-CN" dirty="0"/>
              <a:t>is</a:t>
            </a:r>
            <a:r>
              <a:rPr lang="zh-CN" altLang="en-US" dirty="0"/>
              <a:t> </a:t>
            </a:r>
            <a:r>
              <a:rPr lang="en-US" altLang="zh-CN" dirty="0"/>
              <a:t>significant.</a:t>
            </a:r>
            <a:r>
              <a:rPr lang="zh-CN" altLang="en-US" dirty="0"/>
              <a:t> </a:t>
            </a:r>
            <a:r>
              <a:rPr lang="en-US" altLang="zh-CN" dirty="0"/>
              <a:t>For</a:t>
            </a:r>
            <a:r>
              <a:rPr lang="zh-CN" altLang="en-US" dirty="0"/>
              <a:t> </a:t>
            </a:r>
            <a:r>
              <a:rPr lang="en-US" altLang="zh-CN" dirty="0"/>
              <a:t>example,</a:t>
            </a:r>
            <a:r>
              <a:rPr lang="zh-CN" altLang="en-US" dirty="0"/>
              <a:t> </a:t>
            </a:r>
            <a:r>
              <a:rPr lang="en-US" altLang="zh-CN" dirty="0"/>
              <a:t>a</a:t>
            </a:r>
            <a:r>
              <a:rPr lang="zh-CN" altLang="en-US" dirty="0"/>
              <a:t> </a:t>
            </a:r>
            <a:r>
              <a:rPr lang="en-US" altLang="zh-CN" dirty="0"/>
              <a:t>Pregel</a:t>
            </a:r>
            <a:r>
              <a:rPr lang="zh-CN" altLang="en-US" dirty="0"/>
              <a:t> </a:t>
            </a:r>
            <a:r>
              <a:rPr lang="en-US" altLang="zh-CN" dirty="0"/>
              <a:t>job</a:t>
            </a:r>
            <a:r>
              <a:rPr lang="zh-CN" altLang="en-US" dirty="0"/>
              <a:t> </a:t>
            </a:r>
            <a:r>
              <a:rPr lang="en-US" altLang="zh-CN" dirty="0"/>
              <a:t>that</a:t>
            </a:r>
            <a:r>
              <a:rPr lang="zh-CN" altLang="en-US" dirty="0"/>
              <a:t> </a:t>
            </a:r>
            <a:r>
              <a:rPr lang="en-US" altLang="zh-CN" dirty="0"/>
              <a:t>runs</a:t>
            </a:r>
            <a:r>
              <a:rPr lang="zh-CN" altLang="en-US" dirty="0"/>
              <a:t> </a:t>
            </a:r>
            <a:r>
              <a:rPr lang="en-US" altLang="zh-CN" dirty="0"/>
              <a:t>for</a:t>
            </a:r>
            <a:r>
              <a:rPr lang="zh-CN" altLang="en-US" dirty="0"/>
              <a:t> </a:t>
            </a:r>
            <a:r>
              <a:rPr lang="en-US" altLang="zh-CN" dirty="0"/>
              <a:t>one</a:t>
            </a:r>
            <a:r>
              <a:rPr lang="zh-CN" altLang="en-US" dirty="0"/>
              <a:t> </a:t>
            </a:r>
            <a:r>
              <a:rPr lang="en-US" altLang="zh-CN" dirty="0"/>
              <a:t>hour</a:t>
            </a:r>
            <a:r>
              <a:rPr lang="zh-CN" altLang="en-US" dirty="0"/>
              <a:t> </a:t>
            </a:r>
            <a:r>
              <a:rPr lang="en-US" altLang="zh-CN" dirty="0"/>
              <a:t>can</a:t>
            </a:r>
            <a:r>
              <a:rPr lang="zh-CN" altLang="en-US" dirty="0"/>
              <a:t> </a:t>
            </a:r>
            <a:r>
              <a:rPr lang="en-US" altLang="zh-CN" dirty="0"/>
              <a:t>now</a:t>
            </a:r>
            <a:r>
              <a:rPr lang="zh-CN" altLang="en-US" dirty="0"/>
              <a:t> </a:t>
            </a:r>
            <a:r>
              <a:rPr lang="en-US" altLang="zh-CN" dirty="0"/>
              <a:t>finish</a:t>
            </a:r>
            <a:r>
              <a:rPr lang="zh-CN" altLang="en-US" dirty="0"/>
              <a:t> </a:t>
            </a:r>
            <a:r>
              <a:rPr lang="en-US" altLang="zh-CN" dirty="0"/>
              <a:t>in</a:t>
            </a:r>
            <a:r>
              <a:rPr lang="zh-CN" altLang="en-US" dirty="0"/>
              <a:t> </a:t>
            </a:r>
            <a:r>
              <a:rPr lang="en-US" altLang="zh-CN" dirty="0"/>
              <a:t>10</a:t>
            </a:r>
            <a:r>
              <a:rPr lang="zh-CN" altLang="en-US" dirty="0"/>
              <a:t> </a:t>
            </a:r>
            <a:r>
              <a:rPr lang="en-US" altLang="zh-CN" dirty="0"/>
              <a:t>seconds</a:t>
            </a:r>
            <a:r>
              <a:rPr lang="zh-CN" altLang="en-US" dirty="0"/>
              <a:t> </a:t>
            </a:r>
            <a:r>
              <a:rPr lang="en-US" altLang="zh-CN" dirty="0"/>
              <a:t>in</a:t>
            </a:r>
            <a:r>
              <a:rPr lang="zh-CN" altLang="en-US" dirty="0"/>
              <a:t> </a:t>
            </a:r>
            <a:r>
              <a:rPr lang="en-US" altLang="zh-CN" dirty="0" err="1"/>
              <a:t>Blogel</a:t>
            </a:r>
            <a:r>
              <a:rPr lang="en-US" altLang="zh-CN" dirty="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zh-CN"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To</a:t>
            </a:r>
            <a:r>
              <a:rPr lang="zh-CN" altLang="en-US" dirty="0"/>
              <a:t> </a:t>
            </a:r>
            <a:r>
              <a:rPr lang="en-US" altLang="zh-CN" dirty="0"/>
              <a:t>efficiently</a:t>
            </a:r>
            <a:r>
              <a:rPr lang="zh-CN" altLang="en-US" dirty="0"/>
              <a:t> </a:t>
            </a:r>
            <a:r>
              <a:rPr lang="en-US" altLang="zh-CN" dirty="0"/>
              <a:t>create</a:t>
            </a:r>
            <a:r>
              <a:rPr lang="zh-CN" altLang="en-US" dirty="0"/>
              <a:t> </a:t>
            </a:r>
            <a:r>
              <a:rPr lang="en-US" altLang="zh-CN" dirty="0"/>
              <a:t>blocks,</a:t>
            </a:r>
            <a:r>
              <a:rPr lang="zh-CN" altLang="en-US" dirty="0"/>
              <a:t> </a:t>
            </a:r>
            <a:r>
              <a:rPr lang="en-US" altLang="zh-CN" dirty="0" err="1"/>
              <a:t>Blogel</a:t>
            </a:r>
            <a:r>
              <a:rPr lang="zh-CN" altLang="en-US" dirty="0"/>
              <a:t> </a:t>
            </a:r>
            <a:r>
              <a:rPr lang="en-US" altLang="zh-CN" dirty="0"/>
              <a:t>supports</a:t>
            </a:r>
            <a:r>
              <a:rPr lang="zh-CN" altLang="en-US" dirty="0"/>
              <a:t> </a:t>
            </a:r>
            <a:r>
              <a:rPr lang="en-US" altLang="zh-CN" dirty="0"/>
              <a:t>an</a:t>
            </a:r>
            <a:r>
              <a:rPr lang="zh-CN" altLang="en-US" dirty="0"/>
              <a:t> </a:t>
            </a:r>
            <a:r>
              <a:rPr lang="en-US" altLang="zh-CN" dirty="0"/>
              <a:t>automatic</a:t>
            </a:r>
            <a:r>
              <a:rPr lang="zh-CN" altLang="en-US" dirty="0"/>
              <a:t> </a:t>
            </a:r>
            <a:r>
              <a:rPr lang="en-US" altLang="zh-CN" dirty="0"/>
              <a:t>graph</a:t>
            </a:r>
            <a:r>
              <a:rPr lang="zh-CN" altLang="en-US" dirty="0"/>
              <a:t> </a:t>
            </a:r>
            <a:r>
              <a:rPr lang="en-US" altLang="zh-CN" dirty="0" err="1"/>
              <a:t>partitioner</a:t>
            </a:r>
            <a:r>
              <a:rPr lang="zh-CN" altLang="en-US" dirty="0"/>
              <a:t> </a:t>
            </a:r>
            <a:r>
              <a:rPr lang="en-US" altLang="zh-CN" dirty="0"/>
              <a:t>based</a:t>
            </a:r>
            <a:r>
              <a:rPr lang="zh-CN" altLang="en-US" dirty="0"/>
              <a:t> </a:t>
            </a:r>
            <a:r>
              <a:rPr lang="en-US" altLang="zh-CN" dirty="0"/>
              <a:t>on</a:t>
            </a:r>
            <a:r>
              <a:rPr lang="zh-CN" altLang="en-US" dirty="0"/>
              <a:t> </a:t>
            </a:r>
            <a:r>
              <a:rPr lang="en-US" altLang="zh-CN" dirty="0"/>
              <a:t>the</a:t>
            </a:r>
            <a:r>
              <a:rPr lang="zh-CN" altLang="en-US" dirty="0"/>
              <a:t> </a:t>
            </a:r>
            <a:r>
              <a:rPr lang="en-US" altLang="zh-CN" dirty="0"/>
              <a:t>idea</a:t>
            </a:r>
            <a:r>
              <a:rPr lang="zh-CN" altLang="en-US" dirty="0"/>
              <a:t> </a:t>
            </a:r>
            <a:r>
              <a:rPr lang="en-US" altLang="zh-CN" dirty="0"/>
              <a:t>graph</a:t>
            </a:r>
            <a:r>
              <a:rPr lang="zh-CN" altLang="en-US" dirty="0"/>
              <a:t> </a:t>
            </a:r>
            <a:r>
              <a:rPr lang="en-US" altLang="zh-CN" dirty="0"/>
              <a:t>Voronoi</a:t>
            </a:r>
            <a:r>
              <a:rPr lang="zh-CN" altLang="en-US" dirty="0"/>
              <a:t> </a:t>
            </a:r>
            <a:r>
              <a:rPr lang="en-US" altLang="zh-CN" dirty="0"/>
              <a:t>diagram,</a:t>
            </a:r>
            <a:r>
              <a:rPr lang="zh-CN" altLang="en-US" dirty="0"/>
              <a:t> </a:t>
            </a:r>
            <a:r>
              <a:rPr lang="en-US" altLang="zh-CN" dirty="0"/>
              <a:t>which</a:t>
            </a:r>
            <a:r>
              <a:rPr lang="zh-CN" altLang="en-US" dirty="0"/>
              <a:t> </a:t>
            </a:r>
            <a:r>
              <a:rPr lang="en-US" altLang="zh-CN" dirty="0"/>
              <a:t>is</a:t>
            </a:r>
            <a:r>
              <a:rPr lang="zh-CN" altLang="en-US" dirty="0"/>
              <a:t> </a:t>
            </a:r>
            <a:r>
              <a:rPr lang="en-US" altLang="zh-CN" dirty="0"/>
              <a:t>highly</a:t>
            </a:r>
            <a:r>
              <a:rPr lang="zh-CN" altLang="en-US" dirty="0"/>
              <a:t> </a:t>
            </a:r>
            <a:r>
              <a:rPr lang="en-US" altLang="zh-CN" dirty="0"/>
              <a:t>efficient</a:t>
            </a:r>
            <a:r>
              <a:rPr lang="zh-CN" altLang="en-US" dirty="0"/>
              <a:t> </a:t>
            </a:r>
            <a:r>
              <a:rPr lang="en-US" altLang="zh-CN" dirty="0"/>
              <a:t>to</a:t>
            </a:r>
            <a:r>
              <a:rPr lang="zh-CN" altLang="en-US" dirty="0"/>
              <a:t> </a:t>
            </a:r>
            <a:r>
              <a:rPr lang="en-US" altLang="zh-CN" dirty="0"/>
              <a:t>run.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49</a:t>
            </a:fld>
            <a:endParaRPr lang="en-US"/>
          </a:p>
        </p:txBody>
      </p:sp>
    </p:spTree>
    <p:extLst>
      <p:ext uri="{BB962C8B-B14F-4D97-AF65-F5344CB8AC3E}">
        <p14:creationId xmlns:p14="http://schemas.microsoft.com/office/powerpoint/2010/main" val="2709292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Relational database has been popular for many decades, thanks to the powerful set of relational operators such as select and join that can be assembled to answer all kinds of queries on tabular data.</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Unfortunately, the operations on graph data have been very heterogeneous, and graph data management has not been fully unified despite recent efforts by graph databases such as Neo4j and graph query languages such as the new GQL standard.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the domain of parallel programming frameworks, there have also been attempts to unify many different graph algorithms under one framework.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These frameworks often adopts a simple programming model that is more flexible and general, but the performance really hurts since the problem specific optimizations </a:t>
            </a:r>
            <a:r>
              <a:rPr lang="en-US" altLang="zh-CN" baseline="0" dirty="0"/>
              <a:t>cannot</a:t>
            </a:r>
            <a:r>
              <a:rPr lang="zh-CN" altLang="en-US" baseline="0" dirty="0"/>
              <a:t> </a:t>
            </a:r>
            <a:r>
              <a:rPr lang="en-US" altLang="zh-CN" baseline="0" dirty="0"/>
              <a:t>be</a:t>
            </a:r>
            <a:r>
              <a:rPr lang="zh-CN" altLang="en-US" baseline="0" dirty="0"/>
              <a:t> </a:t>
            </a:r>
            <a:r>
              <a:rPr lang="en-US" altLang="zh-CN" baseline="0" dirty="0"/>
              <a:t>utilized</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 researcher, Frank McSherry, has actually wrote a workshop paper in </a:t>
            </a:r>
            <a:r>
              <a:rPr lang="en-US" baseline="0" dirty="0" err="1"/>
              <a:t>HotOS</a:t>
            </a:r>
            <a:r>
              <a:rPr lang="en-US" baseline="0" dirty="0"/>
              <a:t> to criticize the performance suffering of existing graph-parallel frameworks.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5</a:t>
            </a:fld>
            <a:endParaRPr lang="en-US"/>
          </a:p>
        </p:txBody>
      </p:sp>
    </p:spTree>
    <p:extLst>
      <p:ext uri="{BB962C8B-B14F-4D97-AF65-F5344CB8AC3E}">
        <p14:creationId xmlns:p14="http://schemas.microsoft.com/office/powerpoint/2010/main" val="2687472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err="1"/>
              <a:t>Blogel</a:t>
            </a:r>
            <a:r>
              <a:rPr lang="zh-CN" altLang="en-US" dirty="0"/>
              <a:t> </a:t>
            </a:r>
            <a:r>
              <a:rPr lang="en-US" altLang="zh-CN" dirty="0"/>
              <a:t>has</a:t>
            </a:r>
            <a:r>
              <a:rPr lang="zh-CN" altLang="en-US" dirty="0"/>
              <a:t> </a:t>
            </a:r>
            <a:r>
              <a:rPr lang="en-US" altLang="zh-CN" dirty="0"/>
              <a:t>also</a:t>
            </a:r>
            <a:r>
              <a:rPr lang="zh-CN" altLang="en-US" dirty="0"/>
              <a:t> </a:t>
            </a:r>
            <a:r>
              <a:rPr lang="en-US" altLang="zh-CN" dirty="0"/>
              <a:t>been</a:t>
            </a:r>
            <a:r>
              <a:rPr lang="zh-CN" altLang="en-US" dirty="0"/>
              <a:t> </a:t>
            </a:r>
            <a:r>
              <a:rPr lang="en-US" altLang="zh-CN" dirty="0"/>
              <a:t>highly</a:t>
            </a:r>
            <a:r>
              <a:rPr lang="zh-CN" altLang="en-US" dirty="0"/>
              <a:t> </a:t>
            </a:r>
            <a:r>
              <a:rPr lang="en-US" altLang="zh-CN" dirty="0"/>
              <a:t>commented</a:t>
            </a:r>
            <a:r>
              <a:rPr lang="zh-CN" altLang="en-US" dirty="0"/>
              <a:t> </a:t>
            </a:r>
            <a:r>
              <a:rPr lang="en-US" altLang="zh-CN" dirty="0"/>
              <a:t>by</a:t>
            </a:r>
            <a:r>
              <a:rPr lang="zh-CN" altLang="en-US" dirty="0"/>
              <a:t> </a:t>
            </a:r>
            <a:r>
              <a:rPr lang="en-US" altLang="zh-CN" dirty="0"/>
              <a:t>peer</a:t>
            </a:r>
            <a:r>
              <a:rPr lang="zh-CN" altLang="en-US" dirty="0"/>
              <a:t> </a:t>
            </a:r>
            <a:r>
              <a:rPr lang="en-US" altLang="zh-CN" dirty="0"/>
              <a:t>researchers.</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For</a:t>
            </a:r>
            <a:r>
              <a:rPr lang="zh-CN" altLang="en-US" dirty="0"/>
              <a:t> </a:t>
            </a:r>
            <a:r>
              <a:rPr lang="en-US" altLang="zh-CN" dirty="0"/>
              <a:t>example,</a:t>
            </a:r>
            <a:r>
              <a:rPr lang="zh-CN" altLang="en-US" dirty="0"/>
              <a:t> </a:t>
            </a:r>
            <a:r>
              <a:rPr lang="en-US" altLang="zh-CN" dirty="0"/>
              <a:t>in</a:t>
            </a:r>
            <a:r>
              <a:rPr lang="zh-CN" altLang="en-US" dirty="0"/>
              <a:t> </a:t>
            </a:r>
            <a:r>
              <a:rPr lang="en-US" altLang="zh-CN" dirty="0"/>
              <a:t>this</a:t>
            </a:r>
            <a:r>
              <a:rPr lang="zh-CN" altLang="en-US" dirty="0"/>
              <a:t> </a:t>
            </a:r>
            <a:r>
              <a:rPr lang="en-US" altLang="zh-CN" dirty="0"/>
              <a:t>PVLDB</a:t>
            </a:r>
            <a:r>
              <a:rPr lang="zh-CN" altLang="en-US" dirty="0"/>
              <a:t> </a:t>
            </a:r>
            <a:r>
              <a:rPr lang="en-US" altLang="zh-CN" dirty="0"/>
              <a:t>2018</a:t>
            </a:r>
            <a:r>
              <a:rPr lang="zh-CN" altLang="en-US" dirty="0"/>
              <a:t> </a:t>
            </a:r>
            <a:r>
              <a:rPr lang="en-US" altLang="zh-CN" dirty="0"/>
              <a:t>paper,</a:t>
            </a:r>
            <a:r>
              <a:rPr lang="zh-CN" altLang="en-US" dirty="0"/>
              <a:t> </a:t>
            </a:r>
            <a:r>
              <a:rPr lang="en-US" altLang="zh-CN" dirty="0"/>
              <a:t>the</a:t>
            </a:r>
            <a:r>
              <a:rPr lang="zh-CN" altLang="en-US" dirty="0"/>
              <a:t> </a:t>
            </a:r>
            <a:r>
              <a:rPr lang="en-US" altLang="zh-CN" dirty="0"/>
              <a:t>authors</a:t>
            </a:r>
            <a:r>
              <a:rPr lang="zh-CN" altLang="en-US" dirty="0"/>
              <a:t> </a:t>
            </a:r>
            <a:r>
              <a:rPr lang="en-US" altLang="zh-CN" dirty="0"/>
              <a:t>compared</a:t>
            </a:r>
            <a:r>
              <a:rPr lang="zh-CN" altLang="en-US" dirty="0"/>
              <a:t> </a:t>
            </a:r>
            <a:r>
              <a:rPr lang="en-US" altLang="zh-CN" dirty="0"/>
              <a:t>many</a:t>
            </a:r>
            <a:r>
              <a:rPr lang="zh-CN" altLang="en-US" dirty="0"/>
              <a:t> </a:t>
            </a:r>
            <a:r>
              <a:rPr lang="en-US" altLang="zh-CN" dirty="0"/>
              <a:t>graph-parallel</a:t>
            </a:r>
            <a:r>
              <a:rPr lang="zh-CN" altLang="en-US" dirty="0"/>
              <a:t> </a:t>
            </a:r>
            <a:r>
              <a:rPr lang="en-US" altLang="zh-CN" dirty="0"/>
              <a:t>systems,</a:t>
            </a:r>
            <a:r>
              <a:rPr lang="zh-CN" altLang="en-US" dirty="0"/>
              <a:t> </a:t>
            </a:r>
            <a:r>
              <a:rPr lang="en-US" altLang="zh-CN" dirty="0"/>
              <a:t>and</a:t>
            </a:r>
            <a:r>
              <a:rPr lang="zh-CN" altLang="en-US" dirty="0"/>
              <a:t> </a:t>
            </a:r>
            <a:r>
              <a:rPr lang="en-US" altLang="zh-CN" dirty="0"/>
              <a:t>found</a:t>
            </a:r>
            <a:r>
              <a:rPr lang="zh-CN" altLang="en-US" dirty="0"/>
              <a:t> </a:t>
            </a:r>
            <a:r>
              <a:rPr lang="en-US" altLang="zh-CN" dirty="0" err="1"/>
              <a:t>Blogel</a:t>
            </a:r>
            <a:r>
              <a:rPr lang="zh-CN" altLang="en-US" dirty="0"/>
              <a:t> </a:t>
            </a:r>
            <a:r>
              <a:rPr lang="en-US" altLang="zh-CN" dirty="0"/>
              <a:t>to</a:t>
            </a:r>
            <a:r>
              <a:rPr lang="zh-CN" altLang="en-US" dirty="0"/>
              <a:t> </a:t>
            </a:r>
            <a:r>
              <a:rPr lang="en-US" altLang="zh-CN" dirty="0"/>
              <a:t>be</a:t>
            </a:r>
            <a:r>
              <a:rPr lang="zh-CN" altLang="en-US" dirty="0"/>
              <a:t> </a:t>
            </a:r>
            <a:r>
              <a:rPr lang="en-US" altLang="zh-CN" dirty="0"/>
              <a:t>the</a:t>
            </a:r>
            <a:r>
              <a:rPr lang="zh-CN" altLang="en-US" dirty="0"/>
              <a:t> </a:t>
            </a:r>
            <a:r>
              <a:rPr lang="en-US" altLang="zh-CN" dirty="0"/>
              <a:t>overall</a:t>
            </a:r>
            <a:r>
              <a:rPr lang="zh-CN" altLang="en-US" dirty="0"/>
              <a:t> </a:t>
            </a:r>
            <a:r>
              <a:rPr lang="en-US" altLang="zh-CN" dirty="0"/>
              <a:t>winner.</a:t>
            </a:r>
            <a:endParaRPr lang="en-US"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50</a:t>
            </a:fld>
            <a:endParaRPr lang="en-US"/>
          </a:p>
        </p:txBody>
      </p:sp>
    </p:spTree>
    <p:extLst>
      <p:ext uri="{BB962C8B-B14F-4D97-AF65-F5344CB8AC3E}">
        <p14:creationId xmlns:p14="http://schemas.microsoft.com/office/powerpoint/2010/main" val="81744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zh-CN" dirty="0"/>
              <a:t>In</a:t>
            </a:r>
            <a:r>
              <a:rPr lang="zh-CN" altLang="en-US" dirty="0"/>
              <a:t> </a:t>
            </a:r>
            <a:r>
              <a:rPr lang="en-US" altLang="zh-CN" dirty="0"/>
              <a:t>this</a:t>
            </a:r>
            <a:r>
              <a:rPr lang="zh-CN" altLang="en-US" dirty="0"/>
              <a:t> </a:t>
            </a:r>
            <a:r>
              <a:rPr lang="en-US" altLang="zh-CN" dirty="0"/>
              <a:t>WWW</a:t>
            </a:r>
            <a:r>
              <a:rPr lang="zh-CN" altLang="en-US" dirty="0"/>
              <a:t> </a:t>
            </a:r>
            <a:r>
              <a:rPr lang="en-US" altLang="zh-CN" dirty="0"/>
              <a:t>2015</a:t>
            </a:r>
            <a:r>
              <a:rPr lang="zh-CN" altLang="en-US" dirty="0"/>
              <a:t> </a:t>
            </a:r>
            <a:r>
              <a:rPr lang="en-US" altLang="zh-CN" dirty="0"/>
              <a:t>paper,</a:t>
            </a:r>
            <a:r>
              <a:rPr lang="zh-CN" altLang="en-US" dirty="0"/>
              <a:t> </a:t>
            </a:r>
            <a:r>
              <a:rPr lang="en-US" altLang="zh-CN" dirty="0"/>
              <a:t>we</a:t>
            </a:r>
            <a:r>
              <a:rPr lang="zh-CN" altLang="en-US" dirty="0"/>
              <a:t> </a:t>
            </a:r>
            <a:r>
              <a:rPr lang="en-US" altLang="zh-CN" dirty="0"/>
              <a:t>propose</a:t>
            </a:r>
            <a:r>
              <a:rPr lang="zh-CN" altLang="en-US" dirty="0"/>
              <a:t> </a:t>
            </a:r>
            <a:r>
              <a:rPr lang="en-US" altLang="zh-CN" dirty="0"/>
              <a:t>two</a:t>
            </a:r>
            <a:r>
              <a:rPr lang="zh-CN" altLang="en-US" dirty="0"/>
              <a:t> </a:t>
            </a:r>
            <a:r>
              <a:rPr lang="en-US" altLang="zh-CN" dirty="0"/>
              <a:t>message</a:t>
            </a:r>
            <a:r>
              <a:rPr lang="zh-CN" altLang="en-US" dirty="0"/>
              <a:t> </a:t>
            </a:r>
            <a:r>
              <a:rPr lang="en-US" altLang="zh-CN" dirty="0"/>
              <a:t>reduction</a:t>
            </a:r>
            <a:r>
              <a:rPr lang="zh-CN" altLang="en-US" dirty="0"/>
              <a:t> </a:t>
            </a:r>
            <a:r>
              <a:rPr lang="en-US" altLang="zh-CN" dirty="0"/>
              <a:t>techniques</a:t>
            </a:r>
            <a:r>
              <a:rPr lang="zh-CN" altLang="en-US" dirty="0"/>
              <a:t> </a:t>
            </a:r>
            <a:r>
              <a:rPr lang="en-US" altLang="zh-CN" dirty="0"/>
              <a:t>to</a:t>
            </a:r>
            <a:r>
              <a:rPr lang="zh-CN" altLang="en-US" dirty="0"/>
              <a:t> </a:t>
            </a:r>
            <a:r>
              <a:rPr lang="en-US" altLang="zh-CN" dirty="0"/>
              <a:t>reduce</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messages</a:t>
            </a:r>
            <a:r>
              <a:rPr lang="zh-CN" altLang="en-US" dirty="0"/>
              <a:t> </a:t>
            </a:r>
            <a:r>
              <a:rPr lang="en-US" altLang="zh-CN" dirty="0"/>
              <a:t>transmitted</a:t>
            </a:r>
            <a:r>
              <a:rPr lang="zh-CN" altLang="en-US" dirty="0"/>
              <a:t> </a:t>
            </a:r>
            <a:r>
              <a:rPr lang="en-US" altLang="zh-CN" dirty="0"/>
              <a:t>through</a:t>
            </a:r>
            <a:r>
              <a:rPr lang="zh-CN" altLang="en-US" dirty="0"/>
              <a:t> </a:t>
            </a:r>
            <a:r>
              <a:rPr lang="en-US" altLang="zh-CN" dirty="0"/>
              <a:t>the</a:t>
            </a:r>
            <a:r>
              <a:rPr lang="zh-CN" altLang="en-US" dirty="0"/>
              <a:t> </a:t>
            </a:r>
            <a:r>
              <a:rPr lang="en-US" altLang="zh-CN" dirty="0"/>
              <a:t>network</a:t>
            </a:r>
            <a:r>
              <a:rPr lang="zh-CN" altLang="en-US" dirty="0"/>
              <a:t> </a:t>
            </a:r>
            <a:r>
              <a:rPr lang="en-US" altLang="zh-CN" dirty="0"/>
              <a:t>in</a:t>
            </a:r>
            <a:r>
              <a:rPr lang="zh-CN" altLang="en-US" dirty="0"/>
              <a:t> </a:t>
            </a:r>
            <a:r>
              <a:rPr lang="en-US" altLang="zh-CN" dirty="0"/>
              <a:t>Pregel,</a:t>
            </a:r>
            <a:r>
              <a:rPr lang="zh-CN" altLang="en-US" dirty="0"/>
              <a:t> </a:t>
            </a:r>
            <a:r>
              <a:rPr lang="en-US" altLang="zh-CN" dirty="0"/>
              <a:t>without</a:t>
            </a:r>
            <a:r>
              <a:rPr lang="zh-CN" altLang="en-US" dirty="0"/>
              <a:t> </a:t>
            </a:r>
            <a:r>
              <a:rPr lang="en-US" altLang="zh-CN" dirty="0"/>
              <a:t>the</a:t>
            </a:r>
            <a:r>
              <a:rPr lang="zh-CN" altLang="en-US" dirty="0"/>
              <a:t> </a:t>
            </a:r>
            <a:r>
              <a:rPr lang="en-US" altLang="zh-CN" dirty="0"/>
              <a:t>need</a:t>
            </a:r>
            <a:r>
              <a:rPr lang="zh-CN" altLang="en-US" dirty="0"/>
              <a:t> </a:t>
            </a:r>
            <a:r>
              <a:rPr lang="en-US" altLang="zh-CN" dirty="0"/>
              <a:t>of</a:t>
            </a:r>
            <a:r>
              <a:rPr lang="zh-CN" altLang="en-US" dirty="0"/>
              <a:t> </a:t>
            </a:r>
            <a:r>
              <a:rPr lang="en-US" altLang="zh-CN" dirty="0"/>
              <a:t>making</a:t>
            </a:r>
            <a:r>
              <a:rPr lang="zh-CN" altLang="en-US" dirty="0"/>
              <a:t> </a:t>
            </a:r>
            <a:r>
              <a:rPr lang="en-US" altLang="zh-CN" dirty="0"/>
              <a:t>any</a:t>
            </a:r>
            <a:r>
              <a:rPr lang="zh-CN" altLang="en-US" dirty="0"/>
              <a:t> </a:t>
            </a:r>
            <a:r>
              <a:rPr lang="en-US" altLang="zh-CN" dirty="0"/>
              <a:t>changes</a:t>
            </a:r>
            <a:r>
              <a:rPr lang="zh-CN" altLang="en-US" dirty="0"/>
              <a:t> </a:t>
            </a:r>
            <a:r>
              <a:rPr lang="en-US" altLang="zh-CN" dirty="0"/>
              <a:t>to</a:t>
            </a:r>
            <a:r>
              <a:rPr lang="zh-CN" altLang="en-US" dirty="0"/>
              <a:t> </a:t>
            </a:r>
            <a:r>
              <a:rPr lang="en-US" altLang="zh-CN" dirty="0"/>
              <a:t>the</a:t>
            </a:r>
            <a:r>
              <a:rPr lang="zh-CN" altLang="en-US" dirty="0"/>
              <a:t> </a:t>
            </a:r>
            <a:r>
              <a:rPr lang="en-US" altLang="zh-CN" dirty="0"/>
              <a:t>original</a:t>
            </a:r>
            <a:r>
              <a:rPr lang="zh-CN" altLang="en-US" dirty="0"/>
              <a:t> </a:t>
            </a:r>
            <a:r>
              <a:rPr lang="en-US" altLang="zh-CN" dirty="0"/>
              <a:t>TLAV</a:t>
            </a:r>
            <a:r>
              <a:rPr lang="zh-CN" altLang="en-US" dirty="0"/>
              <a:t> </a:t>
            </a:r>
            <a:r>
              <a:rPr lang="en-US" altLang="zh-CN" dirty="0"/>
              <a:t>API.</a:t>
            </a:r>
          </a:p>
          <a:p>
            <a:endParaRPr lang="en-US" dirty="0"/>
          </a:p>
          <a:p>
            <a:r>
              <a:rPr lang="en-US" altLang="zh-CN" dirty="0"/>
              <a:t>Since</a:t>
            </a:r>
            <a:r>
              <a:rPr lang="zh-CN" altLang="en-US" dirty="0"/>
              <a:t> </a:t>
            </a:r>
            <a:r>
              <a:rPr lang="en-US" altLang="zh-CN" dirty="0"/>
              <a:t>the</a:t>
            </a:r>
            <a:r>
              <a:rPr lang="zh-CN" altLang="en-US" dirty="0"/>
              <a:t> </a:t>
            </a:r>
            <a:r>
              <a:rPr lang="en-US" altLang="zh-CN" dirty="0"/>
              <a:t>second</a:t>
            </a:r>
            <a:r>
              <a:rPr lang="zh-CN" altLang="en-US" dirty="0"/>
              <a:t> </a:t>
            </a:r>
            <a:r>
              <a:rPr lang="en-US" altLang="zh-CN" dirty="0"/>
              <a:t>technique</a:t>
            </a:r>
            <a:r>
              <a:rPr lang="zh-CN" altLang="en-US" dirty="0"/>
              <a:t> </a:t>
            </a:r>
            <a:r>
              <a:rPr lang="en-US" altLang="zh-CN" dirty="0"/>
              <a:t>is</a:t>
            </a:r>
            <a:r>
              <a:rPr lang="zh-CN" altLang="en-US" dirty="0"/>
              <a:t> </a:t>
            </a:r>
            <a:r>
              <a:rPr lang="en-US" altLang="zh-CN" dirty="0"/>
              <a:t>for</a:t>
            </a:r>
            <a:r>
              <a:rPr lang="zh-CN" altLang="en-US" dirty="0"/>
              <a:t> </a:t>
            </a:r>
            <a:r>
              <a:rPr lang="en-US" altLang="zh-CN" dirty="0"/>
              <a:t>pointer-jumping</a:t>
            </a:r>
            <a:r>
              <a:rPr lang="zh-CN" altLang="en-US" dirty="0"/>
              <a:t> </a:t>
            </a:r>
            <a:r>
              <a:rPr lang="en-US" altLang="zh-CN" dirty="0"/>
              <a:t>algorithms</a:t>
            </a:r>
            <a:r>
              <a:rPr lang="zh-CN" altLang="en-US" dirty="0"/>
              <a:t> </a:t>
            </a:r>
            <a:r>
              <a:rPr lang="en-US" altLang="zh-CN" dirty="0"/>
              <a:t>which</a:t>
            </a:r>
            <a:r>
              <a:rPr lang="zh-CN" altLang="en-US" dirty="0"/>
              <a:t> </a:t>
            </a:r>
            <a:r>
              <a:rPr lang="en-US" altLang="zh-CN" dirty="0"/>
              <a:t>takes</a:t>
            </a:r>
            <a:r>
              <a:rPr lang="zh-CN" altLang="en-US" dirty="0"/>
              <a:t> </a:t>
            </a:r>
            <a:r>
              <a:rPr lang="en-US" altLang="zh-CN" dirty="0"/>
              <a:t>time</a:t>
            </a:r>
            <a:r>
              <a:rPr lang="zh-CN" altLang="en-US" dirty="0"/>
              <a:t> </a:t>
            </a:r>
            <a:r>
              <a:rPr lang="en-US" altLang="zh-CN" dirty="0"/>
              <a:t>to</a:t>
            </a:r>
            <a:r>
              <a:rPr lang="zh-CN" altLang="en-US" dirty="0"/>
              <a:t> </a:t>
            </a:r>
            <a:r>
              <a:rPr lang="en-US" altLang="zh-CN" dirty="0"/>
              <a:t>present,</a:t>
            </a:r>
            <a:r>
              <a:rPr lang="zh-CN" altLang="en-US" dirty="0"/>
              <a:t> </a:t>
            </a:r>
            <a:r>
              <a:rPr lang="en-US" altLang="zh-CN" dirty="0"/>
              <a:t>here,</a:t>
            </a:r>
            <a:r>
              <a:rPr lang="zh-CN" altLang="en-US" dirty="0"/>
              <a:t> </a:t>
            </a:r>
            <a:r>
              <a:rPr lang="en-US" altLang="zh-CN" dirty="0"/>
              <a:t>we</a:t>
            </a:r>
            <a:r>
              <a:rPr lang="zh-CN" altLang="en-US" dirty="0"/>
              <a:t> </a:t>
            </a:r>
            <a:r>
              <a:rPr lang="en-US" altLang="zh-CN" dirty="0"/>
              <a:t>just</a:t>
            </a:r>
            <a:r>
              <a:rPr lang="zh-CN" altLang="en-US" dirty="0"/>
              <a:t> </a:t>
            </a:r>
            <a:r>
              <a:rPr lang="en-US" altLang="zh-CN" dirty="0"/>
              <a:t>briefly</a:t>
            </a:r>
            <a:r>
              <a:rPr lang="zh-CN" altLang="en-US" dirty="0"/>
              <a:t> </a:t>
            </a:r>
            <a:r>
              <a:rPr lang="en-US" altLang="zh-CN" dirty="0"/>
              <a:t>explain</a:t>
            </a:r>
            <a:r>
              <a:rPr lang="zh-CN" altLang="en-US" dirty="0"/>
              <a:t> </a:t>
            </a:r>
            <a:r>
              <a:rPr lang="en-US" altLang="zh-CN" dirty="0"/>
              <a:t>the</a:t>
            </a:r>
            <a:r>
              <a:rPr lang="zh-CN" altLang="en-US" dirty="0"/>
              <a:t> </a:t>
            </a:r>
            <a:r>
              <a:rPr lang="en-US" altLang="zh-CN" dirty="0"/>
              <a:t>first</a:t>
            </a:r>
            <a:r>
              <a:rPr lang="zh-CN" altLang="en-US" dirty="0"/>
              <a:t> </a:t>
            </a:r>
            <a:r>
              <a:rPr lang="en-US" altLang="zh-CN" dirty="0"/>
              <a:t>technique,</a:t>
            </a:r>
            <a:r>
              <a:rPr lang="zh-CN" altLang="en-US" dirty="0"/>
              <a:t> </a:t>
            </a:r>
            <a:r>
              <a:rPr lang="en-US" altLang="zh-CN" dirty="0"/>
              <a:t>vertex</a:t>
            </a:r>
            <a:r>
              <a:rPr lang="zh-CN" altLang="en-US" dirty="0"/>
              <a:t> </a:t>
            </a:r>
            <a:r>
              <a:rPr lang="en-US" altLang="zh-CN" dirty="0"/>
              <a:t>mirroring.</a:t>
            </a:r>
          </a:p>
          <a:p>
            <a:endParaRPr lang="en-US" dirty="0"/>
          </a:p>
          <a:p>
            <a:r>
              <a:rPr lang="en-US" altLang="zh-CN" dirty="0"/>
              <a:t>As</a:t>
            </a:r>
            <a:r>
              <a:rPr lang="zh-CN" altLang="en-US" dirty="0"/>
              <a:t> </a:t>
            </a:r>
            <a:r>
              <a:rPr lang="en-US" altLang="zh-CN" dirty="0"/>
              <a:t>this</a:t>
            </a:r>
            <a:r>
              <a:rPr lang="zh-CN" altLang="en-US" dirty="0"/>
              <a:t> </a:t>
            </a:r>
            <a:r>
              <a:rPr lang="en-US" altLang="zh-CN" dirty="0"/>
              <a:t>diagram</a:t>
            </a:r>
            <a:r>
              <a:rPr lang="zh-CN" altLang="en-US" dirty="0"/>
              <a:t> </a:t>
            </a:r>
            <a:r>
              <a:rPr lang="en-US" altLang="zh-CN" dirty="0"/>
              <a:t>shows,</a:t>
            </a:r>
            <a:r>
              <a:rPr lang="zh-CN" altLang="en-US" dirty="0"/>
              <a:t> </a:t>
            </a:r>
            <a:r>
              <a:rPr lang="en-US" altLang="zh-CN" dirty="0"/>
              <a:t>if</a:t>
            </a:r>
            <a:r>
              <a:rPr lang="zh-CN" altLang="en-US" dirty="0"/>
              <a:t> </a:t>
            </a:r>
            <a:r>
              <a:rPr lang="en-US" altLang="zh-CN" dirty="0"/>
              <a:t>many</a:t>
            </a:r>
            <a:r>
              <a:rPr lang="zh-CN" altLang="en-US" dirty="0"/>
              <a:t> </a:t>
            </a:r>
            <a:r>
              <a:rPr lang="en-US" altLang="zh-CN" dirty="0"/>
              <a:t>vertices</a:t>
            </a:r>
            <a:r>
              <a:rPr lang="zh-CN" altLang="en-US" dirty="0"/>
              <a:t> </a:t>
            </a:r>
            <a:r>
              <a:rPr lang="en-US" altLang="zh-CN" dirty="0"/>
              <a:t>on</a:t>
            </a:r>
            <a:r>
              <a:rPr lang="zh-CN" altLang="en-US" dirty="0"/>
              <a:t> </a:t>
            </a:r>
            <a:r>
              <a:rPr lang="en-US" altLang="zh-CN" dirty="0"/>
              <a:t>a</a:t>
            </a:r>
            <a:r>
              <a:rPr lang="zh-CN" altLang="en-US" dirty="0"/>
              <a:t> </a:t>
            </a:r>
            <a:r>
              <a:rPr lang="en-US" altLang="zh-CN" dirty="0"/>
              <a:t>machine</a:t>
            </a:r>
            <a:r>
              <a:rPr lang="zh-CN" altLang="en-US" dirty="0"/>
              <a:t> </a:t>
            </a:r>
            <a:r>
              <a:rPr lang="en-US" altLang="zh-CN" dirty="0"/>
              <a:t>need</a:t>
            </a:r>
            <a:r>
              <a:rPr lang="zh-CN" altLang="en-US" dirty="0"/>
              <a:t> </a:t>
            </a:r>
            <a:r>
              <a:rPr lang="en-US" altLang="zh-CN" dirty="0"/>
              <a:t>to</a:t>
            </a:r>
            <a:r>
              <a:rPr lang="zh-CN" altLang="en-US" dirty="0"/>
              <a:t> </a:t>
            </a:r>
            <a:r>
              <a:rPr lang="en-US" altLang="zh-CN" dirty="0"/>
              <a:t>send</a:t>
            </a:r>
            <a:r>
              <a:rPr lang="zh-CN" altLang="en-US" dirty="0"/>
              <a:t> </a:t>
            </a:r>
            <a:r>
              <a:rPr lang="en-US" altLang="zh-CN" dirty="0"/>
              <a:t>messages</a:t>
            </a:r>
            <a:r>
              <a:rPr lang="zh-CN" altLang="en-US" dirty="0"/>
              <a:t> </a:t>
            </a:r>
            <a:r>
              <a:rPr lang="en-US" altLang="zh-CN" dirty="0"/>
              <a:t>to</a:t>
            </a:r>
            <a:r>
              <a:rPr lang="zh-CN" altLang="en-US" dirty="0"/>
              <a:t> </a:t>
            </a:r>
            <a:r>
              <a:rPr lang="en-US" altLang="zh-CN" dirty="0"/>
              <a:t>the</a:t>
            </a:r>
            <a:r>
              <a:rPr lang="zh-CN" altLang="en-US" dirty="0"/>
              <a:t> </a:t>
            </a:r>
            <a:r>
              <a:rPr lang="en-US" altLang="zh-CN" dirty="0"/>
              <a:t>same</a:t>
            </a:r>
            <a:r>
              <a:rPr lang="zh-CN" altLang="en-US" dirty="0"/>
              <a:t> </a:t>
            </a:r>
            <a:r>
              <a:rPr lang="en-US" altLang="zh-CN" dirty="0"/>
              <a:t>vertex</a:t>
            </a:r>
            <a:r>
              <a:rPr lang="zh-CN" altLang="en-US" dirty="0"/>
              <a:t> </a:t>
            </a:r>
            <a:r>
              <a:rPr lang="en-US" altLang="zh-CN" dirty="0"/>
              <a:t>in</a:t>
            </a:r>
            <a:r>
              <a:rPr lang="zh-CN" altLang="en-US" dirty="0"/>
              <a:t> </a:t>
            </a:r>
            <a:r>
              <a:rPr lang="en-US" altLang="zh-CN" dirty="0"/>
              <a:t>another</a:t>
            </a:r>
            <a:r>
              <a:rPr lang="zh-CN" altLang="en-US" dirty="0"/>
              <a:t> </a:t>
            </a:r>
            <a:r>
              <a:rPr lang="en-US" altLang="zh-CN" dirty="0"/>
              <a:t>machine,</a:t>
            </a:r>
            <a:r>
              <a:rPr lang="zh-CN" altLang="en-US" dirty="0"/>
              <a:t> </a:t>
            </a:r>
            <a:r>
              <a:rPr lang="en-US" altLang="zh-CN" dirty="0"/>
              <a:t>their</a:t>
            </a:r>
            <a:r>
              <a:rPr lang="zh-CN" altLang="en-US" dirty="0"/>
              <a:t> </a:t>
            </a:r>
            <a:r>
              <a:rPr lang="en-US" altLang="zh-CN" dirty="0"/>
              <a:t>messages</a:t>
            </a:r>
            <a:r>
              <a:rPr lang="zh-CN" altLang="en-US" dirty="0"/>
              <a:t> </a:t>
            </a:r>
            <a:r>
              <a:rPr lang="en-US" altLang="zh-CN" dirty="0"/>
              <a:t>can</a:t>
            </a:r>
            <a:r>
              <a:rPr lang="zh-CN" altLang="en-US" dirty="0"/>
              <a:t> </a:t>
            </a:r>
            <a:r>
              <a:rPr lang="en-US" altLang="zh-CN" dirty="0"/>
              <a:t>be</a:t>
            </a:r>
            <a:r>
              <a:rPr lang="zh-CN" altLang="en-US" dirty="0"/>
              <a:t> </a:t>
            </a:r>
            <a:r>
              <a:rPr lang="en-US" altLang="zh-CN" dirty="0"/>
              <a:t>combined</a:t>
            </a:r>
            <a:r>
              <a:rPr lang="zh-CN" altLang="en-US" dirty="0"/>
              <a:t> </a:t>
            </a:r>
            <a:r>
              <a:rPr lang="en-US" altLang="zh-CN" dirty="0"/>
              <a:t>for</a:t>
            </a:r>
            <a:r>
              <a:rPr lang="zh-CN" altLang="en-US" dirty="0"/>
              <a:t> </a:t>
            </a:r>
            <a:r>
              <a:rPr lang="en-US" altLang="zh-CN" dirty="0"/>
              <a:t>certain</a:t>
            </a:r>
            <a:r>
              <a:rPr lang="zh-CN" altLang="en-US" dirty="0"/>
              <a:t> </a:t>
            </a:r>
            <a:r>
              <a:rPr lang="en-US" altLang="zh-CN" dirty="0"/>
              <a:t>applications.</a:t>
            </a:r>
            <a:r>
              <a:rPr lang="zh-CN" altLang="en-US" dirty="0"/>
              <a:t> </a:t>
            </a:r>
            <a:r>
              <a:rPr lang="en-US" altLang="zh-CN" dirty="0"/>
              <a:t>An</a:t>
            </a:r>
            <a:r>
              <a:rPr lang="zh-CN" altLang="en-US" dirty="0"/>
              <a:t> </a:t>
            </a:r>
            <a:r>
              <a:rPr lang="en-US" altLang="zh-CN" dirty="0"/>
              <a:t>example</a:t>
            </a:r>
            <a:r>
              <a:rPr lang="zh-CN" altLang="en-US" dirty="0"/>
              <a:t> </a:t>
            </a:r>
            <a:r>
              <a:rPr lang="en-US" altLang="zh-CN" dirty="0"/>
              <a:t>is</a:t>
            </a:r>
            <a:r>
              <a:rPr lang="zh-CN" altLang="en-US" dirty="0"/>
              <a:t> </a:t>
            </a:r>
            <a:r>
              <a:rPr lang="en-US" altLang="zh-CN" dirty="0"/>
              <a:t>our</a:t>
            </a:r>
            <a:r>
              <a:rPr lang="zh-CN" altLang="en-US" dirty="0"/>
              <a:t> </a:t>
            </a:r>
            <a:r>
              <a:rPr lang="en-US" altLang="zh-CN" dirty="0"/>
              <a:t>PageRank</a:t>
            </a:r>
            <a:r>
              <a:rPr lang="zh-CN" altLang="en-US" dirty="0"/>
              <a:t> </a:t>
            </a:r>
            <a:r>
              <a:rPr lang="en-US" altLang="zh-CN" dirty="0"/>
              <a:t>application,</a:t>
            </a:r>
            <a:r>
              <a:rPr lang="zh-CN" altLang="en-US" dirty="0"/>
              <a:t> </a:t>
            </a:r>
            <a:r>
              <a:rPr lang="en-US" altLang="zh-CN" dirty="0"/>
              <a:t>where</a:t>
            </a:r>
            <a:r>
              <a:rPr lang="zh-CN" altLang="en-US" dirty="0"/>
              <a:t> </a:t>
            </a:r>
            <a:r>
              <a:rPr lang="en-US" altLang="zh-CN" dirty="0"/>
              <a:t>we</a:t>
            </a:r>
            <a:r>
              <a:rPr lang="zh-CN" altLang="en-US" dirty="0"/>
              <a:t> </a:t>
            </a:r>
            <a:r>
              <a:rPr lang="en-US" altLang="zh-CN" dirty="0"/>
              <a:t>can</a:t>
            </a:r>
            <a:r>
              <a:rPr lang="zh-CN" altLang="en-US" dirty="0"/>
              <a:t> </a:t>
            </a:r>
            <a:r>
              <a:rPr lang="en-US" altLang="zh-CN" dirty="0"/>
              <a:t>simply</a:t>
            </a:r>
            <a:r>
              <a:rPr lang="zh-CN" altLang="en-US" dirty="0"/>
              <a:t> </a:t>
            </a:r>
            <a:r>
              <a:rPr lang="en-US" altLang="zh-CN" dirty="0"/>
              <a:t>sum</a:t>
            </a:r>
            <a:r>
              <a:rPr lang="zh-CN" altLang="en-US" dirty="0"/>
              <a:t> </a:t>
            </a:r>
            <a:r>
              <a:rPr lang="en-US" altLang="zh-CN" dirty="0"/>
              <a:t>the</a:t>
            </a:r>
            <a:r>
              <a:rPr lang="zh-CN" altLang="en-US" dirty="0"/>
              <a:t> </a:t>
            </a:r>
            <a:r>
              <a:rPr lang="en-US" altLang="zh-CN" dirty="0"/>
              <a:t>message</a:t>
            </a:r>
            <a:r>
              <a:rPr lang="zh-CN" altLang="en-US" dirty="0"/>
              <a:t> </a:t>
            </a:r>
            <a:r>
              <a:rPr lang="en-US" altLang="zh-CN" dirty="0"/>
              <a:t>values</a:t>
            </a:r>
            <a:r>
              <a:rPr lang="zh-CN" altLang="en-US" dirty="0"/>
              <a:t> </a:t>
            </a:r>
            <a:r>
              <a:rPr lang="en-US" altLang="zh-CN" dirty="0"/>
              <a:t>and</a:t>
            </a:r>
            <a:r>
              <a:rPr lang="zh-CN" altLang="en-US" dirty="0"/>
              <a:t> </a:t>
            </a:r>
            <a:r>
              <a:rPr lang="en-US" altLang="zh-CN" dirty="0"/>
              <a:t>then</a:t>
            </a:r>
            <a:r>
              <a:rPr lang="zh-CN" altLang="en-US" dirty="0"/>
              <a:t> </a:t>
            </a:r>
            <a:r>
              <a:rPr lang="en-US" altLang="zh-CN" dirty="0"/>
              <a:t>just</a:t>
            </a:r>
            <a:r>
              <a:rPr lang="zh-CN" altLang="en-US" dirty="0"/>
              <a:t> </a:t>
            </a:r>
            <a:r>
              <a:rPr lang="en-US" altLang="zh-CN" dirty="0"/>
              <a:t>send</a:t>
            </a:r>
            <a:r>
              <a:rPr lang="zh-CN" altLang="en-US" dirty="0"/>
              <a:t> </a:t>
            </a:r>
            <a:r>
              <a:rPr lang="en-US" altLang="zh-CN" dirty="0"/>
              <a:t>the</a:t>
            </a:r>
            <a:r>
              <a:rPr lang="zh-CN" altLang="en-US" dirty="0"/>
              <a:t> </a:t>
            </a:r>
            <a:r>
              <a:rPr lang="en-US" altLang="zh-CN" dirty="0"/>
              <a:t>summation</a:t>
            </a:r>
            <a:r>
              <a:rPr lang="zh-CN" altLang="en-US" dirty="0"/>
              <a:t> </a:t>
            </a:r>
            <a:r>
              <a:rPr lang="en-US" altLang="zh-CN" dirty="0"/>
              <a:t>over</a:t>
            </a:r>
            <a:r>
              <a:rPr lang="zh-CN" altLang="en-US" dirty="0"/>
              <a:t> </a:t>
            </a:r>
            <a:r>
              <a:rPr lang="en-US" altLang="zh-CN" dirty="0"/>
              <a:t>the</a:t>
            </a:r>
            <a:r>
              <a:rPr lang="zh-CN" altLang="en-US" dirty="0"/>
              <a:t> </a:t>
            </a:r>
            <a:r>
              <a:rPr lang="en-US" altLang="zh-CN" dirty="0"/>
              <a:t>network.</a:t>
            </a:r>
            <a:r>
              <a:rPr lang="zh-CN" altLang="en-US" dirty="0"/>
              <a:t> </a:t>
            </a:r>
            <a:r>
              <a:rPr lang="en-US" altLang="zh-CN" dirty="0"/>
              <a:t>Pregel</a:t>
            </a:r>
            <a:r>
              <a:rPr lang="zh-CN" altLang="en-US" dirty="0"/>
              <a:t> </a:t>
            </a:r>
            <a:r>
              <a:rPr lang="en-US" altLang="zh-CN" dirty="0"/>
              <a:t>has</a:t>
            </a:r>
            <a:r>
              <a:rPr lang="zh-CN" altLang="en-US" dirty="0"/>
              <a:t> </a:t>
            </a:r>
            <a:r>
              <a:rPr lang="en-US" altLang="zh-CN" dirty="0"/>
              <a:t>a</a:t>
            </a:r>
            <a:r>
              <a:rPr lang="zh-CN" altLang="en-US" dirty="0"/>
              <a:t> </a:t>
            </a:r>
            <a:r>
              <a:rPr lang="en-US" altLang="zh-CN" dirty="0"/>
              <a:t>mechanism</a:t>
            </a:r>
            <a:r>
              <a:rPr lang="zh-CN" altLang="en-US" dirty="0"/>
              <a:t> </a:t>
            </a:r>
            <a:r>
              <a:rPr lang="en-US" altLang="zh-CN" dirty="0"/>
              <a:t>called</a:t>
            </a:r>
            <a:r>
              <a:rPr lang="zh-CN" altLang="en-US" dirty="0"/>
              <a:t> </a:t>
            </a:r>
            <a:r>
              <a:rPr lang="en-US" altLang="zh-CN" dirty="0"/>
              <a:t>message</a:t>
            </a:r>
            <a:r>
              <a:rPr lang="zh-CN" altLang="en-US" dirty="0"/>
              <a:t> </a:t>
            </a:r>
            <a:r>
              <a:rPr lang="en-US" altLang="zh-CN" dirty="0"/>
              <a:t>combiner</a:t>
            </a:r>
            <a:r>
              <a:rPr lang="zh-CN" altLang="en-US" dirty="0"/>
              <a:t> </a:t>
            </a:r>
            <a:r>
              <a:rPr lang="en-US" altLang="zh-CN" dirty="0"/>
              <a:t>to</a:t>
            </a:r>
            <a:r>
              <a:rPr lang="zh-CN" altLang="en-US" dirty="0"/>
              <a:t> </a:t>
            </a:r>
            <a:r>
              <a:rPr lang="en-US" altLang="zh-CN" dirty="0"/>
              <a:t>implement</a:t>
            </a:r>
            <a:r>
              <a:rPr lang="zh-CN" altLang="en-US" dirty="0"/>
              <a:t> </a:t>
            </a:r>
            <a:r>
              <a:rPr lang="en-US" altLang="zh-CN" dirty="0"/>
              <a:t>this</a:t>
            </a:r>
            <a:r>
              <a:rPr lang="zh-CN" altLang="en-US" dirty="0"/>
              <a:t> </a:t>
            </a:r>
            <a:r>
              <a:rPr lang="en-US" altLang="zh-CN" dirty="0"/>
              <a:t>idea.</a:t>
            </a:r>
          </a:p>
          <a:p>
            <a:endParaRPr lang="en-US" dirty="0"/>
          </a:p>
          <a:p>
            <a:r>
              <a:rPr lang="en-US" altLang="zh-CN" dirty="0"/>
              <a:t>In</a:t>
            </a:r>
            <a:r>
              <a:rPr lang="zh-CN" altLang="en-US" dirty="0"/>
              <a:t> </a:t>
            </a:r>
            <a:r>
              <a:rPr lang="en-US" altLang="zh-CN" dirty="0"/>
              <a:t>contrast,</a:t>
            </a:r>
            <a:r>
              <a:rPr lang="zh-CN" altLang="en-US" dirty="0"/>
              <a:t> </a:t>
            </a:r>
            <a:r>
              <a:rPr lang="en-US" altLang="zh-CN" dirty="0"/>
              <a:t>we</a:t>
            </a:r>
            <a:r>
              <a:rPr lang="zh-CN" altLang="en-US" dirty="0"/>
              <a:t> </a:t>
            </a:r>
            <a:r>
              <a:rPr lang="en-US" altLang="zh-CN" dirty="0"/>
              <a:t>find</a:t>
            </a:r>
            <a:r>
              <a:rPr lang="zh-CN" altLang="en-US" dirty="0"/>
              <a:t> </a:t>
            </a:r>
            <a:r>
              <a:rPr lang="en-US" altLang="zh-CN" dirty="0"/>
              <a:t>that</a:t>
            </a:r>
            <a:r>
              <a:rPr lang="zh-CN" altLang="en-US" dirty="0"/>
              <a:t> </a:t>
            </a:r>
            <a:r>
              <a:rPr lang="en-US" altLang="zh-CN" dirty="0"/>
              <a:t>if</a:t>
            </a:r>
            <a:r>
              <a:rPr lang="zh-CN" altLang="en-US" dirty="0"/>
              <a:t> </a:t>
            </a:r>
            <a:r>
              <a:rPr lang="en-US" altLang="zh-CN" dirty="0"/>
              <a:t>a</a:t>
            </a:r>
            <a:r>
              <a:rPr lang="zh-CN" altLang="en-US" dirty="0"/>
              <a:t> </a:t>
            </a:r>
            <a:r>
              <a:rPr lang="en-US" altLang="zh-CN" dirty="0"/>
              <a:t>high-degree</a:t>
            </a:r>
            <a:r>
              <a:rPr lang="zh-CN" altLang="en-US" dirty="0"/>
              <a:t> </a:t>
            </a:r>
            <a:r>
              <a:rPr lang="en-US" altLang="zh-CN" dirty="0"/>
              <a:t>vertex</a:t>
            </a:r>
            <a:r>
              <a:rPr lang="zh-CN" altLang="en-US" dirty="0"/>
              <a:t> </a:t>
            </a:r>
            <a:r>
              <a:rPr lang="en-US" altLang="zh-CN" dirty="0"/>
              <a:t>needs</a:t>
            </a:r>
            <a:r>
              <a:rPr lang="zh-CN" altLang="en-US" dirty="0"/>
              <a:t> </a:t>
            </a:r>
            <a:r>
              <a:rPr lang="en-US" altLang="zh-CN" dirty="0"/>
              <a:t>to</a:t>
            </a:r>
            <a:r>
              <a:rPr lang="zh-CN" altLang="en-US" dirty="0"/>
              <a:t> </a:t>
            </a:r>
            <a:r>
              <a:rPr lang="en-US" altLang="zh-CN" dirty="0"/>
              <a:t>broadcast</a:t>
            </a:r>
            <a:r>
              <a:rPr lang="zh-CN" altLang="en-US" dirty="0"/>
              <a:t> </a:t>
            </a:r>
            <a:r>
              <a:rPr lang="en-US" altLang="zh-CN" dirty="0"/>
              <a:t>its</a:t>
            </a:r>
            <a:r>
              <a:rPr lang="zh-CN" altLang="en-US" dirty="0"/>
              <a:t> </a:t>
            </a:r>
            <a:r>
              <a:rPr lang="en-US" altLang="zh-CN" dirty="0"/>
              <a:t>value</a:t>
            </a:r>
            <a:r>
              <a:rPr lang="zh-CN" altLang="en-US" dirty="0"/>
              <a:t> </a:t>
            </a:r>
            <a:r>
              <a:rPr lang="en-US" altLang="zh-CN" dirty="0"/>
              <a:t>to</a:t>
            </a:r>
            <a:r>
              <a:rPr lang="zh-CN" altLang="en-US" dirty="0"/>
              <a:t> </a:t>
            </a:r>
            <a:r>
              <a:rPr lang="en-US" altLang="zh-CN" dirty="0"/>
              <a:t>the</a:t>
            </a:r>
            <a:r>
              <a:rPr lang="zh-CN" altLang="en-US" dirty="0"/>
              <a:t> </a:t>
            </a:r>
            <a:r>
              <a:rPr lang="en-US" altLang="zh-CN" dirty="0"/>
              <a:t>neighbors,</a:t>
            </a:r>
            <a:r>
              <a:rPr lang="zh-CN" altLang="en-US" dirty="0"/>
              <a:t> </a:t>
            </a:r>
            <a:r>
              <a:rPr lang="en-US" altLang="zh-CN" dirty="0"/>
              <a:t>it</a:t>
            </a:r>
            <a:r>
              <a:rPr lang="zh-CN" altLang="en-US" dirty="0"/>
              <a:t> </a:t>
            </a:r>
            <a:r>
              <a:rPr lang="en-US" altLang="zh-CN" dirty="0"/>
              <a:t>needs</a:t>
            </a:r>
            <a:r>
              <a:rPr lang="zh-CN" altLang="en-US" dirty="0"/>
              <a:t> </a:t>
            </a:r>
            <a:r>
              <a:rPr lang="en-US" altLang="zh-CN" dirty="0"/>
              <a:t>to</a:t>
            </a:r>
            <a:r>
              <a:rPr lang="zh-CN" altLang="en-US" dirty="0"/>
              <a:t> </a:t>
            </a:r>
            <a:r>
              <a:rPr lang="en-US" altLang="zh-CN" dirty="0"/>
              <a:t>send</a:t>
            </a:r>
            <a:r>
              <a:rPr lang="zh-CN" altLang="en-US" dirty="0"/>
              <a:t> </a:t>
            </a:r>
            <a:r>
              <a:rPr lang="en-US" altLang="zh-CN" dirty="0"/>
              <a:t>the</a:t>
            </a:r>
            <a:r>
              <a:rPr lang="zh-CN" altLang="en-US" dirty="0"/>
              <a:t> </a:t>
            </a:r>
            <a:r>
              <a:rPr lang="en-US" altLang="zh-CN" dirty="0"/>
              <a:t>same</a:t>
            </a:r>
            <a:r>
              <a:rPr lang="zh-CN" altLang="en-US" dirty="0"/>
              <a:t> </a:t>
            </a:r>
            <a:r>
              <a:rPr lang="en-US" altLang="zh-CN" dirty="0"/>
              <a:t>value</a:t>
            </a:r>
            <a:r>
              <a:rPr lang="zh-CN" altLang="en-US" dirty="0"/>
              <a:t> </a:t>
            </a:r>
            <a:r>
              <a:rPr lang="en-US" altLang="zh-CN" dirty="0"/>
              <a:t>many</a:t>
            </a:r>
            <a:r>
              <a:rPr lang="zh-CN" altLang="en-US" dirty="0"/>
              <a:t> </a:t>
            </a:r>
            <a:r>
              <a:rPr lang="en-US" altLang="zh-CN" dirty="0"/>
              <a:t>times</a:t>
            </a:r>
            <a:r>
              <a:rPr lang="zh-CN" altLang="en-US" dirty="0"/>
              <a:t> </a:t>
            </a:r>
            <a:r>
              <a:rPr lang="en-US" altLang="zh-CN" dirty="0"/>
              <a:t>to</a:t>
            </a:r>
            <a:r>
              <a:rPr lang="zh-CN" altLang="en-US" dirty="0"/>
              <a:t> </a:t>
            </a:r>
            <a:r>
              <a:rPr lang="en-US" altLang="zh-CN" dirty="0"/>
              <a:t>each</a:t>
            </a:r>
            <a:r>
              <a:rPr lang="zh-CN" altLang="en-US" dirty="0"/>
              <a:t> </a:t>
            </a:r>
            <a:r>
              <a:rPr lang="en-US" altLang="zh-CN" dirty="0"/>
              <a:t>machine,</a:t>
            </a:r>
            <a:r>
              <a:rPr lang="zh-CN" altLang="en-US" dirty="0"/>
              <a:t> </a:t>
            </a:r>
            <a:r>
              <a:rPr lang="en-US" altLang="zh-CN" dirty="0"/>
              <a:t>such</a:t>
            </a:r>
            <a:r>
              <a:rPr lang="zh-CN" altLang="en-US" dirty="0"/>
              <a:t> </a:t>
            </a:r>
            <a:r>
              <a:rPr lang="en-US" altLang="zh-CN" dirty="0"/>
              <a:t>as</a:t>
            </a:r>
            <a:r>
              <a:rPr lang="zh-CN" altLang="en-US" dirty="0"/>
              <a:t> </a:t>
            </a:r>
            <a:r>
              <a:rPr lang="en-US" altLang="zh-CN" dirty="0"/>
              <a:t>vertex</a:t>
            </a:r>
            <a:r>
              <a:rPr lang="zh-CN" altLang="en-US" dirty="0"/>
              <a:t> </a:t>
            </a:r>
            <a:r>
              <a:rPr lang="en-US" altLang="zh-CN" dirty="0"/>
              <a:t>u4</a:t>
            </a:r>
            <a:r>
              <a:rPr lang="zh-CN" altLang="en-US" dirty="0"/>
              <a:t> </a:t>
            </a:r>
            <a:r>
              <a:rPr lang="en-US" altLang="zh-CN" dirty="0"/>
              <a:t>here.</a:t>
            </a:r>
            <a:r>
              <a:rPr lang="zh-CN" altLang="en-US" dirty="0"/>
              <a:t> </a:t>
            </a:r>
            <a:r>
              <a:rPr lang="en-US" altLang="zh-CN" dirty="0"/>
              <a:t>A</a:t>
            </a:r>
            <a:r>
              <a:rPr lang="zh-CN" altLang="en-US" dirty="0"/>
              <a:t> </a:t>
            </a:r>
            <a:r>
              <a:rPr lang="en-US" altLang="zh-CN" dirty="0"/>
              <a:t>solution</a:t>
            </a:r>
            <a:r>
              <a:rPr lang="zh-CN" altLang="en-US" dirty="0"/>
              <a:t> </a:t>
            </a:r>
            <a:r>
              <a:rPr lang="en-US" altLang="zh-CN" dirty="0"/>
              <a:t>would</a:t>
            </a:r>
            <a:r>
              <a:rPr lang="zh-CN" altLang="en-US" dirty="0"/>
              <a:t> </a:t>
            </a:r>
            <a:r>
              <a:rPr lang="en-US" altLang="zh-CN" dirty="0"/>
              <a:t>be</a:t>
            </a:r>
            <a:r>
              <a:rPr lang="zh-CN" altLang="en-US" dirty="0"/>
              <a:t> </a:t>
            </a:r>
            <a:r>
              <a:rPr lang="en-US" altLang="zh-CN" dirty="0"/>
              <a:t>to</a:t>
            </a:r>
            <a:r>
              <a:rPr lang="zh-CN" altLang="en-US" dirty="0"/>
              <a:t> </a:t>
            </a:r>
            <a:r>
              <a:rPr lang="en-US" altLang="zh-CN" dirty="0"/>
              <a:t>send</a:t>
            </a:r>
            <a:r>
              <a:rPr lang="zh-CN" altLang="en-US" dirty="0"/>
              <a:t> </a:t>
            </a:r>
            <a:r>
              <a:rPr lang="en-US" altLang="zh-CN" dirty="0"/>
              <a:t>the</a:t>
            </a:r>
            <a:r>
              <a:rPr lang="zh-CN" altLang="en-US" dirty="0"/>
              <a:t> </a:t>
            </a:r>
            <a:r>
              <a:rPr lang="en-US" altLang="zh-CN" dirty="0"/>
              <a:t>vertex</a:t>
            </a:r>
            <a:r>
              <a:rPr lang="zh-CN" altLang="en-US" dirty="0"/>
              <a:t> </a:t>
            </a:r>
            <a:r>
              <a:rPr lang="en-US" altLang="zh-CN" dirty="0"/>
              <a:t>value</a:t>
            </a:r>
            <a:r>
              <a:rPr lang="zh-CN" altLang="en-US" dirty="0"/>
              <a:t> </a:t>
            </a:r>
            <a:r>
              <a:rPr lang="en-US" altLang="zh-CN" dirty="0"/>
              <a:t>to</a:t>
            </a:r>
            <a:r>
              <a:rPr lang="zh-CN" altLang="en-US" dirty="0"/>
              <a:t> </a:t>
            </a:r>
            <a:r>
              <a:rPr lang="en-US" altLang="zh-CN" dirty="0"/>
              <a:t>its</a:t>
            </a:r>
            <a:r>
              <a:rPr lang="zh-CN" altLang="en-US" dirty="0"/>
              <a:t> </a:t>
            </a:r>
            <a:r>
              <a:rPr lang="en-US" altLang="zh-CN" dirty="0"/>
              <a:t>mirror</a:t>
            </a:r>
            <a:r>
              <a:rPr lang="zh-CN" altLang="en-US" dirty="0"/>
              <a:t> </a:t>
            </a:r>
            <a:r>
              <a:rPr lang="en-US" altLang="zh-CN" dirty="0"/>
              <a:t>in</a:t>
            </a:r>
            <a:r>
              <a:rPr lang="zh-CN" altLang="en-US" dirty="0"/>
              <a:t> </a:t>
            </a:r>
            <a:r>
              <a:rPr lang="en-US" altLang="zh-CN" dirty="0"/>
              <a:t>another</a:t>
            </a:r>
            <a:r>
              <a:rPr lang="zh-CN" altLang="en-US" dirty="0"/>
              <a:t> </a:t>
            </a:r>
            <a:r>
              <a:rPr lang="en-US" altLang="zh-CN" dirty="0"/>
              <a:t>machine,</a:t>
            </a:r>
            <a:r>
              <a:rPr lang="zh-CN" altLang="en-US" dirty="0"/>
              <a:t> </a:t>
            </a:r>
            <a:r>
              <a:rPr lang="en-US" altLang="zh-CN" dirty="0"/>
              <a:t>and</a:t>
            </a:r>
            <a:r>
              <a:rPr lang="zh-CN" altLang="en-US" dirty="0"/>
              <a:t> </a:t>
            </a:r>
            <a:r>
              <a:rPr lang="en-US" altLang="zh-CN" dirty="0"/>
              <a:t>let</a:t>
            </a:r>
            <a:r>
              <a:rPr lang="zh-CN" altLang="en-US" dirty="0"/>
              <a:t> </a:t>
            </a:r>
            <a:r>
              <a:rPr lang="en-US" altLang="zh-CN" dirty="0"/>
              <a:t>the</a:t>
            </a:r>
            <a:r>
              <a:rPr lang="zh-CN" altLang="en-US" dirty="0"/>
              <a:t> </a:t>
            </a:r>
            <a:r>
              <a:rPr lang="en-US" altLang="zh-CN" dirty="0"/>
              <a:t>mirror</a:t>
            </a:r>
            <a:r>
              <a:rPr lang="zh-CN" altLang="en-US" dirty="0"/>
              <a:t> </a:t>
            </a:r>
            <a:r>
              <a:rPr lang="en-US" altLang="zh-CN" dirty="0"/>
              <a:t>forward</a:t>
            </a:r>
            <a:r>
              <a:rPr lang="zh-CN" altLang="en-US" dirty="0"/>
              <a:t> </a:t>
            </a:r>
            <a:r>
              <a:rPr lang="en-US" altLang="zh-CN" dirty="0"/>
              <a:t>the</a:t>
            </a:r>
            <a:r>
              <a:rPr lang="zh-CN" altLang="en-US" dirty="0"/>
              <a:t> </a:t>
            </a:r>
            <a:r>
              <a:rPr lang="en-US" altLang="zh-CN" dirty="0"/>
              <a:t>message</a:t>
            </a:r>
            <a:r>
              <a:rPr lang="zh-CN" altLang="en-US" dirty="0"/>
              <a:t> </a:t>
            </a:r>
            <a:r>
              <a:rPr lang="en-US" altLang="zh-CN" dirty="0"/>
              <a:t>value</a:t>
            </a:r>
            <a:r>
              <a:rPr lang="zh-CN" altLang="en-US" dirty="0"/>
              <a:t> </a:t>
            </a:r>
            <a:r>
              <a:rPr lang="en-US" altLang="zh-CN" dirty="0"/>
              <a:t>to</a:t>
            </a:r>
            <a:r>
              <a:rPr lang="zh-CN" altLang="en-US" dirty="0"/>
              <a:t> </a:t>
            </a:r>
            <a:r>
              <a:rPr lang="en-US" altLang="zh-CN" dirty="0"/>
              <a:t>each</a:t>
            </a:r>
            <a:r>
              <a:rPr lang="zh-CN" altLang="en-US" dirty="0"/>
              <a:t> </a:t>
            </a:r>
            <a:r>
              <a:rPr lang="en-US" altLang="zh-CN" dirty="0"/>
              <a:t>local</a:t>
            </a:r>
            <a:r>
              <a:rPr lang="zh-CN" altLang="en-US" dirty="0"/>
              <a:t> </a:t>
            </a:r>
            <a:r>
              <a:rPr lang="en-US" altLang="zh-CN" dirty="0"/>
              <a:t>neighbor</a:t>
            </a:r>
            <a:r>
              <a:rPr lang="zh-CN" altLang="en-US" dirty="0"/>
              <a:t> </a:t>
            </a:r>
            <a:r>
              <a:rPr lang="en-US" altLang="zh-CN" dirty="0"/>
              <a:t>without</a:t>
            </a:r>
            <a:r>
              <a:rPr lang="zh-CN" altLang="en-US" dirty="0"/>
              <a:t> </a:t>
            </a:r>
            <a:r>
              <a:rPr lang="en-US" altLang="zh-CN" dirty="0"/>
              <a:t>communication.</a:t>
            </a:r>
            <a:r>
              <a:rPr lang="zh-CN" altLang="en-US" dirty="0"/>
              <a:t> </a:t>
            </a:r>
            <a:r>
              <a:rPr lang="en-US" altLang="zh-CN" dirty="0"/>
              <a:t>This</a:t>
            </a:r>
            <a:r>
              <a:rPr lang="zh-CN" altLang="en-US" dirty="0"/>
              <a:t> </a:t>
            </a:r>
            <a:r>
              <a:rPr lang="en-US" altLang="zh-CN" dirty="0"/>
              <a:t>mechanism</a:t>
            </a:r>
            <a:r>
              <a:rPr lang="zh-CN" altLang="en-US" dirty="0"/>
              <a:t> </a:t>
            </a:r>
            <a:r>
              <a:rPr lang="en-US" altLang="zh-CN" dirty="0"/>
              <a:t>is</a:t>
            </a:r>
            <a:r>
              <a:rPr lang="zh-CN" altLang="en-US" dirty="0"/>
              <a:t> </a:t>
            </a:r>
            <a:r>
              <a:rPr lang="en-US" altLang="zh-CN" dirty="0"/>
              <a:t>called</a:t>
            </a:r>
            <a:r>
              <a:rPr lang="zh-CN" altLang="en-US" dirty="0"/>
              <a:t> </a:t>
            </a:r>
            <a:r>
              <a:rPr lang="en-US" altLang="zh-CN" dirty="0"/>
              <a:t>vertex</a:t>
            </a:r>
            <a:r>
              <a:rPr lang="zh-CN" altLang="en-US" dirty="0"/>
              <a:t> </a:t>
            </a:r>
            <a:r>
              <a:rPr lang="en-US" altLang="zh-CN" dirty="0"/>
              <a:t>mirroring.</a:t>
            </a:r>
          </a:p>
          <a:p>
            <a:endParaRPr lang="en-US" dirty="0"/>
          </a:p>
          <a:p>
            <a:r>
              <a:rPr lang="en-US" altLang="zh-CN" dirty="0"/>
              <a:t>We</a:t>
            </a:r>
            <a:r>
              <a:rPr lang="zh-CN" altLang="en-US" dirty="0"/>
              <a:t> </a:t>
            </a:r>
            <a:r>
              <a:rPr lang="en-US" altLang="zh-CN" dirty="0"/>
              <a:t>find</a:t>
            </a:r>
            <a:r>
              <a:rPr lang="zh-CN" altLang="en-US" dirty="0"/>
              <a:t> </a:t>
            </a:r>
            <a:r>
              <a:rPr lang="en-US" altLang="zh-CN" dirty="0"/>
              <a:t>that</a:t>
            </a:r>
            <a:r>
              <a:rPr lang="zh-CN" altLang="en-US" dirty="0"/>
              <a:t> </a:t>
            </a:r>
            <a:r>
              <a:rPr lang="en-US" altLang="zh-CN" dirty="0"/>
              <a:t>message</a:t>
            </a:r>
            <a:r>
              <a:rPr lang="zh-CN" altLang="en-US" dirty="0"/>
              <a:t> </a:t>
            </a:r>
            <a:r>
              <a:rPr lang="en-US" altLang="zh-CN" dirty="0"/>
              <a:t>combining</a:t>
            </a:r>
            <a:r>
              <a:rPr lang="zh-CN" altLang="en-US" dirty="0"/>
              <a:t> </a:t>
            </a:r>
            <a:r>
              <a:rPr lang="en-US" altLang="zh-CN" dirty="0"/>
              <a:t>and</a:t>
            </a:r>
            <a:r>
              <a:rPr lang="zh-CN" altLang="en-US" dirty="0"/>
              <a:t> </a:t>
            </a:r>
            <a:r>
              <a:rPr lang="en-US" altLang="zh-CN" dirty="0"/>
              <a:t>vertex</a:t>
            </a:r>
            <a:r>
              <a:rPr lang="zh-CN" altLang="en-US" dirty="0"/>
              <a:t> </a:t>
            </a:r>
            <a:r>
              <a:rPr lang="en-US" altLang="zh-CN" dirty="0"/>
              <a:t>mirroring</a:t>
            </a:r>
            <a:r>
              <a:rPr lang="zh-CN" altLang="en-US" dirty="0"/>
              <a:t> </a:t>
            </a:r>
            <a:r>
              <a:rPr lang="en-US" altLang="zh-CN" dirty="0"/>
              <a:t>are</a:t>
            </a:r>
            <a:r>
              <a:rPr lang="zh-CN" altLang="en-US" dirty="0"/>
              <a:t> </a:t>
            </a:r>
            <a:r>
              <a:rPr lang="en-US" altLang="zh-CN" dirty="0"/>
              <a:t>mutually</a:t>
            </a:r>
            <a:r>
              <a:rPr lang="zh-CN" altLang="en-US" dirty="0"/>
              <a:t> </a:t>
            </a:r>
            <a:r>
              <a:rPr lang="en-US" altLang="zh-CN" dirty="0"/>
              <a:t>exclusive.</a:t>
            </a:r>
            <a:r>
              <a:rPr lang="zh-CN" altLang="en-US" dirty="0"/>
              <a:t> </a:t>
            </a:r>
            <a:r>
              <a:rPr lang="en-US" altLang="zh-CN" dirty="0"/>
              <a:t>For</a:t>
            </a:r>
            <a:r>
              <a:rPr lang="zh-CN" altLang="en-US" dirty="0"/>
              <a:t> </a:t>
            </a:r>
            <a:r>
              <a:rPr lang="en-US" altLang="zh-CN" dirty="0"/>
              <a:t>example,</a:t>
            </a:r>
            <a:r>
              <a:rPr lang="zh-CN" altLang="en-US" dirty="0"/>
              <a:t> </a:t>
            </a:r>
            <a:r>
              <a:rPr lang="en-US" altLang="zh-CN" dirty="0"/>
              <a:t>the</a:t>
            </a:r>
            <a:r>
              <a:rPr lang="zh-CN" altLang="en-US" dirty="0"/>
              <a:t> </a:t>
            </a:r>
            <a:r>
              <a:rPr lang="en-US" altLang="zh-CN" dirty="0"/>
              <a:t>message</a:t>
            </a:r>
            <a:r>
              <a:rPr lang="zh-CN" altLang="en-US" dirty="0"/>
              <a:t> </a:t>
            </a:r>
            <a:r>
              <a:rPr lang="en-US" altLang="zh-CN" dirty="0"/>
              <a:t>from</a:t>
            </a:r>
            <a:r>
              <a:rPr lang="zh-CN" altLang="en-US" dirty="0"/>
              <a:t> </a:t>
            </a:r>
            <a:r>
              <a:rPr lang="en-US" altLang="zh-CN" dirty="0"/>
              <a:t>u4</a:t>
            </a:r>
            <a:r>
              <a:rPr lang="zh-CN" altLang="en-US" dirty="0"/>
              <a:t> </a:t>
            </a:r>
            <a:r>
              <a:rPr lang="en-US" altLang="zh-CN" dirty="0"/>
              <a:t>to</a:t>
            </a:r>
            <a:r>
              <a:rPr lang="zh-CN" altLang="en-US" dirty="0"/>
              <a:t> </a:t>
            </a:r>
            <a:r>
              <a:rPr lang="en-US" altLang="zh-CN" dirty="0"/>
              <a:t>v2</a:t>
            </a:r>
            <a:r>
              <a:rPr lang="zh-CN" altLang="en-US" dirty="0"/>
              <a:t> </a:t>
            </a:r>
            <a:r>
              <a:rPr lang="en-US" altLang="zh-CN" dirty="0"/>
              <a:t>cannot</a:t>
            </a:r>
            <a:r>
              <a:rPr lang="zh-CN" altLang="en-US" dirty="0"/>
              <a:t> </a:t>
            </a:r>
            <a:r>
              <a:rPr lang="en-US" altLang="zh-CN" dirty="0"/>
              <a:t>be</a:t>
            </a:r>
            <a:r>
              <a:rPr lang="zh-CN" altLang="en-US" dirty="0"/>
              <a:t> </a:t>
            </a:r>
            <a:r>
              <a:rPr lang="en-US" altLang="zh-CN" dirty="0"/>
              <a:t>combined</a:t>
            </a:r>
            <a:r>
              <a:rPr lang="zh-CN" altLang="en-US" dirty="0"/>
              <a:t> </a:t>
            </a:r>
            <a:r>
              <a:rPr lang="en-US" altLang="zh-CN" dirty="0"/>
              <a:t>with</a:t>
            </a:r>
            <a:r>
              <a:rPr lang="zh-CN" altLang="en-US" dirty="0"/>
              <a:t> </a:t>
            </a:r>
            <a:r>
              <a:rPr lang="en-US" altLang="zh-CN" dirty="0"/>
              <a:t>those</a:t>
            </a:r>
            <a:r>
              <a:rPr lang="zh-CN" altLang="en-US" dirty="0"/>
              <a:t> </a:t>
            </a:r>
            <a:r>
              <a:rPr lang="en-US" altLang="zh-CN" dirty="0"/>
              <a:t>from</a:t>
            </a:r>
            <a:r>
              <a:rPr lang="zh-CN" altLang="en-US" dirty="0"/>
              <a:t> </a:t>
            </a:r>
            <a:r>
              <a:rPr lang="en-US" altLang="zh-CN" dirty="0"/>
              <a:t>u1,</a:t>
            </a:r>
            <a:r>
              <a:rPr lang="zh-CN" altLang="en-US" dirty="0"/>
              <a:t> </a:t>
            </a:r>
            <a:r>
              <a:rPr lang="en-US" altLang="zh-CN" dirty="0"/>
              <a:t>u2</a:t>
            </a:r>
            <a:r>
              <a:rPr lang="zh-CN" altLang="en-US" dirty="0"/>
              <a:t> </a:t>
            </a:r>
            <a:r>
              <a:rPr lang="en-US" altLang="zh-CN" dirty="0"/>
              <a:t>and</a:t>
            </a:r>
            <a:r>
              <a:rPr lang="zh-CN" altLang="en-US" dirty="0"/>
              <a:t> </a:t>
            </a:r>
            <a:r>
              <a:rPr lang="en-US" altLang="zh-CN" dirty="0"/>
              <a:t>u3</a:t>
            </a:r>
            <a:r>
              <a:rPr lang="zh-CN" altLang="en-US" dirty="0"/>
              <a:t> </a:t>
            </a:r>
            <a:r>
              <a:rPr lang="en-US" altLang="zh-CN" dirty="0"/>
              <a:t>in</a:t>
            </a:r>
            <a:r>
              <a:rPr lang="zh-CN" altLang="en-US" dirty="0"/>
              <a:t> </a:t>
            </a:r>
            <a:r>
              <a:rPr lang="en-US" altLang="zh-CN" dirty="0"/>
              <a:t>this</a:t>
            </a:r>
            <a:r>
              <a:rPr lang="zh-CN" altLang="en-US" dirty="0"/>
              <a:t> </a:t>
            </a:r>
            <a:r>
              <a:rPr lang="en-US" altLang="zh-CN" dirty="0"/>
              <a:t>diagram.</a:t>
            </a:r>
          </a:p>
          <a:p>
            <a:endParaRPr lang="en-US" altLang="zh-CN" dirty="0"/>
          </a:p>
          <a:p>
            <a:r>
              <a:rPr lang="en-US" altLang="zh-CN" dirty="0"/>
              <a:t>We</a:t>
            </a:r>
            <a:r>
              <a:rPr lang="zh-CN" altLang="en-US" dirty="0"/>
              <a:t> </a:t>
            </a:r>
            <a:r>
              <a:rPr lang="en-US" altLang="zh-CN" dirty="0"/>
              <a:t>should</a:t>
            </a:r>
            <a:r>
              <a:rPr lang="zh-CN" altLang="en-US" dirty="0"/>
              <a:t> </a:t>
            </a:r>
            <a:r>
              <a:rPr lang="en-US" altLang="zh-CN" dirty="0"/>
              <a:t>only</a:t>
            </a:r>
            <a:r>
              <a:rPr lang="zh-CN" altLang="en-US" dirty="0"/>
              <a:t> </a:t>
            </a:r>
            <a:r>
              <a:rPr lang="en-US" altLang="zh-CN" dirty="0"/>
              <a:t>mirror</a:t>
            </a:r>
            <a:r>
              <a:rPr lang="zh-CN" altLang="en-US" dirty="0"/>
              <a:t> </a:t>
            </a:r>
            <a:r>
              <a:rPr lang="en-US" altLang="zh-CN" dirty="0"/>
              <a:t>high</a:t>
            </a:r>
            <a:r>
              <a:rPr lang="zh-CN" altLang="en-US" dirty="0"/>
              <a:t> </a:t>
            </a:r>
            <a:r>
              <a:rPr lang="en-US" altLang="zh-CN" dirty="0"/>
              <a:t>degree</a:t>
            </a:r>
            <a:r>
              <a:rPr lang="zh-CN" altLang="en-US" dirty="0"/>
              <a:t> </a:t>
            </a:r>
            <a:r>
              <a:rPr lang="en-US" altLang="zh-CN" dirty="0"/>
              <a:t>vertices</a:t>
            </a:r>
            <a:r>
              <a:rPr lang="zh-CN" altLang="en-US" dirty="0"/>
              <a:t> </a:t>
            </a:r>
            <a:r>
              <a:rPr lang="en-US" altLang="zh-CN" dirty="0"/>
              <a:t>to</a:t>
            </a:r>
            <a:r>
              <a:rPr lang="zh-CN" altLang="en-US" dirty="0"/>
              <a:t> </a:t>
            </a:r>
            <a:r>
              <a:rPr lang="en-US" altLang="zh-CN" dirty="0"/>
              <a:t>allow</a:t>
            </a:r>
            <a:r>
              <a:rPr lang="zh-CN" altLang="en-US" dirty="0"/>
              <a:t> </a:t>
            </a:r>
            <a:r>
              <a:rPr lang="en-US" altLang="zh-CN" dirty="0"/>
              <a:t>messages</a:t>
            </a:r>
            <a:r>
              <a:rPr lang="zh-CN" altLang="en-US" dirty="0"/>
              <a:t> </a:t>
            </a:r>
            <a:r>
              <a:rPr lang="en-US" altLang="zh-CN" dirty="0"/>
              <a:t>of</a:t>
            </a:r>
            <a:r>
              <a:rPr lang="zh-CN" altLang="en-US" dirty="0"/>
              <a:t> </a:t>
            </a:r>
            <a:r>
              <a:rPr lang="en-US" altLang="zh-CN" dirty="0"/>
              <a:t>low-degree</a:t>
            </a:r>
            <a:r>
              <a:rPr lang="zh-CN" altLang="en-US" dirty="0"/>
              <a:t> </a:t>
            </a:r>
            <a:r>
              <a:rPr lang="en-US" altLang="zh-CN" dirty="0"/>
              <a:t>vertices</a:t>
            </a:r>
            <a:r>
              <a:rPr lang="zh-CN" altLang="en-US" dirty="0"/>
              <a:t> </a:t>
            </a:r>
            <a:r>
              <a:rPr lang="en-US" altLang="zh-CN" dirty="0"/>
              <a:t>to</a:t>
            </a:r>
            <a:r>
              <a:rPr lang="zh-CN" altLang="en-US" dirty="0"/>
              <a:t> </a:t>
            </a:r>
            <a:r>
              <a:rPr lang="en-US" altLang="zh-CN" dirty="0"/>
              <a:t>be</a:t>
            </a:r>
            <a:r>
              <a:rPr lang="zh-CN" altLang="en-US" dirty="0"/>
              <a:t> </a:t>
            </a:r>
            <a:r>
              <a:rPr lang="en-US" altLang="zh-CN" dirty="0"/>
              <a:t>combined.</a:t>
            </a:r>
            <a:r>
              <a:rPr lang="zh-CN" altLang="en-US" dirty="0"/>
              <a:t> </a:t>
            </a:r>
            <a:r>
              <a:rPr lang="en-US" altLang="zh-CN" dirty="0"/>
              <a:t>And</a:t>
            </a:r>
            <a:r>
              <a:rPr lang="zh-CN" altLang="en-US" dirty="0"/>
              <a:t> </a:t>
            </a:r>
            <a:r>
              <a:rPr lang="en-US" altLang="zh-CN" dirty="0"/>
              <a:t>our</a:t>
            </a:r>
            <a:r>
              <a:rPr lang="zh-CN" altLang="en-US" dirty="0"/>
              <a:t> </a:t>
            </a:r>
            <a:r>
              <a:rPr lang="en-US" altLang="zh-CN" dirty="0"/>
              <a:t>paper</a:t>
            </a:r>
            <a:r>
              <a:rPr lang="zh-CN" altLang="en-US" dirty="0"/>
              <a:t> </a:t>
            </a:r>
            <a:r>
              <a:rPr lang="en-US" altLang="zh-CN" dirty="0"/>
              <a:t>derives</a:t>
            </a:r>
            <a:r>
              <a:rPr lang="zh-CN" altLang="en-US" dirty="0"/>
              <a:t> </a:t>
            </a:r>
            <a:r>
              <a:rPr lang="en-US" altLang="zh-CN" dirty="0"/>
              <a:t>an</a:t>
            </a:r>
            <a:r>
              <a:rPr lang="zh-CN" altLang="en-US" dirty="0"/>
              <a:t> </a:t>
            </a:r>
            <a:r>
              <a:rPr lang="en-US" altLang="zh-CN" dirty="0"/>
              <a:t>optimal</a:t>
            </a:r>
            <a:r>
              <a:rPr lang="zh-CN" altLang="en-US" dirty="0"/>
              <a:t> </a:t>
            </a:r>
            <a:r>
              <a:rPr lang="en-US" altLang="zh-CN" dirty="0"/>
              <a:t>degree</a:t>
            </a:r>
            <a:r>
              <a:rPr lang="zh-CN" altLang="en-US" dirty="0"/>
              <a:t> </a:t>
            </a:r>
            <a:r>
              <a:rPr lang="en-US" altLang="zh-CN" dirty="0"/>
              <a:t>threshold</a:t>
            </a:r>
            <a:r>
              <a:rPr lang="zh-CN" altLang="en-US" dirty="0"/>
              <a:t> </a:t>
            </a:r>
            <a:r>
              <a:rPr lang="en-US" altLang="zh-CN" dirty="0"/>
              <a:t>for</a:t>
            </a:r>
            <a:r>
              <a:rPr lang="zh-CN" altLang="en-US" dirty="0"/>
              <a:t> </a:t>
            </a:r>
            <a:r>
              <a:rPr lang="en-US" altLang="zh-CN" dirty="0"/>
              <a:t>vertex</a:t>
            </a:r>
            <a:r>
              <a:rPr lang="zh-CN" altLang="en-US" dirty="0"/>
              <a:t> </a:t>
            </a:r>
            <a:r>
              <a:rPr lang="en-US" altLang="zh-CN" dirty="0"/>
              <a:t>mirroring.</a:t>
            </a:r>
            <a:endParaRPr lang="en-US"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51</a:t>
            </a:fld>
            <a:endParaRPr lang="en-US"/>
          </a:p>
        </p:txBody>
      </p:sp>
    </p:spTree>
    <p:extLst>
      <p:ext uri="{BB962C8B-B14F-4D97-AF65-F5344CB8AC3E}">
        <p14:creationId xmlns:p14="http://schemas.microsoft.com/office/powerpoint/2010/main" val="1337217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In</a:t>
            </a:r>
            <a:r>
              <a:rPr lang="zh-CN" altLang="en-US" dirty="0"/>
              <a:t> </a:t>
            </a:r>
            <a:r>
              <a:rPr lang="en-US" altLang="zh-CN" dirty="0"/>
              <a:t>this</a:t>
            </a:r>
            <a:r>
              <a:rPr lang="zh-CN" altLang="en-US" dirty="0"/>
              <a:t> </a:t>
            </a:r>
            <a:r>
              <a:rPr lang="en-US" altLang="zh-CN" dirty="0"/>
              <a:t>PVLDB</a:t>
            </a:r>
            <a:r>
              <a:rPr lang="zh-CN" altLang="en-US" dirty="0"/>
              <a:t> </a:t>
            </a:r>
            <a:r>
              <a:rPr lang="en-US" altLang="zh-CN" dirty="0"/>
              <a:t>2016</a:t>
            </a:r>
            <a:r>
              <a:rPr lang="zh-CN" altLang="en-US" dirty="0"/>
              <a:t> </a:t>
            </a:r>
            <a:r>
              <a:rPr lang="en-US" altLang="zh-CN" dirty="0"/>
              <a:t>paper,</a:t>
            </a:r>
            <a:r>
              <a:rPr lang="zh-CN" altLang="en-US" dirty="0"/>
              <a:t> </a:t>
            </a:r>
            <a:r>
              <a:rPr lang="en-US" altLang="zh-CN" dirty="0"/>
              <a:t>we</a:t>
            </a:r>
            <a:r>
              <a:rPr lang="zh-CN" altLang="en-US" dirty="0"/>
              <a:t> </a:t>
            </a:r>
            <a:r>
              <a:rPr lang="en-US" altLang="zh-CN" dirty="0"/>
              <a:t>propose</a:t>
            </a:r>
            <a:r>
              <a:rPr lang="zh-CN" altLang="en-US" dirty="0"/>
              <a:t> </a:t>
            </a:r>
            <a:r>
              <a:rPr lang="en-US" altLang="zh-CN" dirty="0"/>
              <a:t>to</a:t>
            </a:r>
            <a:r>
              <a:rPr lang="zh-CN" altLang="en-US" dirty="0"/>
              <a:t> </a:t>
            </a:r>
            <a:r>
              <a:rPr lang="en-US" altLang="zh-CN" dirty="0"/>
              <a:t>redesign</a:t>
            </a:r>
            <a:r>
              <a:rPr lang="zh-CN" altLang="en-US" dirty="0"/>
              <a:t> </a:t>
            </a:r>
            <a:r>
              <a:rPr lang="en-US" altLang="zh-CN" dirty="0"/>
              <a:t>Pregel</a:t>
            </a:r>
            <a:r>
              <a:rPr lang="zh-CN" altLang="en-US" dirty="0"/>
              <a:t> </a:t>
            </a:r>
            <a:r>
              <a:rPr lang="en-US" altLang="zh-CN" dirty="0"/>
              <a:t>that</a:t>
            </a:r>
            <a:r>
              <a:rPr lang="zh-CN" altLang="en-US" dirty="0"/>
              <a:t> </a:t>
            </a:r>
            <a:r>
              <a:rPr lang="en-US" altLang="zh-CN" dirty="0"/>
              <a:t>was</a:t>
            </a:r>
            <a:r>
              <a:rPr lang="zh-CN" altLang="en-US" dirty="0"/>
              <a:t> </a:t>
            </a:r>
            <a:r>
              <a:rPr lang="en-US" altLang="zh-CN" dirty="0"/>
              <a:t>originally</a:t>
            </a:r>
            <a:r>
              <a:rPr lang="zh-CN" altLang="en-US" dirty="0"/>
              <a:t> </a:t>
            </a:r>
            <a:r>
              <a:rPr lang="en-US" altLang="zh-CN" dirty="0"/>
              <a:t>designed</a:t>
            </a:r>
            <a:r>
              <a:rPr lang="zh-CN" altLang="en-US" dirty="0"/>
              <a:t> </a:t>
            </a:r>
            <a:r>
              <a:rPr lang="en-US" altLang="zh-CN" dirty="0"/>
              <a:t>for</a:t>
            </a:r>
            <a:r>
              <a:rPr lang="zh-CN" altLang="en-US" dirty="0"/>
              <a:t> </a:t>
            </a:r>
            <a:r>
              <a:rPr lang="en-US" altLang="zh-CN" dirty="0"/>
              <a:t>offline</a:t>
            </a:r>
            <a:r>
              <a:rPr lang="zh-CN" altLang="en-US" dirty="0"/>
              <a:t> </a:t>
            </a:r>
            <a:r>
              <a:rPr lang="en-US" altLang="zh-CN" dirty="0"/>
              <a:t>graph</a:t>
            </a:r>
            <a:r>
              <a:rPr lang="zh-CN" altLang="en-US" dirty="0"/>
              <a:t> </a:t>
            </a:r>
            <a:r>
              <a:rPr lang="en-US" altLang="zh-CN" dirty="0"/>
              <a:t>processing</a:t>
            </a:r>
            <a:r>
              <a:rPr lang="zh-CN" altLang="en-US" dirty="0"/>
              <a:t> </a:t>
            </a:r>
            <a:r>
              <a:rPr lang="en-US" altLang="zh-CN" dirty="0"/>
              <a:t>towards</a:t>
            </a:r>
            <a:r>
              <a:rPr lang="zh-CN" altLang="en-US" dirty="0"/>
              <a:t> </a:t>
            </a:r>
            <a:r>
              <a:rPr lang="en-US" altLang="zh-CN" dirty="0"/>
              <a:t>online</a:t>
            </a:r>
            <a:r>
              <a:rPr lang="zh-CN" altLang="en-US" dirty="0"/>
              <a:t> </a:t>
            </a:r>
            <a:r>
              <a:rPr lang="en-US" altLang="zh-CN" dirty="0"/>
              <a:t>graph</a:t>
            </a:r>
            <a:r>
              <a:rPr lang="zh-CN" altLang="en-US" dirty="0"/>
              <a:t> </a:t>
            </a:r>
            <a:r>
              <a:rPr lang="en-US" altLang="zh-CN" dirty="0"/>
              <a:t>query</a:t>
            </a:r>
            <a:r>
              <a:rPr lang="zh-CN" altLang="en-US" dirty="0"/>
              <a:t> </a:t>
            </a:r>
            <a:r>
              <a:rPr lang="en-US" altLang="zh-CN" dirty="0"/>
              <a:t>answering.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The</a:t>
            </a:r>
            <a:r>
              <a:rPr lang="zh-CN" altLang="en-US" dirty="0"/>
              <a:t> </a:t>
            </a:r>
            <a:r>
              <a:rPr lang="en-US" altLang="zh-CN" dirty="0"/>
              <a:t>motivation</a:t>
            </a:r>
            <a:r>
              <a:rPr lang="zh-CN" altLang="en-US" dirty="0"/>
              <a:t> </a:t>
            </a:r>
            <a:r>
              <a:rPr lang="en-US" altLang="zh-CN" dirty="0"/>
              <a:t>is</a:t>
            </a:r>
            <a:r>
              <a:rPr lang="zh-CN" altLang="en-US" dirty="0"/>
              <a:t> </a:t>
            </a:r>
            <a:r>
              <a:rPr lang="en-US" altLang="zh-CN" dirty="0"/>
              <a:t>that</a:t>
            </a:r>
            <a:r>
              <a:rPr lang="zh-CN" altLang="en-US" dirty="0"/>
              <a:t> </a:t>
            </a:r>
            <a:r>
              <a:rPr lang="en-US" altLang="zh-CN" dirty="0"/>
              <a:t>the</a:t>
            </a:r>
            <a:r>
              <a:rPr lang="zh-CN" altLang="en-US" dirty="0"/>
              <a:t> </a:t>
            </a:r>
            <a:r>
              <a:rPr lang="en-US" altLang="zh-CN" dirty="0"/>
              <a:t>TLAV</a:t>
            </a:r>
            <a:r>
              <a:rPr lang="zh-CN" altLang="en-US" dirty="0"/>
              <a:t> </a:t>
            </a:r>
            <a:r>
              <a:rPr lang="en-US" altLang="zh-CN" dirty="0"/>
              <a:t>API</a:t>
            </a:r>
            <a:r>
              <a:rPr lang="zh-CN" altLang="en-US" dirty="0"/>
              <a:t> </a:t>
            </a:r>
            <a:r>
              <a:rPr lang="en-US" altLang="zh-CN" dirty="0"/>
              <a:t>is</a:t>
            </a:r>
            <a:r>
              <a:rPr lang="zh-CN" altLang="en-US" dirty="0"/>
              <a:t> </a:t>
            </a:r>
            <a:r>
              <a:rPr lang="en-US" altLang="zh-CN" dirty="0"/>
              <a:t>very</a:t>
            </a:r>
            <a:r>
              <a:rPr lang="zh-CN" altLang="en-US" dirty="0"/>
              <a:t> </a:t>
            </a:r>
            <a:r>
              <a:rPr lang="en-US" altLang="zh-CN" dirty="0"/>
              <a:t>user-friendly</a:t>
            </a:r>
            <a:r>
              <a:rPr lang="zh-CN" altLang="en-US" dirty="0"/>
              <a:t> </a:t>
            </a:r>
            <a:r>
              <a:rPr lang="en-US" altLang="zh-CN" dirty="0"/>
              <a:t>to</a:t>
            </a:r>
            <a:r>
              <a:rPr lang="zh-CN" altLang="en-US" dirty="0"/>
              <a:t> </a:t>
            </a:r>
            <a:r>
              <a:rPr lang="en-US" altLang="zh-CN" dirty="0"/>
              <a:t>write</a:t>
            </a:r>
            <a:r>
              <a:rPr lang="zh-CN" altLang="en-US" dirty="0"/>
              <a:t> </a:t>
            </a:r>
            <a:r>
              <a:rPr lang="en-US" altLang="zh-CN" dirty="0"/>
              <a:t>algorithms</a:t>
            </a:r>
            <a:r>
              <a:rPr lang="zh-CN" altLang="en-US" dirty="0"/>
              <a:t> </a:t>
            </a:r>
            <a:r>
              <a:rPr lang="en-US" altLang="zh-CN" dirty="0"/>
              <a:t>to</a:t>
            </a:r>
            <a:r>
              <a:rPr lang="zh-CN" altLang="en-US" dirty="0"/>
              <a:t> </a:t>
            </a:r>
            <a:r>
              <a:rPr lang="en-US" altLang="zh-CN" dirty="0"/>
              <a:t>answer</a:t>
            </a:r>
            <a:r>
              <a:rPr lang="zh-CN" altLang="en-US" dirty="0"/>
              <a:t> </a:t>
            </a:r>
            <a:r>
              <a:rPr lang="en-US" altLang="zh-CN" dirty="0"/>
              <a:t>graph</a:t>
            </a:r>
            <a:r>
              <a:rPr lang="zh-CN" altLang="en-US" dirty="0"/>
              <a:t> </a:t>
            </a:r>
            <a:r>
              <a:rPr lang="en-US" altLang="zh-CN" dirty="0"/>
              <a:t>queries</a:t>
            </a:r>
            <a:r>
              <a:rPr lang="zh-CN" altLang="en-US" dirty="0"/>
              <a:t> </a:t>
            </a:r>
            <a:r>
              <a:rPr lang="en-US" altLang="zh-CN" dirty="0"/>
              <a:t>such</a:t>
            </a:r>
            <a:r>
              <a:rPr lang="zh-CN" altLang="en-US" dirty="0"/>
              <a:t> </a:t>
            </a:r>
            <a:r>
              <a:rPr lang="en-US" altLang="zh-CN" dirty="0"/>
              <a:t>as</a:t>
            </a:r>
            <a:r>
              <a:rPr lang="zh-CN" altLang="en-US" dirty="0"/>
              <a:t> </a:t>
            </a:r>
            <a:r>
              <a:rPr lang="en-US" altLang="zh-CN" dirty="0"/>
              <a:t>shortest</a:t>
            </a:r>
            <a:r>
              <a:rPr lang="zh-CN" altLang="en-US" dirty="0"/>
              <a:t> </a:t>
            </a:r>
            <a:r>
              <a:rPr lang="en-US" altLang="zh-CN" dirty="0"/>
              <a:t>path</a:t>
            </a:r>
            <a:r>
              <a:rPr lang="zh-CN" altLang="en-US" dirty="0"/>
              <a:t> </a:t>
            </a:r>
            <a:r>
              <a:rPr lang="en-US" altLang="zh-CN" dirty="0"/>
              <a:t>and</a:t>
            </a:r>
            <a:r>
              <a:rPr lang="zh-CN" altLang="en-US" dirty="0"/>
              <a:t> </a:t>
            </a:r>
            <a:r>
              <a:rPr lang="en-US" altLang="zh-CN" dirty="0"/>
              <a:t>reachability</a:t>
            </a:r>
            <a:r>
              <a:rPr lang="zh-CN" altLang="en-US" dirty="0"/>
              <a:t> </a:t>
            </a:r>
            <a:r>
              <a:rPr lang="en-US" altLang="zh-CN" dirty="0"/>
              <a:t>queries,</a:t>
            </a:r>
            <a:r>
              <a:rPr lang="zh-CN" altLang="en-US" dirty="0"/>
              <a:t> </a:t>
            </a:r>
            <a:r>
              <a:rPr lang="en-US" altLang="zh-CN" dirty="0"/>
              <a:t>but</a:t>
            </a:r>
            <a:r>
              <a:rPr lang="zh-CN" altLang="en-US" dirty="0"/>
              <a:t> </a:t>
            </a:r>
            <a:r>
              <a:rPr lang="en-US" altLang="zh-CN" dirty="0"/>
              <a:t>those</a:t>
            </a:r>
            <a:r>
              <a:rPr lang="zh-CN" altLang="en-US" dirty="0"/>
              <a:t> </a:t>
            </a:r>
            <a:r>
              <a:rPr lang="en-US" altLang="zh-CN" dirty="0"/>
              <a:t>algorithms</a:t>
            </a:r>
            <a:r>
              <a:rPr lang="zh-CN" altLang="en-US" dirty="0"/>
              <a:t> </a:t>
            </a:r>
            <a:r>
              <a:rPr lang="en-US" altLang="zh-CN" dirty="0"/>
              <a:t>are</a:t>
            </a:r>
            <a:r>
              <a:rPr lang="zh-CN" altLang="en-US" dirty="0"/>
              <a:t> </a:t>
            </a:r>
            <a:r>
              <a:rPr lang="en-US" altLang="zh-CN" dirty="0"/>
              <a:t>lightweight</a:t>
            </a:r>
            <a:r>
              <a:rPr lang="zh-CN" altLang="en-US" dirty="0"/>
              <a:t> </a:t>
            </a:r>
            <a:r>
              <a:rPr lang="en-US" altLang="zh-CN" dirty="0"/>
              <a:t>and</a:t>
            </a:r>
            <a:r>
              <a:rPr lang="zh-CN" altLang="en-US" dirty="0"/>
              <a:t> </a:t>
            </a:r>
            <a:r>
              <a:rPr lang="en-US" altLang="zh-CN" dirty="0"/>
              <a:t>visit</a:t>
            </a:r>
            <a:r>
              <a:rPr lang="zh-CN" altLang="en-US" dirty="0"/>
              <a:t> </a:t>
            </a:r>
            <a:r>
              <a:rPr lang="en-US" altLang="zh-CN" dirty="0"/>
              <a:t>only</a:t>
            </a:r>
            <a:r>
              <a:rPr lang="zh-CN" altLang="en-US" dirty="0"/>
              <a:t> </a:t>
            </a:r>
            <a:r>
              <a:rPr lang="en-US" altLang="zh-CN" dirty="0"/>
              <a:t>a</a:t>
            </a:r>
            <a:r>
              <a:rPr lang="zh-CN" altLang="en-US" dirty="0"/>
              <a:t> </a:t>
            </a:r>
            <a:r>
              <a:rPr lang="en-US" altLang="zh-CN" dirty="0"/>
              <a:t>small</a:t>
            </a:r>
            <a:r>
              <a:rPr lang="zh-CN" altLang="en-US" dirty="0"/>
              <a:t> </a:t>
            </a:r>
            <a:r>
              <a:rPr lang="en-US" altLang="zh-CN" dirty="0"/>
              <a:t>portion</a:t>
            </a:r>
            <a:r>
              <a:rPr lang="zh-CN" altLang="en-US" dirty="0"/>
              <a:t> </a:t>
            </a:r>
            <a:r>
              <a:rPr lang="en-US" altLang="zh-CN" dirty="0"/>
              <a:t>of</a:t>
            </a:r>
            <a:r>
              <a:rPr lang="zh-CN" altLang="en-US" dirty="0"/>
              <a:t> </a:t>
            </a:r>
            <a:r>
              <a:rPr lang="en-US" altLang="zh-CN" dirty="0"/>
              <a:t>the</a:t>
            </a:r>
            <a:r>
              <a:rPr lang="zh-CN" altLang="en-US" dirty="0"/>
              <a:t> </a:t>
            </a:r>
            <a:r>
              <a:rPr lang="en-US" altLang="zh-CN" dirty="0"/>
              <a:t>whole</a:t>
            </a:r>
            <a:r>
              <a:rPr lang="zh-CN" altLang="en-US" dirty="0"/>
              <a:t> </a:t>
            </a:r>
            <a:r>
              <a:rPr lang="en-US" altLang="zh-CN" dirty="0"/>
              <a:t>graph.</a:t>
            </a:r>
            <a:r>
              <a:rPr lang="zh-CN" altLang="en-US" dirty="0"/>
              <a:t> </a:t>
            </a:r>
            <a:r>
              <a:rPr lang="en-US" altLang="zh-CN" dirty="0"/>
              <a:t>They</a:t>
            </a:r>
            <a:r>
              <a:rPr lang="zh-CN" altLang="en-US" dirty="0"/>
              <a:t> </a:t>
            </a:r>
            <a:r>
              <a:rPr lang="en-US" altLang="zh-CN" dirty="0"/>
              <a:t>also</a:t>
            </a:r>
            <a:r>
              <a:rPr lang="zh-CN" altLang="en-US" dirty="0"/>
              <a:t> </a:t>
            </a:r>
            <a:r>
              <a:rPr lang="en-US" altLang="zh-CN" dirty="0"/>
              <a:t>often</a:t>
            </a:r>
            <a:r>
              <a:rPr lang="zh-CN" altLang="en-US" dirty="0"/>
              <a:t> </a:t>
            </a:r>
            <a:r>
              <a:rPr lang="en-US" altLang="zh-CN" dirty="0"/>
              <a:t>rely</a:t>
            </a:r>
            <a:r>
              <a:rPr lang="zh-CN" altLang="en-US" dirty="0"/>
              <a:t> </a:t>
            </a:r>
            <a:r>
              <a:rPr lang="en-US" altLang="zh-CN" dirty="0"/>
              <a:t>on</a:t>
            </a:r>
            <a:r>
              <a:rPr lang="zh-CN" altLang="en-US" dirty="0"/>
              <a:t> </a:t>
            </a:r>
            <a:r>
              <a:rPr lang="en-US" altLang="zh-CN" dirty="0"/>
              <a:t>an</a:t>
            </a:r>
            <a:r>
              <a:rPr lang="zh-CN" altLang="en-US" dirty="0"/>
              <a:t> </a:t>
            </a:r>
            <a:r>
              <a:rPr lang="en-US" altLang="zh-CN" dirty="0"/>
              <a:t>index</a:t>
            </a:r>
            <a:r>
              <a:rPr lang="zh-CN" altLang="en-US" dirty="0"/>
              <a:t> </a:t>
            </a:r>
            <a:r>
              <a:rPr lang="en-US" altLang="zh-CN" dirty="0"/>
              <a:t>to</a:t>
            </a:r>
            <a:r>
              <a:rPr lang="zh-CN" altLang="en-US" dirty="0"/>
              <a:t> </a:t>
            </a:r>
            <a:r>
              <a:rPr lang="en-US" altLang="zh-CN" dirty="0"/>
              <a:t>speed</a:t>
            </a:r>
            <a:r>
              <a:rPr lang="zh-CN" altLang="en-US" dirty="0"/>
              <a:t> </a:t>
            </a:r>
            <a:r>
              <a:rPr lang="en-US" altLang="zh-CN" dirty="0"/>
              <a:t>up</a:t>
            </a:r>
            <a:r>
              <a:rPr lang="zh-CN" altLang="en-US" dirty="0"/>
              <a:t> </a:t>
            </a:r>
            <a:r>
              <a:rPr lang="en-US" altLang="zh-CN" dirty="0"/>
              <a:t>querying.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Our</a:t>
            </a:r>
            <a:r>
              <a:rPr lang="zh-CN" altLang="en-US" dirty="0"/>
              <a:t> </a:t>
            </a:r>
            <a:r>
              <a:rPr lang="en-US" altLang="zh-CN" dirty="0" err="1"/>
              <a:t>Quegel</a:t>
            </a:r>
            <a:r>
              <a:rPr lang="zh-CN" altLang="en-US" dirty="0"/>
              <a:t> </a:t>
            </a:r>
            <a:r>
              <a:rPr lang="en-US" altLang="zh-CN" dirty="0"/>
              <a:t>framework</a:t>
            </a:r>
            <a:r>
              <a:rPr lang="zh-CN" altLang="en-US" dirty="0"/>
              <a:t> </a:t>
            </a:r>
            <a:r>
              <a:rPr lang="en-US" altLang="zh-CN" dirty="0"/>
              <a:t>achieves</a:t>
            </a:r>
            <a:r>
              <a:rPr lang="zh-CN" altLang="en-US" dirty="0"/>
              <a:t> </a:t>
            </a:r>
            <a:r>
              <a:rPr lang="en-US" altLang="zh-CN" dirty="0"/>
              <a:t>those</a:t>
            </a:r>
            <a:r>
              <a:rPr lang="zh-CN" altLang="en-US" dirty="0"/>
              <a:t> </a:t>
            </a:r>
            <a:r>
              <a:rPr lang="en-US" altLang="zh-CN" dirty="0"/>
              <a:t>goals,</a:t>
            </a:r>
            <a:r>
              <a:rPr lang="zh-CN" altLang="en-US" dirty="0"/>
              <a:t> </a:t>
            </a:r>
            <a:r>
              <a:rPr lang="en-US" altLang="zh-CN" dirty="0"/>
              <a:t>where</a:t>
            </a:r>
            <a:r>
              <a:rPr lang="zh-CN" altLang="en-US" dirty="0"/>
              <a:t> </a:t>
            </a:r>
            <a:r>
              <a:rPr lang="en-US" altLang="zh-CN" dirty="0"/>
              <a:t>graph</a:t>
            </a:r>
            <a:r>
              <a:rPr lang="zh-CN" altLang="en-US" dirty="0"/>
              <a:t> </a:t>
            </a:r>
            <a:r>
              <a:rPr lang="en-US" altLang="zh-CN" dirty="0"/>
              <a:t>indexing</a:t>
            </a:r>
            <a:r>
              <a:rPr lang="zh-CN" altLang="en-US" dirty="0"/>
              <a:t> </a:t>
            </a:r>
            <a:r>
              <a:rPr lang="en-US" altLang="zh-CN" dirty="0"/>
              <a:t>is</a:t>
            </a:r>
            <a:r>
              <a:rPr lang="zh-CN" altLang="en-US" dirty="0"/>
              <a:t> </a:t>
            </a:r>
            <a:r>
              <a:rPr lang="en-US" altLang="zh-CN" dirty="0"/>
              <a:t>supported</a:t>
            </a:r>
            <a:r>
              <a:rPr lang="zh-CN" altLang="en-US" dirty="0"/>
              <a:t> </a:t>
            </a:r>
            <a:r>
              <a:rPr lang="en-US" altLang="zh-CN" dirty="0"/>
              <a:t>and</a:t>
            </a:r>
            <a:r>
              <a:rPr lang="zh-CN" altLang="en-US" dirty="0"/>
              <a:t> </a:t>
            </a:r>
            <a:r>
              <a:rPr lang="en-US" altLang="zh-CN" dirty="0"/>
              <a:t>each</a:t>
            </a:r>
            <a:r>
              <a:rPr lang="zh-CN" altLang="en-US" dirty="0"/>
              <a:t> </a:t>
            </a:r>
            <a:r>
              <a:rPr lang="en-US" altLang="zh-CN" dirty="0"/>
              <a:t>online</a:t>
            </a:r>
            <a:r>
              <a:rPr lang="zh-CN" altLang="en-US" dirty="0"/>
              <a:t> </a:t>
            </a:r>
            <a:r>
              <a:rPr lang="en-US" altLang="zh-CN" dirty="0"/>
              <a:t>query</a:t>
            </a:r>
            <a:r>
              <a:rPr lang="zh-CN" altLang="en-US" dirty="0"/>
              <a:t> </a:t>
            </a:r>
            <a:r>
              <a:rPr lang="en-US" altLang="zh-CN" dirty="0"/>
              <a:t>only</a:t>
            </a:r>
            <a:r>
              <a:rPr lang="zh-CN" altLang="en-US" dirty="0"/>
              <a:t> </a:t>
            </a:r>
            <a:r>
              <a:rPr lang="en-US" altLang="zh-CN" dirty="0"/>
              <a:t>visits</a:t>
            </a:r>
            <a:r>
              <a:rPr lang="zh-CN" altLang="en-US" dirty="0"/>
              <a:t> </a:t>
            </a:r>
            <a:r>
              <a:rPr lang="en-US" altLang="zh-CN" dirty="0"/>
              <a:t>a</a:t>
            </a:r>
            <a:r>
              <a:rPr lang="zh-CN" altLang="en-US" dirty="0"/>
              <a:t> </a:t>
            </a:r>
            <a:r>
              <a:rPr lang="en-US" altLang="zh-CN" dirty="0"/>
              <a:t>small</a:t>
            </a:r>
            <a:r>
              <a:rPr lang="zh-CN" altLang="en-US" dirty="0"/>
              <a:t> </a:t>
            </a:r>
            <a:r>
              <a:rPr lang="en-US" altLang="zh-CN" dirty="0"/>
              <a:t>number</a:t>
            </a:r>
            <a:r>
              <a:rPr lang="zh-CN" altLang="en-US" dirty="0"/>
              <a:t> </a:t>
            </a:r>
            <a:r>
              <a:rPr lang="en-US" altLang="zh-CN" dirty="0"/>
              <a:t>of</a:t>
            </a:r>
            <a:r>
              <a:rPr lang="zh-CN" altLang="en-US" dirty="0"/>
              <a:t> </a:t>
            </a:r>
            <a:r>
              <a:rPr lang="en-US" altLang="zh-CN" dirty="0"/>
              <a:t>vertices,</a:t>
            </a:r>
            <a:r>
              <a:rPr lang="zh-CN" altLang="en-US" dirty="0"/>
              <a:t> </a:t>
            </a:r>
            <a:r>
              <a:rPr lang="en-US" altLang="zh-CN" dirty="0"/>
              <a:t>while</a:t>
            </a:r>
            <a:r>
              <a:rPr lang="zh-CN" altLang="en-US" dirty="0"/>
              <a:t> </a:t>
            </a:r>
            <a:r>
              <a:rPr lang="en-US" altLang="zh-CN" dirty="0"/>
              <a:t>the</a:t>
            </a:r>
            <a:r>
              <a:rPr lang="zh-CN" altLang="en-US" dirty="0"/>
              <a:t> </a:t>
            </a:r>
            <a:r>
              <a:rPr lang="en-US" altLang="zh-CN" dirty="0"/>
              <a:t>query</a:t>
            </a:r>
            <a:r>
              <a:rPr lang="zh-CN" altLang="en-US" dirty="0"/>
              <a:t> </a:t>
            </a:r>
            <a:r>
              <a:rPr lang="en-US" altLang="zh-CN" dirty="0"/>
              <a:t>answering</a:t>
            </a:r>
            <a:r>
              <a:rPr lang="zh-CN" altLang="en-US" dirty="0"/>
              <a:t> </a:t>
            </a:r>
            <a:r>
              <a:rPr lang="en-US" altLang="zh-CN" dirty="0"/>
              <a:t>algorithms</a:t>
            </a:r>
            <a:r>
              <a:rPr lang="zh-CN" altLang="en-US" dirty="0"/>
              <a:t> </a:t>
            </a:r>
            <a:r>
              <a:rPr lang="en-US" altLang="zh-CN" dirty="0"/>
              <a:t>are</a:t>
            </a:r>
            <a:r>
              <a:rPr lang="zh-CN" altLang="en-US" dirty="0"/>
              <a:t> </a:t>
            </a:r>
            <a:r>
              <a:rPr lang="en-US" altLang="zh-CN" dirty="0"/>
              <a:t>still</a:t>
            </a:r>
            <a:r>
              <a:rPr lang="zh-CN" altLang="en-US" dirty="0"/>
              <a:t> </a:t>
            </a:r>
            <a:r>
              <a:rPr lang="en-US" altLang="zh-CN" dirty="0"/>
              <a:t>written</a:t>
            </a:r>
            <a:r>
              <a:rPr lang="zh-CN" altLang="en-US" dirty="0"/>
              <a:t> </a:t>
            </a:r>
            <a:r>
              <a:rPr lang="en-US" altLang="zh-CN" dirty="0"/>
              <a:t>in</a:t>
            </a:r>
            <a:r>
              <a:rPr lang="zh-CN" altLang="en-US" dirty="0"/>
              <a:t> </a:t>
            </a:r>
            <a:r>
              <a:rPr lang="en-US" altLang="zh-CN" dirty="0"/>
              <a:t>the</a:t>
            </a:r>
            <a:r>
              <a:rPr lang="zh-CN" altLang="en-US" dirty="0"/>
              <a:t> </a:t>
            </a:r>
            <a:r>
              <a:rPr lang="en-US" altLang="zh-CN" dirty="0"/>
              <a:t>TLAV</a:t>
            </a:r>
            <a:r>
              <a:rPr lang="zh-CN" altLang="en-US" dirty="0"/>
              <a:t> </a:t>
            </a:r>
            <a:r>
              <a:rPr lang="en-US" altLang="zh-CN" dirty="0"/>
              <a:t>paradigm.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Compared</a:t>
            </a:r>
            <a:r>
              <a:rPr lang="zh-CN" altLang="en-US" dirty="0"/>
              <a:t> </a:t>
            </a:r>
            <a:r>
              <a:rPr lang="en-US" altLang="zh-CN" dirty="0"/>
              <a:t>with</a:t>
            </a:r>
            <a:r>
              <a:rPr lang="zh-CN" altLang="en-US" dirty="0"/>
              <a:t> </a:t>
            </a:r>
            <a:r>
              <a:rPr lang="en-US" altLang="zh-CN" dirty="0" err="1"/>
              <a:t>Giraph</a:t>
            </a:r>
            <a:r>
              <a:rPr lang="zh-CN" altLang="en-US" dirty="0"/>
              <a:t> </a:t>
            </a:r>
            <a:r>
              <a:rPr lang="en-US" altLang="zh-CN" dirty="0"/>
              <a:t>where</a:t>
            </a:r>
            <a:r>
              <a:rPr lang="zh-CN" altLang="en-US" dirty="0"/>
              <a:t> </a:t>
            </a:r>
            <a:r>
              <a:rPr lang="en-US" altLang="zh-CN" dirty="0"/>
              <a:t>a</a:t>
            </a:r>
            <a:r>
              <a:rPr lang="zh-CN" altLang="en-US" dirty="0"/>
              <a:t> </a:t>
            </a:r>
            <a:r>
              <a:rPr lang="en-US" altLang="zh-CN" dirty="0"/>
              <a:t>shortest</a:t>
            </a:r>
            <a:r>
              <a:rPr lang="zh-CN" altLang="en-US" dirty="0"/>
              <a:t> </a:t>
            </a:r>
            <a:r>
              <a:rPr lang="en-US" altLang="zh-CN" dirty="0"/>
              <a:t>path</a:t>
            </a:r>
            <a:r>
              <a:rPr lang="zh-CN" altLang="en-US" dirty="0"/>
              <a:t> </a:t>
            </a:r>
            <a:r>
              <a:rPr lang="en-US" altLang="zh-CN" dirty="0"/>
              <a:t>query</a:t>
            </a:r>
            <a:r>
              <a:rPr lang="zh-CN" altLang="en-US" dirty="0"/>
              <a:t> </a:t>
            </a:r>
            <a:r>
              <a:rPr lang="en-US" altLang="zh-CN" dirty="0"/>
              <a:t>on</a:t>
            </a:r>
            <a:r>
              <a:rPr lang="zh-CN" altLang="en-US" dirty="0"/>
              <a:t> </a:t>
            </a:r>
            <a:r>
              <a:rPr lang="en-US" altLang="zh-CN" dirty="0"/>
              <a:t>a</a:t>
            </a:r>
            <a:r>
              <a:rPr lang="zh-CN" altLang="en-US" dirty="0"/>
              <a:t> </a:t>
            </a:r>
            <a:r>
              <a:rPr lang="en-US" altLang="zh-CN" dirty="0"/>
              <a:t>Twitter</a:t>
            </a:r>
            <a:r>
              <a:rPr lang="zh-CN" altLang="en-US" dirty="0"/>
              <a:t> </a:t>
            </a:r>
            <a:r>
              <a:rPr lang="en-US" altLang="zh-CN" dirty="0"/>
              <a:t>graph</a:t>
            </a:r>
            <a:r>
              <a:rPr lang="zh-CN" altLang="en-US" dirty="0"/>
              <a:t> </a:t>
            </a:r>
            <a:r>
              <a:rPr lang="en-US" altLang="zh-CN" dirty="0"/>
              <a:t>takes</a:t>
            </a:r>
            <a:r>
              <a:rPr lang="zh-CN" altLang="en-US" dirty="0"/>
              <a:t> </a:t>
            </a:r>
            <a:r>
              <a:rPr lang="en-US" altLang="zh-CN" dirty="0"/>
              <a:t>100</a:t>
            </a:r>
            <a:r>
              <a:rPr lang="zh-CN" altLang="en-US" dirty="0"/>
              <a:t> </a:t>
            </a:r>
            <a:r>
              <a:rPr lang="en-US" altLang="zh-CN" dirty="0"/>
              <a:t>seconds</a:t>
            </a:r>
            <a:r>
              <a:rPr lang="zh-CN" altLang="en-US" dirty="0"/>
              <a:t> </a:t>
            </a:r>
            <a:r>
              <a:rPr lang="en-US" altLang="zh-CN" dirty="0"/>
              <a:t>to</a:t>
            </a:r>
            <a:r>
              <a:rPr lang="zh-CN" altLang="en-US" dirty="0"/>
              <a:t> </a:t>
            </a:r>
            <a:r>
              <a:rPr lang="en-US" altLang="zh-CN" dirty="0"/>
              <a:t>finish,</a:t>
            </a:r>
            <a:r>
              <a:rPr lang="zh-CN" altLang="en-US" dirty="0"/>
              <a:t> </a:t>
            </a:r>
            <a:r>
              <a:rPr lang="en-US" altLang="zh-CN" dirty="0" err="1"/>
              <a:t>Quegel</a:t>
            </a:r>
            <a:r>
              <a:rPr lang="zh-CN" altLang="en-US" dirty="0"/>
              <a:t> </a:t>
            </a:r>
            <a:r>
              <a:rPr lang="en-US" altLang="zh-CN" dirty="0"/>
              <a:t>can</a:t>
            </a:r>
            <a:r>
              <a:rPr lang="zh-CN" altLang="en-US" dirty="0"/>
              <a:t> </a:t>
            </a:r>
            <a:r>
              <a:rPr lang="en-US" altLang="zh-CN" dirty="0"/>
              <a:t>answer</a:t>
            </a:r>
            <a:r>
              <a:rPr lang="zh-CN" altLang="en-US" dirty="0"/>
              <a:t> </a:t>
            </a:r>
            <a:r>
              <a:rPr lang="en-US" altLang="zh-CN" dirty="0"/>
              <a:t>3</a:t>
            </a:r>
            <a:r>
              <a:rPr lang="zh-CN" altLang="en-US" dirty="0"/>
              <a:t> </a:t>
            </a:r>
            <a:r>
              <a:rPr lang="en-US" altLang="zh-CN" dirty="0"/>
              <a:t>such</a:t>
            </a:r>
            <a:r>
              <a:rPr lang="zh-CN" altLang="en-US" dirty="0"/>
              <a:t> </a:t>
            </a:r>
            <a:r>
              <a:rPr lang="en-US" altLang="zh-CN" dirty="0"/>
              <a:t>queries</a:t>
            </a:r>
            <a:r>
              <a:rPr lang="zh-CN" altLang="en-US" dirty="0"/>
              <a:t> </a:t>
            </a:r>
            <a:r>
              <a:rPr lang="en-US" altLang="zh-CN" dirty="0"/>
              <a:t>in</a:t>
            </a:r>
            <a:r>
              <a:rPr lang="zh-CN" altLang="en-US" dirty="0"/>
              <a:t> </a:t>
            </a:r>
            <a:r>
              <a:rPr lang="en-US" altLang="zh-CN" dirty="0"/>
              <a:t>one</a:t>
            </a:r>
            <a:r>
              <a:rPr lang="zh-CN" altLang="en-US" dirty="0"/>
              <a:t> </a:t>
            </a:r>
            <a:r>
              <a:rPr lang="en-US" altLang="zh-CN" dirty="0"/>
              <a:t>second.</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52</a:t>
            </a:fld>
            <a:endParaRPr lang="en-US"/>
          </a:p>
        </p:txBody>
      </p:sp>
    </p:spTree>
    <p:extLst>
      <p:ext uri="{BB962C8B-B14F-4D97-AF65-F5344CB8AC3E}">
        <p14:creationId xmlns:p14="http://schemas.microsoft.com/office/powerpoint/2010/main" val="2941929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The</a:t>
            </a:r>
            <a:r>
              <a:rPr lang="zh-CN" altLang="en-US" dirty="0"/>
              <a:t> </a:t>
            </a:r>
            <a:r>
              <a:rPr lang="en-US" altLang="zh-CN" dirty="0"/>
              <a:t>systems</a:t>
            </a:r>
            <a:r>
              <a:rPr lang="zh-CN" altLang="en-US" dirty="0"/>
              <a:t> </a:t>
            </a:r>
            <a:r>
              <a:rPr lang="en-US" altLang="zh-CN" dirty="0"/>
              <a:t>we</a:t>
            </a:r>
            <a:r>
              <a:rPr lang="zh-CN" altLang="en-US" dirty="0"/>
              <a:t> </a:t>
            </a:r>
            <a:r>
              <a:rPr lang="en-US" altLang="zh-CN" dirty="0"/>
              <a:t>see</a:t>
            </a:r>
            <a:r>
              <a:rPr lang="zh-CN" altLang="en-US" dirty="0"/>
              <a:t> </a:t>
            </a:r>
            <a:r>
              <a:rPr lang="en-US" altLang="zh-CN" dirty="0"/>
              <a:t>so</a:t>
            </a:r>
            <a:r>
              <a:rPr lang="zh-CN" altLang="en-US" dirty="0"/>
              <a:t> </a:t>
            </a:r>
            <a:r>
              <a:rPr lang="en-US" altLang="zh-CN" dirty="0"/>
              <a:t>far</a:t>
            </a:r>
            <a:r>
              <a:rPr lang="zh-CN" altLang="en-US" dirty="0"/>
              <a:t> </a:t>
            </a:r>
            <a:r>
              <a:rPr lang="en-US" altLang="zh-CN" dirty="0"/>
              <a:t>are</a:t>
            </a:r>
            <a:r>
              <a:rPr lang="zh-CN" altLang="en-US" dirty="0"/>
              <a:t> </a:t>
            </a:r>
            <a:r>
              <a:rPr lang="en-US" altLang="zh-CN" dirty="0"/>
              <a:t>all</a:t>
            </a:r>
            <a:r>
              <a:rPr lang="zh-CN" altLang="en-US" dirty="0"/>
              <a:t> </a:t>
            </a:r>
            <a:r>
              <a:rPr lang="en-US" altLang="zh-CN" dirty="0"/>
              <a:t>in-memory</a:t>
            </a:r>
            <a:r>
              <a:rPr lang="zh-CN" altLang="en-US" dirty="0"/>
              <a:t> </a:t>
            </a:r>
            <a:r>
              <a:rPr lang="en-US" altLang="zh-CN" dirty="0"/>
              <a:t>systems,</a:t>
            </a:r>
            <a:r>
              <a:rPr lang="zh-CN" altLang="en-US" dirty="0"/>
              <a:t> </a:t>
            </a:r>
            <a:r>
              <a:rPr lang="en-US" altLang="zh-CN" dirty="0"/>
              <a:t>where</a:t>
            </a:r>
            <a:r>
              <a:rPr lang="zh-CN" altLang="en-US" dirty="0"/>
              <a:t> </a:t>
            </a:r>
            <a:r>
              <a:rPr lang="en-US" altLang="zh-CN" dirty="0"/>
              <a:t>the</a:t>
            </a:r>
            <a:r>
              <a:rPr lang="zh-CN" altLang="en-US" dirty="0"/>
              <a:t> </a:t>
            </a:r>
            <a:r>
              <a:rPr lang="en-US" altLang="zh-CN" dirty="0"/>
              <a:t>adjacency</a:t>
            </a:r>
            <a:r>
              <a:rPr lang="zh-CN" altLang="en-US" dirty="0"/>
              <a:t> </a:t>
            </a:r>
            <a:r>
              <a:rPr lang="en-US" altLang="zh-CN" dirty="0"/>
              <a:t>lists</a:t>
            </a:r>
            <a:r>
              <a:rPr lang="zh-CN" altLang="en-US" dirty="0"/>
              <a:t> </a:t>
            </a:r>
            <a:r>
              <a:rPr lang="en-US" altLang="zh-CN" dirty="0"/>
              <a:t>and</a:t>
            </a:r>
            <a:r>
              <a:rPr lang="zh-CN" altLang="en-US" dirty="0"/>
              <a:t> </a:t>
            </a:r>
            <a:r>
              <a:rPr lang="en-US" altLang="zh-CN" dirty="0"/>
              <a:t>messages</a:t>
            </a:r>
            <a:r>
              <a:rPr lang="zh-CN" altLang="en-US" dirty="0"/>
              <a:t> </a:t>
            </a:r>
            <a:r>
              <a:rPr lang="en-US" altLang="zh-CN" dirty="0"/>
              <a:t>are</a:t>
            </a:r>
            <a:r>
              <a:rPr lang="zh-CN" altLang="en-US" dirty="0"/>
              <a:t> </a:t>
            </a:r>
            <a:r>
              <a:rPr lang="en-US" altLang="zh-CN" dirty="0"/>
              <a:t>kept</a:t>
            </a:r>
            <a:r>
              <a:rPr lang="zh-CN" altLang="en-US" dirty="0"/>
              <a:t> </a:t>
            </a:r>
            <a:r>
              <a:rPr lang="en-US" altLang="zh-CN" dirty="0"/>
              <a:t>in</a:t>
            </a:r>
            <a:r>
              <a:rPr lang="zh-CN" altLang="en-US" dirty="0"/>
              <a:t> </a:t>
            </a:r>
            <a:r>
              <a:rPr lang="en-US" altLang="zh-CN" dirty="0"/>
              <a:t>main</a:t>
            </a:r>
            <a:r>
              <a:rPr lang="zh-CN" altLang="en-US" dirty="0"/>
              <a:t> </a:t>
            </a:r>
            <a:r>
              <a:rPr lang="en-US" altLang="zh-CN" dirty="0"/>
              <a:t>memory.</a:t>
            </a:r>
            <a:r>
              <a:rPr lang="zh-CN" altLang="en-US" dirty="0"/>
              <a:t> </a:t>
            </a:r>
            <a:r>
              <a:rPr lang="en-US" altLang="zh-CN" dirty="0"/>
              <a:t>This</a:t>
            </a:r>
            <a:r>
              <a:rPr lang="zh-CN" altLang="en-US" dirty="0"/>
              <a:t> </a:t>
            </a:r>
            <a:r>
              <a:rPr lang="en-US" altLang="zh-CN" dirty="0"/>
              <a:t>is</a:t>
            </a:r>
            <a:r>
              <a:rPr lang="zh-CN" altLang="en-US" dirty="0"/>
              <a:t> </a:t>
            </a:r>
            <a:r>
              <a:rPr lang="en-US" altLang="zh-CN" dirty="0"/>
              <a:t>actually</a:t>
            </a:r>
            <a:r>
              <a:rPr lang="zh-CN" altLang="en-US" dirty="0"/>
              <a:t> </a:t>
            </a:r>
            <a:r>
              <a:rPr lang="en-US" altLang="zh-CN" dirty="0"/>
              <a:t>not</a:t>
            </a:r>
            <a:r>
              <a:rPr lang="zh-CN" altLang="en-US" dirty="0"/>
              <a:t> </a:t>
            </a:r>
            <a:r>
              <a:rPr lang="en-US" altLang="zh-CN" dirty="0"/>
              <a:t>necessary</a:t>
            </a:r>
            <a:r>
              <a:rPr lang="zh-CN" altLang="en-US" dirty="0"/>
              <a:t> </a:t>
            </a:r>
            <a:r>
              <a:rPr lang="en-US" altLang="zh-CN" dirty="0"/>
              <a:t>in</a:t>
            </a:r>
            <a:r>
              <a:rPr lang="zh-CN" altLang="en-US" dirty="0"/>
              <a:t> </a:t>
            </a:r>
            <a:r>
              <a:rPr lang="en-US" altLang="zh-CN" dirty="0"/>
              <a:t>Pregel,</a:t>
            </a:r>
            <a:r>
              <a:rPr lang="zh-CN" altLang="en-US" dirty="0"/>
              <a:t> </a:t>
            </a:r>
            <a:r>
              <a:rPr lang="en-US" altLang="zh-CN" dirty="0"/>
              <a:t>since</a:t>
            </a:r>
            <a:r>
              <a:rPr lang="zh-CN" altLang="en-US" dirty="0"/>
              <a:t> </a:t>
            </a:r>
            <a:r>
              <a:rPr lang="en-US" altLang="zh-CN" dirty="0"/>
              <a:t>message</a:t>
            </a:r>
            <a:r>
              <a:rPr lang="zh-CN" altLang="en-US" dirty="0"/>
              <a:t> </a:t>
            </a:r>
            <a:r>
              <a:rPr lang="en-US" altLang="zh-CN" dirty="0"/>
              <a:t>passing</a:t>
            </a:r>
            <a:r>
              <a:rPr lang="zh-CN" altLang="en-US" dirty="0"/>
              <a:t> </a:t>
            </a:r>
            <a:r>
              <a:rPr lang="en-US" altLang="zh-CN" dirty="0"/>
              <a:t>is</a:t>
            </a:r>
            <a:r>
              <a:rPr lang="zh-CN" altLang="en-US" dirty="0"/>
              <a:t> </a:t>
            </a:r>
            <a:r>
              <a:rPr lang="en-US" altLang="zh-CN" dirty="0"/>
              <a:t>the</a:t>
            </a:r>
            <a:r>
              <a:rPr lang="zh-CN" altLang="en-US" dirty="0"/>
              <a:t> </a:t>
            </a:r>
            <a:r>
              <a:rPr lang="en-US" altLang="zh-CN" dirty="0"/>
              <a:t>bottleneck</a:t>
            </a:r>
            <a:r>
              <a:rPr lang="zh-CN" altLang="en-US" dirty="0"/>
              <a:t> </a:t>
            </a:r>
            <a:r>
              <a:rPr lang="en-US" altLang="zh-CN" dirty="0"/>
              <a:t>in</a:t>
            </a:r>
            <a:r>
              <a:rPr lang="zh-CN" altLang="en-US" dirty="0"/>
              <a:t> </a:t>
            </a:r>
            <a:r>
              <a:rPr lang="en-US" altLang="zh-CN" dirty="0"/>
              <a:t>a</a:t>
            </a:r>
            <a:r>
              <a:rPr lang="zh-CN" altLang="en-US" dirty="0"/>
              <a:t> </a:t>
            </a:r>
            <a:r>
              <a:rPr lang="en-US" altLang="zh-CN" dirty="0"/>
              <a:t>typical</a:t>
            </a:r>
            <a:r>
              <a:rPr lang="zh-CN" altLang="en-US" dirty="0"/>
              <a:t> </a:t>
            </a:r>
            <a:r>
              <a:rPr lang="en-US" altLang="zh-CN" dirty="0"/>
              <a:t>Ethernet</a:t>
            </a:r>
            <a:r>
              <a:rPr lang="zh-CN" altLang="en-US" dirty="0"/>
              <a:t> </a:t>
            </a:r>
            <a:r>
              <a:rPr lang="en-US" altLang="zh-CN" dirty="0"/>
              <a:t>environment,</a:t>
            </a:r>
            <a:r>
              <a:rPr lang="zh-CN" altLang="en-US" dirty="0"/>
              <a:t> </a:t>
            </a:r>
            <a:r>
              <a:rPr lang="en-US" altLang="zh-CN" dirty="0"/>
              <a:t>and</a:t>
            </a:r>
            <a:r>
              <a:rPr lang="zh-CN" altLang="en-US" dirty="0"/>
              <a:t> </a:t>
            </a:r>
            <a:r>
              <a:rPr lang="en-US" altLang="zh-CN" dirty="0"/>
              <a:t>if</a:t>
            </a:r>
            <a:r>
              <a:rPr lang="zh-CN" altLang="en-US" dirty="0"/>
              <a:t> </a:t>
            </a:r>
            <a:r>
              <a:rPr lang="en-US" altLang="zh-CN" dirty="0"/>
              <a:t>we</a:t>
            </a:r>
            <a:r>
              <a:rPr lang="zh-CN" altLang="en-US" dirty="0"/>
              <a:t> </a:t>
            </a:r>
            <a:r>
              <a:rPr lang="en-US" altLang="zh-CN" dirty="0"/>
              <a:t>keep</a:t>
            </a:r>
            <a:r>
              <a:rPr lang="zh-CN" altLang="en-US" dirty="0"/>
              <a:t> </a:t>
            </a:r>
            <a:r>
              <a:rPr lang="en-US" altLang="zh-CN" dirty="0"/>
              <a:t>the</a:t>
            </a:r>
            <a:r>
              <a:rPr lang="zh-CN" altLang="en-US" dirty="0"/>
              <a:t> </a:t>
            </a:r>
            <a:r>
              <a:rPr lang="en-US" altLang="zh-CN" dirty="0"/>
              <a:t>adjacency</a:t>
            </a:r>
            <a:r>
              <a:rPr lang="zh-CN" altLang="en-US" dirty="0"/>
              <a:t> </a:t>
            </a:r>
            <a:r>
              <a:rPr lang="en-US" altLang="zh-CN" dirty="0"/>
              <a:t>lists</a:t>
            </a:r>
            <a:r>
              <a:rPr lang="zh-CN" altLang="en-US" dirty="0"/>
              <a:t> </a:t>
            </a:r>
            <a:r>
              <a:rPr lang="en-US" altLang="zh-CN" dirty="0"/>
              <a:t>and</a:t>
            </a:r>
            <a:r>
              <a:rPr lang="zh-CN" altLang="en-US" dirty="0"/>
              <a:t> </a:t>
            </a:r>
            <a:r>
              <a:rPr lang="en-US" altLang="zh-CN" dirty="0"/>
              <a:t>messages</a:t>
            </a:r>
            <a:r>
              <a:rPr lang="zh-CN" altLang="en-US" dirty="0"/>
              <a:t> </a:t>
            </a:r>
            <a:r>
              <a:rPr lang="en-US" altLang="zh-CN" dirty="0"/>
              <a:t>on</a:t>
            </a:r>
            <a:r>
              <a:rPr lang="zh-CN" altLang="en-US" dirty="0"/>
              <a:t> </a:t>
            </a:r>
            <a:r>
              <a:rPr lang="en-US" altLang="zh-CN" dirty="0"/>
              <a:t>local</a:t>
            </a:r>
            <a:r>
              <a:rPr lang="zh-CN" altLang="en-US" dirty="0"/>
              <a:t> </a:t>
            </a:r>
            <a:r>
              <a:rPr lang="en-US" altLang="zh-CN" dirty="0"/>
              <a:t>disks</a:t>
            </a:r>
            <a:r>
              <a:rPr lang="zh-CN" altLang="en-US" dirty="0"/>
              <a:t> </a:t>
            </a:r>
            <a:r>
              <a:rPr lang="en-US" altLang="zh-CN" dirty="0"/>
              <a:t>for</a:t>
            </a:r>
            <a:r>
              <a:rPr lang="zh-CN" altLang="en-US" dirty="0"/>
              <a:t> </a:t>
            </a:r>
            <a:r>
              <a:rPr lang="en-US" altLang="zh-CN" dirty="0"/>
              <a:t>streaming,</a:t>
            </a:r>
            <a:r>
              <a:rPr lang="zh-CN" altLang="en-US" dirty="0"/>
              <a:t> </a:t>
            </a:r>
            <a:r>
              <a:rPr lang="en-US" altLang="zh-CN" dirty="0"/>
              <a:t>and</a:t>
            </a:r>
            <a:r>
              <a:rPr lang="zh-CN" altLang="en-US" dirty="0"/>
              <a:t> </a:t>
            </a:r>
            <a:r>
              <a:rPr lang="en-US" altLang="zh-CN" dirty="0"/>
              <a:t>overlap</a:t>
            </a:r>
            <a:r>
              <a:rPr lang="zh-CN" altLang="en-US" dirty="0"/>
              <a:t> </a:t>
            </a:r>
            <a:r>
              <a:rPr lang="en-US" altLang="zh-CN" dirty="0"/>
              <a:t>the</a:t>
            </a:r>
            <a:r>
              <a:rPr lang="zh-CN" altLang="en-US" dirty="0"/>
              <a:t> </a:t>
            </a:r>
            <a:r>
              <a:rPr lang="en-US" altLang="zh-CN" dirty="0"/>
              <a:t>disk</a:t>
            </a:r>
            <a:r>
              <a:rPr lang="zh-CN" altLang="en-US" dirty="0"/>
              <a:t> </a:t>
            </a:r>
            <a:r>
              <a:rPr lang="en-US" altLang="zh-CN" dirty="0"/>
              <a:t>IO</a:t>
            </a:r>
            <a:r>
              <a:rPr lang="zh-CN" altLang="en-US" dirty="0"/>
              <a:t> </a:t>
            </a:r>
            <a:r>
              <a:rPr lang="en-US" altLang="zh-CN" dirty="0"/>
              <a:t>operations</a:t>
            </a:r>
            <a:r>
              <a:rPr lang="zh-CN" altLang="en-US" dirty="0"/>
              <a:t> </a:t>
            </a:r>
            <a:r>
              <a:rPr lang="en-US" altLang="zh-CN" dirty="0"/>
              <a:t>with</a:t>
            </a:r>
            <a:r>
              <a:rPr lang="zh-CN" altLang="en-US" dirty="0"/>
              <a:t> </a:t>
            </a:r>
            <a:r>
              <a:rPr lang="en-US" altLang="zh-CN" dirty="0"/>
              <a:t>the</a:t>
            </a:r>
            <a:r>
              <a:rPr lang="zh-CN" altLang="en-US" dirty="0"/>
              <a:t> </a:t>
            </a:r>
            <a:r>
              <a:rPr lang="en-US" altLang="zh-CN" dirty="0"/>
              <a:t>network</a:t>
            </a:r>
            <a:r>
              <a:rPr lang="zh-CN" altLang="en-US" dirty="0"/>
              <a:t> </a:t>
            </a:r>
            <a:r>
              <a:rPr lang="en-US" altLang="zh-CN" dirty="0"/>
              <a:t>IO</a:t>
            </a:r>
            <a:r>
              <a:rPr lang="zh-CN" altLang="en-US" dirty="0"/>
              <a:t> </a:t>
            </a:r>
            <a:r>
              <a:rPr lang="en-US" altLang="zh-CN" dirty="0"/>
              <a:t>operations,</a:t>
            </a:r>
            <a:r>
              <a:rPr lang="zh-CN" altLang="en-US" dirty="0"/>
              <a:t> </a:t>
            </a:r>
            <a:r>
              <a:rPr lang="en-US" altLang="zh-CN" dirty="0"/>
              <a:t>the</a:t>
            </a:r>
            <a:r>
              <a:rPr lang="zh-CN" altLang="en-US" dirty="0"/>
              <a:t> </a:t>
            </a:r>
            <a:r>
              <a:rPr lang="en-US" altLang="zh-CN" dirty="0"/>
              <a:t>running</a:t>
            </a:r>
            <a:r>
              <a:rPr lang="zh-CN" altLang="en-US" dirty="0"/>
              <a:t> </a:t>
            </a:r>
            <a:r>
              <a:rPr lang="en-US" altLang="zh-CN" dirty="0"/>
              <a:t>time</a:t>
            </a:r>
            <a:r>
              <a:rPr lang="zh-CN" altLang="en-US" dirty="0"/>
              <a:t> </a:t>
            </a:r>
            <a:r>
              <a:rPr lang="en-US" altLang="zh-CN" dirty="0"/>
              <a:t>will</a:t>
            </a:r>
            <a:r>
              <a:rPr lang="zh-CN" altLang="en-US" dirty="0"/>
              <a:t> </a:t>
            </a:r>
            <a:r>
              <a:rPr lang="en-US" altLang="zh-CN" dirty="0"/>
              <a:t>not</a:t>
            </a:r>
            <a:r>
              <a:rPr lang="zh-CN" altLang="en-US" dirty="0"/>
              <a:t> </a:t>
            </a:r>
            <a:r>
              <a:rPr lang="en-US" altLang="zh-CN" dirty="0"/>
              <a:t>increase.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In</a:t>
            </a:r>
            <a:r>
              <a:rPr lang="zh-CN" altLang="en-US" dirty="0"/>
              <a:t> </a:t>
            </a:r>
            <a:r>
              <a:rPr lang="en-US" altLang="zh-CN" dirty="0"/>
              <a:t>this</a:t>
            </a:r>
            <a:r>
              <a:rPr lang="zh-CN" altLang="en-US" dirty="0"/>
              <a:t> </a:t>
            </a:r>
            <a:r>
              <a:rPr lang="en-US" altLang="zh-CN" dirty="0"/>
              <a:t>TPDS</a:t>
            </a:r>
            <a:r>
              <a:rPr lang="zh-CN" altLang="en-US" dirty="0"/>
              <a:t> </a:t>
            </a:r>
            <a:r>
              <a:rPr lang="en-US" altLang="zh-CN" dirty="0"/>
              <a:t>2018</a:t>
            </a:r>
            <a:r>
              <a:rPr lang="zh-CN" altLang="en-US" dirty="0"/>
              <a:t> </a:t>
            </a:r>
            <a:r>
              <a:rPr lang="en-US" altLang="zh-CN" dirty="0"/>
              <a:t>paper,</a:t>
            </a:r>
            <a:r>
              <a:rPr lang="zh-CN" altLang="en-US" dirty="0"/>
              <a:t> </a:t>
            </a:r>
            <a:r>
              <a:rPr lang="en-US" altLang="zh-CN" dirty="0"/>
              <a:t>we</a:t>
            </a:r>
            <a:r>
              <a:rPr lang="zh-CN" altLang="en-US" dirty="0"/>
              <a:t> </a:t>
            </a:r>
            <a:r>
              <a:rPr lang="en-US" altLang="zh-CN" dirty="0"/>
              <a:t>propose</a:t>
            </a:r>
            <a:r>
              <a:rPr lang="zh-CN" altLang="en-US" dirty="0"/>
              <a:t> </a:t>
            </a:r>
            <a:r>
              <a:rPr lang="en-US" altLang="zh-CN" dirty="0"/>
              <a:t>a</a:t>
            </a:r>
            <a:r>
              <a:rPr lang="zh-CN" altLang="en-US" dirty="0"/>
              <a:t> </a:t>
            </a:r>
            <a:r>
              <a:rPr lang="en-US" altLang="zh-CN" dirty="0" err="1"/>
              <a:t>GraphD</a:t>
            </a:r>
            <a:r>
              <a:rPr lang="zh-CN" altLang="en-US" dirty="0"/>
              <a:t> </a:t>
            </a:r>
            <a:r>
              <a:rPr lang="en-US" altLang="zh-CN" dirty="0"/>
              <a:t>system</a:t>
            </a:r>
            <a:r>
              <a:rPr lang="zh-CN" altLang="en-US" dirty="0"/>
              <a:t> </a:t>
            </a:r>
            <a:r>
              <a:rPr lang="en-US" altLang="zh-CN" dirty="0"/>
              <a:t>that</a:t>
            </a:r>
            <a:r>
              <a:rPr lang="zh-CN" altLang="en-US" dirty="0"/>
              <a:t> </a:t>
            </a:r>
            <a:r>
              <a:rPr lang="en-US" altLang="zh-CN" dirty="0"/>
              <a:t>keeps</a:t>
            </a:r>
            <a:r>
              <a:rPr lang="zh-CN" altLang="en-US" dirty="0"/>
              <a:t> </a:t>
            </a:r>
            <a:r>
              <a:rPr lang="en-US" altLang="zh-CN" dirty="0"/>
              <a:t>adjacency</a:t>
            </a:r>
            <a:r>
              <a:rPr lang="zh-CN" altLang="en-US" dirty="0"/>
              <a:t> </a:t>
            </a:r>
            <a:r>
              <a:rPr lang="en-US" altLang="zh-CN" dirty="0"/>
              <a:t>lists</a:t>
            </a:r>
            <a:r>
              <a:rPr lang="zh-CN" altLang="en-US" dirty="0"/>
              <a:t> </a:t>
            </a:r>
            <a:r>
              <a:rPr lang="en-US" altLang="zh-CN" dirty="0"/>
              <a:t>and</a:t>
            </a:r>
            <a:r>
              <a:rPr lang="zh-CN" altLang="en-US" dirty="0"/>
              <a:t> </a:t>
            </a:r>
            <a:r>
              <a:rPr lang="en-US" altLang="zh-CN" dirty="0"/>
              <a:t>messages</a:t>
            </a:r>
            <a:r>
              <a:rPr lang="zh-CN" altLang="en-US" dirty="0"/>
              <a:t> </a:t>
            </a:r>
            <a:r>
              <a:rPr lang="en-US" altLang="zh-CN" dirty="0"/>
              <a:t>on</a:t>
            </a:r>
            <a:r>
              <a:rPr lang="zh-CN" altLang="en-US" dirty="0"/>
              <a:t> </a:t>
            </a:r>
            <a:r>
              <a:rPr lang="en-US" altLang="zh-CN" dirty="0"/>
              <a:t>local</a:t>
            </a:r>
            <a:r>
              <a:rPr lang="zh-CN" altLang="en-US" dirty="0"/>
              <a:t> </a:t>
            </a:r>
            <a:r>
              <a:rPr lang="en-US" altLang="zh-CN" dirty="0"/>
              <a:t>disks</a:t>
            </a:r>
            <a:r>
              <a:rPr lang="zh-CN" altLang="en-US" dirty="0"/>
              <a:t> </a:t>
            </a:r>
            <a:r>
              <a:rPr lang="en-US" altLang="zh-CN" dirty="0"/>
              <a:t>for</a:t>
            </a:r>
            <a:r>
              <a:rPr lang="zh-CN" altLang="en-US" dirty="0"/>
              <a:t> </a:t>
            </a:r>
            <a:r>
              <a:rPr lang="en-US" altLang="zh-CN" dirty="0"/>
              <a:t>streaming</a:t>
            </a:r>
            <a:r>
              <a:rPr lang="zh-CN" altLang="en-US" dirty="0"/>
              <a:t> </a:t>
            </a:r>
            <a:r>
              <a:rPr lang="en-US" altLang="zh-CN" dirty="0"/>
              <a:t>during</a:t>
            </a:r>
            <a:r>
              <a:rPr lang="zh-CN" altLang="en-US" dirty="0"/>
              <a:t> </a:t>
            </a:r>
            <a:r>
              <a:rPr lang="en-US" altLang="zh-CN" dirty="0"/>
              <a:t>the</a:t>
            </a:r>
            <a:r>
              <a:rPr lang="zh-CN" altLang="en-US" dirty="0"/>
              <a:t> </a:t>
            </a:r>
            <a:r>
              <a:rPr lang="en-US" altLang="zh-CN" dirty="0"/>
              <a:t>execution,</a:t>
            </a:r>
            <a:r>
              <a:rPr lang="zh-CN" altLang="en-US" dirty="0"/>
              <a:t> </a:t>
            </a:r>
            <a:r>
              <a:rPr lang="en-US" altLang="zh-CN" dirty="0"/>
              <a:t>so</a:t>
            </a:r>
            <a:r>
              <a:rPr lang="zh-CN" altLang="en-US" dirty="0"/>
              <a:t> </a:t>
            </a:r>
            <a:r>
              <a:rPr lang="en-US" altLang="zh-CN" dirty="0"/>
              <a:t>that</a:t>
            </a:r>
            <a:r>
              <a:rPr lang="zh-CN" altLang="en-US" dirty="0"/>
              <a:t> </a:t>
            </a:r>
            <a:r>
              <a:rPr lang="en-US" altLang="zh-CN" dirty="0"/>
              <a:t>the</a:t>
            </a:r>
            <a:r>
              <a:rPr lang="zh-CN" altLang="en-US" dirty="0"/>
              <a:t> </a:t>
            </a:r>
            <a:r>
              <a:rPr lang="en-US" altLang="zh-CN" dirty="0"/>
              <a:t>memory</a:t>
            </a:r>
            <a:r>
              <a:rPr lang="zh-CN" altLang="en-US" dirty="0"/>
              <a:t> </a:t>
            </a:r>
            <a:r>
              <a:rPr lang="en-US" altLang="zh-CN" dirty="0"/>
              <a:t>cost</a:t>
            </a:r>
            <a:r>
              <a:rPr lang="zh-CN" altLang="en-US" dirty="0"/>
              <a:t> </a:t>
            </a:r>
            <a:r>
              <a:rPr lang="en-US" altLang="zh-CN" dirty="0"/>
              <a:t>is</a:t>
            </a:r>
            <a:r>
              <a:rPr lang="zh-CN" altLang="en-US" dirty="0"/>
              <a:t> </a:t>
            </a:r>
            <a:r>
              <a:rPr lang="en-US" altLang="zh-CN" dirty="0"/>
              <a:t>negligible.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As</a:t>
            </a:r>
            <a:r>
              <a:rPr lang="zh-CN" altLang="en-US" dirty="0"/>
              <a:t> </a:t>
            </a:r>
            <a:r>
              <a:rPr lang="en-US" altLang="zh-CN" dirty="0"/>
              <a:t>a</a:t>
            </a:r>
            <a:r>
              <a:rPr lang="zh-CN" altLang="en-US" dirty="0"/>
              <a:t> </a:t>
            </a:r>
            <a:r>
              <a:rPr lang="en-US" altLang="zh-CN" dirty="0"/>
              <a:t>result,</a:t>
            </a:r>
            <a:r>
              <a:rPr lang="zh-CN" altLang="en-US" dirty="0"/>
              <a:t> </a:t>
            </a:r>
            <a:r>
              <a:rPr lang="en-US" altLang="zh-CN" dirty="0" err="1"/>
              <a:t>GraphD</a:t>
            </a:r>
            <a:r>
              <a:rPr lang="zh-CN" altLang="en-US" dirty="0"/>
              <a:t> </a:t>
            </a:r>
            <a:r>
              <a:rPr lang="en-US" altLang="zh-CN" dirty="0"/>
              <a:t>can</a:t>
            </a:r>
            <a:r>
              <a:rPr lang="zh-CN" altLang="en-US" dirty="0"/>
              <a:t> </a:t>
            </a:r>
            <a:r>
              <a:rPr lang="en-US" altLang="zh-CN" dirty="0"/>
              <a:t>scale</a:t>
            </a:r>
            <a:r>
              <a:rPr lang="zh-CN" altLang="en-US" dirty="0"/>
              <a:t> </a:t>
            </a:r>
            <a:r>
              <a:rPr lang="en-US" altLang="zh-CN" dirty="0"/>
              <a:t>to</a:t>
            </a:r>
            <a:r>
              <a:rPr lang="zh-CN" altLang="en-US" dirty="0"/>
              <a:t> </a:t>
            </a:r>
            <a:r>
              <a:rPr lang="en-US" altLang="zh-CN" dirty="0"/>
              <a:t>very</a:t>
            </a:r>
            <a:r>
              <a:rPr lang="zh-CN" altLang="en-US" dirty="0"/>
              <a:t> </a:t>
            </a:r>
            <a:r>
              <a:rPr lang="en-US" altLang="zh-CN" dirty="0"/>
              <a:t>big</a:t>
            </a:r>
            <a:r>
              <a:rPr lang="zh-CN" altLang="en-US" dirty="0"/>
              <a:t> </a:t>
            </a:r>
            <a:r>
              <a:rPr lang="en-US" altLang="zh-CN" dirty="0"/>
              <a:t>graphs.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We</a:t>
            </a:r>
            <a:r>
              <a:rPr lang="zh-CN" altLang="en-US" dirty="0"/>
              <a:t> </a:t>
            </a:r>
            <a:r>
              <a:rPr lang="en-US" altLang="zh-CN" dirty="0"/>
              <a:t>observe</a:t>
            </a:r>
            <a:r>
              <a:rPr lang="zh-CN" altLang="en-US" dirty="0"/>
              <a:t> </a:t>
            </a:r>
            <a:r>
              <a:rPr lang="en-US" altLang="zh-CN" dirty="0" err="1"/>
              <a:t>GraphD</a:t>
            </a:r>
            <a:r>
              <a:rPr lang="zh-CN" altLang="en-US" dirty="0"/>
              <a:t> </a:t>
            </a:r>
            <a:r>
              <a:rPr lang="en-US" altLang="zh-CN" dirty="0"/>
              <a:t>has</a:t>
            </a:r>
            <a:r>
              <a:rPr lang="zh-CN" altLang="en-US" dirty="0"/>
              <a:t> </a:t>
            </a:r>
            <a:r>
              <a:rPr lang="en-US" altLang="zh-CN" dirty="0"/>
              <a:t>the</a:t>
            </a:r>
            <a:r>
              <a:rPr lang="zh-CN" altLang="en-US" dirty="0"/>
              <a:t> </a:t>
            </a:r>
            <a:r>
              <a:rPr lang="en-US" altLang="zh-CN" dirty="0"/>
              <a:t>same</a:t>
            </a:r>
            <a:r>
              <a:rPr lang="zh-CN" altLang="en-US" dirty="0"/>
              <a:t> </a:t>
            </a:r>
            <a:r>
              <a:rPr lang="en-US" altLang="zh-CN" dirty="0"/>
              <a:t>performance</a:t>
            </a:r>
            <a:r>
              <a:rPr lang="zh-CN" altLang="en-US" dirty="0"/>
              <a:t> </a:t>
            </a:r>
            <a:r>
              <a:rPr lang="en-US" altLang="zh-CN" dirty="0"/>
              <a:t>as</a:t>
            </a:r>
            <a:r>
              <a:rPr lang="zh-CN" altLang="en-US" dirty="0"/>
              <a:t> </a:t>
            </a:r>
            <a:r>
              <a:rPr lang="en-US" altLang="zh-CN" dirty="0" err="1"/>
              <a:t>ouri</a:t>
            </a:r>
            <a:r>
              <a:rPr lang="zh-CN" altLang="en-US" dirty="0"/>
              <a:t> </a:t>
            </a:r>
            <a:r>
              <a:rPr lang="en-US" altLang="zh-CN" dirty="0"/>
              <a:t>n-memory</a:t>
            </a:r>
            <a:r>
              <a:rPr lang="zh-CN" altLang="en-US" dirty="0"/>
              <a:t> </a:t>
            </a:r>
            <a:r>
              <a:rPr lang="en-US" altLang="zh-CN" dirty="0"/>
              <a:t>Pregel+</a:t>
            </a:r>
            <a:r>
              <a:rPr lang="zh-CN" altLang="en-US" dirty="0"/>
              <a:t> </a:t>
            </a:r>
            <a:r>
              <a:rPr lang="en-US" altLang="zh-CN" dirty="0"/>
              <a:t>system,</a:t>
            </a:r>
            <a:r>
              <a:rPr lang="zh-CN" altLang="en-US" dirty="0"/>
              <a:t> </a:t>
            </a:r>
            <a:r>
              <a:rPr lang="en-US" altLang="zh-CN" dirty="0"/>
              <a:t>meaning</a:t>
            </a:r>
            <a:r>
              <a:rPr lang="zh-CN" altLang="en-US" dirty="0"/>
              <a:t> </a:t>
            </a:r>
            <a:r>
              <a:rPr lang="en-US" altLang="zh-CN" dirty="0"/>
              <a:t>that</a:t>
            </a:r>
            <a:r>
              <a:rPr lang="zh-CN" altLang="en-US" dirty="0"/>
              <a:t> </a:t>
            </a:r>
            <a:r>
              <a:rPr lang="en-US" altLang="zh-CN" dirty="0"/>
              <a:t>the</a:t>
            </a:r>
            <a:r>
              <a:rPr lang="zh-CN" altLang="en-US" dirty="0"/>
              <a:t> </a:t>
            </a:r>
            <a:r>
              <a:rPr lang="en-US" altLang="zh-CN" dirty="0"/>
              <a:t>significantly</a:t>
            </a:r>
            <a:r>
              <a:rPr lang="zh-CN" altLang="en-US" dirty="0"/>
              <a:t> </a:t>
            </a:r>
            <a:r>
              <a:rPr lang="en-US" altLang="zh-CN" dirty="0"/>
              <a:t>reduced</a:t>
            </a:r>
            <a:r>
              <a:rPr lang="zh-CN" altLang="en-US" dirty="0"/>
              <a:t> </a:t>
            </a:r>
            <a:r>
              <a:rPr lang="en-US" altLang="zh-CN" dirty="0"/>
              <a:t>memory</a:t>
            </a:r>
            <a:r>
              <a:rPr lang="zh-CN" altLang="en-US" dirty="0"/>
              <a:t> </a:t>
            </a:r>
            <a:r>
              <a:rPr lang="en-US" altLang="zh-CN" dirty="0"/>
              <a:t>consumption</a:t>
            </a:r>
            <a:r>
              <a:rPr lang="zh-CN" altLang="en-US" dirty="0"/>
              <a:t> </a:t>
            </a:r>
            <a:r>
              <a:rPr lang="en-US" altLang="zh-CN" dirty="0"/>
              <a:t>is</a:t>
            </a:r>
            <a:r>
              <a:rPr lang="zh-CN" altLang="en-US" dirty="0"/>
              <a:t> </a:t>
            </a:r>
            <a:r>
              <a:rPr lang="en-US" altLang="zh-CN" dirty="0"/>
              <a:t>a</a:t>
            </a:r>
            <a:r>
              <a:rPr lang="zh-CN" altLang="en-US" dirty="0"/>
              <a:t> </a:t>
            </a:r>
            <a:r>
              <a:rPr lang="en-US" altLang="zh-CN" dirty="0"/>
              <a:t>free</a:t>
            </a:r>
            <a:r>
              <a:rPr lang="zh-CN" altLang="en-US" dirty="0"/>
              <a:t> </a:t>
            </a:r>
            <a:r>
              <a:rPr lang="en-US" altLang="zh-CN" dirty="0"/>
              <a:t>lunch.</a:t>
            </a:r>
          </a:p>
        </p:txBody>
      </p:sp>
      <p:sp>
        <p:nvSpPr>
          <p:cNvPr id="4" name="Slide Number Placeholder 3"/>
          <p:cNvSpPr>
            <a:spLocks noGrp="1"/>
          </p:cNvSpPr>
          <p:nvPr>
            <p:ph type="sldNum" sz="quarter" idx="10"/>
          </p:nvPr>
        </p:nvSpPr>
        <p:spPr/>
        <p:txBody>
          <a:bodyPr/>
          <a:lstStyle/>
          <a:p>
            <a:fld id="{E4BD9A76-C457-694D-9067-3B862B4C239D}" type="slidenum">
              <a:rPr lang="en-US" smtClean="0"/>
              <a:pPr/>
              <a:t>53</a:t>
            </a:fld>
            <a:endParaRPr lang="en-US"/>
          </a:p>
        </p:txBody>
      </p:sp>
    </p:spTree>
    <p:extLst>
      <p:ext uri="{BB962C8B-B14F-4D97-AF65-F5344CB8AC3E}">
        <p14:creationId xmlns:p14="http://schemas.microsoft.com/office/powerpoint/2010/main" val="3050926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Regarding</a:t>
            </a:r>
            <a:r>
              <a:rPr lang="zh-CN" altLang="en-US" dirty="0"/>
              <a:t> </a:t>
            </a:r>
            <a:r>
              <a:rPr lang="en-US" altLang="zh-CN" dirty="0"/>
              <a:t>fault</a:t>
            </a:r>
            <a:r>
              <a:rPr lang="zh-CN" altLang="en-US" dirty="0"/>
              <a:t> </a:t>
            </a:r>
            <a:r>
              <a:rPr lang="en-US" altLang="zh-CN" dirty="0"/>
              <a:t>tolerance,</a:t>
            </a:r>
            <a:r>
              <a:rPr lang="zh-CN" altLang="en-US" dirty="0"/>
              <a:t> </a:t>
            </a:r>
            <a:r>
              <a:rPr lang="en-US" altLang="zh-CN" dirty="0"/>
              <a:t>existing</a:t>
            </a:r>
            <a:r>
              <a:rPr lang="zh-CN" altLang="en-US" dirty="0"/>
              <a:t> </a:t>
            </a:r>
            <a:r>
              <a:rPr lang="en-US" altLang="zh-CN" dirty="0"/>
              <a:t>Pregel-like</a:t>
            </a:r>
            <a:r>
              <a:rPr lang="zh-CN" altLang="en-US" dirty="0"/>
              <a:t> </a:t>
            </a:r>
            <a:r>
              <a:rPr lang="en-US" altLang="zh-CN" dirty="0"/>
              <a:t>systems</a:t>
            </a:r>
            <a:r>
              <a:rPr lang="zh-CN" altLang="en-US" dirty="0"/>
              <a:t> </a:t>
            </a:r>
            <a:r>
              <a:rPr lang="en-US" altLang="zh-CN" dirty="0"/>
              <a:t>rely</a:t>
            </a:r>
            <a:r>
              <a:rPr lang="zh-CN" altLang="en-US" dirty="0"/>
              <a:t> </a:t>
            </a:r>
            <a:r>
              <a:rPr lang="en-US" altLang="zh-CN" dirty="0"/>
              <a:t>on</a:t>
            </a:r>
            <a:r>
              <a:rPr lang="zh-CN" altLang="en-US" dirty="0"/>
              <a:t> </a:t>
            </a:r>
            <a:r>
              <a:rPr lang="en-US" altLang="zh-CN" dirty="0"/>
              <a:t>checkpointing.</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For</a:t>
            </a:r>
            <a:r>
              <a:rPr lang="zh-CN" altLang="en-US" dirty="0"/>
              <a:t> </a:t>
            </a:r>
            <a:r>
              <a:rPr lang="en-US" altLang="zh-CN" dirty="0"/>
              <a:t>example,</a:t>
            </a:r>
            <a:r>
              <a:rPr lang="zh-CN" altLang="en-US" dirty="0"/>
              <a:t> </a:t>
            </a:r>
            <a:r>
              <a:rPr lang="en-US" altLang="zh-CN" dirty="0"/>
              <a:t>in</a:t>
            </a:r>
            <a:r>
              <a:rPr lang="zh-CN" altLang="en-US" dirty="0"/>
              <a:t> </a:t>
            </a:r>
            <a:r>
              <a:rPr lang="en-US" altLang="zh-CN" dirty="0"/>
              <a:t>PageRank</a:t>
            </a:r>
            <a:r>
              <a:rPr lang="zh-CN" altLang="en-US" dirty="0"/>
              <a:t> </a:t>
            </a:r>
            <a:r>
              <a:rPr lang="en-US" altLang="zh-CN" dirty="0"/>
              <a:t>computation,</a:t>
            </a:r>
            <a:r>
              <a:rPr lang="zh-CN" altLang="en-US" dirty="0"/>
              <a:t> </a:t>
            </a:r>
            <a:r>
              <a:rPr lang="en-US" altLang="zh-CN" dirty="0"/>
              <a:t>we</a:t>
            </a:r>
            <a:r>
              <a:rPr lang="zh-CN" altLang="en-US" dirty="0"/>
              <a:t> </a:t>
            </a:r>
            <a:r>
              <a:rPr lang="en-US" altLang="zh-CN" dirty="0"/>
              <a:t>can</a:t>
            </a:r>
            <a:r>
              <a:rPr lang="zh-CN" altLang="en-US" dirty="0"/>
              <a:t> </a:t>
            </a:r>
            <a:r>
              <a:rPr lang="en-US" altLang="zh-CN" dirty="0"/>
              <a:t>write</a:t>
            </a:r>
            <a:r>
              <a:rPr lang="zh-CN" altLang="en-US" dirty="0"/>
              <a:t> </a:t>
            </a:r>
            <a:r>
              <a:rPr lang="en-US" altLang="zh-CN" dirty="0"/>
              <a:t>the</a:t>
            </a:r>
            <a:r>
              <a:rPr lang="zh-CN" altLang="en-US" dirty="0"/>
              <a:t> </a:t>
            </a:r>
            <a:r>
              <a:rPr lang="en-US" altLang="zh-CN" dirty="0"/>
              <a:t>current</a:t>
            </a:r>
            <a:r>
              <a:rPr lang="zh-CN" altLang="en-US" dirty="0"/>
              <a:t> </a:t>
            </a:r>
            <a:r>
              <a:rPr lang="en-US" altLang="zh-CN" dirty="0"/>
              <a:t>status</a:t>
            </a:r>
            <a:r>
              <a:rPr lang="zh-CN" altLang="en-US" dirty="0"/>
              <a:t> </a:t>
            </a:r>
            <a:r>
              <a:rPr lang="en-US" altLang="zh-CN" dirty="0"/>
              <a:t>of</a:t>
            </a:r>
            <a:r>
              <a:rPr lang="zh-CN" altLang="en-US" dirty="0"/>
              <a:t> </a:t>
            </a:r>
            <a:r>
              <a:rPr lang="en-US" altLang="zh-CN" dirty="0"/>
              <a:t>computation</a:t>
            </a:r>
            <a:r>
              <a:rPr lang="zh-CN" altLang="en-US" dirty="0"/>
              <a:t> </a:t>
            </a:r>
            <a:r>
              <a:rPr lang="en-US" altLang="zh-CN" dirty="0"/>
              <a:t>to</a:t>
            </a:r>
            <a:r>
              <a:rPr lang="zh-CN" altLang="en-US" dirty="0"/>
              <a:t> </a:t>
            </a:r>
            <a:r>
              <a:rPr lang="en-US" altLang="zh-CN" dirty="0"/>
              <a:t>HDFS</a:t>
            </a:r>
            <a:r>
              <a:rPr lang="zh-CN" altLang="en-US" dirty="0"/>
              <a:t> </a:t>
            </a:r>
            <a:r>
              <a:rPr lang="en-US" altLang="zh-CN" dirty="0"/>
              <a:t>every</a:t>
            </a:r>
            <a:r>
              <a:rPr lang="zh-CN" altLang="en-US" dirty="0"/>
              <a:t> </a:t>
            </a:r>
            <a:r>
              <a:rPr lang="en-US" altLang="zh-CN" dirty="0"/>
              <a:t>10</a:t>
            </a:r>
            <a:r>
              <a:rPr lang="zh-CN" altLang="en-US" dirty="0"/>
              <a:t> </a:t>
            </a:r>
            <a:r>
              <a:rPr lang="en-US" altLang="zh-CN" dirty="0"/>
              <a:t>iterations,</a:t>
            </a:r>
            <a:r>
              <a:rPr lang="zh-CN" altLang="en-US" dirty="0"/>
              <a:t> </a:t>
            </a:r>
            <a:r>
              <a:rPr lang="en-US" altLang="zh-CN" dirty="0"/>
              <a:t>so</a:t>
            </a:r>
            <a:r>
              <a:rPr lang="zh-CN" altLang="en-US" dirty="0"/>
              <a:t> </a:t>
            </a:r>
            <a:r>
              <a:rPr lang="en-US" altLang="zh-CN" dirty="0"/>
              <a:t>that,</a:t>
            </a:r>
            <a:r>
              <a:rPr lang="zh-CN" altLang="en-US" dirty="0"/>
              <a:t> </a:t>
            </a:r>
            <a:r>
              <a:rPr lang="en-US" altLang="zh-CN" dirty="0"/>
              <a:t>for</a:t>
            </a:r>
            <a:r>
              <a:rPr lang="zh-CN" altLang="en-US" dirty="0"/>
              <a:t> </a:t>
            </a:r>
            <a:r>
              <a:rPr lang="en-US" altLang="zh-CN" dirty="0"/>
              <a:t>example,</a:t>
            </a:r>
            <a:r>
              <a:rPr lang="zh-CN" altLang="en-US" dirty="0"/>
              <a:t> </a:t>
            </a:r>
            <a:r>
              <a:rPr lang="en-US" altLang="zh-CN" dirty="0"/>
              <a:t>if</a:t>
            </a:r>
            <a:r>
              <a:rPr lang="zh-CN" altLang="en-US" dirty="0"/>
              <a:t> </a:t>
            </a:r>
            <a:r>
              <a:rPr lang="en-US" altLang="zh-CN" dirty="0"/>
              <a:t>a</a:t>
            </a:r>
            <a:r>
              <a:rPr lang="zh-CN" altLang="en-US" dirty="0"/>
              <a:t> </a:t>
            </a:r>
            <a:r>
              <a:rPr lang="en-US" altLang="zh-CN" dirty="0"/>
              <a:t>job</a:t>
            </a:r>
            <a:r>
              <a:rPr lang="zh-CN" altLang="en-US" dirty="0"/>
              <a:t> </a:t>
            </a:r>
            <a:r>
              <a:rPr lang="en-US" altLang="zh-CN" dirty="0"/>
              <a:t>fails</a:t>
            </a:r>
            <a:r>
              <a:rPr lang="zh-CN" altLang="en-US" dirty="0"/>
              <a:t> </a:t>
            </a:r>
            <a:r>
              <a:rPr lang="en-US" altLang="zh-CN" dirty="0"/>
              <a:t>in</a:t>
            </a:r>
            <a:r>
              <a:rPr lang="zh-CN" altLang="en-US" dirty="0"/>
              <a:t> </a:t>
            </a:r>
            <a:r>
              <a:rPr lang="en-US" altLang="zh-CN" dirty="0"/>
              <a:t>iteration</a:t>
            </a:r>
            <a:r>
              <a:rPr lang="zh-CN" altLang="en-US" dirty="0"/>
              <a:t> </a:t>
            </a:r>
            <a:r>
              <a:rPr lang="en-US" altLang="zh-CN" dirty="0"/>
              <a:t>98,</a:t>
            </a:r>
            <a:r>
              <a:rPr lang="zh-CN" altLang="en-US" dirty="0"/>
              <a:t> </a:t>
            </a:r>
            <a:r>
              <a:rPr lang="en-US" altLang="zh-CN" dirty="0"/>
              <a:t>it</a:t>
            </a:r>
            <a:r>
              <a:rPr lang="zh-CN" altLang="en-US" dirty="0"/>
              <a:t> </a:t>
            </a:r>
            <a:r>
              <a:rPr lang="en-US" altLang="zh-CN" dirty="0"/>
              <a:t>can</a:t>
            </a:r>
            <a:r>
              <a:rPr lang="zh-CN" altLang="en-US" dirty="0"/>
              <a:t> </a:t>
            </a:r>
            <a:r>
              <a:rPr lang="en-US" altLang="zh-CN" dirty="0"/>
              <a:t>load</a:t>
            </a:r>
            <a:r>
              <a:rPr lang="zh-CN" altLang="en-US" dirty="0"/>
              <a:t> </a:t>
            </a:r>
            <a:r>
              <a:rPr lang="en-US" altLang="zh-CN" dirty="0"/>
              <a:t>the</a:t>
            </a:r>
            <a:r>
              <a:rPr lang="zh-CN" altLang="en-US" dirty="0"/>
              <a:t> </a:t>
            </a:r>
            <a:r>
              <a:rPr lang="en-US" altLang="zh-CN" dirty="0"/>
              <a:t>checkpoint</a:t>
            </a:r>
            <a:r>
              <a:rPr lang="zh-CN" altLang="en-US" dirty="0"/>
              <a:t> </a:t>
            </a:r>
            <a:r>
              <a:rPr lang="en-US" altLang="zh-CN" dirty="0"/>
              <a:t>saved</a:t>
            </a:r>
            <a:r>
              <a:rPr lang="zh-CN" altLang="en-US" dirty="0"/>
              <a:t> </a:t>
            </a:r>
            <a:r>
              <a:rPr lang="en-US" altLang="zh-CN" dirty="0"/>
              <a:t>at</a:t>
            </a:r>
            <a:r>
              <a:rPr lang="zh-CN" altLang="en-US" dirty="0"/>
              <a:t> </a:t>
            </a:r>
            <a:r>
              <a:rPr lang="en-US" altLang="zh-CN" dirty="0"/>
              <a:t>iteration</a:t>
            </a:r>
            <a:r>
              <a:rPr lang="zh-CN" altLang="en-US" dirty="0"/>
              <a:t> </a:t>
            </a:r>
            <a:r>
              <a:rPr lang="en-US" altLang="zh-CN" dirty="0"/>
              <a:t>90</a:t>
            </a:r>
            <a:r>
              <a:rPr lang="zh-CN" altLang="en-US" dirty="0"/>
              <a:t> </a:t>
            </a:r>
            <a:r>
              <a:rPr lang="en-US" altLang="zh-CN" dirty="0"/>
              <a:t>and</a:t>
            </a:r>
            <a:r>
              <a:rPr lang="zh-CN" altLang="en-US" dirty="0"/>
              <a:t> </a:t>
            </a:r>
            <a:r>
              <a:rPr lang="en-US" altLang="zh-CN" dirty="0"/>
              <a:t>rerun</a:t>
            </a:r>
            <a:r>
              <a:rPr lang="zh-CN" altLang="en-US" dirty="0"/>
              <a:t> </a:t>
            </a:r>
            <a:r>
              <a:rPr lang="en-US" altLang="zh-CN" dirty="0"/>
              <a:t>from</a:t>
            </a:r>
            <a:r>
              <a:rPr lang="zh-CN" altLang="en-US" dirty="0"/>
              <a:t> </a:t>
            </a:r>
            <a:r>
              <a:rPr lang="en-US" altLang="zh-CN" dirty="0"/>
              <a:t>there,</a:t>
            </a:r>
            <a:r>
              <a:rPr lang="zh-CN" altLang="en-US" dirty="0"/>
              <a:t> </a:t>
            </a:r>
            <a:r>
              <a:rPr lang="en-US" altLang="zh-CN" dirty="0"/>
              <a:t>rather</a:t>
            </a:r>
            <a:r>
              <a:rPr lang="zh-CN" altLang="en-US" dirty="0"/>
              <a:t> </a:t>
            </a:r>
            <a:r>
              <a:rPr lang="en-US" altLang="zh-CN" dirty="0"/>
              <a:t>than</a:t>
            </a:r>
            <a:r>
              <a:rPr lang="zh-CN" altLang="en-US" dirty="0"/>
              <a:t> </a:t>
            </a:r>
            <a:r>
              <a:rPr lang="en-US" altLang="zh-CN" dirty="0"/>
              <a:t>rerun</a:t>
            </a:r>
            <a:r>
              <a:rPr lang="zh-CN" altLang="en-US" dirty="0"/>
              <a:t> </a:t>
            </a:r>
            <a:r>
              <a:rPr lang="en-US" altLang="zh-CN" dirty="0"/>
              <a:t>from</a:t>
            </a:r>
            <a:r>
              <a:rPr lang="zh-CN" altLang="en-US" dirty="0"/>
              <a:t> </a:t>
            </a:r>
            <a:r>
              <a:rPr lang="en-US" altLang="zh-CN" dirty="0"/>
              <a:t>the</a:t>
            </a:r>
            <a:r>
              <a:rPr lang="zh-CN" altLang="en-US" dirty="0"/>
              <a:t> </a:t>
            </a:r>
            <a:r>
              <a:rPr lang="en-US" altLang="zh-CN" dirty="0"/>
              <a:t>first</a:t>
            </a:r>
            <a:r>
              <a:rPr lang="zh-CN" altLang="en-US" dirty="0"/>
              <a:t> </a:t>
            </a:r>
            <a:r>
              <a:rPr lang="en-US" altLang="zh-CN" dirty="0"/>
              <a:t>iteration.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Pregel</a:t>
            </a:r>
            <a:r>
              <a:rPr lang="zh-CN" altLang="en-US" dirty="0"/>
              <a:t> </a:t>
            </a:r>
            <a:r>
              <a:rPr lang="en-US" altLang="zh-CN" dirty="0"/>
              <a:t>needs</a:t>
            </a:r>
            <a:r>
              <a:rPr lang="zh-CN" altLang="en-US" dirty="0"/>
              <a:t> </a:t>
            </a:r>
            <a:r>
              <a:rPr lang="en-US" altLang="zh-CN" dirty="0"/>
              <a:t>to</a:t>
            </a:r>
            <a:r>
              <a:rPr lang="zh-CN" altLang="en-US" dirty="0"/>
              <a:t> </a:t>
            </a:r>
            <a:r>
              <a:rPr lang="en-US" altLang="zh-CN" dirty="0"/>
              <a:t>save</a:t>
            </a:r>
            <a:r>
              <a:rPr lang="zh-CN" altLang="en-US" dirty="0"/>
              <a:t> </a:t>
            </a:r>
            <a:r>
              <a:rPr lang="en-US" altLang="zh-CN" dirty="0"/>
              <a:t>everything</a:t>
            </a:r>
            <a:r>
              <a:rPr lang="zh-CN" altLang="en-US" dirty="0"/>
              <a:t> </a:t>
            </a:r>
            <a:r>
              <a:rPr lang="en-US" altLang="zh-CN" dirty="0"/>
              <a:t>into</a:t>
            </a:r>
            <a:r>
              <a:rPr lang="zh-CN" altLang="en-US" dirty="0"/>
              <a:t> </a:t>
            </a:r>
            <a:r>
              <a:rPr lang="en-US" altLang="zh-CN" dirty="0"/>
              <a:t>a</a:t>
            </a:r>
            <a:r>
              <a:rPr lang="zh-CN" altLang="en-US" dirty="0"/>
              <a:t> </a:t>
            </a:r>
            <a:r>
              <a:rPr lang="en-US" altLang="zh-CN" dirty="0"/>
              <a:t>checkpoint</a:t>
            </a:r>
            <a:r>
              <a:rPr lang="zh-CN" altLang="en-US" dirty="0"/>
              <a:t> </a:t>
            </a:r>
            <a:r>
              <a:rPr lang="en-US" altLang="zh-CN" dirty="0"/>
              <a:t>including</a:t>
            </a:r>
            <a:r>
              <a:rPr lang="zh-CN" altLang="en-US" dirty="0"/>
              <a:t> </a:t>
            </a:r>
            <a:r>
              <a:rPr lang="en-US" altLang="zh-CN" dirty="0"/>
              <a:t>messages</a:t>
            </a:r>
            <a:r>
              <a:rPr lang="zh-CN" altLang="en-US" dirty="0"/>
              <a:t> </a:t>
            </a:r>
            <a:r>
              <a:rPr lang="en-US" altLang="zh-CN" dirty="0"/>
              <a:t>and</a:t>
            </a:r>
            <a:r>
              <a:rPr lang="zh-CN" altLang="en-US" dirty="0"/>
              <a:t> </a:t>
            </a:r>
            <a:r>
              <a:rPr lang="en-US" altLang="zh-CN" dirty="0"/>
              <a:t>adjacency</a:t>
            </a:r>
            <a:r>
              <a:rPr lang="zh-CN" altLang="en-US" dirty="0"/>
              <a:t> </a:t>
            </a:r>
            <a:r>
              <a:rPr lang="en-US" altLang="zh-CN" dirty="0"/>
              <a:t>lists.</a:t>
            </a:r>
            <a:r>
              <a:rPr lang="zh-CN" altLang="en-US" dirty="0"/>
              <a:t> </a:t>
            </a:r>
            <a:r>
              <a:rPr lang="en-US" altLang="zh-CN" dirty="0"/>
              <a:t>This</a:t>
            </a:r>
            <a:r>
              <a:rPr lang="zh-CN" altLang="en-US" dirty="0"/>
              <a:t> </a:t>
            </a:r>
            <a:r>
              <a:rPr lang="en-US" altLang="zh-CN" dirty="0"/>
              <a:t>is</a:t>
            </a:r>
            <a:r>
              <a:rPr lang="zh-CN" altLang="en-US" dirty="0"/>
              <a:t> </a:t>
            </a:r>
            <a:r>
              <a:rPr lang="en-US" altLang="zh-CN" dirty="0"/>
              <a:t>because</a:t>
            </a:r>
            <a:r>
              <a:rPr lang="zh-CN" altLang="en-US" dirty="0"/>
              <a:t> </a:t>
            </a:r>
            <a:r>
              <a:rPr lang="en-US" altLang="zh-CN" dirty="0"/>
              <a:t>some</a:t>
            </a:r>
            <a:r>
              <a:rPr lang="zh-CN" altLang="en-US" dirty="0"/>
              <a:t> </a:t>
            </a:r>
            <a:r>
              <a:rPr lang="en-US" altLang="zh-CN" dirty="0"/>
              <a:t>vertices</a:t>
            </a:r>
            <a:r>
              <a:rPr lang="zh-CN" altLang="en-US" dirty="0"/>
              <a:t> </a:t>
            </a:r>
            <a:r>
              <a:rPr lang="en-US" altLang="zh-CN" dirty="0"/>
              <a:t>may</a:t>
            </a:r>
            <a:r>
              <a:rPr lang="zh-CN" altLang="en-US" dirty="0"/>
              <a:t> </a:t>
            </a:r>
            <a:r>
              <a:rPr lang="en-US" altLang="zh-CN" dirty="0"/>
              <a:t>become</a:t>
            </a:r>
            <a:r>
              <a:rPr lang="zh-CN" altLang="en-US" dirty="0"/>
              <a:t> </a:t>
            </a:r>
            <a:r>
              <a:rPr lang="en-US" altLang="zh-CN" dirty="0"/>
              <a:t>inactive</a:t>
            </a:r>
            <a:r>
              <a:rPr lang="zh-CN" altLang="en-US" dirty="0"/>
              <a:t> </a:t>
            </a:r>
            <a:r>
              <a:rPr lang="en-US" altLang="zh-CN" dirty="0"/>
              <a:t>and</a:t>
            </a:r>
            <a:r>
              <a:rPr lang="zh-CN" altLang="en-US" dirty="0"/>
              <a:t> </a:t>
            </a:r>
            <a:r>
              <a:rPr lang="en-US" altLang="zh-CN" dirty="0"/>
              <a:t>do</a:t>
            </a:r>
            <a:r>
              <a:rPr lang="zh-CN" altLang="en-US" dirty="0"/>
              <a:t> </a:t>
            </a:r>
            <a:r>
              <a:rPr lang="en-US" altLang="zh-CN" dirty="0"/>
              <a:t>not</a:t>
            </a:r>
            <a:r>
              <a:rPr lang="zh-CN" altLang="en-US" dirty="0"/>
              <a:t> </a:t>
            </a:r>
            <a:r>
              <a:rPr lang="en-US" altLang="zh-CN" dirty="0"/>
              <a:t>send</a:t>
            </a:r>
            <a:r>
              <a:rPr lang="zh-CN" altLang="en-US" dirty="0"/>
              <a:t> </a:t>
            </a:r>
            <a:r>
              <a:rPr lang="en-US" altLang="zh-CN" dirty="0"/>
              <a:t>messages,</a:t>
            </a:r>
            <a:r>
              <a:rPr lang="zh-CN" altLang="en-US" dirty="0"/>
              <a:t> </a:t>
            </a:r>
            <a:endParaRPr lang="en-US" altLang="zh-CN"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and</a:t>
            </a:r>
            <a:r>
              <a:rPr lang="zh-CN" altLang="en-US" dirty="0"/>
              <a:t> </a:t>
            </a:r>
            <a:r>
              <a:rPr lang="en-US" altLang="zh-CN" dirty="0"/>
              <a:t>some</a:t>
            </a:r>
            <a:r>
              <a:rPr lang="zh-CN" altLang="en-US" dirty="0"/>
              <a:t> </a:t>
            </a:r>
            <a:r>
              <a:rPr lang="en-US" altLang="zh-CN" dirty="0"/>
              <a:t>edges</a:t>
            </a:r>
            <a:r>
              <a:rPr lang="zh-CN" altLang="en-US" dirty="0"/>
              <a:t> </a:t>
            </a:r>
            <a:r>
              <a:rPr lang="en-US" altLang="zh-CN" dirty="0"/>
              <a:t>may</a:t>
            </a:r>
            <a:r>
              <a:rPr lang="zh-CN" altLang="en-US" dirty="0"/>
              <a:t> </a:t>
            </a:r>
            <a:r>
              <a:rPr lang="en-US" altLang="zh-CN" dirty="0"/>
              <a:t>be</a:t>
            </a:r>
            <a:r>
              <a:rPr lang="zh-CN" altLang="en-US" dirty="0"/>
              <a:t> </a:t>
            </a:r>
            <a:r>
              <a:rPr lang="en-US" altLang="zh-CN" dirty="0"/>
              <a:t>deleted</a:t>
            </a:r>
            <a:r>
              <a:rPr lang="zh-CN" altLang="en-US" dirty="0"/>
              <a:t> </a:t>
            </a:r>
            <a:r>
              <a:rPr lang="en-US" altLang="zh-CN" dirty="0"/>
              <a:t>during</a:t>
            </a:r>
            <a:r>
              <a:rPr lang="zh-CN" altLang="en-US" dirty="0"/>
              <a:t> </a:t>
            </a:r>
            <a:r>
              <a:rPr lang="en-US" altLang="zh-CN" dirty="0"/>
              <a:t>the</a:t>
            </a:r>
            <a:r>
              <a:rPr lang="zh-CN" altLang="en-US" dirty="0"/>
              <a:t> </a:t>
            </a:r>
            <a:r>
              <a:rPr lang="en-US" altLang="zh-CN" dirty="0"/>
              <a:t>computation</a:t>
            </a:r>
            <a:r>
              <a:rPr lang="zh-CN" altLang="en-US" dirty="0"/>
              <a:t> </a:t>
            </a:r>
            <a:r>
              <a:rPr lang="en-US" altLang="zh-CN" dirty="0"/>
              <a:t>such</a:t>
            </a:r>
            <a:r>
              <a:rPr lang="zh-CN" altLang="en-US" dirty="0"/>
              <a:t> </a:t>
            </a:r>
            <a:r>
              <a:rPr lang="en-US" altLang="zh-CN" dirty="0"/>
              <a:t>as</a:t>
            </a:r>
            <a:r>
              <a:rPr lang="zh-CN" altLang="en-US" dirty="0"/>
              <a:t> </a:t>
            </a:r>
            <a:r>
              <a:rPr lang="en-US" altLang="zh-CN" dirty="0"/>
              <a:t>in</a:t>
            </a:r>
            <a:r>
              <a:rPr lang="zh-CN" altLang="en-US" dirty="0"/>
              <a:t> </a:t>
            </a:r>
            <a:r>
              <a:rPr lang="en-US" altLang="zh-CN" dirty="0"/>
              <a:t>our</a:t>
            </a:r>
            <a:r>
              <a:rPr lang="zh-CN" altLang="en-US" dirty="0"/>
              <a:t> </a:t>
            </a:r>
            <a:r>
              <a:rPr lang="en-US" altLang="zh-CN" dirty="0"/>
              <a:t>Pregel</a:t>
            </a:r>
            <a:r>
              <a:rPr lang="zh-CN" altLang="en-US" dirty="0"/>
              <a:t> </a:t>
            </a:r>
            <a:r>
              <a:rPr lang="en-US" altLang="zh-CN" dirty="0"/>
              <a:t>algorithm</a:t>
            </a:r>
            <a:r>
              <a:rPr lang="zh-CN" altLang="en-US" dirty="0"/>
              <a:t> </a:t>
            </a:r>
            <a:r>
              <a:rPr lang="en-US" altLang="zh-CN" dirty="0"/>
              <a:t>for</a:t>
            </a:r>
            <a:r>
              <a:rPr lang="zh-CN" altLang="en-US" dirty="0"/>
              <a:t> </a:t>
            </a:r>
            <a:r>
              <a:rPr lang="en-US" altLang="zh-CN" dirty="0"/>
              <a:t>k-core</a:t>
            </a:r>
            <a:r>
              <a:rPr lang="zh-CN" altLang="en-US" dirty="0"/>
              <a:t> </a:t>
            </a:r>
            <a:r>
              <a:rPr lang="en-US" altLang="zh-CN" dirty="0"/>
              <a:t>presented</a:t>
            </a:r>
            <a:r>
              <a:rPr lang="zh-CN" altLang="en-US" dirty="0"/>
              <a:t> </a:t>
            </a:r>
            <a:r>
              <a:rPr lang="en-US" altLang="zh-CN" dirty="0"/>
              <a:t>earlier.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In</a:t>
            </a:r>
            <a:r>
              <a:rPr lang="zh-CN" altLang="en-US" dirty="0"/>
              <a:t> </a:t>
            </a:r>
            <a:r>
              <a:rPr lang="en-US" altLang="zh-CN" dirty="0"/>
              <a:t>this</a:t>
            </a:r>
            <a:r>
              <a:rPr lang="zh-CN" altLang="en-US" dirty="0"/>
              <a:t> </a:t>
            </a:r>
            <a:r>
              <a:rPr lang="en-US" altLang="zh-CN" dirty="0"/>
              <a:t>ICPP</a:t>
            </a:r>
            <a:r>
              <a:rPr lang="zh-CN" altLang="en-US" dirty="0"/>
              <a:t> </a:t>
            </a:r>
            <a:r>
              <a:rPr lang="en-US" altLang="zh-CN" dirty="0"/>
              <a:t>2019</a:t>
            </a:r>
            <a:r>
              <a:rPr lang="zh-CN" altLang="en-US" dirty="0"/>
              <a:t> </a:t>
            </a:r>
            <a:r>
              <a:rPr lang="en-US" altLang="zh-CN" dirty="0"/>
              <a:t>paper,</a:t>
            </a:r>
            <a:r>
              <a:rPr lang="zh-CN" altLang="en-US" dirty="0"/>
              <a:t> </a:t>
            </a:r>
            <a:r>
              <a:rPr lang="en-US" altLang="zh-CN" dirty="0"/>
              <a:t>we</a:t>
            </a:r>
            <a:r>
              <a:rPr lang="zh-CN" altLang="en-US" dirty="0"/>
              <a:t> </a:t>
            </a:r>
            <a:r>
              <a:rPr lang="en-US" altLang="zh-CN" dirty="0"/>
              <a:t>propose</a:t>
            </a:r>
            <a:r>
              <a:rPr lang="zh-CN" altLang="en-US" dirty="0"/>
              <a:t> </a:t>
            </a:r>
            <a:r>
              <a:rPr lang="en-US" altLang="zh-CN" dirty="0"/>
              <a:t>to</a:t>
            </a:r>
            <a:r>
              <a:rPr lang="zh-CN" altLang="en-US" dirty="0"/>
              <a:t> </a:t>
            </a:r>
            <a:r>
              <a:rPr lang="en-US" altLang="zh-CN" dirty="0"/>
              <a:t>only</a:t>
            </a:r>
            <a:r>
              <a:rPr lang="zh-CN" altLang="en-US" dirty="0"/>
              <a:t> </a:t>
            </a:r>
            <a:r>
              <a:rPr lang="en-US" altLang="zh-CN" dirty="0"/>
              <a:t>save</a:t>
            </a:r>
            <a:r>
              <a:rPr lang="zh-CN" altLang="en-US" dirty="0"/>
              <a:t> </a:t>
            </a:r>
            <a:r>
              <a:rPr lang="en-US" altLang="zh-CN" dirty="0"/>
              <a:t>vertex</a:t>
            </a:r>
            <a:r>
              <a:rPr lang="zh-CN" altLang="en-US" dirty="0"/>
              <a:t> </a:t>
            </a:r>
            <a:r>
              <a:rPr lang="en-US" altLang="zh-CN" dirty="0"/>
              <a:t>states</a:t>
            </a:r>
            <a:r>
              <a:rPr lang="zh-CN" altLang="en-US" dirty="0"/>
              <a:t> </a:t>
            </a:r>
            <a:r>
              <a:rPr lang="en-US" altLang="zh-CN" dirty="0"/>
              <a:t>to</a:t>
            </a:r>
            <a:r>
              <a:rPr lang="zh-CN" altLang="en-US" dirty="0"/>
              <a:t> </a:t>
            </a:r>
            <a:r>
              <a:rPr lang="en-US" altLang="zh-CN" dirty="0"/>
              <a:t>a</a:t>
            </a:r>
            <a:r>
              <a:rPr lang="zh-CN" altLang="en-US" dirty="0"/>
              <a:t> </a:t>
            </a:r>
            <a:r>
              <a:rPr lang="en-US" altLang="zh-CN" dirty="0"/>
              <a:t>checkpoint,</a:t>
            </a:r>
            <a:r>
              <a:rPr lang="zh-CN" altLang="en-US" dirty="0"/>
              <a:t> </a:t>
            </a:r>
            <a:r>
              <a:rPr lang="en-US" altLang="zh-CN" dirty="0"/>
              <a:t>and</a:t>
            </a:r>
            <a:r>
              <a:rPr lang="zh-CN" altLang="en-US" dirty="0"/>
              <a:t> </a:t>
            </a:r>
            <a:r>
              <a:rPr lang="en-US" altLang="zh-CN" dirty="0"/>
              <a:t>regenerate</a:t>
            </a:r>
            <a:r>
              <a:rPr lang="zh-CN" altLang="en-US" dirty="0"/>
              <a:t> </a:t>
            </a:r>
            <a:r>
              <a:rPr lang="en-US" altLang="zh-CN" dirty="0"/>
              <a:t>messages</a:t>
            </a:r>
            <a:r>
              <a:rPr lang="zh-CN" altLang="en-US" dirty="0"/>
              <a:t> </a:t>
            </a:r>
            <a:r>
              <a:rPr lang="en-US" altLang="zh-CN" dirty="0"/>
              <a:t>from</a:t>
            </a:r>
            <a:r>
              <a:rPr lang="zh-CN" altLang="en-US" dirty="0"/>
              <a:t> </a:t>
            </a:r>
            <a:r>
              <a:rPr lang="en-US" altLang="zh-CN" dirty="0"/>
              <a:t>them</a:t>
            </a:r>
            <a:r>
              <a:rPr lang="zh-CN" altLang="en-US" dirty="0"/>
              <a:t> </a:t>
            </a:r>
            <a:r>
              <a:rPr lang="en-US" altLang="zh-CN" dirty="0"/>
              <a:t>during</a:t>
            </a:r>
            <a:r>
              <a:rPr lang="zh-CN" altLang="en-US" dirty="0"/>
              <a:t> </a:t>
            </a:r>
            <a:r>
              <a:rPr lang="en-US" altLang="zh-CN" dirty="0"/>
              <a:t>recovery.</a:t>
            </a:r>
            <a:r>
              <a:rPr lang="zh-CN" altLang="en-US" dirty="0"/>
              <a:t> </a:t>
            </a:r>
            <a:r>
              <a:rPr lang="en-US" altLang="zh-CN" dirty="0"/>
              <a:t>For</a:t>
            </a:r>
            <a:r>
              <a:rPr lang="zh-CN" altLang="en-US" dirty="0"/>
              <a:t> </a:t>
            </a:r>
            <a:r>
              <a:rPr lang="en-US" altLang="zh-CN" dirty="0"/>
              <a:t>edges,</a:t>
            </a:r>
            <a:r>
              <a:rPr lang="zh-CN" altLang="en-US" dirty="0"/>
              <a:t> </a:t>
            </a:r>
            <a:r>
              <a:rPr lang="en-US" altLang="zh-CN" dirty="0"/>
              <a:t>we</a:t>
            </a:r>
            <a:r>
              <a:rPr lang="zh-CN" altLang="en-US" dirty="0"/>
              <a:t> </a:t>
            </a:r>
            <a:r>
              <a:rPr lang="en-US" altLang="zh-CN" dirty="0"/>
              <a:t>propose</a:t>
            </a:r>
            <a:r>
              <a:rPr lang="zh-CN" altLang="en-US" dirty="0"/>
              <a:t> </a:t>
            </a:r>
            <a:r>
              <a:rPr lang="en-US" altLang="zh-CN" dirty="0"/>
              <a:t>incremental</a:t>
            </a:r>
            <a:r>
              <a:rPr lang="zh-CN" altLang="en-US" dirty="0"/>
              <a:t> </a:t>
            </a:r>
            <a:r>
              <a:rPr lang="en-US" altLang="zh-CN" dirty="0"/>
              <a:t>checkpointing</a:t>
            </a:r>
            <a:r>
              <a:rPr lang="zh-CN" altLang="en-US" dirty="0"/>
              <a:t> </a:t>
            </a:r>
            <a:r>
              <a:rPr lang="en-US" altLang="zh-CN" dirty="0"/>
              <a:t>that</a:t>
            </a:r>
            <a:r>
              <a:rPr lang="zh-CN" altLang="en-US" dirty="0"/>
              <a:t> </a:t>
            </a:r>
            <a:r>
              <a:rPr lang="en-US" altLang="zh-CN" dirty="0"/>
              <a:t>only</a:t>
            </a:r>
            <a:r>
              <a:rPr lang="zh-CN" altLang="en-US" dirty="0"/>
              <a:t> </a:t>
            </a:r>
            <a:r>
              <a:rPr lang="en-US" altLang="zh-CN" dirty="0"/>
              <a:t>logs</a:t>
            </a:r>
            <a:r>
              <a:rPr lang="zh-CN" altLang="en-US" dirty="0"/>
              <a:t> </a:t>
            </a:r>
            <a:r>
              <a:rPr lang="en-US" altLang="zh-CN" dirty="0"/>
              <a:t>the</a:t>
            </a:r>
            <a:r>
              <a:rPr lang="zh-CN" altLang="en-US" dirty="0"/>
              <a:t> </a:t>
            </a:r>
            <a:r>
              <a:rPr lang="en-US" altLang="zh-CN" dirty="0"/>
              <a:t>edge</a:t>
            </a:r>
            <a:r>
              <a:rPr lang="zh-CN" altLang="en-US" dirty="0"/>
              <a:t> </a:t>
            </a:r>
            <a:r>
              <a:rPr lang="en-US" altLang="zh-CN" dirty="0"/>
              <a:t>updates</a:t>
            </a:r>
            <a:r>
              <a:rPr lang="zh-CN" altLang="en-US" dirty="0"/>
              <a:t> </a:t>
            </a:r>
            <a:r>
              <a:rPr lang="en-US" altLang="zh-CN" dirty="0"/>
              <a:t>for</a:t>
            </a:r>
            <a:r>
              <a:rPr lang="zh-CN" altLang="en-US" dirty="0"/>
              <a:t> </a:t>
            </a:r>
            <a:r>
              <a:rPr lang="en-US" altLang="zh-CN" dirty="0"/>
              <a:t>replay</a:t>
            </a:r>
            <a:r>
              <a:rPr lang="zh-CN" altLang="en-US" dirty="0"/>
              <a:t> </a:t>
            </a:r>
            <a:r>
              <a:rPr lang="en-US" altLang="zh-CN" dirty="0"/>
              <a:t>during</a:t>
            </a:r>
            <a:r>
              <a:rPr lang="zh-CN" altLang="en-US" dirty="0"/>
              <a:t> </a:t>
            </a:r>
            <a:r>
              <a:rPr lang="en-US" altLang="zh-CN" dirty="0"/>
              <a:t>recovery.</a:t>
            </a:r>
            <a:r>
              <a:rPr lang="zh-CN" altLang="en-US" dirty="0"/>
              <a:t> </a:t>
            </a:r>
            <a:r>
              <a:rPr lang="en-US" altLang="zh-CN" dirty="0"/>
              <a:t>We</a:t>
            </a:r>
            <a:r>
              <a:rPr lang="zh-CN" altLang="en-US" dirty="0"/>
              <a:t> </a:t>
            </a:r>
            <a:r>
              <a:rPr lang="en-US" altLang="zh-CN" dirty="0"/>
              <a:t>also</a:t>
            </a:r>
            <a:r>
              <a:rPr lang="zh-CN" altLang="en-US" dirty="0"/>
              <a:t> </a:t>
            </a:r>
            <a:r>
              <a:rPr lang="en-US" altLang="zh-CN" dirty="0"/>
              <a:t>propose</a:t>
            </a:r>
            <a:r>
              <a:rPr lang="zh-CN" altLang="en-US" dirty="0"/>
              <a:t> </a:t>
            </a:r>
            <a:r>
              <a:rPr lang="en-US" altLang="zh-CN" dirty="0"/>
              <a:t>to</a:t>
            </a:r>
            <a:r>
              <a:rPr lang="zh-CN" altLang="en-US" dirty="0"/>
              <a:t> </a:t>
            </a:r>
            <a:r>
              <a:rPr lang="en-US" altLang="zh-CN" dirty="0"/>
              <a:t>let</a:t>
            </a:r>
            <a:r>
              <a:rPr lang="zh-CN" altLang="en-US" dirty="0"/>
              <a:t> </a:t>
            </a:r>
            <a:r>
              <a:rPr lang="en-US" altLang="zh-CN" dirty="0"/>
              <a:t>machines</a:t>
            </a:r>
            <a:r>
              <a:rPr lang="zh-CN" altLang="en-US" dirty="0"/>
              <a:t> </a:t>
            </a:r>
            <a:r>
              <a:rPr lang="en-US" altLang="zh-CN" dirty="0"/>
              <a:t>log</a:t>
            </a:r>
            <a:r>
              <a:rPr lang="zh-CN" altLang="en-US" dirty="0"/>
              <a:t> </a:t>
            </a:r>
            <a:r>
              <a:rPr lang="en-US" altLang="zh-CN" dirty="0"/>
              <a:t>messages</a:t>
            </a:r>
            <a:r>
              <a:rPr lang="zh-CN" altLang="en-US" dirty="0"/>
              <a:t> </a:t>
            </a:r>
            <a:r>
              <a:rPr lang="en-US" altLang="zh-CN" dirty="0"/>
              <a:t>locally,</a:t>
            </a:r>
            <a:r>
              <a:rPr lang="zh-CN" altLang="en-US" dirty="0"/>
              <a:t> </a:t>
            </a:r>
            <a:r>
              <a:rPr lang="en-US" altLang="zh-CN" dirty="0"/>
              <a:t>so</a:t>
            </a:r>
            <a:r>
              <a:rPr lang="zh-CN" altLang="en-US" dirty="0"/>
              <a:t> </a:t>
            </a:r>
            <a:r>
              <a:rPr lang="en-US" altLang="zh-CN" dirty="0"/>
              <a:t>that</a:t>
            </a:r>
            <a:r>
              <a:rPr lang="zh-CN" altLang="en-US" dirty="0"/>
              <a:t> </a:t>
            </a:r>
            <a:r>
              <a:rPr lang="en-US" altLang="zh-CN" dirty="0"/>
              <a:t>during</a:t>
            </a:r>
            <a:r>
              <a:rPr lang="zh-CN" altLang="en-US" dirty="0"/>
              <a:t> </a:t>
            </a:r>
            <a:r>
              <a:rPr lang="en-US" altLang="zh-CN" dirty="0"/>
              <a:t>recovery,</a:t>
            </a:r>
            <a:r>
              <a:rPr lang="zh-CN" altLang="en-US" dirty="0"/>
              <a:t> </a:t>
            </a:r>
            <a:r>
              <a:rPr lang="en-US" altLang="zh-CN" dirty="0"/>
              <a:t>only</a:t>
            </a:r>
            <a:r>
              <a:rPr lang="zh-CN" altLang="en-US" dirty="0"/>
              <a:t> </a:t>
            </a:r>
            <a:r>
              <a:rPr lang="en-US" altLang="zh-CN" dirty="0"/>
              <a:t>those</a:t>
            </a:r>
            <a:r>
              <a:rPr lang="zh-CN" altLang="en-US" dirty="0"/>
              <a:t> </a:t>
            </a:r>
            <a:r>
              <a:rPr lang="en-US" altLang="zh-CN" dirty="0"/>
              <a:t>messages</a:t>
            </a:r>
            <a:r>
              <a:rPr lang="zh-CN" altLang="en-US" dirty="0"/>
              <a:t> </a:t>
            </a:r>
            <a:r>
              <a:rPr lang="en-US" altLang="zh-CN" dirty="0"/>
              <a:t>from</a:t>
            </a:r>
            <a:r>
              <a:rPr lang="zh-CN" altLang="en-US" dirty="0"/>
              <a:t> </a:t>
            </a:r>
            <a:r>
              <a:rPr lang="en-US" altLang="zh-CN" dirty="0"/>
              <a:t>failed</a:t>
            </a:r>
            <a:r>
              <a:rPr lang="zh-CN" altLang="en-US" dirty="0"/>
              <a:t> </a:t>
            </a:r>
            <a:r>
              <a:rPr lang="en-US" altLang="zh-CN" dirty="0"/>
              <a:t>machines</a:t>
            </a:r>
            <a:r>
              <a:rPr lang="zh-CN" altLang="en-US" dirty="0"/>
              <a:t> </a:t>
            </a:r>
            <a:r>
              <a:rPr lang="en-US" altLang="zh-CN" dirty="0"/>
              <a:t>need</a:t>
            </a:r>
            <a:r>
              <a:rPr lang="zh-CN" altLang="en-US" dirty="0"/>
              <a:t> </a:t>
            </a:r>
            <a:r>
              <a:rPr lang="en-US" altLang="zh-CN" dirty="0"/>
              <a:t>to</a:t>
            </a:r>
            <a:r>
              <a:rPr lang="zh-CN" altLang="en-US" dirty="0"/>
              <a:t> </a:t>
            </a:r>
            <a:r>
              <a:rPr lang="en-US" altLang="zh-CN" dirty="0"/>
              <a:t>be</a:t>
            </a:r>
            <a:r>
              <a:rPr lang="zh-CN" altLang="en-US" dirty="0"/>
              <a:t> </a:t>
            </a:r>
            <a:r>
              <a:rPr lang="en-US" altLang="zh-CN" dirty="0"/>
              <a:t>transmitted.</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CN" dirty="0"/>
              <a:t>These</a:t>
            </a:r>
            <a:r>
              <a:rPr lang="zh-CN" altLang="en-US" dirty="0"/>
              <a:t> </a:t>
            </a:r>
            <a:r>
              <a:rPr lang="en-US" altLang="zh-CN" dirty="0"/>
              <a:t>techniques</a:t>
            </a:r>
            <a:r>
              <a:rPr lang="zh-CN" altLang="en-US" dirty="0"/>
              <a:t> </a:t>
            </a:r>
            <a:r>
              <a:rPr lang="en-US" altLang="zh-CN" dirty="0"/>
              <a:t>improve</a:t>
            </a:r>
            <a:r>
              <a:rPr lang="zh-CN" altLang="en-US" dirty="0"/>
              <a:t> </a:t>
            </a:r>
            <a:r>
              <a:rPr lang="en-US" altLang="zh-CN" dirty="0"/>
              <a:t>the</a:t>
            </a:r>
            <a:r>
              <a:rPr lang="zh-CN" altLang="en-US" dirty="0"/>
              <a:t> </a:t>
            </a:r>
            <a:r>
              <a:rPr lang="en-US" altLang="zh-CN" dirty="0"/>
              <a:t>performance</a:t>
            </a:r>
            <a:r>
              <a:rPr lang="zh-CN" altLang="en-US" dirty="0"/>
              <a:t> </a:t>
            </a:r>
            <a:r>
              <a:rPr lang="en-US" altLang="zh-CN" dirty="0"/>
              <a:t>of</a:t>
            </a:r>
            <a:r>
              <a:rPr lang="zh-CN" altLang="en-US" dirty="0"/>
              <a:t> </a:t>
            </a:r>
            <a:r>
              <a:rPr lang="en-US" altLang="zh-CN" dirty="0"/>
              <a:t>checkpointing</a:t>
            </a:r>
            <a:r>
              <a:rPr lang="zh-CN" altLang="en-US" dirty="0"/>
              <a:t> </a:t>
            </a:r>
            <a:r>
              <a:rPr lang="en-US" altLang="zh-CN" dirty="0"/>
              <a:t>and</a:t>
            </a:r>
            <a:r>
              <a:rPr lang="zh-CN" altLang="en-US" dirty="0"/>
              <a:t> </a:t>
            </a:r>
            <a:r>
              <a:rPr lang="en-US" altLang="zh-CN" dirty="0"/>
              <a:t>fault</a:t>
            </a:r>
            <a:r>
              <a:rPr lang="zh-CN" altLang="en-US" dirty="0"/>
              <a:t> </a:t>
            </a:r>
            <a:r>
              <a:rPr lang="en-US" altLang="zh-CN" dirty="0"/>
              <a:t>recovery</a:t>
            </a:r>
            <a:r>
              <a:rPr lang="zh-CN" altLang="en-US" dirty="0"/>
              <a:t> </a:t>
            </a:r>
            <a:r>
              <a:rPr lang="en-US" altLang="zh-CN" dirty="0"/>
              <a:t>by</a:t>
            </a:r>
            <a:r>
              <a:rPr lang="zh-CN" altLang="en-US" dirty="0"/>
              <a:t> </a:t>
            </a:r>
            <a:r>
              <a:rPr lang="en-US" altLang="zh-CN" dirty="0"/>
              <a:t>over</a:t>
            </a:r>
            <a:r>
              <a:rPr lang="zh-CN" altLang="en-US" dirty="0"/>
              <a:t> </a:t>
            </a:r>
            <a:r>
              <a:rPr lang="en-US" altLang="zh-CN" dirty="0"/>
              <a:t>one</a:t>
            </a:r>
            <a:r>
              <a:rPr lang="zh-CN" altLang="en-US" dirty="0"/>
              <a:t> </a:t>
            </a:r>
            <a:r>
              <a:rPr lang="en-US" altLang="zh-CN" dirty="0"/>
              <a:t>order</a:t>
            </a:r>
            <a:r>
              <a:rPr lang="zh-CN" altLang="en-US" dirty="0"/>
              <a:t> </a:t>
            </a:r>
            <a:r>
              <a:rPr lang="en-US" altLang="zh-CN" dirty="0"/>
              <a:t>of</a:t>
            </a:r>
            <a:r>
              <a:rPr lang="zh-CN" altLang="en-US" dirty="0"/>
              <a:t> </a:t>
            </a:r>
            <a:r>
              <a:rPr lang="en-US" altLang="zh-CN" dirty="0"/>
              <a:t>magnitude.</a:t>
            </a:r>
            <a:endParaRPr lang="en-US"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54</a:t>
            </a:fld>
            <a:endParaRPr lang="en-US"/>
          </a:p>
        </p:txBody>
      </p:sp>
    </p:spTree>
    <p:extLst>
      <p:ext uri="{BB962C8B-B14F-4D97-AF65-F5344CB8AC3E}">
        <p14:creationId xmlns:p14="http://schemas.microsoft.com/office/powerpoint/2010/main" val="40694889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So</a:t>
            </a:r>
            <a:r>
              <a:rPr lang="zh-CN" altLang="en-US" baseline="0" dirty="0"/>
              <a:t> </a:t>
            </a:r>
            <a:r>
              <a:rPr lang="en-US" altLang="zh-CN" baseline="0" dirty="0"/>
              <a:t>far,</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been</a:t>
            </a:r>
            <a:r>
              <a:rPr lang="zh-CN" altLang="en-US" baseline="0" dirty="0"/>
              <a:t> </a:t>
            </a:r>
            <a:r>
              <a:rPr lang="en-US" altLang="zh-CN" baseline="0" dirty="0"/>
              <a:t>looking</a:t>
            </a:r>
            <a:r>
              <a:rPr lang="zh-CN" altLang="en-US" baseline="0" dirty="0"/>
              <a:t> </a:t>
            </a:r>
            <a:r>
              <a:rPr lang="en-US" altLang="zh-CN" baseline="0" dirty="0"/>
              <a:t>at</a:t>
            </a:r>
            <a:r>
              <a:rPr lang="zh-CN" altLang="en-US" baseline="0" dirty="0"/>
              <a:t> </a:t>
            </a:r>
            <a:r>
              <a:rPr lang="en-US" altLang="zh-CN" baseline="0" dirty="0"/>
              <a:t>Pregel-like</a:t>
            </a:r>
            <a:r>
              <a:rPr lang="zh-CN" altLang="en-US" baseline="0" dirty="0"/>
              <a:t> </a:t>
            </a:r>
            <a:r>
              <a:rPr lang="en-US" altLang="zh-CN" baseline="0" dirty="0"/>
              <a:t>frameworks</a:t>
            </a:r>
            <a:r>
              <a:rPr lang="zh-CN" altLang="en-US" baseline="0" dirty="0"/>
              <a:t> </a:t>
            </a:r>
            <a:r>
              <a:rPr lang="en-US" altLang="zh-CN" baseline="0" dirty="0"/>
              <a:t>that</a:t>
            </a:r>
            <a:r>
              <a:rPr lang="zh-CN" altLang="en-US" baseline="0" dirty="0"/>
              <a:t> </a:t>
            </a:r>
            <a:r>
              <a:rPr lang="en-US" altLang="zh-CN" baseline="0" dirty="0"/>
              <a:t>adopt</a:t>
            </a:r>
            <a:r>
              <a:rPr lang="zh-CN" altLang="en-US" baseline="0" dirty="0"/>
              <a:t> </a:t>
            </a:r>
            <a:r>
              <a:rPr lang="en-US" altLang="zh-CN" baseline="0" dirty="0"/>
              <a:t>the</a:t>
            </a:r>
            <a:r>
              <a:rPr lang="zh-CN" altLang="en-US" baseline="0" dirty="0"/>
              <a:t> </a:t>
            </a:r>
            <a:r>
              <a:rPr lang="en-US" altLang="zh-CN" baseline="0" dirty="0"/>
              <a:t>TLAV,</a:t>
            </a:r>
            <a:r>
              <a:rPr lang="zh-CN" altLang="en-US" baseline="0" dirty="0"/>
              <a:t> </a:t>
            </a:r>
            <a:r>
              <a:rPr lang="en-US" altLang="zh-CN" baseline="0" dirty="0"/>
              <a:t>or</a:t>
            </a:r>
            <a:r>
              <a:rPr lang="zh-CN" altLang="en-US" baseline="0" dirty="0"/>
              <a:t> </a:t>
            </a:r>
            <a:r>
              <a:rPr lang="en-US" altLang="zh-CN" baseline="0" dirty="0"/>
              <a:t>think-like-a-vertex,</a:t>
            </a:r>
            <a:r>
              <a:rPr lang="zh-CN" altLang="en-US" baseline="0" dirty="0"/>
              <a:t> </a:t>
            </a:r>
            <a:r>
              <a:rPr lang="en-US" altLang="zh-CN" baseline="0" dirty="0"/>
              <a:t>programming</a:t>
            </a:r>
            <a:r>
              <a:rPr lang="zh-CN" altLang="en-US" baseline="0" dirty="0"/>
              <a:t> </a:t>
            </a:r>
            <a:r>
              <a:rPr lang="en-US" altLang="zh-CN" baseline="0" dirty="0"/>
              <a:t>paradigm.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TLAV</a:t>
            </a:r>
            <a:r>
              <a:rPr lang="zh-CN" altLang="en-US" baseline="0" dirty="0"/>
              <a:t> </a:t>
            </a:r>
            <a:r>
              <a:rPr lang="en-US" altLang="zh-CN" baseline="0" dirty="0"/>
              <a:t>looks</a:t>
            </a:r>
            <a:r>
              <a:rPr lang="zh-CN" altLang="en-US" baseline="0" dirty="0"/>
              <a:t> </a:t>
            </a:r>
            <a:r>
              <a:rPr lang="en-US" altLang="zh-CN" baseline="0" dirty="0"/>
              <a:t>great</a:t>
            </a:r>
            <a:r>
              <a:rPr lang="zh-CN" altLang="en-US" baseline="0" dirty="0"/>
              <a:t> </a:t>
            </a:r>
            <a:r>
              <a:rPr lang="en-US" altLang="zh-CN" baseline="0" dirty="0"/>
              <a:t>so</a:t>
            </a:r>
            <a:r>
              <a:rPr lang="zh-CN" altLang="en-US" baseline="0" dirty="0"/>
              <a:t> </a:t>
            </a:r>
            <a:r>
              <a:rPr lang="en-US" altLang="zh-CN" baseline="0" dirty="0"/>
              <a:t>far</a:t>
            </a:r>
            <a:r>
              <a:rPr lang="zh-CN" altLang="en-US" baseline="0" dirty="0"/>
              <a:t> </a:t>
            </a:r>
            <a:r>
              <a:rPr lang="en-US" altLang="zh-CN" baseline="0" dirty="0"/>
              <a:t>for</a:t>
            </a:r>
            <a:r>
              <a:rPr lang="zh-CN" altLang="en-US" baseline="0" dirty="0"/>
              <a:t> </a:t>
            </a:r>
            <a:r>
              <a:rPr lang="en-US" altLang="zh-CN" baseline="0" dirty="0"/>
              <a:t>iterative</a:t>
            </a:r>
            <a:r>
              <a:rPr lang="zh-CN" altLang="en-US" baseline="0" dirty="0"/>
              <a:t> </a:t>
            </a:r>
            <a:r>
              <a:rPr lang="en-US" altLang="zh-CN" baseline="0" dirty="0"/>
              <a:t>graph</a:t>
            </a:r>
            <a:r>
              <a:rPr lang="zh-CN" altLang="en-US" baseline="0" dirty="0"/>
              <a:t> </a:t>
            </a:r>
            <a:r>
              <a:rPr lang="en-US" altLang="zh-CN" baseline="0" dirty="0"/>
              <a:t>algorithms</a:t>
            </a:r>
            <a:r>
              <a:rPr lang="zh-CN" altLang="en-US" baseline="0" dirty="0"/>
              <a:t> </a:t>
            </a:r>
            <a:r>
              <a:rPr lang="en-US" altLang="zh-CN" baseline="0" dirty="0"/>
              <a:t>that</a:t>
            </a:r>
            <a:r>
              <a:rPr lang="zh-CN" altLang="en-US" baseline="0" dirty="0"/>
              <a:t> </a:t>
            </a:r>
            <a:r>
              <a:rPr lang="en-US" altLang="zh-CN" baseline="0" dirty="0"/>
              <a:t>belong</a:t>
            </a:r>
            <a:r>
              <a:rPr lang="zh-CN" altLang="en-US" baseline="0" dirty="0"/>
              <a:t> </a:t>
            </a:r>
            <a:r>
              <a:rPr lang="en-US" altLang="zh-CN" baseline="0" dirty="0"/>
              <a:t>to</a:t>
            </a:r>
            <a:r>
              <a:rPr lang="zh-CN" altLang="en-US" baseline="0" dirty="0"/>
              <a:t> </a:t>
            </a:r>
            <a:r>
              <a:rPr lang="en-US" altLang="zh-CN" baseline="0" dirty="0"/>
              <a:t>Category</a:t>
            </a:r>
            <a:r>
              <a:rPr lang="zh-CN" altLang="en-US" baseline="0" dirty="0"/>
              <a:t> </a:t>
            </a:r>
            <a:r>
              <a:rPr lang="en-US" altLang="zh-CN" baseline="0" dirty="0"/>
              <a:t>1</a:t>
            </a:r>
            <a:r>
              <a:rPr lang="zh-CN" altLang="en-US" baseline="0" dirty="0"/>
              <a:t> </a:t>
            </a:r>
            <a:r>
              <a:rPr lang="en-US" altLang="zh-CN" baseline="0" dirty="0"/>
              <a:t>in</a:t>
            </a:r>
            <a:r>
              <a:rPr lang="zh-CN" altLang="en-US" baseline="0" dirty="0"/>
              <a:t> </a:t>
            </a:r>
            <a:r>
              <a:rPr lang="en-US" altLang="zh-CN" baseline="0" dirty="0"/>
              <a:t>our</a:t>
            </a:r>
            <a:r>
              <a:rPr lang="zh-CN" altLang="en-US" baseline="0" dirty="0"/>
              <a:t> </a:t>
            </a:r>
            <a:r>
              <a:rPr lang="en-US" altLang="zh-CN" baseline="0" dirty="0"/>
              <a:t>Categorization</a:t>
            </a:r>
            <a:r>
              <a:rPr lang="zh-CN" altLang="en-US" baseline="0" dirty="0"/>
              <a:t> </a:t>
            </a:r>
            <a:r>
              <a:rPr lang="en-US" altLang="zh-CN" baseline="0" dirty="0"/>
              <a:t>of</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So,</a:t>
            </a:r>
            <a:r>
              <a:rPr lang="zh-CN" altLang="en-US" baseline="0" dirty="0"/>
              <a:t> </a:t>
            </a:r>
            <a:r>
              <a:rPr lang="en-US" altLang="zh-CN" baseline="0" dirty="0"/>
              <a:t>people</a:t>
            </a:r>
            <a:r>
              <a:rPr lang="zh-CN" altLang="en-US" baseline="0" dirty="0"/>
              <a:t> </a:t>
            </a:r>
            <a:r>
              <a:rPr lang="en-US" altLang="zh-CN" baseline="0" dirty="0"/>
              <a:t>naturally</a:t>
            </a:r>
            <a:r>
              <a:rPr lang="zh-CN" altLang="en-US" baseline="0" dirty="0"/>
              <a:t> </a:t>
            </a:r>
            <a:r>
              <a:rPr lang="en-US" altLang="zh-CN" baseline="0" dirty="0"/>
              <a:t>will</a:t>
            </a:r>
            <a:r>
              <a:rPr lang="zh-CN" altLang="en-US" baseline="0" dirty="0"/>
              <a:t> </a:t>
            </a:r>
            <a:r>
              <a:rPr lang="en-US" altLang="zh-CN" baseline="0" dirty="0"/>
              <a:t>extend</a:t>
            </a:r>
            <a:r>
              <a:rPr lang="zh-CN" altLang="en-US" baseline="0" dirty="0"/>
              <a:t> </a:t>
            </a:r>
            <a:r>
              <a:rPr lang="en-US" altLang="zh-CN" baseline="0" dirty="0"/>
              <a:t>it</a:t>
            </a:r>
            <a:r>
              <a:rPr lang="zh-CN" altLang="en-US" baseline="0" dirty="0"/>
              <a:t> </a:t>
            </a:r>
            <a:r>
              <a:rPr lang="en-US" altLang="zh-CN" baseline="0" dirty="0"/>
              <a:t>to</a:t>
            </a:r>
            <a:r>
              <a:rPr lang="zh-CN" altLang="en-US" baseline="0" dirty="0"/>
              <a:t> </a:t>
            </a:r>
            <a:r>
              <a:rPr lang="en-US" altLang="zh-CN" baseline="0" dirty="0"/>
              <a:t>solve</a:t>
            </a:r>
            <a:r>
              <a:rPr lang="zh-CN" altLang="en-US" baseline="0" dirty="0"/>
              <a:t> </a:t>
            </a:r>
            <a:r>
              <a:rPr lang="en-US" altLang="zh-CN" baseline="0" dirty="0"/>
              <a:t>other</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problems,</a:t>
            </a:r>
            <a:r>
              <a:rPr lang="zh-CN" altLang="en-US" baseline="0" dirty="0"/>
              <a:t> </a:t>
            </a:r>
            <a:r>
              <a:rPr lang="en-US" altLang="zh-CN" baseline="0" dirty="0"/>
              <a:t>including</a:t>
            </a:r>
            <a:r>
              <a:rPr lang="zh-CN" altLang="en-US" baseline="0" dirty="0"/>
              <a:t> </a:t>
            </a:r>
            <a:r>
              <a:rPr lang="en-US" altLang="zh-CN" baseline="0" dirty="0"/>
              <a:t>those</a:t>
            </a:r>
            <a:r>
              <a:rPr lang="zh-CN" altLang="en-US" baseline="0" dirty="0"/>
              <a:t> </a:t>
            </a:r>
            <a:r>
              <a:rPr lang="en-US" altLang="zh-CN" baseline="0" dirty="0"/>
              <a:t>NP-hard</a:t>
            </a:r>
            <a:r>
              <a:rPr lang="zh-CN" altLang="en-US" baseline="0" dirty="0"/>
              <a:t> </a:t>
            </a:r>
            <a:r>
              <a:rPr lang="en-US" altLang="zh-CN" baseline="0" dirty="0"/>
              <a:t>ones</a:t>
            </a:r>
            <a:r>
              <a:rPr lang="zh-CN" altLang="en-US" baseline="0" dirty="0"/>
              <a:t> </a:t>
            </a:r>
            <a:r>
              <a:rPr lang="en-US" altLang="zh-CN" baseline="0" dirty="0"/>
              <a:t>that</a:t>
            </a:r>
            <a:r>
              <a:rPr lang="zh-CN" altLang="en-US" baseline="0" dirty="0"/>
              <a:t> </a:t>
            </a:r>
            <a:r>
              <a:rPr lang="en-US" altLang="zh-CN" baseline="0" dirty="0"/>
              <a:t>we</a:t>
            </a:r>
            <a:r>
              <a:rPr lang="zh-CN" altLang="en-US" baseline="0" dirty="0"/>
              <a:t> </a:t>
            </a:r>
            <a:r>
              <a:rPr lang="en-US" altLang="zh-CN" baseline="0" dirty="0"/>
              <a:t>introduced</a:t>
            </a:r>
            <a:r>
              <a:rPr lang="zh-CN" altLang="en-US" baseline="0" dirty="0"/>
              <a:t> </a:t>
            </a:r>
            <a:r>
              <a:rPr lang="en-US" altLang="zh-CN" baseline="0" dirty="0"/>
              <a:t>earlier</a:t>
            </a:r>
            <a:r>
              <a:rPr lang="zh-CN" altLang="en-US" baseline="0" dirty="0"/>
              <a:t> </a:t>
            </a:r>
            <a:r>
              <a:rPr lang="en-US" altLang="zh-CN" baseline="0" dirty="0"/>
              <a:t>in</a:t>
            </a:r>
            <a:r>
              <a:rPr lang="zh-CN" altLang="en-US" baseline="0" dirty="0"/>
              <a:t> </a:t>
            </a:r>
            <a:r>
              <a:rPr lang="en-US" altLang="zh-CN" baseline="0" dirty="0"/>
              <a:t>Categories</a:t>
            </a:r>
            <a:r>
              <a:rPr lang="zh-CN" altLang="en-US" baseline="0" dirty="0"/>
              <a:t> </a:t>
            </a:r>
            <a:r>
              <a:rPr lang="en-US" altLang="zh-CN" baseline="0" dirty="0"/>
              <a:t>2</a:t>
            </a:r>
            <a:r>
              <a:rPr lang="zh-CN" altLang="en-US" baseline="0" dirty="0"/>
              <a:t> </a:t>
            </a:r>
            <a:r>
              <a:rPr lang="en-US" altLang="zh-CN" baseline="0" dirty="0"/>
              <a:t>and</a:t>
            </a:r>
            <a:r>
              <a:rPr lang="zh-CN" altLang="en-US" baseline="0" dirty="0"/>
              <a:t> </a:t>
            </a:r>
            <a:r>
              <a:rPr lang="en-US" altLang="zh-CN" baseline="0" dirty="0"/>
              <a:t>3.</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As</a:t>
            </a:r>
            <a:r>
              <a:rPr lang="zh-CN" altLang="en-US" baseline="0" dirty="0"/>
              <a:t> </a:t>
            </a:r>
            <a:r>
              <a:rPr lang="en-US" altLang="zh-CN" baseline="0" dirty="0"/>
              <a:t>expected,</a:t>
            </a:r>
            <a:r>
              <a:rPr lang="zh-CN" altLang="en-US" baseline="0" dirty="0"/>
              <a:t> </a:t>
            </a:r>
            <a:r>
              <a:rPr lang="en-US" altLang="zh-CN" baseline="0" dirty="0"/>
              <a:t>the</a:t>
            </a:r>
            <a:r>
              <a:rPr lang="zh-CN" altLang="en-US" baseline="0" dirty="0"/>
              <a:t> </a:t>
            </a:r>
            <a:r>
              <a:rPr lang="en-US" altLang="zh-CN" baseline="0" dirty="0"/>
              <a:t>performance</a:t>
            </a:r>
            <a:r>
              <a:rPr lang="zh-CN" altLang="en-US" baseline="0" dirty="0"/>
              <a:t> </a:t>
            </a:r>
            <a:r>
              <a:rPr lang="en-US" altLang="zh-CN" baseline="0" dirty="0"/>
              <a:t>reported</a:t>
            </a:r>
            <a:r>
              <a:rPr lang="zh-CN" altLang="en-US" baseline="0" dirty="0"/>
              <a:t> </a:t>
            </a:r>
            <a:r>
              <a:rPr lang="en-US" altLang="zh-CN" baseline="0" dirty="0"/>
              <a:t>is</a:t>
            </a:r>
            <a:r>
              <a:rPr lang="zh-CN" altLang="en-US" baseline="0" dirty="0"/>
              <a:t> </a:t>
            </a:r>
            <a:r>
              <a:rPr lang="en-US" altLang="zh-CN" baseline="0" dirty="0"/>
              <a:t>often</a:t>
            </a:r>
            <a:r>
              <a:rPr lang="zh-CN" altLang="en-US" baseline="0" dirty="0"/>
              <a:t> </a:t>
            </a:r>
            <a:r>
              <a:rPr lang="en-US" altLang="zh-CN" baseline="0" dirty="0"/>
              <a:t>terrible,</a:t>
            </a:r>
            <a:r>
              <a:rPr lang="zh-CN" altLang="en-US" baseline="0" dirty="0"/>
              <a:t> </a:t>
            </a:r>
            <a:r>
              <a:rPr lang="en-US" altLang="zh-CN" baseline="0" dirty="0"/>
              <a:t>but</a:t>
            </a:r>
            <a:r>
              <a:rPr lang="zh-CN" altLang="en-US" baseline="0" dirty="0"/>
              <a:t> </a:t>
            </a:r>
            <a:r>
              <a:rPr lang="en-US" altLang="zh-CN" baseline="0" dirty="0"/>
              <a:t>at</a:t>
            </a:r>
            <a:r>
              <a:rPr lang="zh-CN" altLang="en-US" baseline="0" dirty="0"/>
              <a:t> </a:t>
            </a:r>
            <a:r>
              <a:rPr lang="en-US" altLang="zh-CN" baseline="0" dirty="0"/>
              <a:t>that</a:t>
            </a:r>
            <a:r>
              <a:rPr lang="zh-CN" altLang="en-US" baseline="0" dirty="0"/>
              <a:t> </a:t>
            </a:r>
            <a:r>
              <a:rPr lang="en-US" altLang="zh-CN" baseline="0" dirty="0"/>
              <a:t>time</a:t>
            </a:r>
            <a:r>
              <a:rPr lang="zh-CN" altLang="en-US" baseline="0" dirty="0"/>
              <a:t> </a:t>
            </a:r>
            <a:r>
              <a:rPr lang="en-US" altLang="zh-CN" baseline="0" dirty="0"/>
              <a:t>there</a:t>
            </a:r>
            <a:r>
              <a:rPr lang="zh-CN" altLang="en-US" baseline="0" dirty="0"/>
              <a:t> </a:t>
            </a:r>
            <a:r>
              <a:rPr lang="en-US" altLang="zh-CN" baseline="0" dirty="0"/>
              <a:t>were</a:t>
            </a:r>
            <a:r>
              <a:rPr lang="zh-CN" altLang="en-US" baseline="0" dirty="0"/>
              <a:t> </a:t>
            </a:r>
            <a:r>
              <a:rPr lang="en-US" altLang="zh-CN" baseline="0" dirty="0"/>
              <a:t>no</a:t>
            </a:r>
            <a:r>
              <a:rPr lang="zh-CN" altLang="en-US" baseline="0" dirty="0"/>
              <a:t> </a:t>
            </a:r>
            <a:r>
              <a:rPr lang="en-US" altLang="zh-CN" baseline="0" dirty="0"/>
              <a:t>other</a:t>
            </a:r>
            <a:r>
              <a:rPr lang="zh-CN" altLang="en-US" baseline="0" dirty="0"/>
              <a:t> </a:t>
            </a:r>
            <a:r>
              <a:rPr lang="en-US" altLang="zh-CN" baseline="0" dirty="0"/>
              <a:t>parallel</a:t>
            </a:r>
            <a:r>
              <a:rPr lang="zh-CN" altLang="en-US" baseline="0" dirty="0"/>
              <a:t> </a:t>
            </a:r>
            <a:r>
              <a:rPr lang="en-US" altLang="zh-CN" baseline="0" dirty="0"/>
              <a:t>framework</a:t>
            </a:r>
            <a:r>
              <a:rPr lang="zh-CN" altLang="en-US" baseline="0" dirty="0"/>
              <a:t> </a:t>
            </a:r>
            <a:r>
              <a:rPr lang="en-US" altLang="zh-CN" baseline="0" dirty="0"/>
              <a:t>choices.</a:t>
            </a:r>
            <a:r>
              <a:rPr lang="zh-CN" altLang="en-US" baseline="0" dirty="0"/>
              <a:t> </a:t>
            </a:r>
            <a:r>
              <a:rPr lang="en-US" altLang="zh-CN" baseline="0" dirty="0"/>
              <a:t>Our</a:t>
            </a:r>
            <a:r>
              <a:rPr lang="zh-CN" altLang="en-US" baseline="0" dirty="0"/>
              <a:t> </a:t>
            </a:r>
            <a:r>
              <a:rPr lang="en-US" altLang="zh-CN" baseline="0" dirty="0"/>
              <a:t>tutorial</a:t>
            </a:r>
            <a:r>
              <a:rPr lang="zh-CN" altLang="en-US" baseline="0" dirty="0"/>
              <a:t> </a:t>
            </a:r>
            <a:r>
              <a:rPr lang="en-US" altLang="zh-CN" baseline="0" dirty="0"/>
              <a:t>from</a:t>
            </a:r>
            <a:r>
              <a:rPr lang="zh-CN" altLang="en-US" baseline="0" dirty="0"/>
              <a:t> </a:t>
            </a:r>
            <a:r>
              <a:rPr lang="en-US" altLang="zh-CN" baseline="0" dirty="0"/>
              <a:t>now</a:t>
            </a:r>
            <a:r>
              <a:rPr lang="zh-CN" altLang="en-US" baseline="0" dirty="0"/>
              <a:t> </a:t>
            </a:r>
            <a:r>
              <a:rPr lang="en-US" altLang="zh-CN" baseline="0" dirty="0"/>
              <a:t>on</a:t>
            </a:r>
            <a:r>
              <a:rPr lang="zh-CN" altLang="en-US" baseline="0" dirty="0"/>
              <a:t> </a:t>
            </a:r>
            <a:r>
              <a:rPr lang="en-US" altLang="zh-CN" baseline="0" dirty="0"/>
              <a:t>will</a:t>
            </a:r>
            <a:r>
              <a:rPr lang="zh-CN" altLang="en-US" baseline="0" dirty="0"/>
              <a:t> </a:t>
            </a:r>
            <a:r>
              <a:rPr lang="en-US" altLang="zh-CN" baseline="0" dirty="0"/>
              <a:t>explain</a:t>
            </a:r>
            <a:r>
              <a:rPr lang="zh-CN" altLang="en-US" baseline="0" dirty="0"/>
              <a:t> </a:t>
            </a:r>
            <a:r>
              <a:rPr lang="en-US" altLang="zh-CN" baseline="0" dirty="0"/>
              <a:t>how</a:t>
            </a:r>
            <a:r>
              <a:rPr lang="zh-CN" altLang="en-US" baseline="0" dirty="0"/>
              <a:t> </a:t>
            </a:r>
            <a:r>
              <a:rPr lang="en-US" altLang="zh-CN" baseline="0" dirty="0"/>
              <a:t>we</a:t>
            </a:r>
            <a:r>
              <a:rPr lang="zh-CN" altLang="en-US" baseline="0" dirty="0"/>
              <a:t> </a:t>
            </a:r>
            <a:r>
              <a:rPr lang="en-US" altLang="zh-CN" baseline="0" dirty="0"/>
              <a:t>filled</a:t>
            </a:r>
            <a:r>
              <a:rPr lang="zh-CN" altLang="en-US" baseline="0" dirty="0"/>
              <a:t> </a:t>
            </a:r>
            <a:r>
              <a:rPr lang="en-US" altLang="zh-CN" baseline="0" dirty="0"/>
              <a:t>this</a:t>
            </a:r>
            <a:r>
              <a:rPr lang="zh-CN" altLang="en-US" baseline="0" dirty="0"/>
              <a:t> </a:t>
            </a:r>
            <a:r>
              <a:rPr lang="en-US" altLang="zh-CN" baseline="0" dirty="0"/>
              <a:t>gap.</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Firstly</a:t>
            </a:r>
            <a:r>
              <a:rPr lang="en-US" baseline="0" dirty="0"/>
              <a:t>, let’s </a:t>
            </a:r>
            <a:r>
              <a:rPr lang="en-US" altLang="zh-CN" baseline="0" dirty="0"/>
              <a:t>understand</a:t>
            </a:r>
            <a:r>
              <a:rPr lang="zh-CN" altLang="en-US" baseline="0" dirty="0"/>
              <a:t> </a:t>
            </a:r>
            <a:r>
              <a:rPr lang="en-US" altLang="zh-CN" baseline="0" dirty="0"/>
              <a:t>why</a:t>
            </a:r>
            <a:r>
              <a:rPr lang="zh-CN" altLang="en-US" baseline="0" dirty="0"/>
              <a:t> </a:t>
            </a:r>
            <a:r>
              <a:rPr lang="en-US" altLang="zh-CN" baseline="0" dirty="0"/>
              <a:t>TLAV</a:t>
            </a:r>
            <a:r>
              <a:rPr lang="zh-CN" altLang="en-US" baseline="0" dirty="0"/>
              <a:t> </a:t>
            </a:r>
            <a:r>
              <a:rPr lang="en-US" altLang="zh-CN" baseline="0" dirty="0"/>
              <a:t>systems</a:t>
            </a:r>
            <a:r>
              <a:rPr lang="zh-CN" altLang="en-US" baseline="0" dirty="0"/>
              <a:t> </a:t>
            </a:r>
            <a:r>
              <a:rPr lang="en-US" altLang="zh-CN" baseline="0" dirty="0"/>
              <a:t>are</a:t>
            </a:r>
            <a:r>
              <a:rPr lang="zh-CN" altLang="en-US" baseline="0" dirty="0"/>
              <a:t> </a:t>
            </a:r>
            <a:r>
              <a:rPr lang="en-US" altLang="zh-CN" baseline="0" dirty="0"/>
              <a:t>inefficient</a:t>
            </a:r>
            <a:r>
              <a:rPr lang="zh-CN" altLang="en-US" baseline="0" dirty="0"/>
              <a:t> </a:t>
            </a:r>
            <a:r>
              <a:rPr lang="en-US" altLang="zh-CN" baseline="0" dirty="0"/>
              <a:t>when</a:t>
            </a:r>
            <a:r>
              <a:rPr lang="zh-CN" altLang="en-US" baseline="0" dirty="0"/>
              <a:t> </a:t>
            </a:r>
            <a:r>
              <a:rPr lang="en-US" altLang="zh-CN" baseline="0" dirty="0"/>
              <a:t>it</a:t>
            </a:r>
            <a:r>
              <a:rPr lang="zh-CN" altLang="en-US" baseline="0" dirty="0"/>
              <a:t> </a:t>
            </a:r>
            <a:r>
              <a:rPr lang="en-US" altLang="zh-CN" baseline="0" dirty="0"/>
              <a:t>comes</a:t>
            </a:r>
            <a:r>
              <a:rPr lang="zh-CN" altLang="en-US" baseline="0" dirty="0"/>
              <a:t> </a:t>
            </a:r>
            <a:r>
              <a:rPr lang="en-US" altLang="zh-CN" baseline="0" dirty="0"/>
              <a:t>to</a:t>
            </a:r>
            <a:r>
              <a:rPr lang="zh-CN" altLang="en-US" baseline="0" dirty="0"/>
              <a:t> </a:t>
            </a:r>
            <a:r>
              <a:rPr lang="en-US" altLang="zh-CN" baseline="0" dirty="0"/>
              <a:t>compute-intensive</a:t>
            </a:r>
            <a:r>
              <a:rPr lang="zh-CN" altLang="en-US" baseline="0" dirty="0"/>
              <a:t> </a:t>
            </a:r>
            <a:r>
              <a:rPr lang="en-US" baseline="0" dirty="0"/>
              <a:t>graph mining problems.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55</a:t>
            </a:fld>
            <a:endParaRPr lang="en-US"/>
          </a:p>
        </p:txBody>
      </p:sp>
    </p:spTree>
    <p:extLst>
      <p:ext uri="{BB962C8B-B14F-4D97-AF65-F5344CB8AC3E}">
        <p14:creationId xmlns:p14="http://schemas.microsoft.com/office/powerpoint/2010/main" val="26696717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As</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seen,</a:t>
            </a:r>
            <a:r>
              <a:rPr lang="zh-CN" altLang="en-US" baseline="0" dirty="0"/>
              <a:t> </a:t>
            </a:r>
            <a:r>
              <a:rPr lang="en-US" altLang="zh-CN" baseline="0" dirty="0"/>
              <a:t>not</a:t>
            </a:r>
            <a:r>
              <a:rPr lang="zh-CN" altLang="en-US" baseline="0" dirty="0"/>
              <a:t> </a:t>
            </a:r>
            <a:r>
              <a:rPr lang="en-US" altLang="zh-CN" baseline="0" dirty="0"/>
              <a:t>all</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problems</a:t>
            </a:r>
            <a:r>
              <a:rPr lang="zh-CN" altLang="en-US" baseline="0" dirty="0"/>
              <a:t> </a:t>
            </a:r>
            <a:r>
              <a:rPr lang="en-US" altLang="zh-CN" baseline="0" dirty="0"/>
              <a:t>exhibit</a:t>
            </a:r>
            <a:r>
              <a:rPr lang="zh-CN" altLang="en-US" baseline="0" dirty="0"/>
              <a:t> </a:t>
            </a:r>
            <a:r>
              <a:rPr lang="en-US" altLang="zh-CN" baseline="0" dirty="0"/>
              <a:t>the</a:t>
            </a:r>
            <a:r>
              <a:rPr lang="zh-CN" altLang="en-US" baseline="0" dirty="0"/>
              <a:t> </a:t>
            </a:r>
            <a:r>
              <a:rPr lang="en-US" altLang="zh-CN" baseline="0" dirty="0"/>
              <a:t>same</a:t>
            </a:r>
            <a:r>
              <a:rPr lang="zh-CN" altLang="en-US" baseline="0" dirty="0"/>
              <a:t> </a:t>
            </a:r>
            <a:r>
              <a:rPr lang="en-US" altLang="zh-CN" baseline="0" dirty="0"/>
              <a:t>characteristics,</a:t>
            </a:r>
            <a:r>
              <a:rPr lang="zh-CN" altLang="en-US" baseline="0" dirty="0"/>
              <a:t> </a:t>
            </a:r>
            <a:r>
              <a:rPr lang="en-US" altLang="zh-CN" baseline="0" dirty="0"/>
              <a:t>with</a:t>
            </a:r>
            <a:r>
              <a:rPr lang="zh-CN" altLang="en-US" baseline="0" dirty="0"/>
              <a:t> </a:t>
            </a:r>
            <a:r>
              <a:rPr lang="en-US" altLang="zh-CN" baseline="0" dirty="0"/>
              <a:t>some</a:t>
            </a:r>
            <a:r>
              <a:rPr lang="zh-CN" altLang="en-US" baseline="0" dirty="0"/>
              <a:t> </a:t>
            </a:r>
            <a:r>
              <a:rPr lang="en-US" altLang="zh-CN" baseline="0" dirty="0"/>
              <a:t>being</a:t>
            </a:r>
            <a:r>
              <a:rPr lang="zh-CN" altLang="en-US" baseline="0" dirty="0"/>
              <a:t> </a:t>
            </a:r>
            <a:r>
              <a:rPr lang="en-US" altLang="zh-CN" baseline="0" dirty="0"/>
              <a:t>IO-intensive</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those</a:t>
            </a:r>
            <a:r>
              <a:rPr lang="zh-CN" altLang="en-US" baseline="0" dirty="0"/>
              <a:t> </a:t>
            </a:r>
            <a:r>
              <a:rPr lang="en-US" altLang="zh-CN" baseline="0" dirty="0"/>
              <a:t>we</a:t>
            </a:r>
            <a:r>
              <a:rPr lang="zh-CN" altLang="en-US" baseline="0" dirty="0"/>
              <a:t> </a:t>
            </a:r>
            <a:r>
              <a:rPr lang="en-US" altLang="zh-CN" baseline="0" dirty="0"/>
              <a:t>just</a:t>
            </a:r>
            <a:r>
              <a:rPr lang="zh-CN" altLang="en-US" baseline="0" dirty="0"/>
              <a:t> </a:t>
            </a:r>
            <a:r>
              <a:rPr lang="en-US" altLang="zh-CN" baseline="0" dirty="0"/>
              <a:t>presented,</a:t>
            </a:r>
            <a:r>
              <a:rPr lang="zh-CN" altLang="en-US" baseline="0" dirty="0"/>
              <a:t> </a:t>
            </a:r>
            <a:r>
              <a:rPr lang="en-US" altLang="zh-CN" baseline="0" dirty="0"/>
              <a:t>and</a:t>
            </a:r>
            <a:r>
              <a:rPr lang="zh-CN" altLang="en-US" baseline="0" dirty="0"/>
              <a:t> </a:t>
            </a:r>
            <a:r>
              <a:rPr lang="en-US" altLang="zh-CN" baseline="0" dirty="0"/>
              <a:t>others</a:t>
            </a:r>
            <a:r>
              <a:rPr lang="zh-CN" altLang="en-US" baseline="0" dirty="0"/>
              <a:t> </a:t>
            </a:r>
            <a:r>
              <a:rPr lang="en-US" altLang="zh-CN" baseline="0" dirty="0"/>
              <a:t>being</a:t>
            </a:r>
            <a:r>
              <a:rPr lang="zh-CN" altLang="en-US" baseline="0" dirty="0"/>
              <a:t> </a:t>
            </a:r>
            <a:r>
              <a:rPr lang="en-US" altLang="zh-CN" baseline="0" dirty="0"/>
              <a:t>compute-intensive</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bottleneck</a:t>
            </a:r>
            <a:r>
              <a:rPr lang="zh-CN" altLang="en-US" baseline="0" dirty="0"/>
              <a:t> </a:t>
            </a:r>
            <a:r>
              <a:rPr lang="en-US" altLang="zh-CN" baseline="0" dirty="0"/>
              <a:t>comes</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enormous</a:t>
            </a:r>
            <a:r>
              <a:rPr lang="zh-CN" altLang="en-US" baseline="0" dirty="0"/>
              <a:t> </a:t>
            </a:r>
            <a:r>
              <a:rPr lang="en-US" altLang="zh-CN" baseline="0" dirty="0"/>
              <a:t>CPU</a:t>
            </a:r>
            <a:r>
              <a:rPr lang="zh-CN" altLang="en-US" baseline="0" dirty="0"/>
              <a:t> </a:t>
            </a:r>
            <a:r>
              <a:rPr lang="en-US" altLang="zh-CN" baseline="0" dirty="0"/>
              <a:t>time</a:t>
            </a:r>
            <a:r>
              <a:rPr lang="zh-CN" altLang="en-US" baseline="0" dirty="0"/>
              <a:t> </a:t>
            </a:r>
            <a:r>
              <a:rPr lang="en-US" altLang="zh-CN" baseline="0" dirty="0"/>
              <a:t>needed,</a:t>
            </a:r>
            <a:r>
              <a:rPr lang="zh-CN" altLang="en-US" baseline="0" dirty="0"/>
              <a:t> </a:t>
            </a:r>
            <a:r>
              <a:rPr lang="en-US" altLang="zh-CN" baseline="0" dirty="0"/>
              <a:t>not</a:t>
            </a:r>
            <a:r>
              <a:rPr lang="zh-CN" altLang="en-US" baseline="0" dirty="0"/>
              <a:t> </a:t>
            </a:r>
            <a:r>
              <a:rPr lang="en-US" altLang="zh-CN" baseline="0" dirty="0"/>
              <a:t>the</a:t>
            </a:r>
            <a:r>
              <a:rPr lang="zh-CN" altLang="en-US" baseline="0" dirty="0"/>
              <a:t> </a:t>
            </a:r>
            <a:r>
              <a:rPr lang="en-US" altLang="zh-CN" baseline="0" dirty="0"/>
              <a:t>data</a:t>
            </a:r>
            <a:r>
              <a:rPr lang="zh-CN" altLang="en-US" baseline="0" dirty="0"/>
              <a:t> </a:t>
            </a:r>
            <a:r>
              <a:rPr lang="en-US" altLang="zh-CN" baseline="0" dirty="0"/>
              <a:t>volume.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Such</a:t>
            </a:r>
            <a:r>
              <a:rPr lang="zh-CN" altLang="en-US" baseline="0" dirty="0"/>
              <a:t> </a:t>
            </a:r>
            <a:r>
              <a:rPr lang="en-US" altLang="zh-CN" baseline="0" dirty="0"/>
              <a:t>problems</a:t>
            </a:r>
            <a:r>
              <a:rPr lang="zh-CN" altLang="en-US" baseline="0" dirty="0"/>
              <a:t> </a:t>
            </a:r>
            <a:r>
              <a:rPr lang="en-US" altLang="zh-CN" baseline="0" dirty="0"/>
              <a:t>include</a:t>
            </a:r>
            <a:r>
              <a:rPr lang="zh-CN" altLang="en-US" baseline="0" dirty="0"/>
              <a:t> </a:t>
            </a:r>
            <a:r>
              <a:rPr lang="en-US" altLang="zh-CN" baseline="0" dirty="0"/>
              <a:t>mining</a:t>
            </a:r>
            <a:r>
              <a:rPr lang="zh-CN" altLang="en-US" baseline="0" dirty="0"/>
              <a:t> </a:t>
            </a:r>
            <a:r>
              <a:rPr lang="en-US" altLang="zh-CN" baseline="0" dirty="0"/>
              <a:t>dense</a:t>
            </a:r>
            <a:r>
              <a:rPr lang="zh-CN" altLang="en-US" baseline="0" dirty="0"/>
              <a:t> </a:t>
            </a:r>
            <a:r>
              <a:rPr lang="en-US" altLang="zh-CN" baseline="0" dirty="0"/>
              <a:t>subgraphs</a:t>
            </a:r>
            <a:r>
              <a:rPr lang="zh-CN" altLang="en-US" baseline="0" dirty="0"/>
              <a:t> </a:t>
            </a:r>
            <a:r>
              <a:rPr lang="en-US" altLang="zh-CN" baseline="0" dirty="0"/>
              <a:t>from</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graph</a:t>
            </a:r>
            <a:r>
              <a:rPr lang="zh-CN" altLang="en-US" baseline="0" dirty="0"/>
              <a:t> </a:t>
            </a:r>
            <a:r>
              <a:rPr lang="en-US" altLang="zh-CN" baseline="0" dirty="0"/>
              <a:t>as</a:t>
            </a:r>
            <a:r>
              <a:rPr lang="zh-CN" altLang="en-US" baseline="0" dirty="0"/>
              <a:t> </a:t>
            </a:r>
            <a:r>
              <a:rPr lang="en-US" altLang="zh-CN" baseline="0" dirty="0"/>
              <a:t>in</a:t>
            </a:r>
            <a:r>
              <a:rPr lang="zh-CN" altLang="en-US" baseline="0" dirty="0"/>
              <a:t> </a:t>
            </a:r>
            <a:r>
              <a:rPr lang="en-US" altLang="zh-CN" baseline="0" dirty="0"/>
              <a:t>our</a:t>
            </a:r>
            <a:r>
              <a:rPr lang="zh-CN" altLang="en-US" baseline="0" dirty="0"/>
              <a:t> </a:t>
            </a:r>
            <a:r>
              <a:rPr lang="en-US" altLang="zh-CN" baseline="0" dirty="0"/>
              <a:t>Category</a:t>
            </a:r>
            <a:r>
              <a:rPr lang="zh-CN" altLang="en-US" baseline="0" dirty="0"/>
              <a:t> </a:t>
            </a:r>
            <a:r>
              <a:rPr lang="en-US" altLang="zh-CN" baseline="0" dirty="0"/>
              <a:t>3,</a:t>
            </a:r>
            <a:r>
              <a:rPr lang="zh-CN" altLang="en-US" baseline="0" dirty="0"/>
              <a:t> </a:t>
            </a:r>
            <a:r>
              <a:rPr lang="en-US" altLang="zh-CN" baseline="0" dirty="0"/>
              <a:t>and</a:t>
            </a:r>
            <a:r>
              <a:rPr lang="zh-CN" altLang="en-US" baseline="0" dirty="0"/>
              <a:t> </a:t>
            </a:r>
            <a:r>
              <a:rPr lang="en-US" altLang="zh-CN" baseline="0" dirty="0"/>
              <a:t>mining</a:t>
            </a:r>
            <a:r>
              <a:rPr lang="zh-CN" altLang="en-US" baseline="0" dirty="0"/>
              <a:t> </a:t>
            </a:r>
            <a:r>
              <a:rPr lang="en-US" altLang="zh-CN" baseline="0" dirty="0"/>
              <a:t>frequent</a:t>
            </a:r>
            <a:r>
              <a:rPr lang="zh-CN" altLang="en-US" baseline="0" dirty="0"/>
              <a:t> </a:t>
            </a:r>
            <a:r>
              <a:rPr lang="en-US" altLang="zh-CN" baseline="0" dirty="0"/>
              <a:t>subgraph</a:t>
            </a:r>
            <a:r>
              <a:rPr lang="zh-CN" altLang="en-US" baseline="0" dirty="0"/>
              <a:t> </a:t>
            </a:r>
            <a:r>
              <a:rPr lang="en-US" altLang="zh-CN" baseline="0" dirty="0"/>
              <a:t>patterns</a:t>
            </a:r>
            <a:r>
              <a:rPr lang="zh-CN" altLang="en-US" baseline="0" dirty="0"/>
              <a:t> </a:t>
            </a:r>
            <a:r>
              <a:rPr lang="en-US" altLang="zh-CN" baseline="0" dirty="0"/>
              <a:t>from</a:t>
            </a:r>
            <a:r>
              <a:rPr lang="zh-CN" altLang="en-US" baseline="0" dirty="0"/>
              <a:t> </a:t>
            </a:r>
            <a:r>
              <a:rPr lang="en-US" altLang="zh-CN" baseline="0" dirty="0"/>
              <a:t>a graph</a:t>
            </a:r>
            <a:r>
              <a:rPr lang="zh-CN" altLang="en-US" baseline="0" dirty="0"/>
              <a:t> </a:t>
            </a:r>
            <a:r>
              <a:rPr lang="en-US" altLang="zh-CN" baseline="0" dirty="0"/>
              <a:t>database</a:t>
            </a:r>
            <a:r>
              <a:rPr lang="zh-CN" altLang="en-US" baseline="0" dirty="0"/>
              <a:t> </a:t>
            </a:r>
            <a:r>
              <a:rPr lang="en-US" altLang="zh-CN" baseline="0" dirty="0"/>
              <a:t>as</a:t>
            </a:r>
            <a:r>
              <a:rPr lang="zh-CN" altLang="en-US" baseline="0" dirty="0"/>
              <a:t> </a:t>
            </a:r>
            <a:r>
              <a:rPr lang="en-US" altLang="zh-CN" baseline="0" dirty="0"/>
              <a:t>in</a:t>
            </a:r>
            <a:r>
              <a:rPr lang="zh-CN" altLang="en-US" baseline="0" dirty="0"/>
              <a:t> </a:t>
            </a:r>
            <a:r>
              <a:rPr lang="en-US" altLang="zh-CN" baseline="0" dirty="0"/>
              <a:t>our</a:t>
            </a:r>
            <a:r>
              <a:rPr lang="zh-CN" altLang="en-US" baseline="0" dirty="0"/>
              <a:t> </a:t>
            </a:r>
            <a:r>
              <a:rPr lang="en-US" altLang="zh-CN" baseline="0" dirty="0"/>
              <a:t>Category</a:t>
            </a:r>
            <a:r>
              <a:rPr lang="zh-CN" altLang="en-US" baseline="0" dirty="0"/>
              <a:t> </a:t>
            </a:r>
            <a:r>
              <a:rPr lang="en-US" altLang="zh-CN" baseline="0" dirty="0"/>
              <a:t>2</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As</a:t>
            </a:r>
            <a:r>
              <a:rPr lang="zh-CN" altLang="en-US" baseline="0" dirty="0"/>
              <a:t> </a:t>
            </a:r>
            <a:r>
              <a:rPr lang="en-US" altLang="zh-CN" baseline="0" dirty="0"/>
              <a:t>a</a:t>
            </a:r>
            <a:r>
              <a:rPr lang="zh-CN" altLang="en-US" baseline="0" dirty="0"/>
              <a:t> </a:t>
            </a:r>
            <a:r>
              <a:rPr lang="en-US" altLang="zh-CN" baseline="0" dirty="0"/>
              <a:t>breakthrough</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area,</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developed</a:t>
            </a:r>
            <a:r>
              <a:rPr lang="zh-CN" altLang="en-US" baseline="0" dirty="0"/>
              <a:t> </a:t>
            </a:r>
            <a:r>
              <a:rPr lang="en-US" altLang="zh-CN" baseline="0" dirty="0"/>
              <a:t>a</a:t>
            </a:r>
            <a:r>
              <a:rPr lang="zh-CN" altLang="en-US" baseline="0" dirty="0"/>
              <a:t> </a:t>
            </a:r>
            <a:r>
              <a:rPr lang="en-US" altLang="zh-CN" baseline="0" dirty="0"/>
              <a:t>distributed</a:t>
            </a:r>
            <a:r>
              <a:rPr lang="zh-CN" altLang="en-US" baseline="0" dirty="0"/>
              <a:t> </a:t>
            </a:r>
            <a:r>
              <a:rPr lang="en-US" altLang="zh-CN" baseline="0" dirty="0"/>
              <a:t>framework</a:t>
            </a:r>
            <a:r>
              <a:rPr lang="zh-CN" altLang="en-US" baseline="0" dirty="0"/>
              <a:t> </a:t>
            </a:r>
            <a:r>
              <a:rPr lang="en-US" altLang="zh-CN" baseline="0" dirty="0"/>
              <a:t>called</a:t>
            </a:r>
            <a:r>
              <a:rPr lang="zh-CN" altLang="en-US" baseline="0" dirty="0"/>
              <a:t> </a:t>
            </a:r>
            <a:r>
              <a:rPr lang="en-US" altLang="zh-CN" baseline="0" dirty="0"/>
              <a:t>G-thinker</a:t>
            </a:r>
            <a:r>
              <a:rPr lang="zh-CN" altLang="en-US" baseline="0" dirty="0"/>
              <a:t> </a:t>
            </a:r>
            <a:r>
              <a:rPr lang="en-US" altLang="zh-CN" baseline="0" dirty="0"/>
              <a:t>for</a:t>
            </a:r>
            <a:r>
              <a:rPr lang="zh-CN" altLang="en-US" baseline="0" dirty="0"/>
              <a:t> </a:t>
            </a:r>
            <a:r>
              <a:rPr lang="en-US" altLang="zh-CN" baseline="0" dirty="0"/>
              <a:t>mining</a:t>
            </a:r>
            <a:r>
              <a:rPr lang="zh-CN" altLang="en-US" baseline="0" dirty="0"/>
              <a:t> </a:t>
            </a:r>
            <a:r>
              <a:rPr lang="en-US" altLang="zh-CN" baseline="0" dirty="0"/>
              <a:t>dense</a:t>
            </a:r>
            <a:r>
              <a:rPr lang="zh-CN" altLang="en-US" baseline="0" dirty="0"/>
              <a:t> </a:t>
            </a:r>
            <a:r>
              <a:rPr lang="en-US" altLang="zh-CN" baseline="0" dirty="0"/>
              <a:t>subgraphs,</a:t>
            </a:r>
            <a:r>
              <a:rPr lang="zh-CN" altLang="en-US" baseline="0" dirty="0"/>
              <a:t> </a:t>
            </a:r>
            <a:r>
              <a:rPr lang="en-US" altLang="zh-CN" baseline="0" dirty="0"/>
              <a:t>which</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presented</a:t>
            </a:r>
            <a:r>
              <a:rPr lang="zh-CN" altLang="en-US" baseline="0" dirty="0"/>
              <a:t> </a:t>
            </a:r>
            <a:r>
              <a:rPr lang="en-US" altLang="zh-CN" baseline="0" dirty="0"/>
              <a:t>by</a:t>
            </a:r>
            <a:r>
              <a:rPr lang="zh-CN" altLang="en-US" baseline="0" dirty="0"/>
              <a:t> </a:t>
            </a:r>
            <a:r>
              <a:rPr lang="en-US" altLang="zh-CN" baseline="0" dirty="0"/>
              <a:t>my</a:t>
            </a:r>
            <a:r>
              <a:rPr lang="zh-CN" altLang="en-US" baseline="0" dirty="0"/>
              <a:t> </a:t>
            </a:r>
            <a:r>
              <a:rPr lang="en-US" altLang="zh-CN" baseline="0" dirty="0"/>
              <a:t>student</a:t>
            </a:r>
            <a:r>
              <a:rPr lang="zh-CN" altLang="en-US" baseline="0" dirty="0"/>
              <a:t> </a:t>
            </a:r>
            <a:r>
              <a:rPr lang="en-US" altLang="zh-CN" baseline="0" dirty="0" err="1"/>
              <a:t>Guimu</a:t>
            </a:r>
            <a:r>
              <a:rPr lang="en-US" altLang="zh-CN"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r>
              <a:rPr lang="en-US" altLang="zh-CN" baseline="0" dirty="0"/>
              <a:t>We</a:t>
            </a:r>
            <a:r>
              <a:rPr lang="zh-CN" altLang="en-US" baseline="0" dirty="0"/>
              <a:t> </a:t>
            </a:r>
            <a:r>
              <a:rPr lang="en-US" altLang="zh-CN" baseline="0" dirty="0"/>
              <a:t>have</a:t>
            </a:r>
            <a:r>
              <a:rPr lang="zh-CN" altLang="en-US" baseline="0" dirty="0"/>
              <a:t> </a:t>
            </a:r>
            <a:r>
              <a:rPr lang="en-US" altLang="zh-CN" baseline="0" dirty="0"/>
              <a:t>also</a:t>
            </a:r>
            <a:r>
              <a:rPr lang="zh-CN" altLang="en-US" baseline="0" dirty="0"/>
              <a:t> </a:t>
            </a:r>
            <a:r>
              <a:rPr lang="en-US" altLang="zh-CN" baseline="0" dirty="0"/>
              <a:t>developed</a:t>
            </a:r>
            <a:r>
              <a:rPr lang="zh-CN" altLang="en-US" baseline="0" dirty="0"/>
              <a:t> </a:t>
            </a:r>
            <a:r>
              <a:rPr lang="en-US" altLang="zh-CN" baseline="0" dirty="0"/>
              <a:t>a</a:t>
            </a:r>
            <a:r>
              <a:rPr lang="zh-CN" altLang="en-US" baseline="0" dirty="0"/>
              <a:t> </a:t>
            </a:r>
            <a:r>
              <a:rPr lang="en-US" altLang="zh-CN" baseline="0" dirty="0"/>
              <a:t>parallel</a:t>
            </a:r>
            <a:r>
              <a:rPr lang="zh-CN" altLang="en-US" baseline="0" dirty="0"/>
              <a:t> </a:t>
            </a:r>
            <a:r>
              <a:rPr lang="en-US" altLang="zh-CN" baseline="0" dirty="0"/>
              <a:t>framework</a:t>
            </a:r>
            <a:r>
              <a:rPr lang="zh-CN" altLang="en-US" baseline="0" dirty="0"/>
              <a:t> </a:t>
            </a:r>
            <a:r>
              <a:rPr lang="en-US" altLang="zh-CN" baseline="0" dirty="0"/>
              <a:t>called</a:t>
            </a:r>
            <a:r>
              <a:rPr lang="zh-CN" altLang="en-US" baseline="0" dirty="0"/>
              <a:t> </a:t>
            </a:r>
            <a:r>
              <a:rPr lang="en-US" altLang="zh-CN" baseline="0" dirty="0" err="1"/>
              <a:t>PrefixFPM</a:t>
            </a:r>
            <a:r>
              <a:rPr lang="zh-CN" altLang="en-US" baseline="0" dirty="0"/>
              <a:t> </a:t>
            </a:r>
            <a:r>
              <a:rPr lang="en-US" altLang="zh-CN" baseline="0" dirty="0"/>
              <a:t>for</a:t>
            </a:r>
            <a:r>
              <a:rPr lang="zh-CN" altLang="en-US" baseline="0" dirty="0"/>
              <a:t> </a:t>
            </a:r>
            <a:r>
              <a:rPr lang="en-US" altLang="zh-CN" baseline="0" dirty="0"/>
              <a:t>mining</a:t>
            </a:r>
            <a:r>
              <a:rPr lang="zh-CN" altLang="en-US" baseline="0" dirty="0"/>
              <a:t> </a:t>
            </a:r>
            <a:r>
              <a:rPr lang="en-US" altLang="zh-CN" baseline="0" dirty="0"/>
              <a:t>frequent</a:t>
            </a:r>
            <a:r>
              <a:rPr lang="zh-CN" altLang="en-US" baseline="0" dirty="0"/>
              <a:t> </a:t>
            </a:r>
            <a:r>
              <a:rPr lang="en-US" altLang="zh-CN" baseline="0" dirty="0"/>
              <a:t>patterns</a:t>
            </a:r>
            <a:r>
              <a:rPr lang="zh-CN" altLang="en-US" baseline="0" dirty="0"/>
              <a:t> </a:t>
            </a:r>
            <a:r>
              <a:rPr lang="en-US" altLang="zh-CN" baseline="0" dirty="0"/>
              <a:t>in</a:t>
            </a:r>
            <a:r>
              <a:rPr lang="zh-CN" altLang="en-US" baseline="0" dirty="0"/>
              <a:t> </a:t>
            </a:r>
            <a:r>
              <a:rPr lang="en-US" altLang="zh-CN" baseline="0" dirty="0"/>
              <a:t>general,</a:t>
            </a:r>
            <a:r>
              <a:rPr lang="zh-CN" altLang="en-US" baseline="0" dirty="0"/>
              <a:t> </a:t>
            </a:r>
            <a:r>
              <a:rPr lang="en-US" altLang="zh-CN" baseline="0" dirty="0"/>
              <a:t>which</a:t>
            </a:r>
            <a:r>
              <a:rPr lang="zh-CN" altLang="en-US" baseline="0" dirty="0"/>
              <a:t> </a:t>
            </a:r>
            <a:r>
              <a:rPr lang="en-US" altLang="zh-CN" baseline="0" dirty="0"/>
              <a:t>I</a:t>
            </a:r>
            <a:r>
              <a:rPr lang="zh-CN" altLang="en-US" baseline="0" dirty="0"/>
              <a:t> </a:t>
            </a:r>
            <a:r>
              <a:rPr lang="en-US" altLang="zh-CN" baseline="0" dirty="0"/>
              <a:t>will</a:t>
            </a:r>
            <a:r>
              <a:rPr lang="zh-CN" altLang="en-US" baseline="0" dirty="0"/>
              <a:t> </a:t>
            </a:r>
            <a:r>
              <a:rPr lang="en-US" altLang="zh-CN" baseline="0" dirty="0"/>
              <a:t>introduce</a:t>
            </a:r>
            <a:r>
              <a:rPr lang="zh-CN" altLang="en-US" baseline="0" dirty="0"/>
              <a:t> </a:t>
            </a:r>
            <a:r>
              <a:rPr lang="en-US" altLang="zh-CN" baseline="0" dirty="0"/>
              <a:t>next</a:t>
            </a:r>
            <a:r>
              <a:rPr lang="zh-CN" altLang="en-US" baseline="0" dirty="0"/>
              <a:t> </a:t>
            </a:r>
            <a:r>
              <a:rPr lang="en-US" altLang="zh-CN" baseline="0" dirty="0"/>
              <a:t>after</a:t>
            </a:r>
            <a:r>
              <a:rPr lang="zh-CN" altLang="en-US" baseline="0" dirty="0"/>
              <a:t> </a:t>
            </a:r>
            <a:r>
              <a:rPr lang="en-US" altLang="zh-CN" baseline="0" dirty="0"/>
              <a:t>motivating</a:t>
            </a:r>
            <a:r>
              <a:rPr lang="zh-CN" altLang="en-US" baseline="0" dirty="0"/>
              <a:t> </a:t>
            </a:r>
            <a:r>
              <a:rPr lang="en-US" altLang="zh-CN" baseline="0" dirty="0"/>
              <a:t>why</a:t>
            </a:r>
            <a:r>
              <a:rPr lang="zh-CN" altLang="en-US" baseline="0" dirty="0"/>
              <a:t> </a:t>
            </a:r>
            <a:r>
              <a:rPr lang="en-US" altLang="zh-CN" baseline="0" dirty="0"/>
              <a:t>TLAV</a:t>
            </a:r>
            <a:r>
              <a:rPr lang="zh-CN" altLang="en-US" baseline="0" dirty="0"/>
              <a:t> </a:t>
            </a:r>
            <a:r>
              <a:rPr lang="en-US" altLang="zh-CN" baseline="0" dirty="0"/>
              <a:t>systems</a:t>
            </a:r>
            <a:r>
              <a:rPr lang="zh-CN" altLang="en-US" baseline="0" dirty="0"/>
              <a:t> </a:t>
            </a:r>
            <a:r>
              <a:rPr lang="en-US" altLang="zh-CN" baseline="0" dirty="0"/>
              <a:t>are</a:t>
            </a:r>
            <a:r>
              <a:rPr lang="zh-CN" altLang="en-US" baseline="0" dirty="0"/>
              <a:t> </a:t>
            </a:r>
            <a:r>
              <a:rPr lang="en-US" altLang="zh-CN" baseline="0" dirty="0"/>
              <a:t>inefficient</a:t>
            </a:r>
            <a:r>
              <a:rPr lang="zh-CN" altLang="en-US" baseline="0" dirty="0"/>
              <a:t> </a:t>
            </a:r>
            <a:r>
              <a:rPr lang="en-US" altLang="zh-CN" baseline="0" dirty="0"/>
              <a:t>when</a:t>
            </a:r>
            <a:r>
              <a:rPr lang="zh-CN" altLang="en-US" baseline="0" dirty="0"/>
              <a:t> </a:t>
            </a:r>
            <a:r>
              <a:rPr lang="en-US" altLang="zh-CN" baseline="0" dirty="0"/>
              <a:t>going</a:t>
            </a:r>
            <a:r>
              <a:rPr lang="zh-CN" altLang="en-US" baseline="0" dirty="0"/>
              <a:t> </a:t>
            </a:r>
            <a:r>
              <a:rPr lang="en-US" altLang="zh-CN" baseline="0" dirty="0"/>
              <a:t>beyond</a:t>
            </a:r>
            <a:r>
              <a:rPr lang="zh-CN" altLang="en-US" baseline="0" dirty="0"/>
              <a:t> </a:t>
            </a:r>
            <a:r>
              <a:rPr lang="en-US" altLang="zh-CN" baseline="0" dirty="0"/>
              <a:t>iterative</a:t>
            </a:r>
            <a:r>
              <a:rPr lang="zh-CN" altLang="en-US" baseline="0" dirty="0"/>
              <a:t> </a:t>
            </a:r>
            <a:r>
              <a:rPr lang="en-US" altLang="zh-CN" baseline="0" dirty="0"/>
              <a:t>data-intensive</a:t>
            </a:r>
            <a:r>
              <a:rPr lang="zh-CN" altLang="en-US" baseline="0" dirty="0"/>
              <a:t> </a:t>
            </a:r>
            <a:r>
              <a:rPr lang="en-US" altLang="zh-CN" baseline="0" dirty="0"/>
              <a:t>graph</a:t>
            </a:r>
            <a:r>
              <a:rPr lang="zh-CN" altLang="en-US" baseline="0" dirty="0"/>
              <a:t> </a:t>
            </a:r>
            <a:r>
              <a:rPr lang="en-US" altLang="zh-CN" baseline="0" dirty="0"/>
              <a:t>analytics.</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56</a:t>
            </a:fld>
            <a:endParaRPr lang="en-US"/>
          </a:p>
        </p:txBody>
      </p:sp>
    </p:spTree>
    <p:extLst>
      <p:ext uri="{BB962C8B-B14F-4D97-AF65-F5344CB8AC3E}">
        <p14:creationId xmlns:p14="http://schemas.microsoft.com/office/powerpoint/2010/main" val="3882774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It</a:t>
            </a:r>
            <a:r>
              <a:rPr lang="zh-CN" altLang="en-US" baseline="0" dirty="0"/>
              <a:t> </a:t>
            </a:r>
            <a:r>
              <a:rPr lang="en-US" altLang="zh-CN" baseline="0" dirty="0"/>
              <a:t>is</a:t>
            </a:r>
            <a:r>
              <a:rPr lang="zh-CN" altLang="en-US" baseline="0" dirty="0"/>
              <a:t> </a:t>
            </a:r>
            <a:r>
              <a:rPr lang="en-US" altLang="zh-CN" baseline="0" dirty="0"/>
              <a:t>worth</a:t>
            </a:r>
            <a:r>
              <a:rPr lang="zh-CN" altLang="en-US" baseline="0" dirty="0"/>
              <a:t> </a:t>
            </a:r>
            <a:r>
              <a:rPr lang="en-US" altLang="zh-CN" baseline="0" dirty="0"/>
              <a:t>noting</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excitement</a:t>
            </a:r>
            <a:r>
              <a:rPr lang="zh-CN" altLang="en-US" baseline="0" dirty="0"/>
              <a:t> </a:t>
            </a:r>
            <a:r>
              <a:rPr lang="en-US" altLang="zh-CN" baseline="0" dirty="0"/>
              <a:t>of</a:t>
            </a:r>
            <a:r>
              <a:rPr lang="zh-CN" altLang="en-US" baseline="0" dirty="0"/>
              <a:t> </a:t>
            </a:r>
            <a:r>
              <a:rPr lang="en-US" altLang="zh-CN" baseline="0" dirty="0"/>
              <a:t>Big</a:t>
            </a:r>
            <a:r>
              <a:rPr lang="zh-CN" altLang="en-US" baseline="0" dirty="0"/>
              <a:t> </a:t>
            </a:r>
            <a:r>
              <a:rPr lang="en-US" altLang="zh-CN" baseline="0" dirty="0"/>
              <a:t>Data</a:t>
            </a:r>
            <a:r>
              <a:rPr lang="zh-CN" altLang="en-US" baseline="0" dirty="0"/>
              <a:t> </a:t>
            </a:r>
            <a:r>
              <a:rPr lang="en-US" altLang="zh-CN" baseline="0" dirty="0"/>
              <a:t>systems</a:t>
            </a:r>
            <a:r>
              <a:rPr lang="zh-CN" altLang="en-US" baseline="0" dirty="0"/>
              <a:t> </a:t>
            </a:r>
            <a:r>
              <a:rPr lang="en-US" altLang="zh-CN" baseline="0" dirty="0"/>
              <a:t>are</a:t>
            </a:r>
            <a:r>
              <a:rPr lang="zh-CN" altLang="en-US" baseline="0" dirty="0"/>
              <a:t> </a:t>
            </a:r>
            <a:r>
              <a:rPr lang="en-US" altLang="zh-CN" baseline="0" dirty="0"/>
              <a:t>nothing</a:t>
            </a:r>
            <a:r>
              <a:rPr lang="zh-CN" altLang="en-US" baseline="0" dirty="0"/>
              <a:t> </a:t>
            </a:r>
            <a:r>
              <a:rPr lang="en-US" altLang="zh-CN" baseline="0" dirty="0"/>
              <a:t>more</a:t>
            </a:r>
            <a:r>
              <a:rPr lang="zh-CN" altLang="en-US" baseline="0" dirty="0"/>
              <a:t> </a:t>
            </a:r>
            <a:r>
              <a:rPr lang="en-US" altLang="zh-CN" baseline="0" dirty="0"/>
              <a:t>than</a:t>
            </a:r>
            <a:r>
              <a:rPr lang="zh-CN" altLang="en-US" baseline="0" dirty="0"/>
              <a:t> </a:t>
            </a:r>
            <a:r>
              <a:rPr lang="en-US" altLang="zh-CN" baseline="0" dirty="0"/>
              <a:t>building</a:t>
            </a:r>
            <a:r>
              <a:rPr lang="zh-CN" altLang="en-US" baseline="0" dirty="0"/>
              <a:t> </a:t>
            </a:r>
            <a:r>
              <a:rPr lang="en-US" altLang="zh-CN" baseline="0" dirty="0"/>
              <a:t>data-intensive</a:t>
            </a:r>
            <a:r>
              <a:rPr lang="zh-CN" altLang="en-US" baseline="0" dirty="0"/>
              <a:t> </a:t>
            </a:r>
            <a:r>
              <a:rPr lang="en-US" altLang="zh-CN" baseline="0" dirty="0"/>
              <a:t>frameworks</a:t>
            </a:r>
            <a:r>
              <a:rPr lang="zh-CN" altLang="en-US" baseline="0" dirty="0"/>
              <a:t> </a:t>
            </a:r>
            <a:r>
              <a:rPr lang="en-US" altLang="zh-CN" baseline="0" dirty="0"/>
              <a:t>where</a:t>
            </a:r>
            <a:r>
              <a:rPr lang="zh-CN" altLang="en-US" baseline="0" dirty="0"/>
              <a:t> </a:t>
            </a:r>
            <a:r>
              <a:rPr lang="en-US" altLang="zh-CN" baseline="0" dirty="0"/>
              <a:t>different</a:t>
            </a:r>
            <a:r>
              <a:rPr lang="zh-CN" altLang="en-US" baseline="0" dirty="0"/>
              <a:t> </a:t>
            </a:r>
            <a:r>
              <a:rPr lang="en-US" altLang="zh-CN" baseline="0" dirty="0"/>
              <a:t>data</a:t>
            </a:r>
            <a:r>
              <a:rPr lang="zh-CN" altLang="en-US" baseline="0" dirty="0"/>
              <a:t> </a:t>
            </a:r>
            <a:r>
              <a:rPr lang="en-US" altLang="zh-CN" baseline="0" dirty="0"/>
              <a:t>partitions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streamed</a:t>
            </a:r>
            <a:r>
              <a:rPr lang="zh-CN" altLang="en-US" baseline="0" dirty="0"/>
              <a:t> </a:t>
            </a:r>
            <a:r>
              <a:rPr lang="en-US" altLang="zh-CN" baseline="0" dirty="0"/>
              <a:t>in</a:t>
            </a:r>
            <a:r>
              <a:rPr lang="zh-CN" altLang="en-US" baseline="0" dirty="0"/>
              <a:t> </a:t>
            </a:r>
            <a:r>
              <a:rPr lang="en-US" altLang="zh-CN" baseline="0" dirty="0"/>
              <a:t>parallel,</a:t>
            </a:r>
            <a:r>
              <a:rPr lang="zh-CN" altLang="en-US" baseline="0" dirty="0"/>
              <a:t> </a:t>
            </a:r>
            <a:r>
              <a:rPr lang="en-US" altLang="zh-CN" baseline="0" dirty="0"/>
              <a:t>and</a:t>
            </a:r>
            <a:r>
              <a:rPr lang="zh-CN" altLang="en-US" baseline="0" dirty="0"/>
              <a:t> </a:t>
            </a:r>
            <a:r>
              <a:rPr lang="en-US" altLang="zh-CN" baseline="0" dirty="0"/>
              <a:t>messages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exchanged</a:t>
            </a:r>
            <a:r>
              <a:rPr lang="zh-CN" altLang="en-US" baseline="0" dirty="0"/>
              <a:t> </a:t>
            </a:r>
            <a:r>
              <a:rPr lang="en-US" altLang="zh-CN" baseline="0" dirty="0"/>
              <a:t>in</a:t>
            </a:r>
            <a:r>
              <a:rPr lang="zh-CN" altLang="en-US" baseline="0" dirty="0"/>
              <a:t> </a:t>
            </a:r>
            <a:r>
              <a:rPr lang="en-US" altLang="zh-CN" baseline="0" dirty="0"/>
              <a:t>parallel.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They</a:t>
            </a:r>
            <a:r>
              <a:rPr lang="zh-CN" altLang="en-US" baseline="0" dirty="0"/>
              <a:t> </a:t>
            </a:r>
            <a:r>
              <a:rPr lang="en-US" altLang="zh-CN" baseline="0" dirty="0"/>
              <a:t>are</a:t>
            </a:r>
            <a:r>
              <a:rPr lang="zh-CN" altLang="en-US" baseline="0" dirty="0"/>
              <a:t> </a:t>
            </a:r>
            <a:r>
              <a:rPr lang="en-US" altLang="zh-CN" baseline="0" dirty="0"/>
              <a:t>good</a:t>
            </a:r>
            <a:r>
              <a:rPr lang="zh-CN" altLang="en-US" baseline="0" dirty="0"/>
              <a:t> </a:t>
            </a:r>
            <a:r>
              <a:rPr lang="en-US" altLang="zh-CN" baseline="0" dirty="0"/>
              <a:t>for</a:t>
            </a:r>
            <a:r>
              <a:rPr lang="zh-CN" altLang="en-US" baseline="0" dirty="0"/>
              <a:t> </a:t>
            </a:r>
            <a:r>
              <a:rPr lang="en-US" altLang="zh-CN" baseline="0" dirty="0"/>
              <a:t>IO-heavy</a:t>
            </a:r>
            <a:r>
              <a:rPr lang="zh-CN" altLang="en-US" baseline="0" dirty="0"/>
              <a:t> </a:t>
            </a:r>
            <a:r>
              <a:rPr lang="en-US" altLang="zh-CN" baseline="0" dirty="0"/>
              <a:t>operations,</a:t>
            </a:r>
            <a:r>
              <a:rPr lang="zh-CN" altLang="en-US" baseline="0" dirty="0"/>
              <a:t> </a:t>
            </a:r>
            <a:r>
              <a:rPr lang="en-US" altLang="zh-CN" baseline="0" dirty="0"/>
              <a:t>[move</a:t>
            </a:r>
            <a:r>
              <a:rPr lang="zh-CN" altLang="en-US" baseline="0" dirty="0"/>
              <a:t> </a:t>
            </a:r>
            <a:r>
              <a:rPr lang="en-US" altLang="zh-CN" baseline="0" dirty="0"/>
              <a:t>mouse]</a:t>
            </a:r>
            <a:r>
              <a:rPr lang="zh-CN" altLang="en-US" baseline="0" dirty="0"/>
              <a:t> </a:t>
            </a:r>
            <a:r>
              <a:rPr lang="en-US" altLang="zh-CN" baseline="0" dirty="0"/>
              <a:t>but</a:t>
            </a:r>
            <a:r>
              <a:rPr lang="zh-CN" altLang="en-US" baseline="0" dirty="0"/>
              <a:t> </a:t>
            </a:r>
            <a:r>
              <a:rPr lang="en-US" altLang="zh-CN" baseline="0" dirty="0"/>
              <a:t>the</a:t>
            </a:r>
            <a:r>
              <a:rPr lang="zh-CN" altLang="en-US" baseline="0" dirty="0"/>
              <a:t> </a:t>
            </a:r>
            <a:r>
              <a:rPr lang="en-US" altLang="zh-CN" baseline="0" dirty="0"/>
              <a:t>aggregate</a:t>
            </a:r>
            <a:r>
              <a:rPr lang="zh-CN" altLang="en-US" baseline="0" dirty="0"/>
              <a:t> </a:t>
            </a:r>
            <a:r>
              <a:rPr lang="en-US" altLang="zh-CN" baseline="0" dirty="0"/>
              <a:t>IO-bandwidth</a:t>
            </a:r>
            <a:r>
              <a:rPr lang="zh-CN" altLang="en-US" baseline="0" dirty="0"/>
              <a:t> </a:t>
            </a:r>
            <a:r>
              <a:rPr lang="en-US" altLang="zh-CN" baseline="0" dirty="0"/>
              <a:t>utilized</a:t>
            </a:r>
            <a:r>
              <a:rPr lang="zh-CN" altLang="en-US" baseline="0" dirty="0"/>
              <a:t> </a:t>
            </a:r>
            <a:r>
              <a:rPr lang="en-US" altLang="zh-CN" baseline="0" dirty="0"/>
              <a:t>is</a:t>
            </a:r>
            <a:r>
              <a:rPr lang="zh-CN" altLang="en-US" baseline="0" dirty="0"/>
              <a:t> </a:t>
            </a:r>
            <a:r>
              <a:rPr lang="en-US" altLang="zh-CN" baseline="0" dirty="0"/>
              <a:t>often</a:t>
            </a:r>
            <a:r>
              <a:rPr lang="zh-CN" altLang="en-US" baseline="0" dirty="0"/>
              <a:t> </a:t>
            </a:r>
            <a:r>
              <a:rPr lang="en-US" altLang="zh-CN" baseline="0" dirty="0"/>
              <a:t>comparable</a:t>
            </a:r>
            <a:r>
              <a:rPr lang="zh-CN" altLang="en-US" baseline="0" dirty="0"/>
              <a:t> </a:t>
            </a:r>
            <a:r>
              <a:rPr lang="en-US" altLang="zh-CN" baseline="0" dirty="0"/>
              <a:t>or</a:t>
            </a:r>
            <a:r>
              <a:rPr lang="zh-CN" altLang="en-US" baseline="0" dirty="0"/>
              <a:t> </a:t>
            </a:r>
            <a:r>
              <a:rPr lang="en-US" altLang="zh-CN" baseline="0" dirty="0"/>
              <a:t>less</a:t>
            </a:r>
            <a:r>
              <a:rPr lang="zh-CN" altLang="en-US" baseline="0" dirty="0"/>
              <a:t> </a:t>
            </a:r>
            <a:r>
              <a:rPr lang="en-US" altLang="zh-CN" baseline="0" dirty="0"/>
              <a:t>than</a:t>
            </a:r>
            <a:r>
              <a:rPr lang="zh-CN" altLang="en-US" baseline="0" dirty="0"/>
              <a:t> </a:t>
            </a:r>
            <a:r>
              <a:rPr lang="en-US" altLang="zh-CN" baseline="0" dirty="0"/>
              <a:t>the</a:t>
            </a:r>
            <a:r>
              <a:rPr lang="zh-CN" altLang="en-US" baseline="0" dirty="0"/>
              <a:t> </a:t>
            </a:r>
            <a:r>
              <a:rPr lang="en-US" altLang="zh-CN" baseline="0" dirty="0"/>
              <a:t>throughput</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single</a:t>
            </a:r>
            <a:r>
              <a:rPr lang="zh-CN" altLang="en-US" baseline="0" dirty="0"/>
              <a:t> </a:t>
            </a:r>
            <a:r>
              <a:rPr lang="en-US" altLang="zh-CN" baseline="0" dirty="0"/>
              <a:t>CPU</a:t>
            </a:r>
            <a:r>
              <a:rPr lang="zh-CN" altLang="en-US" baseline="0" dirty="0"/>
              <a:t> </a:t>
            </a:r>
            <a:r>
              <a:rPr lang="en-US" altLang="zh-CN" baseline="0" dirty="0"/>
              <a:t>core,</a:t>
            </a:r>
            <a:r>
              <a:rPr lang="zh-CN" altLang="en-US" baseline="0" dirty="0"/>
              <a:t> </a:t>
            </a:r>
            <a:r>
              <a:rPr lang="en-US" altLang="zh-CN" baseline="0" dirty="0"/>
              <a:t>as</a:t>
            </a:r>
            <a:r>
              <a:rPr lang="zh-CN" altLang="en-US" baseline="0" dirty="0"/>
              <a:t> </a:t>
            </a:r>
            <a:r>
              <a:rPr lang="en-US" altLang="zh-CN" baseline="0" dirty="0"/>
              <a:t>indicated</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post</a:t>
            </a:r>
            <a:r>
              <a:rPr lang="zh-CN" altLang="en-US" baseline="0" dirty="0"/>
              <a:t> </a:t>
            </a:r>
            <a:r>
              <a:rPr lang="en-US" altLang="zh-CN" baseline="0" dirty="0"/>
              <a:t>by</a:t>
            </a:r>
            <a:r>
              <a:rPr lang="zh-CN" altLang="en-US" baseline="0" dirty="0"/>
              <a:t> </a:t>
            </a:r>
            <a:r>
              <a:rPr lang="en-US" altLang="zh-CN" baseline="0" dirty="0"/>
              <a:t>Frank</a:t>
            </a:r>
            <a:r>
              <a:rPr lang="zh-CN" altLang="en-US" baseline="0" dirty="0"/>
              <a:t> </a:t>
            </a:r>
            <a:r>
              <a:rPr lang="en-US" altLang="zh-CN" baseline="0" dirty="0"/>
              <a:t>McSherry</a:t>
            </a:r>
          </a:p>
        </p:txBody>
      </p:sp>
      <p:sp>
        <p:nvSpPr>
          <p:cNvPr id="4" name="Slide Number Placeholder 3"/>
          <p:cNvSpPr>
            <a:spLocks noGrp="1"/>
          </p:cNvSpPr>
          <p:nvPr>
            <p:ph type="sldNum" sz="quarter" idx="10"/>
          </p:nvPr>
        </p:nvSpPr>
        <p:spPr/>
        <p:txBody>
          <a:bodyPr/>
          <a:lstStyle/>
          <a:p>
            <a:fld id="{E4BD9A76-C457-694D-9067-3B862B4C239D}" type="slidenum">
              <a:rPr lang="en-US" smtClean="0"/>
              <a:pPr/>
              <a:t>57</a:t>
            </a:fld>
            <a:endParaRPr lang="en-US"/>
          </a:p>
        </p:txBody>
      </p:sp>
    </p:spTree>
    <p:extLst>
      <p:ext uri="{BB962C8B-B14F-4D97-AF65-F5344CB8AC3E}">
        <p14:creationId xmlns:p14="http://schemas.microsoft.com/office/powerpoint/2010/main" val="3821983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Frank</a:t>
            </a:r>
            <a:r>
              <a:rPr lang="zh-CN" altLang="en-US" baseline="0" dirty="0"/>
              <a:t> </a:t>
            </a:r>
            <a:r>
              <a:rPr lang="en-US" altLang="zh-CN" baseline="0" dirty="0"/>
              <a:t>McSherry</a:t>
            </a:r>
            <a:r>
              <a:rPr lang="zh-CN" altLang="en-US" baseline="0" dirty="0"/>
              <a:t> </a:t>
            </a:r>
            <a:r>
              <a:rPr lang="en-US" altLang="zh-CN" baseline="0" dirty="0"/>
              <a:t>thinks</a:t>
            </a:r>
            <a:r>
              <a:rPr lang="zh-CN" altLang="en-US" baseline="0" dirty="0"/>
              <a:t> </a:t>
            </a:r>
            <a:r>
              <a:rPr lang="en-US" altLang="zh-CN" baseline="0" dirty="0"/>
              <a:t>that</a:t>
            </a:r>
            <a:r>
              <a:rPr lang="zh-CN" altLang="en-US" baseline="0" dirty="0"/>
              <a:t> </a:t>
            </a:r>
            <a:r>
              <a:rPr lang="en-US" altLang="zh-CN" baseline="0" dirty="0"/>
              <a:t>people</a:t>
            </a:r>
            <a:r>
              <a:rPr lang="zh-CN" altLang="en-US" baseline="0" dirty="0"/>
              <a:t> </a:t>
            </a:r>
            <a:r>
              <a:rPr lang="en-US" altLang="zh-CN" baseline="0" dirty="0"/>
              <a:t>are</a:t>
            </a:r>
            <a:r>
              <a:rPr lang="zh-CN" altLang="en-US" baseline="0" dirty="0"/>
              <a:t> </a:t>
            </a:r>
            <a:r>
              <a:rPr lang="en-US" altLang="zh-CN" baseline="0" dirty="0"/>
              <a:t>overexcited</a:t>
            </a:r>
            <a:r>
              <a:rPr lang="zh-CN" altLang="en-US" baseline="0" dirty="0"/>
              <a:t> </a:t>
            </a:r>
            <a:r>
              <a:rPr lang="en-US" altLang="zh-CN" baseline="0" dirty="0"/>
              <a:t>about</a:t>
            </a:r>
            <a:r>
              <a:rPr lang="zh-CN" altLang="en-US" baseline="0" dirty="0"/>
              <a:t> </a:t>
            </a:r>
            <a:r>
              <a:rPr lang="en-US" altLang="zh-CN" baseline="0" dirty="0"/>
              <a:t>Big</a:t>
            </a:r>
            <a:r>
              <a:rPr lang="zh-CN" altLang="en-US" baseline="0" dirty="0"/>
              <a:t> </a:t>
            </a:r>
            <a:r>
              <a:rPr lang="en-US" altLang="zh-CN" baseline="0" dirty="0"/>
              <a:t>Data</a:t>
            </a:r>
            <a:r>
              <a:rPr lang="zh-CN" altLang="en-US" baseline="0" dirty="0"/>
              <a:t> </a:t>
            </a:r>
            <a:r>
              <a:rPr lang="en-US" altLang="zh-CN" baseline="0" dirty="0"/>
              <a:t>systems,</a:t>
            </a:r>
            <a:r>
              <a:rPr lang="zh-CN" altLang="en-US" baseline="0" dirty="0"/>
              <a:t> </a:t>
            </a:r>
            <a:r>
              <a:rPr lang="en-US" altLang="zh-CN" baseline="0" dirty="0"/>
              <a:t>and</a:t>
            </a:r>
            <a:r>
              <a:rPr lang="zh-CN" altLang="en-US" baseline="0" dirty="0"/>
              <a:t> </a:t>
            </a:r>
            <a:r>
              <a:rPr lang="en-US" altLang="zh-CN" baseline="0" dirty="0"/>
              <a:t>people</a:t>
            </a:r>
            <a:r>
              <a:rPr lang="zh-CN" altLang="en-US" baseline="0" dirty="0"/>
              <a:t> </a:t>
            </a:r>
            <a:r>
              <a:rPr lang="en-US" altLang="zh-CN" baseline="0" dirty="0"/>
              <a:t>are</a:t>
            </a:r>
            <a:r>
              <a:rPr lang="zh-CN" altLang="en-US" baseline="0" dirty="0"/>
              <a:t> </a:t>
            </a:r>
            <a:r>
              <a:rPr lang="en-US" altLang="zh-CN" baseline="0" dirty="0"/>
              <a:t>developing</a:t>
            </a:r>
            <a:r>
              <a:rPr lang="zh-CN" altLang="en-US" baseline="0" dirty="0"/>
              <a:t> </a:t>
            </a:r>
            <a:r>
              <a:rPr lang="en-US" altLang="zh-CN" baseline="0" dirty="0"/>
              <a:t>systems</a:t>
            </a:r>
            <a:r>
              <a:rPr lang="zh-CN" altLang="en-US" baseline="0" dirty="0"/>
              <a:t> </a:t>
            </a:r>
            <a:r>
              <a:rPr lang="en-US" altLang="zh-CN" baseline="0" dirty="0"/>
              <a:t>with</a:t>
            </a:r>
            <a:r>
              <a:rPr lang="zh-CN" altLang="en-US" baseline="0" dirty="0"/>
              <a:t> </a:t>
            </a:r>
            <a:r>
              <a:rPr lang="en-US" altLang="zh-CN" baseline="0" dirty="0"/>
              <a:t>poor</a:t>
            </a:r>
            <a:r>
              <a:rPr lang="zh-CN" altLang="en-US" baseline="0" dirty="0"/>
              <a:t> </a:t>
            </a:r>
            <a:r>
              <a:rPr lang="en-US" altLang="zh-CN" baseline="0" dirty="0"/>
              <a:t>performance.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58</a:t>
            </a:fld>
            <a:endParaRPr lang="en-US"/>
          </a:p>
        </p:txBody>
      </p:sp>
    </p:spTree>
    <p:extLst>
      <p:ext uri="{BB962C8B-B14F-4D97-AF65-F5344CB8AC3E}">
        <p14:creationId xmlns:p14="http://schemas.microsoft.com/office/powerpoint/2010/main" val="24922515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a:t>
            </a:r>
            <a:r>
              <a:rPr lang="zh-CN" altLang="en-US" baseline="0" dirty="0"/>
              <a:t> </a:t>
            </a:r>
            <a:r>
              <a:rPr lang="en-US" altLang="zh-CN" baseline="0" dirty="0"/>
              <a:t>fact,</a:t>
            </a:r>
            <a:r>
              <a:rPr lang="zh-CN" altLang="en-US" baseline="0" dirty="0"/>
              <a:t> </a:t>
            </a:r>
            <a:r>
              <a:rPr lang="en-US" altLang="zh-CN" baseline="0" dirty="0"/>
              <a:t>data-intensive</a:t>
            </a:r>
            <a:r>
              <a:rPr lang="zh-CN" altLang="en-US" baseline="0" dirty="0"/>
              <a:t> </a:t>
            </a:r>
            <a:r>
              <a:rPr lang="en-US" altLang="zh-CN" baseline="0" dirty="0"/>
              <a:t>frameworks</a:t>
            </a:r>
            <a:r>
              <a:rPr lang="zh-CN" altLang="en-US" baseline="0" dirty="0"/>
              <a:t> </a:t>
            </a:r>
            <a:r>
              <a:rPr lang="en-US" altLang="zh-CN" baseline="0" dirty="0"/>
              <a:t>have</a:t>
            </a:r>
            <a:r>
              <a:rPr lang="zh-CN" altLang="en-US" baseline="0" dirty="0"/>
              <a:t> </a:t>
            </a:r>
            <a:r>
              <a:rPr lang="en-US" altLang="zh-CN" baseline="0" dirty="0"/>
              <a:t>communication</a:t>
            </a:r>
            <a:r>
              <a:rPr lang="zh-CN" altLang="en-US" baseline="0" dirty="0"/>
              <a:t> </a:t>
            </a:r>
            <a:r>
              <a:rPr lang="en-US" altLang="zh-CN" baseline="0" dirty="0"/>
              <a:t>as</a:t>
            </a:r>
            <a:r>
              <a:rPr lang="zh-CN" altLang="en-US" baseline="0" dirty="0"/>
              <a:t> </a:t>
            </a:r>
            <a:r>
              <a:rPr lang="en-US" altLang="zh-CN" baseline="0" dirty="0"/>
              <a:t>the</a:t>
            </a:r>
            <a:r>
              <a:rPr lang="zh-CN" altLang="en-US" baseline="0" dirty="0"/>
              <a:t> </a:t>
            </a:r>
            <a:r>
              <a:rPr lang="en-US" altLang="zh-CN" baseline="0" dirty="0"/>
              <a:t>bottleneck</a:t>
            </a:r>
            <a:r>
              <a:rPr lang="zh-CN" altLang="en-US" baseline="0" dirty="0"/>
              <a:t> </a:t>
            </a:r>
            <a:r>
              <a:rPr lang="en-US" altLang="zh-CN" baseline="0" dirty="0"/>
              <a:t>and</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are</a:t>
            </a:r>
            <a:r>
              <a:rPr lang="zh-CN" altLang="en-US" baseline="0" dirty="0"/>
              <a:t> </a:t>
            </a:r>
            <a:r>
              <a:rPr lang="en-US" altLang="zh-CN" baseline="0" dirty="0"/>
              <a:t>often</a:t>
            </a:r>
            <a:r>
              <a:rPr lang="zh-CN" altLang="en-US" baseline="0" dirty="0"/>
              <a:t> </a:t>
            </a:r>
            <a:r>
              <a:rPr lang="en-US" altLang="zh-CN" baseline="0" dirty="0"/>
              <a:t>underutilized.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[move</a:t>
            </a:r>
            <a:r>
              <a:rPr lang="zh-CN" altLang="en-US" baseline="0" dirty="0"/>
              <a:t> </a:t>
            </a:r>
            <a:r>
              <a:rPr lang="en-US" altLang="zh-CN" baseline="0" dirty="0"/>
              <a:t>mouse]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For</a:t>
            </a:r>
            <a:r>
              <a:rPr lang="zh-CN" altLang="en-US" baseline="0" dirty="0"/>
              <a:t> </a:t>
            </a:r>
            <a:r>
              <a:rPr lang="en-US" altLang="zh-CN" baseline="0" dirty="0"/>
              <a:t>example,</a:t>
            </a:r>
            <a:r>
              <a:rPr lang="zh-CN" altLang="en-US" baseline="0" dirty="0"/>
              <a:t> </a:t>
            </a:r>
            <a:r>
              <a:rPr lang="en-US" altLang="zh-CN" baseline="0" dirty="0"/>
              <a:t>if</a:t>
            </a:r>
            <a:r>
              <a:rPr lang="zh-CN" altLang="en-US" baseline="0" dirty="0"/>
              <a:t> </a:t>
            </a:r>
            <a:r>
              <a:rPr lang="en-US" altLang="zh-CN" baseline="0" dirty="0"/>
              <a:t>each</a:t>
            </a:r>
            <a:r>
              <a:rPr lang="zh-CN" altLang="en-US" baseline="0" dirty="0"/>
              <a:t> </a:t>
            </a:r>
            <a:r>
              <a:rPr lang="en-US" altLang="zh-CN" baseline="0" dirty="0"/>
              <a:t>data</a:t>
            </a:r>
            <a:r>
              <a:rPr lang="zh-CN" altLang="en-US" baseline="0" dirty="0"/>
              <a:t> </a:t>
            </a:r>
            <a:r>
              <a:rPr lang="en-US" altLang="zh-CN" baseline="0" dirty="0"/>
              <a:t>block</a:t>
            </a:r>
            <a:r>
              <a:rPr lang="zh-CN" altLang="en-US" baseline="0" dirty="0"/>
              <a:t> </a:t>
            </a:r>
            <a:r>
              <a:rPr lang="en-US" altLang="zh-CN" baseline="0" dirty="0"/>
              <a:t>generates</a:t>
            </a:r>
            <a:r>
              <a:rPr lang="zh-CN" altLang="en-US" baseline="0" dirty="0"/>
              <a:t> </a:t>
            </a:r>
            <a:r>
              <a:rPr lang="en-US" altLang="zh-CN" baseline="0" dirty="0"/>
              <a:t>an</a:t>
            </a:r>
            <a:r>
              <a:rPr lang="zh-CN" altLang="en-US" baseline="0" dirty="0"/>
              <a:t> </a:t>
            </a:r>
            <a:r>
              <a:rPr lang="en-US" altLang="zh-CN" baseline="0" dirty="0"/>
              <a:t>amount,</a:t>
            </a:r>
            <a:r>
              <a:rPr lang="zh-CN" altLang="en-US" baseline="0" dirty="0"/>
              <a:t> </a:t>
            </a:r>
            <a:r>
              <a:rPr lang="en-US" altLang="zh-CN" baseline="0" dirty="0"/>
              <a:t>C,</a:t>
            </a:r>
            <a:r>
              <a:rPr lang="zh-CN" altLang="en-US" baseline="0" dirty="0"/>
              <a:t> </a:t>
            </a:r>
            <a:r>
              <a:rPr lang="en-US" altLang="zh-CN" baseline="0" dirty="0"/>
              <a:t>of</a:t>
            </a:r>
            <a:r>
              <a:rPr lang="zh-CN" altLang="en-US" baseline="0" dirty="0"/>
              <a:t> </a:t>
            </a:r>
            <a:r>
              <a:rPr lang="en-US" altLang="zh-CN" baseline="0" dirty="0"/>
              <a:t>communication,</a:t>
            </a:r>
            <a:r>
              <a:rPr lang="zh-CN" altLang="en-US" baseline="0" dirty="0"/>
              <a:t> </a:t>
            </a:r>
            <a:r>
              <a:rPr lang="en-US" altLang="zh-CN" baseline="0" dirty="0"/>
              <a:t>and</a:t>
            </a:r>
            <a:r>
              <a:rPr lang="zh-CN" altLang="en-US" baseline="0" dirty="0"/>
              <a:t> </a:t>
            </a:r>
            <a:r>
              <a:rPr lang="en-US" altLang="zh-CN" baseline="0" dirty="0"/>
              <a:t>your</a:t>
            </a:r>
            <a:r>
              <a:rPr lang="zh-CN" altLang="en-US" baseline="0" dirty="0"/>
              <a:t> </a:t>
            </a:r>
            <a:r>
              <a:rPr lang="en-US" altLang="zh-CN" baseline="0" dirty="0"/>
              <a:t>network</a:t>
            </a:r>
            <a:r>
              <a:rPr lang="zh-CN" altLang="en-US" baseline="0" dirty="0"/>
              <a:t> </a:t>
            </a:r>
            <a:r>
              <a:rPr lang="en-US" altLang="zh-CN" baseline="0" dirty="0"/>
              <a:t>bandwidth</a:t>
            </a:r>
            <a:r>
              <a:rPr lang="zh-CN" altLang="en-US" baseline="0" dirty="0"/>
              <a:t> </a:t>
            </a:r>
            <a:r>
              <a:rPr lang="en-US" altLang="zh-CN" baseline="0" dirty="0"/>
              <a:t>is</a:t>
            </a:r>
            <a:r>
              <a:rPr lang="zh-CN" altLang="en-US" baseline="0" dirty="0"/>
              <a:t> </a:t>
            </a:r>
            <a:r>
              <a:rPr lang="en-US" altLang="zh-CN" baseline="0" dirty="0"/>
              <a:t>2C.</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Then</a:t>
            </a:r>
            <a:r>
              <a:rPr lang="zh-CN" altLang="en-US" baseline="0" dirty="0"/>
              <a:t> </a:t>
            </a:r>
            <a:r>
              <a:rPr lang="en-US" altLang="zh-CN" baseline="0" dirty="0"/>
              <a:t>even</a:t>
            </a:r>
            <a:r>
              <a:rPr lang="zh-CN" altLang="en-US" baseline="0" dirty="0"/>
              <a:t> </a:t>
            </a:r>
            <a:r>
              <a:rPr lang="en-US" altLang="zh-CN" baseline="0" dirty="0"/>
              <a:t>if</a:t>
            </a:r>
            <a:r>
              <a:rPr lang="zh-CN" altLang="en-US" baseline="0" dirty="0"/>
              <a:t> </a:t>
            </a:r>
            <a:r>
              <a:rPr lang="en-US" altLang="zh-CN" baseline="0" dirty="0"/>
              <a:t>you</a:t>
            </a:r>
            <a:r>
              <a:rPr lang="zh-CN" altLang="en-US" baseline="0" dirty="0"/>
              <a:t> </a:t>
            </a:r>
            <a:r>
              <a:rPr lang="en-US" altLang="zh-CN" baseline="0" dirty="0"/>
              <a:t>have</a:t>
            </a:r>
            <a:r>
              <a:rPr lang="zh-CN" altLang="en-US" baseline="0" dirty="0"/>
              <a:t> </a:t>
            </a:r>
            <a:r>
              <a:rPr lang="en-US" altLang="zh-CN" baseline="0" dirty="0"/>
              <a:t>many</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you</a:t>
            </a:r>
            <a:r>
              <a:rPr lang="zh-CN" altLang="en-US" baseline="0" dirty="0"/>
              <a:t> </a:t>
            </a:r>
            <a:r>
              <a:rPr lang="en-US" altLang="zh-CN" baseline="0" dirty="0"/>
              <a:t>can</a:t>
            </a:r>
            <a:r>
              <a:rPr lang="zh-CN" altLang="en-US" baseline="0" dirty="0"/>
              <a:t> </a:t>
            </a:r>
            <a:r>
              <a:rPr lang="en-US" altLang="zh-CN" baseline="0" dirty="0"/>
              <a:t>at</a:t>
            </a:r>
            <a:r>
              <a:rPr lang="zh-CN" altLang="en-US" baseline="0" dirty="0"/>
              <a:t> </a:t>
            </a:r>
            <a:r>
              <a:rPr lang="en-US" altLang="zh-CN" baseline="0" dirty="0"/>
              <a:t>most</a:t>
            </a:r>
            <a:r>
              <a:rPr lang="zh-CN" altLang="en-US" baseline="0" dirty="0"/>
              <a:t> </a:t>
            </a:r>
            <a:r>
              <a:rPr lang="en-US" altLang="zh-CN" baseline="0" dirty="0"/>
              <a:t>fully</a:t>
            </a:r>
            <a:r>
              <a:rPr lang="zh-CN" altLang="en-US" baseline="0" dirty="0"/>
              <a:t> </a:t>
            </a:r>
            <a:r>
              <a:rPr lang="en-US" altLang="zh-CN" baseline="0" dirty="0"/>
              <a:t>utilize</a:t>
            </a:r>
            <a:r>
              <a:rPr lang="zh-CN" altLang="en-US" baseline="0" dirty="0"/>
              <a:t> </a:t>
            </a:r>
            <a:r>
              <a:rPr lang="en-US" altLang="zh-CN" baseline="0" dirty="0"/>
              <a:t>2</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which</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waste</a:t>
            </a:r>
            <a:r>
              <a:rPr lang="zh-CN" altLang="en-US" baseline="0" dirty="0"/>
              <a:t> </a:t>
            </a:r>
            <a:r>
              <a:rPr lang="en-US" altLang="zh-CN" baseline="0" dirty="0"/>
              <a:t>of</a:t>
            </a:r>
            <a:r>
              <a:rPr lang="zh-CN" altLang="en-US" baseline="0" dirty="0"/>
              <a:t> </a:t>
            </a:r>
            <a:r>
              <a:rPr lang="en-US" altLang="zh-CN" baseline="0" dirty="0"/>
              <a:t>resources</a:t>
            </a:r>
            <a:r>
              <a:rPr lang="zh-CN" altLang="en-US" baseline="0" dirty="0"/>
              <a:t> </a:t>
            </a:r>
            <a:r>
              <a:rPr lang="en-US" altLang="zh-CN" baseline="0" dirty="0"/>
              <a:t>for</a:t>
            </a:r>
            <a:r>
              <a:rPr lang="zh-CN" altLang="en-US" baseline="0" dirty="0"/>
              <a:t> </a:t>
            </a:r>
            <a:r>
              <a:rPr lang="en-US" altLang="zh-CN" baseline="0" dirty="0"/>
              <a:t>compute-intensive</a:t>
            </a:r>
            <a:r>
              <a:rPr lang="zh-CN" altLang="en-US" baseline="0" dirty="0"/>
              <a:t> </a:t>
            </a:r>
            <a:r>
              <a:rPr lang="en-US" altLang="zh-CN" baseline="0" dirty="0"/>
              <a:t>problems.</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59</a:t>
            </a:fld>
            <a:endParaRPr lang="en-US"/>
          </a:p>
        </p:txBody>
      </p:sp>
    </p:spTree>
    <p:extLst>
      <p:ext uri="{BB962C8B-B14F-4D97-AF65-F5344CB8AC3E}">
        <p14:creationId xmlns:p14="http://schemas.microsoft.com/office/powerpoint/2010/main" val="213428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To understand better why different graph algorithms need different parallelization frameworks, let us look at some popular graph problems from the perspective of time-complexity.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One problem is to find the k-core of a graph, which is the maximal subgraph where each vertex has a degree no smaller than k. In fact, we can go one step further to do k-core decomposition which basically computes k-core for all k-values. It is well known that k-core decomposition can be done in linear time using a peeling algorithm that iteratively removes vertices with the smallest</a:t>
            </a:r>
            <a:r>
              <a:rPr lang="zh-CN" altLang="en-US" baseline="0" dirty="0"/>
              <a:t> </a:t>
            </a:r>
            <a:r>
              <a:rPr lang="en-US" altLang="zh-CN" baseline="0" dirty="0"/>
              <a:t>vertex</a:t>
            </a:r>
            <a:r>
              <a:rPr lang="en-US" baseline="0" dirty="0"/>
              <a:t> degree,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so even if th</a:t>
            </a:r>
            <a:r>
              <a:rPr lang="en-US" altLang="zh-CN" baseline="0" dirty="0"/>
              <a:t>is</a:t>
            </a:r>
            <a:r>
              <a:rPr lang="zh-CN" altLang="en-US" baseline="0" dirty="0"/>
              <a:t> </a:t>
            </a:r>
            <a:r>
              <a:rPr lang="en-US" altLang="zh-CN" baseline="0" dirty="0"/>
              <a:t>particular</a:t>
            </a:r>
            <a:r>
              <a:rPr lang="en-US" baseline="0" dirty="0"/>
              <a:t> algorithm</a:t>
            </a:r>
            <a:r>
              <a:rPr lang="zh-CN" altLang="en-US" baseline="0" dirty="0"/>
              <a:t> </a:t>
            </a:r>
            <a:r>
              <a:rPr lang="en-US" altLang="zh-CN" baseline="0" dirty="0"/>
              <a:t>also</a:t>
            </a:r>
            <a:r>
              <a:rPr lang="en-US" baseline="0" dirty="0"/>
              <a:t> finds dense subgraphs, </a:t>
            </a:r>
            <a:r>
              <a:rPr lang="en-US" altLang="zh-CN" baseline="0" dirty="0"/>
              <a:t>it</a:t>
            </a:r>
            <a:r>
              <a:rPr lang="zh-CN" altLang="en-US" baseline="0" dirty="0"/>
              <a:t> </a:t>
            </a:r>
            <a:r>
              <a:rPr lang="en-US" altLang="zh-CN" baseline="0" dirty="0"/>
              <a:t>nevertheless</a:t>
            </a:r>
            <a:r>
              <a:rPr lang="zh-CN" altLang="en-US" baseline="0" dirty="0"/>
              <a:t> </a:t>
            </a:r>
            <a:r>
              <a:rPr lang="en-US" baseline="0" dirty="0"/>
              <a:t>has a low time complexity.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Another problem is random walk, as represented by algorithms such as PageRank. These algorithms also have a low time complexity since they are iterative, where in each iteration, a message is passed along each edge, and the algorithms usually run for a small number of iterations.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contrast, some other graph mining algorithms are NP-hard. Examples include mining pseudo-clique structures such as quasi-cliques and k-</a:t>
            </a:r>
            <a:r>
              <a:rPr lang="en-US" baseline="0" dirty="0" err="1"/>
              <a:t>plexes</a:t>
            </a:r>
            <a:r>
              <a:rPr lang="en-US" baseline="0" dirty="0"/>
              <a:t>, and mining frequent subgraph patterns.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6</a:t>
            </a:fld>
            <a:endParaRPr lang="en-US"/>
          </a:p>
        </p:txBody>
      </p:sp>
    </p:spTree>
    <p:extLst>
      <p:ext uri="{BB962C8B-B14F-4D97-AF65-F5344CB8AC3E}">
        <p14:creationId xmlns:p14="http://schemas.microsoft.com/office/powerpoint/2010/main" val="1248847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problems</a:t>
            </a:r>
            <a:r>
              <a:rPr lang="zh-CN" altLang="en-US" baseline="0" dirty="0"/>
              <a:t> </a:t>
            </a:r>
            <a:r>
              <a:rPr lang="en-US" altLang="zh-CN" baseline="0" dirty="0"/>
              <a:t>are</a:t>
            </a:r>
            <a:r>
              <a:rPr lang="zh-CN" altLang="en-US" baseline="0" dirty="0"/>
              <a:t> </a:t>
            </a:r>
            <a:r>
              <a:rPr lang="en-US" altLang="zh-CN" baseline="0" dirty="0"/>
              <a:t>actually</a:t>
            </a:r>
            <a:r>
              <a:rPr lang="zh-CN" altLang="en-US" baseline="0" dirty="0"/>
              <a:t> </a:t>
            </a:r>
            <a:r>
              <a:rPr lang="en-US" altLang="zh-CN" baseline="0" dirty="0"/>
              <a:t>compute-intensive,</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workloads</a:t>
            </a:r>
            <a:r>
              <a:rPr lang="zh-CN" altLang="en-US" baseline="0" dirty="0"/>
              <a:t> </a:t>
            </a:r>
            <a:r>
              <a:rPr lang="en-US" altLang="zh-CN" baseline="0" dirty="0"/>
              <a:t>come</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exponentially</a:t>
            </a:r>
            <a:r>
              <a:rPr lang="zh-CN" altLang="en-US" baseline="0" dirty="0"/>
              <a:t> </a:t>
            </a:r>
            <a:r>
              <a:rPr lang="en-US" altLang="zh-CN" baseline="0" dirty="0"/>
              <a:t>large</a:t>
            </a:r>
            <a:r>
              <a:rPr lang="zh-CN" altLang="en-US" baseline="0" dirty="0"/>
              <a:t> </a:t>
            </a:r>
            <a:r>
              <a:rPr lang="en-US" altLang="zh-CN" baseline="0" dirty="0"/>
              <a:t>search</a:t>
            </a:r>
            <a:r>
              <a:rPr lang="zh-CN" altLang="en-US" baseline="0" dirty="0"/>
              <a:t> </a:t>
            </a:r>
            <a:r>
              <a:rPr lang="en-US" altLang="zh-CN" baseline="0" dirty="0"/>
              <a:t>space</a:t>
            </a:r>
            <a:r>
              <a:rPr lang="zh-CN" altLang="en-US" baseline="0" dirty="0"/>
              <a:t> </a:t>
            </a:r>
            <a:r>
              <a:rPr lang="en-US" altLang="zh-CN" baseline="0" dirty="0"/>
              <a:t>rather</a:t>
            </a:r>
            <a:r>
              <a:rPr lang="zh-CN" altLang="en-US" baseline="0" dirty="0"/>
              <a:t> </a:t>
            </a:r>
            <a:r>
              <a:rPr lang="en-US" altLang="zh-CN" baseline="0" dirty="0"/>
              <a:t>than</a:t>
            </a:r>
            <a:r>
              <a:rPr lang="zh-CN" altLang="en-US" baseline="0" dirty="0"/>
              <a:t> </a:t>
            </a:r>
            <a:r>
              <a:rPr lang="en-US" altLang="zh-CN" baseline="0" dirty="0"/>
              <a:t>the</a:t>
            </a:r>
            <a:r>
              <a:rPr lang="zh-CN" altLang="en-US" baseline="0" dirty="0"/>
              <a:t> </a:t>
            </a:r>
            <a:r>
              <a:rPr lang="en-US" altLang="zh-CN" baseline="0" dirty="0"/>
              <a:t>large</a:t>
            </a:r>
            <a:r>
              <a:rPr lang="zh-CN" altLang="en-US" baseline="0" dirty="0"/>
              <a:t> </a:t>
            </a:r>
            <a:r>
              <a:rPr lang="en-US" altLang="zh-CN" baseline="0" dirty="0"/>
              <a:t>data</a:t>
            </a:r>
            <a:r>
              <a:rPr lang="zh-CN" altLang="en-US" baseline="0" dirty="0"/>
              <a:t> </a:t>
            </a:r>
            <a:r>
              <a:rPr lang="en-US" altLang="zh-CN" baseline="0" dirty="0"/>
              <a:t>volume.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If</a:t>
            </a:r>
            <a:r>
              <a:rPr lang="zh-CN" altLang="en-US" baseline="0" dirty="0"/>
              <a:t> </a:t>
            </a:r>
            <a:r>
              <a:rPr lang="en-US" altLang="zh-CN" baseline="0" dirty="0"/>
              <a:t>we</a:t>
            </a:r>
            <a:r>
              <a:rPr lang="zh-CN" altLang="en-US" baseline="0" dirty="0"/>
              <a:t> </a:t>
            </a:r>
            <a:r>
              <a:rPr lang="en-US" altLang="zh-CN" baseline="0" dirty="0"/>
              <a:t>address</a:t>
            </a:r>
            <a:r>
              <a:rPr lang="zh-CN" altLang="en-US" baseline="0" dirty="0"/>
              <a:t> </a:t>
            </a:r>
            <a:r>
              <a:rPr lang="en-US" altLang="zh-CN" baseline="0" dirty="0"/>
              <a:t>them</a:t>
            </a:r>
            <a:r>
              <a:rPr lang="zh-CN" altLang="en-US" baseline="0" dirty="0"/>
              <a:t> </a:t>
            </a:r>
            <a:r>
              <a:rPr lang="en-US" altLang="zh-CN" baseline="0" dirty="0"/>
              <a:t>using</a:t>
            </a:r>
            <a:r>
              <a:rPr lang="zh-CN" altLang="en-US" baseline="0" dirty="0"/>
              <a:t> </a:t>
            </a:r>
            <a:r>
              <a:rPr lang="en-US" altLang="zh-CN" baseline="0" dirty="0"/>
              <a:t>a</a:t>
            </a:r>
            <a:r>
              <a:rPr lang="zh-CN" altLang="en-US" baseline="0" dirty="0"/>
              <a:t> </a:t>
            </a:r>
            <a:r>
              <a:rPr lang="en-US" altLang="zh-CN" baseline="0" dirty="0"/>
              <a:t>data-intensive</a:t>
            </a:r>
            <a:r>
              <a:rPr lang="zh-CN" altLang="en-US" baseline="0" dirty="0"/>
              <a:t> </a:t>
            </a:r>
            <a:r>
              <a:rPr lang="en-US" altLang="zh-CN" baseline="0" dirty="0"/>
              <a:t>framework,</a:t>
            </a:r>
            <a:r>
              <a:rPr lang="zh-CN" altLang="en-US" baseline="0" dirty="0"/>
              <a:t> </a:t>
            </a:r>
            <a:r>
              <a:rPr lang="en-US" altLang="zh-CN" baseline="0" dirty="0"/>
              <a:t>we</a:t>
            </a:r>
            <a:r>
              <a:rPr lang="zh-CN" altLang="en-US" baseline="0" dirty="0"/>
              <a:t> </a:t>
            </a:r>
            <a:r>
              <a:rPr lang="en-US" altLang="zh-CN" baseline="0" dirty="0"/>
              <a:t>achieve</a:t>
            </a:r>
            <a:r>
              <a:rPr lang="zh-CN" altLang="en-US" baseline="0" dirty="0"/>
              <a:t> </a:t>
            </a:r>
            <a:r>
              <a:rPr lang="en-US" altLang="zh-CN" baseline="0" dirty="0"/>
              <a:t>a</a:t>
            </a:r>
            <a:r>
              <a:rPr lang="zh-CN" altLang="en-US" baseline="0" dirty="0"/>
              <a:t> </a:t>
            </a:r>
            <a:r>
              <a:rPr lang="en-US" altLang="zh-CN" baseline="0" dirty="0"/>
              <a:t>throughput</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altLang="zh-CN" baseline="0" dirty="0"/>
              <a:t>similar</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couple</a:t>
            </a:r>
            <a:r>
              <a:rPr lang="zh-CN" altLang="en-US" baseline="0" dirty="0"/>
              <a:t> </a:t>
            </a:r>
            <a:r>
              <a:rPr lang="en-US" altLang="zh-CN" baseline="0" dirty="0"/>
              <a:t>of</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on</a:t>
            </a:r>
            <a:r>
              <a:rPr lang="zh-CN" altLang="en-US" baseline="0" dirty="0"/>
              <a:t> </a:t>
            </a:r>
            <a:r>
              <a:rPr lang="en-US" altLang="zh-CN" baseline="0" dirty="0"/>
              <a:t>a</a:t>
            </a:r>
            <a:r>
              <a:rPr lang="zh-CN" altLang="en-US" baseline="0" dirty="0"/>
              <a:t> </a:t>
            </a:r>
            <a:r>
              <a:rPr lang="en-US" altLang="zh-CN" baseline="0" dirty="0"/>
              <a:t>single</a:t>
            </a:r>
            <a:r>
              <a:rPr lang="zh-CN" altLang="en-US" baseline="0" dirty="0"/>
              <a:t> </a:t>
            </a:r>
            <a:r>
              <a:rPr lang="en-US" altLang="zh-CN" baseline="0" dirty="0"/>
              <a:t>machine</a:t>
            </a:r>
            <a:r>
              <a:rPr lang="zh-CN" altLang="en-US" baseline="0" dirty="0"/>
              <a:t> </a:t>
            </a:r>
            <a:r>
              <a:rPr lang="en-US" altLang="zh-CN" baseline="0" dirty="0"/>
              <a:t>at</a:t>
            </a:r>
            <a:r>
              <a:rPr lang="zh-CN" altLang="en-US" baseline="0" dirty="0"/>
              <a:t> </a:t>
            </a:r>
            <a:r>
              <a:rPr lang="en-US" altLang="zh-CN" baseline="0" dirty="0"/>
              <a:t>best.</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60</a:t>
            </a:fld>
            <a:endParaRPr lang="en-US"/>
          </a:p>
        </p:txBody>
      </p:sp>
    </p:spTree>
    <p:extLst>
      <p:ext uri="{BB962C8B-B14F-4D97-AF65-F5344CB8AC3E}">
        <p14:creationId xmlns:p14="http://schemas.microsoft.com/office/powerpoint/2010/main" val="39444226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a:t>
            </a:r>
            <a:r>
              <a:rPr lang="zh-CN" altLang="en-US" baseline="0" dirty="0"/>
              <a:t> </a:t>
            </a:r>
            <a:r>
              <a:rPr lang="en-US" altLang="zh-CN" baseline="0" dirty="0"/>
              <a:t>fact,</a:t>
            </a:r>
            <a:r>
              <a:rPr lang="zh-CN" altLang="en-US" baseline="0" dirty="0"/>
              <a:t> </a:t>
            </a:r>
            <a:r>
              <a:rPr lang="en-US" altLang="zh-CN" baseline="0" dirty="0"/>
              <a:t>things</a:t>
            </a:r>
            <a:r>
              <a:rPr lang="zh-CN" altLang="en-US" baseline="0" dirty="0"/>
              <a:t> </a:t>
            </a:r>
            <a:r>
              <a:rPr lang="en-US" altLang="zh-CN" baseline="0" dirty="0"/>
              <a:t>can</a:t>
            </a:r>
            <a:r>
              <a:rPr lang="zh-CN" altLang="en-US" baseline="0" dirty="0"/>
              <a:t> </a:t>
            </a:r>
            <a:r>
              <a:rPr lang="en-US" altLang="zh-CN" baseline="0" dirty="0"/>
              <a:t>get</a:t>
            </a:r>
            <a:r>
              <a:rPr lang="zh-CN" altLang="en-US" baseline="0" dirty="0"/>
              <a:t> </a:t>
            </a:r>
            <a:r>
              <a:rPr lang="en-US" altLang="zh-CN" baseline="0" dirty="0"/>
              <a:t>even</a:t>
            </a:r>
            <a:r>
              <a:rPr lang="zh-CN" altLang="en-US" baseline="0" dirty="0"/>
              <a:t> </a:t>
            </a:r>
            <a:r>
              <a:rPr lang="en-US" altLang="zh-CN" baseline="0" dirty="0"/>
              <a:t>worse</a:t>
            </a:r>
            <a:r>
              <a:rPr lang="zh-CN" altLang="en-US" baseline="0" dirty="0"/>
              <a:t> </a:t>
            </a:r>
            <a:r>
              <a:rPr lang="en-US" altLang="zh-CN" baseline="0" dirty="0"/>
              <a:t>given</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network</a:t>
            </a:r>
            <a:r>
              <a:rPr lang="zh-CN" altLang="en-US" baseline="0" dirty="0"/>
              <a:t> </a:t>
            </a:r>
            <a:r>
              <a:rPr lang="en-US" altLang="zh-CN" baseline="0" dirty="0"/>
              <a:t>throughput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much</a:t>
            </a:r>
            <a:r>
              <a:rPr lang="zh-CN" altLang="en-US" baseline="0" dirty="0"/>
              <a:t> </a:t>
            </a:r>
            <a:r>
              <a:rPr lang="en-US" altLang="zh-CN" baseline="0" dirty="0"/>
              <a:t>lower</a:t>
            </a:r>
            <a:r>
              <a:rPr lang="zh-CN" altLang="en-US" baseline="0" dirty="0"/>
              <a:t> </a:t>
            </a:r>
            <a:r>
              <a:rPr lang="en-US" altLang="zh-CN" baseline="0" dirty="0"/>
              <a:t>than</a:t>
            </a:r>
            <a:r>
              <a:rPr lang="zh-CN" altLang="en-US" baseline="0" dirty="0"/>
              <a:t> </a:t>
            </a:r>
            <a:r>
              <a:rPr lang="en-US" altLang="zh-CN" baseline="0" dirty="0"/>
              <a:t>that</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CPU</a:t>
            </a:r>
            <a:r>
              <a:rPr lang="zh-CN" altLang="en-US" baseline="0" dirty="0"/>
              <a:t> </a:t>
            </a:r>
            <a:r>
              <a:rPr lang="en-US" altLang="zh-CN" baseline="0" dirty="0"/>
              <a:t>core,</a:t>
            </a:r>
            <a:r>
              <a:rPr lang="zh-CN" altLang="en-US" baseline="0" dirty="0"/>
              <a:t> </a:t>
            </a:r>
            <a:r>
              <a:rPr lang="en-US" altLang="zh-CN" baseline="0" dirty="0"/>
              <a:t>and</a:t>
            </a:r>
            <a:r>
              <a:rPr lang="zh-CN" altLang="en-US" baseline="0" dirty="0"/>
              <a:t> </a:t>
            </a:r>
            <a:r>
              <a:rPr lang="en-US" altLang="zh-CN" baseline="0" dirty="0"/>
              <a:t>the IO-bound execution slows</a:t>
            </a:r>
            <a:r>
              <a:rPr lang="zh-CN" altLang="en-US" baseline="0" dirty="0"/>
              <a:t> </a:t>
            </a:r>
            <a:r>
              <a:rPr lang="en-US" altLang="zh-CN" baseline="0" dirty="0"/>
              <a:t>down</a:t>
            </a:r>
            <a:r>
              <a:rPr lang="zh-CN" altLang="en-US" baseline="0" dirty="0"/>
              <a:t> </a:t>
            </a:r>
            <a:r>
              <a:rPr lang="en-US" altLang="zh-CN" baseline="0" dirty="0"/>
              <a:t>the</a:t>
            </a:r>
            <a:r>
              <a:rPr lang="zh-CN" altLang="en-US" baseline="0" dirty="0"/>
              <a:t> </a:t>
            </a:r>
            <a:r>
              <a:rPr lang="en-US" altLang="zh-CN" baseline="0" dirty="0"/>
              <a:t>entire</a:t>
            </a:r>
            <a:r>
              <a:rPr lang="zh-CN" altLang="en-US" baseline="0" dirty="0"/>
              <a:t> </a:t>
            </a:r>
            <a:r>
              <a:rPr lang="en-US" altLang="zh-CN" baseline="0" dirty="0"/>
              <a:t>process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For</a:t>
            </a:r>
            <a:r>
              <a:rPr lang="zh-CN" altLang="en-US" baseline="0" dirty="0"/>
              <a:t> </a:t>
            </a:r>
            <a:r>
              <a:rPr lang="en-US" altLang="zh-CN" baseline="0" dirty="0"/>
              <a:t>example,</a:t>
            </a:r>
            <a:r>
              <a:rPr lang="zh-CN" altLang="en-US" baseline="0" dirty="0"/>
              <a:t> </a:t>
            </a:r>
            <a:r>
              <a:rPr lang="en-US" altLang="zh-CN" baseline="0" dirty="0"/>
              <a:t>in</a:t>
            </a:r>
            <a:r>
              <a:rPr lang="zh-CN" altLang="en-US" baseline="0" dirty="0"/>
              <a:t> </a:t>
            </a:r>
            <a:r>
              <a:rPr lang="en-US" altLang="zh-CN" baseline="0" dirty="0"/>
              <a:t>this TKDD</a:t>
            </a:r>
            <a:r>
              <a:rPr lang="zh-CN" altLang="en-US" baseline="0" dirty="0"/>
              <a:t> </a:t>
            </a:r>
            <a:r>
              <a:rPr lang="en-US" altLang="zh-CN" baseline="0" dirty="0"/>
              <a:t>paper,</a:t>
            </a:r>
            <a:r>
              <a:rPr lang="zh-CN" altLang="en-US" baseline="0" dirty="0"/>
              <a:t> </a:t>
            </a:r>
            <a:r>
              <a:rPr lang="en-US" altLang="zh-CN" baseline="0" dirty="0"/>
              <a:t>the</a:t>
            </a:r>
            <a:r>
              <a:rPr lang="zh-CN" altLang="en-US" baseline="0" dirty="0"/>
              <a:t> </a:t>
            </a:r>
            <a:r>
              <a:rPr lang="en-US" altLang="zh-CN" baseline="0" dirty="0"/>
              <a:t>authors</a:t>
            </a:r>
            <a:r>
              <a:rPr lang="zh-CN" altLang="en-US" baseline="0" dirty="0"/>
              <a:t> </a:t>
            </a:r>
            <a:r>
              <a:rPr lang="en-US" altLang="zh-CN" baseline="0" dirty="0"/>
              <a:t>find</a:t>
            </a:r>
            <a:r>
              <a:rPr lang="zh-CN" altLang="en-US" baseline="0" dirty="0"/>
              <a:t> </a:t>
            </a:r>
            <a:r>
              <a:rPr lang="en-US" altLang="zh-CN" baseline="0" dirty="0"/>
              <a:t>that</a:t>
            </a:r>
            <a:r>
              <a:rPr lang="zh-CN" altLang="en-US" baseline="0" dirty="0"/>
              <a:t> </a:t>
            </a:r>
            <a:r>
              <a:rPr lang="en-US" altLang="zh-CN" baseline="0" dirty="0"/>
              <a:t>for</a:t>
            </a:r>
            <a:r>
              <a:rPr lang="zh-CN" altLang="en-US" baseline="0" dirty="0"/>
              <a:t> </a:t>
            </a:r>
            <a:r>
              <a:rPr lang="en-US" altLang="zh-CN" baseline="0" dirty="0"/>
              <a:t>triangle</a:t>
            </a:r>
            <a:r>
              <a:rPr lang="zh-CN" altLang="en-US" baseline="0" dirty="0"/>
              <a:t> </a:t>
            </a:r>
            <a:r>
              <a:rPr lang="en-US" altLang="zh-CN" baseline="0" dirty="0"/>
              <a:t>counting,</a:t>
            </a:r>
            <a:r>
              <a:rPr lang="zh-CN" altLang="en-US" baseline="0" dirty="0"/>
              <a:t> </a:t>
            </a:r>
            <a:r>
              <a:rPr lang="en-US" altLang="zh-CN" baseline="0" dirty="0"/>
              <a:t>their</a:t>
            </a:r>
            <a:r>
              <a:rPr lang="zh-CN" altLang="en-US" baseline="0" dirty="0"/>
              <a:t> </a:t>
            </a:r>
            <a:r>
              <a:rPr lang="en-US" altLang="zh-CN" baseline="0" dirty="0"/>
              <a:t>single-threaded</a:t>
            </a:r>
            <a:r>
              <a:rPr lang="zh-CN" altLang="en-US" baseline="0" dirty="0"/>
              <a:t> </a:t>
            </a:r>
            <a:r>
              <a:rPr lang="en-US" altLang="zh-CN" baseline="0" dirty="0"/>
              <a:t>algorithm</a:t>
            </a:r>
            <a:r>
              <a:rPr lang="zh-CN" altLang="en-US" baseline="0" dirty="0"/>
              <a:t> </a:t>
            </a:r>
            <a:r>
              <a:rPr lang="en-US" altLang="zh-CN" baseline="0" dirty="0"/>
              <a:t>is</a:t>
            </a:r>
            <a:r>
              <a:rPr lang="zh-CN" altLang="en-US" baseline="0" dirty="0"/>
              <a:t> </a:t>
            </a:r>
            <a:r>
              <a:rPr lang="en-US" altLang="zh-CN" baseline="0" dirty="0"/>
              <a:t>10</a:t>
            </a:r>
            <a:r>
              <a:rPr lang="zh-CN" altLang="en-US" baseline="0" dirty="0"/>
              <a:t> </a:t>
            </a:r>
            <a:r>
              <a:rPr lang="en-US" altLang="zh-CN" baseline="0" dirty="0"/>
              <a:t>times</a:t>
            </a:r>
            <a:r>
              <a:rPr lang="zh-CN" altLang="en-US" baseline="0" dirty="0"/>
              <a:t> </a:t>
            </a:r>
            <a:r>
              <a:rPr lang="en-US" altLang="zh-CN" baseline="0" dirty="0"/>
              <a:t>faster</a:t>
            </a:r>
            <a:r>
              <a:rPr lang="zh-CN" altLang="en-US" baseline="0" dirty="0"/>
              <a:t> </a:t>
            </a:r>
            <a:r>
              <a:rPr lang="en-US" altLang="zh-CN" baseline="0" dirty="0"/>
              <a:t>than</a:t>
            </a:r>
            <a:r>
              <a:rPr lang="zh-CN" altLang="en-US" baseline="0" dirty="0"/>
              <a:t> </a:t>
            </a:r>
            <a:r>
              <a:rPr lang="en-US" altLang="zh-CN" baseline="0" dirty="0"/>
              <a:t>the</a:t>
            </a:r>
            <a:r>
              <a:rPr lang="zh-CN" altLang="en-US" baseline="0" dirty="0"/>
              <a:t> </a:t>
            </a:r>
            <a:r>
              <a:rPr lang="en-US" altLang="zh-CN" baseline="0" dirty="0"/>
              <a:t>state-of-the-art</a:t>
            </a:r>
            <a:r>
              <a:rPr lang="zh-CN" altLang="en-US" baseline="0" dirty="0"/>
              <a:t> </a:t>
            </a:r>
            <a:r>
              <a:rPr lang="en-US" altLang="zh-CN" baseline="0" dirty="0"/>
              <a:t>MapReduce</a:t>
            </a:r>
            <a:r>
              <a:rPr lang="zh-CN" altLang="en-US" baseline="0" dirty="0"/>
              <a:t> </a:t>
            </a:r>
            <a:r>
              <a:rPr lang="en-US" altLang="zh-CN" baseline="0" dirty="0"/>
              <a:t>solution</a:t>
            </a:r>
            <a:r>
              <a:rPr lang="zh-CN" altLang="en-US" baseline="0" dirty="0"/>
              <a:t> </a:t>
            </a:r>
            <a:r>
              <a:rPr lang="en-US" altLang="zh-CN" baseline="0" dirty="0"/>
              <a:t>running</a:t>
            </a:r>
            <a:r>
              <a:rPr lang="zh-CN" altLang="en-US" baseline="0" dirty="0"/>
              <a:t> </a:t>
            </a:r>
            <a:r>
              <a:rPr lang="en-US" altLang="zh-CN" baseline="0" dirty="0"/>
              <a:t>with</a:t>
            </a:r>
            <a:r>
              <a:rPr lang="zh-CN" altLang="en-US" baseline="0" dirty="0"/>
              <a:t> </a:t>
            </a:r>
            <a:r>
              <a:rPr lang="en-US" altLang="zh-CN" baseline="0" dirty="0"/>
              <a:t>over</a:t>
            </a:r>
            <a:r>
              <a:rPr lang="zh-CN" altLang="en-US" baseline="0" dirty="0"/>
              <a:t> </a:t>
            </a:r>
            <a:r>
              <a:rPr lang="en-US" altLang="zh-CN" baseline="0" dirty="0"/>
              <a:t>1600</a:t>
            </a:r>
            <a:r>
              <a:rPr lang="zh-CN" altLang="en-US" baseline="0" dirty="0"/>
              <a:t> </a:t>
            </a:r>
            <a:r>
              <a:rPr lang="en-US" altLang="zh-CN" baseline="0" dirty="0"/>
              <a:t>machines.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Despite</a:t>
            </a:r>
            <a:r>
              <a:rPr lang="zh-CN" altLang="en-US" baseline="0" dirty="0"/>
              <a:t> </a:t>
            </a:r>
            <a:r>
              <a:rPr lang="en-US" altLang="zh-CN" baseline="0" dirty="0"/>
              <a:t>these</a:t>
            </a:r>
            <a:r>
              <a:rPr lang="zh-CN" altLang="en-US" baseline="0" dirty="0"/>
              <a:t> </a:t>
            </a:r>
            <a:r>
              <a:rPr lang="en-US" altLang="zh-CN" baseline="0" dirty="0"/>
              <a:t>criticisms,</a:t>
            </a:r>
            <a:r>
              <a:rPr lang="zh-CN" altLang="en-US" baseline="0" dirty="0"/>
              <a:t> </a:t>
            </a:r>
            <a:r>
              <a:rPr lang="en-US" altLang="zh-CN" baseline="0" dirty="0"/>
              <a:t>no</a:t>
            </a:r>
            <a:r>
              <a:rPr lang="zh-CN" altLang="en-US" baseline="0" dirty="0"/>
              <a:t> </a:t>
            </a:r>
            <a:r>
              <a:rPr lang="en-US" altLang="zh-CN" baseline="0" dirty="0"/>
              <a:t>solution</a:t>
            </a:r>
            <a:r>
              <a:rPr lang="zh-CN" altLang="en-US" baseline="0" dirty="0"/>
              <a:t> </a:t>
            </a:r>
            <a:r>
              <a:rPr lang="en-US" altLang="zh-CN" baseline="0" dirty="0"/>
              <a:t>was</a:t>
            </a:r>
            <a:r>
              <a:rPr lang="zh-CN" altLang="en-US" baseline="0" dirty="0"/>
              <a:t> </a:t>
            </a:r>
            <a:r>
              <a:rPr lang="en-US" altLang="zh-CN" baseline="0" dirty="0"/>
              <a:t>proposed.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61</a:t>
            </a:fld>
            <a:endParaRPr lang="en-US"/>
          </a:p>
        </p:txBody>
      </p:sp>
    </p:spTree>
    <p:extLst>
      <p:ext uri="{BB962C8B-B14F-4D97-AF65-F5344CB8AC3E}">
        <p14:creationId xmlns:p14="http://schemas.microsoft.com/office/powerpoint/2010/main" val="2709929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solution</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make</a:t>
            </a:r>
            <a:r>
              <a:rPr lang="zh-CN" altLang="en-US" baseline="0" dirty="0"/>
              <a:t> </a:t>
            </a:r>
            <a:r>
              <a:rPr lang="en-US" altLang="zh-CN" baseline="0" dirty="0"/>
              <a:t>the</a:t>
            </a:r>
            <a:r>
              <a:rPr lang="zh-CN" altLang="en-US" baseline="0" dirty="0"/>
              <a:t> </a:t>
            </a:r>
            <a:r>
              <a:rPr lang="en-US" altLang="zh-CN" baseline="0" dirty="0"/>
              <a:t>execution</a:t>
            </a:r>
            <a:r>
              <a:rPr lang="zh-CN" altLang="en-US" baseline="0" dirty="0"/>
              <a:t> </a:t>
            </a:r>
            <a:r>
              <a:rPr lang="en-US" altLang="zh-CN" baseline="0" dirty="0"/>
              <a:t>engine</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framework</a:t>
            </a:r>
            <a:r>
              <a:rPr lang="zh-CN" altLang="en-US" baseline="0" dirty="0"/>
              <a:t> </a:t>
            </a:r>
            <a:r>
              <a:rPr lang="en-US" altLang="zh-CN" baseline="0" dirty="0"/>
              <a:t>compute-intensive</a:t>
            </a:r>
            <a:r>
              <a:rPr lang="zh-CN" altLang="en-US" baseline="0" dirty="0"/>
              <a:t> </a:t>
            </a:r>
            <a:r>
              <a:rPr lang="en-US" altLang="zh-CN" baseline="0" dirty="0"/>
              <a:t>by</a:t>
            </a:r>
            <a:r>
              <a:rPr lang="zh-CN" altLang="en-US" baseline="0" dirty="0"/>
              <a:t> </a:t>
            </a:r>
            <a:r>
              <a:rPr lang="en-US" altLang="zh-CN" baseline="0" dirty="0"/>
              <a:t>itself.</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We</a:t>
            </a:r>
            <a:r>
              <a:rPr lang="zh-CN" altLang="en-US" baseline="0" dirty="0"/>
              <a:t> </a:t>
            </a:r>
            <a:r>
              <a:rPr lang="en-US" altLang="zh-CN" baseline="0" dirty="0"/>
              <a:t>have</a:t>
            </a:r>
            <a:r>
              <a:rPr lang="zh-CN" altLang="en-US" baseline="0" dirty="0"/>
              <a:t> </a:t>
            </a:r>
            <a:r>
              <a:rPr lang="en-US" altLang="zh-CN" baseline="0" dirty="0"/>
              <a:t>proposed</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paradigm</a:t>
            </a:r>
            <a:r>
              <a:rPr lang="zh-CN" altLang="en-US" baseline="0" dirty="0"/>
              <a:t> </a:t>
            </a:r>
            <a:r>
              <a:rPr lang="en-US" altLang="zh-CN" baseline="0" dirty="0"/>
              <a:t>called</a:t>
            </a:r>
            <a:r>
              <a:rPr lang="zh-CN" altLang="en-US" baseline="0" dirty="0"/>
              <a:t> </a:t>
            </a:r>
            <a:r>
              <a:rPr lang="en-US" altLang="zh-CN" baseline="0" dirty="0"/>
              <a:t>T-thinker,</a:t>
            </a:r>
            <a:r>
              <a:rPr lang="zh-CN" altLang="en-US" baseline="0" dirty="0"/>
              <a:t> </a:t>
            </a:r>
            <a:r>
              <a:rPr lang="en-US" altLang="zh-CN" baseline="0" dirty="0"/>
              <a:t>or</a:t>
            </a:r>
            <a:r>
              <a:rPr lang="zh-CN" altLang="en-US" baseline="0" dirty="0"/>
              <a:t> </a:t>
            </a:r>
            <a:r>
              <a:rPr lang="en-US" altLang="zh-CN" baseline="0" dirty="0"/>
              <a:t>Task-thinker,</a:t>
            </a:r>
            <a:r>
              <a:rPr lang="zh-CN" altLang="en-US" baseline="0" dirty="0"/>
              <a:t> </a:t>
            </a:r>
            <a:r>
              <a:rPr lang="en-US" altLang="zh-CN" baseline="0" dirty="0"/>
              <a:t>which</a:t>
            </a:r>
            <a:r>
              <a:rPr lang="zh-CN" altLang="en-US" baseline="0" dirty="0"/>
              <a:t> </a:t>
            </a:r>
            <a:r>
              <a:rPr lang="en-US" altLang="zh-CN" baseline="0" dirty="0"/>
              <a:t>utilizes</a:t>
            </a:r>
            <a:r>
              <a:rPr lang="zh-CN" altLang="en-US" baseline="0" dirty="0"/>
              <a:t> </a:t>
            </a:r>
            <a:r>
              <a:rPr lang="en-US" altLang="zh-CN" baseline="0" dirty="0"/>
              <a:t>divide</a:t>
            </a:r>
            <a:r>
              <a:rPr lang="zh-CN" altLang="en-US" baseline="0" dirty="0"/>
              <a:t> </a:t>
            </a:r>
            <a:r>
              <a:rPr lang="en-US" altLang="zh-CN" baseline="0" dirty="0"/>
              <a:t>and</a:t>
            </a:r>
            <a:r>
              <a:rPr lang="zh-CN" altLang="en-US" baseline="0" dirty="0"/>
              <a:t> </a:t>
            </a:r>
            <a:r>
              <a:rPr lang="en-US" altLang="zh-CN" baseline="0" dirty="0"/>
              <a:t>conquer</a:t>
            </a:r>
            <a:r>
              <a:rPr lang="zh-CN" altLang="en-US" baseline="0" dirty="0"/>
              <a:t> </a:t>
            </a:r>
            <a:r>
              <a:rPr lang="en-US" altLang="zh-CN" baseline="0" dirty="0"/>
              <a:t>to</a:t>
            </a:r>
            <a:r>
              <a:rPr lang="zh-CN" altLang="en-US" baseline="0" dirty="0"/>
              <a:t> </a:t>
            </a:r>
            <a:r>
              <a:rPr lang="en-US" altLang="zh-CN" baseline="0" dirty="0"/>
              <a:t>achieve</a:t>
            </a:r>
            <a:r>
              <a:rPr lang="zh-CN" altLang="en-US" baseline="0" dirty="0"/>
              <a:t> </a:t>
            </a:r>
            <a:r>
              <a:rPr lang="en-US" altLang="zh-CN" baseline="0" dirty="0"/>
              <a:t>compute-intensive</a:t>
            </a:r>
            <a:r>
              <a:rPr lang="zh-CN" altLang="en-US" baseline="0" dirty="0"/>
              <a:t> </a:t>
            </a:r>
            <a:r>
              <a:rPr lang="en-US" altLang="zh-CN" baseline="0" dirty="0"/>
              <a:t>execution.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key</a:t>
            </a:r>
            <a:r>
              <a:rPr lang="zh-CN" altLang="en-US" baseline="0" dirty="0"/>
              <a:t> </a:t>
            </a:r>
            <a:r>
              <a:rPr lang="en-US" altLang="zh-CN" baseline="0" dirty="0"/>
              <a:t>insight</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problems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represented</a:t>
            </a:r>
            <a:r>
              <a:rPr lang="zh-CN" altLang="en-US" baseline="0" dirty="0"/>
              <a:t> </a:t>
            </a:r>
            <a:r>
              <a:rPr lang="en-US" altLang="zh-CN" baseline="0" dirty="0"/>
              <a:t>as</a:t>
            </a:r>
            <a:r>
              <a:rPr lang="zh-CN" altLang="en-US" baseline="0" dirty="0"/>
              <a:t> </a:t>
            </a:r>
            <a:r>
              <a:rPr lang="en-US" altLang="zh-CN" baseline="0" dirty="0"/>
              <a:t>tasks,</a:t>
            </a:r>
            <a:r>
              <a:rPr lang="zh-CN" altLang="en-US" baseline="0" dirty="0"/>
              <a:t> </a:t>
            </a:r>
            <a:r>
              <a:rPr lang="en-US" altLang="zh-CN" baseline="0" dirty="0"/>
              <a:t>where</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task</a:t>
            </a:r>
            <a:r>
              <a:rPr lang="zh-CN" altLang="en-US" baseline="0" dirty="0"/>
              <a:t> </a:t>
            </a:r>
            <a:r>
              <a:rPr lang="en-US" altLang="zh-CN" baseline="0" dirty="0"/>
              <a:t>over</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dataset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decomposed</a:t>
            </a:r>
            <a:r>
              <a:rPr lang="zh-CN" altLang="en-US" baseline="0" dirty="0"/>
              <a:t> </a:t>
            </a:r>
            <a:r>
              <a:rPr lang="en-US" altLang="zh-CN" baseline="0" dirty="0"/>
              <a:t>into</a:t>
            </a:r>
            <a:r>
              <a:rPr lang="zh-CN" altLang="en-US" baseline="0" dirty="0"/>
              <a:t> </a:t>
            </a:r>
            <a:r>
              <a:rPr lang="en-US" altLang="zh-CN" baseline="0" dirty="0"/>
              <a:t>independent</a:t>
            </a:r>
            <a:r>
              <a:rPr lang="zh-CN" altLang="en-US" baseline="0" dirty="0"/>
              <a:t> </a:t>
            </a:r>
            <a:r>
              <a:rPr lang="en-US" altLang="zh-CN" baseline="0" dirty="0"/>
              <a:t>tasks</a:t>
            </a:r>
            <a:r>
              <a:rPr lang="zh-CN" altLang="en-US" baseline="0" dirty="0"/>
              <a:t> </a:t>
            </a:r>
            <a:r>
              <a:rPr lang="en-US" altLang="zh-CN" baseline="0" dirty="0"/>
              <a:t>over</a:t>
            </a:r>
            <a:r>
              <a:rPr lang="zh-CN" altLang="en-US" baseline="0" dirty="0"/>
              <a:t> </a:t>
            </a:r>
            <a:r>
              <a:rPr lang="en-US" altLang="zh-CN" baseline="0" dirty="0"/>
              <a:t>smaller</a:t>
            </a:r>
            <a:r>
              <a:rPr lang="zh-CN" altLang="en-US" baseline="0" dirty="0"/>
              <a:t> </a:t>
            </a:r>
            <a:r>
              <a:rPr lang="en-US" altLang="zh-CN" baseline="0" dirty="0"/>
              <a:t>data</a:t>
            </a:r>
            <a:r>
              <a:rPr lang="zh-CN" altLang="en-US" baseline="0" dirty="0"/>
              <a:t> </a:t>
            </a:r>
            <a:r>
              <a:rPr lang="en-US" altLang="zh-CN" baseline="0" dirty="0"/>
              <a:t>subsets</a:t>
            </a:r>
            <a:r>
              <a:rPr lang="zh-CN" altLang="en-US" baseline="0" dirty="0"/>
              <a:t> </a:t>
            </a:r>
            <a:r>
              <a:rPr lang="en-US" altLang="zh-CN" baseline="0" dirty="0"/>
              <a:t>for</a:t>
            </a:r>
            <a:r>
              <a:rPr lang="zh-CN" altLang="en-US" baseline="0" dirty="0"/>
              <a:t> </a:t>
            </a:r>
            <a:r>
              <a:rPr lang="en-US" altLang="zh-CN" baseline="0" dirty="0"/>
              <a:t>parallel</a:t>
            </a:r>
            <a:r>
              <a:rPr lang="zh-CN" altLang="en-US" baseline="0" dirty="0"/>
              <a:t> </a:t>
            </a:r>
            <a:r>
              <a:rPr lang="en-US" altLang="zh-CN" baseline="0" dirty="0"/>
              <a:t>execution.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So,</a:t>
            </a:r>
            <a:r>
              <a:rPr lang="zh-CN" altLang="en-US" baseline="0" dirty="0"/>
              <a:t> </a:t>
            </a:r>
            <a:r>
              <a:rPr lang="en-US" altLang="zh-CN" baseline="0" dirty="0"/>
              <a:t>if</a:t>
            </a:r>
            <a:r>
              <a:rPr lang="zh-CN" altLang="en-US" baseline="0" dirty="0"/>
              <a:t> </a:t>
            </a:r>
            <a:r>
              <a:rPr lang="en-US" altLang="zh-CN" baseline="0" dirty="0"/>
              <a:t>the</a:t>
            </a:r>
            <a:r>
              <a:rPr lang="zh-CN" altLang="en-US" baseline="0" dirty="0"/>
              <a:t> </a:t>
            </a:r>
            <a:r>
              <a:rPr lang="en-US" altLang="zh-CN" baseline="0" dirty="0"/>
              <a:t>data</a:t>
            </a:r>
            <a:r>
              <a:rPr lang="zh-CN" altLang="en-US" baseline="0" dirty="0"/>
              <a:t> </a:t>
            </a:r>
            <a:r>
              <a:rPr lang="en-US" altLang="zh-CN" baseline="0" dirty="0"/>
              <a:t>needed</a:t>
            </a:r>
            <a:r>
              <a:rPr lang="zh-CN" altLang="en-US" baseline="0" dirty="0"/>
              <a:t> </a:t>
            </a:r>
            <a:r>
              <a:rPr lang="en-US" altLang="zh-CN" baseline="0" dirty="0"/>
              <a:t>by</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is</a:t>
            </a:r>
            <a:r>
              <a:rPr lang="zh-CN" altLang="en-US" baseline="0" dirty="0"/>
              <a:t> </a:t>
            </a:r>
            <a:r>
              <a:rPr lang="en-US" altLang="zh-CN" baseline="0" dirty="0"/>
              <a:t>large</a:t>
            </a:r>
            <a:r>
              <a:rPr lang="zh-CN" altLang="en-US" baseline="0" dirty="0"/>
              <a:t> </a:t>
            </a:r>
            <a:r>
              <a:rPr lang="en-US" altLang="zh-CN" baseline="0" dirty="0"/>
              <a:t>enough,</a:t>
            </a:r>
            <a:r>
              <a:rPr lang="zh-CN" altLang="en-US" baseline="0" dirty="0"/>
              <a:t> </a:t>
            </a:r>
            <a:r>
              <a:rPr lang="en-US" altLang="zh-CN" baseline="0" dirty="0"/>
              <a:t>[move</a:t>
            </a:r>
            <a:r>
              <a:rPr lang="zh-CN" altLang="en-US" baseline="0" dirty="0"/>
              <a:t> </a:t>
            </a:r>
            <a:r>
              <a:rPr lang="en-US" altLang="zh-CN" baseline="0" dirty="0"/>
              <a:t>mouse]</a:t>
            </a:r>
            <a:r>
              <a:rPr lang="zh-CN" altLang="en-US" baseline="0" dirty="0"/>
              <a:t> </a:t>
            </a:r>
            <a:r>
              <a:rPr lang="en-US" altLang="zh-CN" baseline="0" dirty="0"/>
              <a:t>the</a:t>
            </a:r>
            <a:r>
              <a:rPr lang="zh-CN" altLang="en-US" baseline="0" dirty="0"/>
              <a:t> </a:t>
            </a:r>
            <a:r>
              <a:rPr lang="en-US" altLang="zh-CN" baseline="0" dirty="0"/>
              <a:t>linear</a:t>
            </a:r>
            <a:r>
              <a:rPr lang="zh-CN" altLang="en-US" baseline="0" dirty="0"/>
              <a:t> </a:t>
            </a:r>
            <a:r>
              <a:rPr lang="en-US" altLang="zh-CN" baseline="0" dirty="0"/>
              <a:t>cost</a:t>
            </a:r>
            <a:r>
              <a:rPr lang="zh-CN" altLang="en-US" baseline="0" dirty="0"/>
              <a:t> </a:t>
            </a:r>
            <a:r>
              <a:rPr lang="en-US" altLang="zh-CN" baseline="0" dirty="0"/>
              <a:t>of</a:t>
            </a:r>
            <a:r>
              <a:rPr lang="zh-CN" altLang="en-US" baseline="0" dirty="0"/>
              <a:t> </a:t>
            </a:r>
            <a:r>
              <a:rPr lang="en-US" altLang="zh-CN" baseline="0" dirty="0"/>
              <a:t>fetching</a:t>
            </a:r>
            <a:r>
              <a:rPr lang="zh-CN" altLang="en-US" baseline="0" dirty="0"/>
              <a:t> </a:t>
            </a:r>
            <a:r>
              <a:rPr lang="en-US" altLang="zh-CN" baseline="0" dirty="0"/>
              <a:t>the</a:t>
            </a:r>
            <a:r>
              <a:rPr lang="zh-CN" altLang="en-US" baseline="0" dirty="0"/>
              <a:t> </a:t>
            </a:r>
            <a:r>
              <a:rPr lang="en-US" altLang="zh-CN" baseline="0" dirty="0"/>
              <a:t>data</a:t>
            </a:r>
            <a:r>
              <a:rPr lang="zh-CN" altLang="en-US" baseline="0" dirty="0"/>
              <a:t> </a:t>
            </a:r>
            <a:r>
              <a:rPr lang="en-US" altLang="zh-CN" baseline="0" dirty="0"/>
              <a:t>into</a:t>
            </a:r>
            <a:r>
              <a:rPr lang="zh-CN" altLang="en-US" baseline="0" dirty="0"/>
              <a:t> </a:t>
            </a:r>
            <a:r>
              <a:rPr lang="en-US" altLang="zh-CN" baseline="0" dirty="0"/>
              <a:t>a</a:t>
            </a:r>
            <a:r>
              <a:rPr lang="zh-CN" altLang="en-US" baseline="0" dirty="0"/>
              <a:t> </a:t>
            </a:r>
            <a:r>
              <a:rPr lang="en-US" altLang="zh-CN" baseline="0" dirty="0"/>
              <a:t>local</a:t>
            </a:r>
            <a:r>
              <a:rPr lang="zh-CN" altLang="en-US" baseline="0" dirty="0"/>
              <a:t> </a:t>
            </a:r>
            <a:r>
              <a:rPr lang="en-US" altLang="zh-CN" baseline="0" dirty="0"/>
              <a:t>machine</a:t>
            </a:r>
            <a:r>
              <a:rPr lang="zh-CN" altLang="en-US" baseline="0" dirty="0"/>
              <a:t> </a:t>
            </a:r>
            <a:r>
              <a:rPr lang="en-US" altLang="zh-CN" baseline="0" dirty="0"/>
              <a:t>is</a:t>
            </a:r>
            <a:r>
              <a:rPr lang="zh-CN" altLang="en-US" baseline="0" dirty="0"/>
              <a:t> </a:t>
            </a:r>
            <a:r>
              <a:rPr lang="en-US" altLang="zh-CN" baseline="0" dirty="0"/>
              <a:t>well</a:t>
            </a:r>
            <a:r>
              <a:rPr lang="zh-CN" altLang="en-US" baseline="0" dirty="0"/>
              <a:t> </a:t>
            </a:r>
            <a:r>
              <a:rPr lang="en-US" altLang="zh-CN" baseline="0" dirty="0"/>
              <a:t>offset</a:t>
            </a:r>
            <a:r>
              <a:rPr lang="zh-CN" altLang="en-US" baseline="0" dirty="0"/>
              <a:t> </a:t>
            </a:r>
            <a:r>
              <a:rPr lang="en-US" altLang="zh-CN" baseline="0" dirty="0"/>
              <a:t>by</a:t>
            </a:r>
            <a:r>
              <a:rPr lang="zh-CN" altLang="en-US" baseline="0" dirty="0"/>
              <a:t> </a:t>
            </a:r>
            <a:r>
              <a:rPr lang="en-US" altLang="zh-CN" baseline="0" dirty="0"/>
              <a:t>the</a:t>
            </a:r>
            <a:r>
              <a:rPr lang="zh-CN" altLang="en-US" baseline="0" dirty="0"/>
              <a:t> </a:t>
            </a:r>
            <a:r>
              <a:rPr lang="en-US" altLang="zh-CN" baseline="0" dirty="0"/>
              <a:t>subsequent</a:t>
            </a:r>
            <a:r>
              <a:rPr lang="zh-CN" altLang="en-US" baseline="0" dirty="0"/>
              <a:t> </a:t>
            </a:r>
            <a:r>
              <a:rPr lang="en-US" altLang="zh-CN" baseline="0" dirty="0"/>
              <a:t>compute-intensive</a:t>
            </a:r>
            <a:r>
              <a:rPr lang="zh-CN" altLang="en-US" baseline="0" dirty="0"/>
              <a:t> </a:t>
            </a:r>
            <a:r>
              <a:rPr lang="en-US" altLang="zh-CN" baseline="0" dirty="0"/>
              <a:t>mining</a:t>
            </a:r>
            <a:r>
              <a:rPr lang="zh-CN" altLang="en-US" baseline="0" dirty="0"/>
              <a:t> </a:t>
            </a:r>
            <a:r>
              <a:rPr lang="en-US" altLang="zh-CN" baseline="0" dirty="0"/>
              <a:t>over the</a:t>
            </a:r>
            <a:r>
              <a:rPr lang="zh-CN" altLang="en-US" baseline="0" dirty="0"/>
              <a:t> </a:t>
            </a:r>
            <a:r>
              <a:rPr lang="en-US" altLang="zh-CN" baseline="0" dirty="0"/>
              <a:t>fetched</a:t>
            </a:r>
            <a:r>
              <a:rPr lang="zh-CN" altLang="en-US" baseline="0" dirty="0"/>
              <a:t> </a:t>
            </a:r>
            <a:r>
              <a:rPr lang="en-US" altLang="zh-CN" baseline="0" dirty="0"/>
              <a:t>data,</a:t>
            </a:r>
            <a:r>
              <a:rPr lang="zh-CN" altLang="en-US" baseline="0" dirty="0"/>
              <a:t> </a:t>
            </a:r>
            <a:r>
              <a:rPr lang="en-US" altLang="zh-CN" baseline="0" dirty="0"/>
              <a:t>and</a:t>
            </a:r>
            <a:r>
              <a:rPr lang="zh-CN" altLang="en-US" baseline="0" dirty="0"/>
              <a:t> </a:t>
            </a:r>
            <a:r>
              <a:rPr lang="en-US" altLang="zh-CN" baseline="0" dirty="0"/>
              <a:t>the concurrent</a:t>
            </a:r>
            <a:r>
              <a:rPr lang="zh-CN" altLang="en-US" baseline="0" dirty="0"/>
              <a:t> </a:t>
            </a:r>
            <a:r>
              <a:rPr lang="en-US" altLang="zh-CN" baseline="0" dirty="0"/>
              <a:t>execution</a:t>
            </a:r>
            <a:r>
              <a:rPr lang="zh-CN" altLang="en-US" baseline="0" dirty="0"/>
              <a:t> </a:t>
            </a:r>
            <a:r>
              <a:rPr lang="en-US" altLang="zh-CN" baseline="0" dirty="0"/>
              <a:t>of</a:t>
            </a:r>
            <a:r>
              <a:rPr lang="zh-CN" altLang="en-US" baseline="0" dirty="0"/>
              <a:t> </a:t>
            </a:r>
            <a:r>
              <a:rPr lang="en-US" altLang="zh-CN" baseline="0" dirty="0"/>
              <a:t>multiple</a:t>
            </a:r>
            <a:r>
              <a:rPr lang="zh-CN" altLang="en-US" baseline="0" dirty="0"/>
              <a:t> </a:t>
            </a:r>
            <a:r>
              <a:rPr lang="en-US" altLang="zh-CN" baseline="0" dirty="0"/>
              <a:t>tasks</a:t>
            </a:r>
            <a:r>
              <a:rPr lang="zh-CN" altLang="en-US" baseline="0" dirty="0"/>
              <a:t> </a:t>
            </a:r>
            <a:r>
              <a:rPr lang="en-US" altLang="zh-CN" baseline="0" dirty="0"/>
              <a:t>can</a:t>
            </a:r>
            <a:r>
              <a:rPr lang="zh-CN" altLang="en-US" baseline="0" dirty="0"/>
              <a:t> </a:t>
            </a:r>
            <a:r>
              <a:rPr lang="en-US" altLang="zh-CN" baseline="0" dirty="0"/>
              <a:t>hide</a:t>
            </a:r>
            <a:r>
              <a:rPr lang="zh-CN" altLang="en-US" baseline="0" dirty="0"/>
              <a:t> </a:t>
            </a:r>
            <a:r>
              <a:rPr lang="en-US" altLang="zh-CN" baseline="0" dirty="0"/>
              <a:t>the</a:t>
            </a:r>
            <a:r>
              <a:rPr lang="zh-CN" altLang="en-US" baseline="0" dirty="0"/>
              <a:t> </a:t>
            </a:r>
            <a:r>
              <a:rPr lang="en-US" altLang="zh-CN" baseline="0" dirty="0"/>
              <a:t>communication</a:t>
            </a:r>
            <a:r>
              <a:rPr lang="zh-CN" altLang="en-US" baseline="0" dirty="0"/>
              <a:t> </a:t>
            </a:r>
            <a:r>
              <a:rPr lang="en-US" altLang="zh-CN" baseline="0" dirty="0"/>
              <a:t>latency</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62</a:t>
            </a:fld>
            <a:endParaRPr lang="en-US"/>
          </a:p>
        </p:txBody>
      </p:sp>
    </p:spTree>
    <p:extLst>
      <p:ext uri="{BB962C8B-B14F-4D97-AF65-F5344CB8AC3E}">
        <p14:creationId xmlns:p14="http://schemas.microsoft.com/office/powerpoint/2010/main" val="4997224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a:t>
            </a:r>
            <a:r>
              <a:rPr lang="zh-CN" altLang="en-US" baseline="0" dirty="0"/>
              <a:t> </a:t>
            </a:r>
            <a:r>
              <a:rPr lang="en-US" altLang="zh-CN" baseline="0" dirty="0"/>
              <a:t>this</a:t>
            </a:r>
            <a:r>
              <a:rPr lang="zh-CN" altLang="en-US" baseline="0" dirty="0"/>
              <a:t> </a:t>
            </a:r>
            <a:r>
              <a:rPr lang="en-US" altLang="zh-CN" baseline="0" dirty="0"/>
              <a:t>tutorial,</a:t>
            </a:r>
            <a:r>
              <a:rPr lang="zh-CN" altLang="en-US" baseline="0" dirty="0"/>
              <a:t> </a:t>
            </a:r>
            <a:r>
              <a:rPr lang="en-US" altLang="zh-CN" baseline="0" dirty="0"/>
              <a:t>we</a:t>
            </a:r>
            <a:r>
              <a:rPr lang="zh-CN" altLang="en-US" baseline="0" dirty="0"/>
              <a:t> </a:t>
            </a:r>
            <a:r>
              <a:rPr lang="en-US" altLang="zh-CN" baseline="0" dirty="0"/>
              <a:t>are</a:t>
            </a:r>
            <a:r>
              <a:rPr lang="zh-CN" altLang="en-US" baseline="0" dirty="0"/>
              <a:t> </a:t>
            </a:r>
            <a:r>
              <a:rPr lang="en-US" altLang="zh-CN" baseline="0" dirty="0"/>
              <a:t>advocating</a:t>
            </a:r>
            <a:r>
              <a:rPr lang="zh-CN" altLang="en-US" baseline="0" dirty="0"/>
              <a:t> </a:t>
            </a:r>
            <a:r>
              <a:rPr lang="en-US" altLang="zh-CN" baseline="0" dirty="0"/>
              <a:t>the</a:t>
            </a:r>
            <a:r>
              <a:rPr lang="zh-CN" altLang="en-US" baseline="0" dirty="0"/>
              <a:t> </a:t>
            </a:r>
            <a:r>
              <a:rPr lang="en-US" altLang="zh-CN" baseline="0" dirty="0"/>
              <a:t>development</a:t>
            </a:r>
            <a:r>
              <a:rPr lang="zh-CN" altLang="en-US" baseline="0" dirty="0"/>
              <a:t> </a:t>
            </a:r>
            <a:r>
              <a:rPr lang="en-US" altLang="zh-CN" baseline="0" dirty="0"/>
              <a:t>of</a:t>
            </a:r>
            <a:r>
              <a:rPr lang="zh-CN" altLang="en-US" baseline="0" dirty="0"/>
              <a:t> </a:t>
            </a:r>
            <a:r>
              <a:rPr lang="en-US" altLang="zh-CN" baseline="0" dirty="0"/>
              <a:t>Big</a:t>
            </a:r>
            <a:r>
              <a:rPr lang="zh-CN" altLang="en-US" baseline="0" dirty="0"/>
              <a:t> </a:t>
            </a:r>
            <a:r>
              <a:rPr lang="en-US" altLang="zh-CN" baseline="0" dirty="0"/>
              <a:t>Data</a:t>
            </a:r>
            <a:r>
              <a:rPr lang="zh-CN" altLang="en-US" baseline="0" dirty="0"/>
              <a:t> </a:t>
            </a:r>
            <a:r>
              <a:rPr lang="en-US" altLang="zh-CN" baseline="0" dirty="0"/>
              <a:t>programming</a:t>
            </a:r>
            <a:r>
              <a:rPr lang="zh-CN" altLang="en-US" baseline="0" dirty="0"/>
              <a:t> </a:t>
            </a:r>
            <a:r>
              <a:rPr lang="en-US" altLang="zh-CN" baseline="0" dirty="0"/>
              <a:t>frameworks</a:t>
            </a:r>
            <a:r>
              <a:rPr lang="zh-CN" altLang="en-US" baseline="0" dirty="0"/>
              <a:t> </a:t>
            </a:r>
            <a:r>
              <a:rPr lang="en-US" altLang="zh-CN" baseline="0" dirty="0"/>
              <a:t>following</a:t>
            </a:r>
            <a:r>
              <a:rPr lang="zh-CN" altLang="en-US" baseline="0" dirty="0"/>
              <a:t> </a:t>
            </a:r>
            <a:r>
              <a:rPr lang="en-US" altLang="zh-CN" baseline="0" dirty="0"/>
              <a:t>the</a:t>
            </a:r>
            <a:r>
              <a:rPr lang="zh-CN" altLang="en-US" baseline="0" dirty="0"/>
              <a:t> </a:t>
            </a:r>
            <a:r>
              <a:rPr lang="en-US" altLang="zh-CN" baseline="0" dirty="0"/>
              <a:t>T-thinker</a:t>
            </a:r>
            <a:r>
              <a:rPr lang="zh-CN" altLang="en-US" baseline="0" dirty="0"/>
              <a:t> </a:t>
            </a:r>
            <a:r>
              <a:rPr lang="en-US" altLang="zh-CN" baseline="0" dirty="0"/>
              <a:t>paradigm.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This</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area</a:t>
            </a:r>
            <a:r>
              <a:rPr lang="zh-CN" altLang="en-US" baseline="0" dirty="0"/>
              <a:t> </a:t>
            </a:r>
            <a:r>
              <a:rPr lang="en-US" altLang="zh-CN" baseline="0" dirty="0"/>
              <a:t>like</a:t>
            </a:r>
            <a:r>
              <a:rPr lang="zh-CN" altLang="en-US" baseline="0" dirty="0"/>
              <a:t> </a:t>
            </a:r>
            <a:r>
              <a:rPr lang="en-US" altLang="zh-CN" baseline="0" dirty="0"/>
              <a:t>Pregel</a:t>
            </a:r>
            <a:r>
              <a:rPr lang="zh-CN" altLang="en-US" baseline="0" dirty="0"/>
              <a:t> </a:t>
            </a:r>
            <a:r>
              <a:rPr lang="en-US" altLang="zh-CN" baseline="0" dirty="0"/>
              <a:t>research</a:t>
            </a:r>
            <a:r>
              <a:rPr lang="zh-CN" altLang="en-US" baseline="0" dirty="0"/>
              <a:t> </a:t>
            </a:r>
            <a:r>
              <a:rPr lang="en-US" altLang="zh-CN" baseline="0" dirty="0"/>
              <a:t>a</a:t>
            </a:r>
            <a:r>
              <a:rPr lang="zh-CN" altLang="en-US" baseline="0" dirty="0"/>
              <a:t> </a:t>
            </a:r>
            <a:r>
              <a:rPr lang="en-US" altLang="zh-CN" baseline="0" dirty="0"/>
              <a:t>decade</a:t>
            </a:r>
            <a:r>
              <a:rPr lang="zh-CN" altLang="en-US" baseline="0" dirty="0"/>
              <a:t> </a:t>
            </a:r>
            <a:r>
              <a:rPr lang="en-US" altLang="zh-CN" baseline="0" dirty="0"/>
              <a:t>ago,</a:t>
            </a:r>
            <a:r>
              <a:rPr lang="zh-CN" altLang="en-US" baseline="0" dirty="0"/>
              <a:t> </a:t>
            </a:r>
            <a:r>
              <a:rPr lang="en-US" altLang="zh-CN" baseline="0" dirty="0"/>
              <a:t>with</a:t>
            </a:r>
            <a:r>
              <a:rPr lang="zh-CN" altLang="en-US" baseline="0" dirty="0"/>
              <a:t> </a:t>
            </a:r>
            <a:r>
              <a:rPr lang="en-US" altLang="zh-CN" baseline="0" dirty="0"/>
              <a:t>many</a:t>
            </a:r>
            <a:r>
              <a:rPr lang="zh-CN" altLang="en-US" baseline="0" dirty="0"/>
              <a:t> </a:t>
            </a:r>
            <a:r>
              <a:rPr lang="en-US" altLang="zh-CN" baseline="0" dirty="0"/>
              <a:t>research</a:t>
            </a:r>
            <a:r>
              <a:rPr lang="zh-CN" altLang="en-US" baseline="0" dirty="0"/>
              <a:t> </a:t>
            </a:r>
            <a:r>
              <a:rPr lang="en-US" altLang="zh-CN" baseline="0" dirty="0"/>
              <a:t>topics</a:t>
            </a:r>
            <a:r>
              <a:rPr lang="zh-CN" altLang="en-US" baseline="0" dirty="0"/>
              <a:t> </a:t>
            </a:r>
            <a:r>
              <a:rPr lang="en-US" altLang="zh-CN" baseline="0" dirty="0"/>
              <a:t>to</a:t>
            </a:r>
            <a:r>
              <a:rPr lang="zh-CN" altLang="en-US" baseline="0" dirty="0"/>
              <a:t> </a:t>
            </a:r>
            <a:r>
              <a:rPr lang="en-US" altLang="zh-CN" baseline="0" dirty="0"/>
              <a:t>explore,</a:t>
            </a:r>
            <a:r>
              <a:rPr lang="zh-CN" altLang="en-US" baseline="0" dirty="0"/>
              <a:t> </a:t>
            </a:r>
            <a:r>
              <a:rPr lang="en-US" altLang="zh-CN" baseline="0" dirty="0"/>
              <a:t>and</a:t>
            </a:r>
            <a:r>
              <a:rPr lang="zh-CN" altLang="en-US" baseline="0" dirty="0"/>
              <a:t> </a:t>
            </a:r>
            <a:r>
              <a:rPr lang="en-US" altLang="zh-CN" baseline="0" dirty="0"/>
              <a:t>a</a:t>
            </a:r>
            <a:r>
              <a:rPr lang="zh-CN" altLang="en-US" baseline="0" dirty="0"/>
              <a:t> </a:t>
            </a:r>
            <a:r>
              <a:rPr lang="en-US" altLang="zh-CN" baseline="0" dirty="0"/>
              <a:t>low</a:t>
            </a:r>
            <a:r>
              <a:rPr lang="zh-CN" altLang="en-US" baseline="0" dirty="0"/>
              <a:t> </a:t>
            </a:r>
            <a:r>
              <a:rPr lang="en-US" altLang="zh-CN" baseline="0" dirty="0"/>
              <a:t>degree</a:t>
            </a:r>
            <a:r>
              <a:rPr lang="zh-CN" altLang="en-US" baseline="0" dirty="0"/>
              <a:t> </a:t>
            </a:r>
            <a:r>
              <a:rPr lang="en-US" altLang="zh-CN" baseline="0" dirty="0"/>
              <a:t>of</a:t>
            </a:r>
            <a:r>
              <a:rPr lang="zh-CN" altLang="en-US" baseline="0" dirty="0"/>
              <a:t> </a:t>
            </a:r>
            <a:r>
              <a:rPr lang="en-US" altLang="zh-CN" baseline="0" dirty="0"/>
              <a:t>competition.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We</a:t>
            </a:r>
            <a:r>
              <a:rPr lang="zh-CN" altLang="en-US" baseline="0" dirty="0"/>
              <a:t> </a:t>
            </a:r>
            <a:r>
              <a:rPr lang="en-US" altLang="zh-CN" baseline="0" dirty="0"/>
              <a:t>have</a:t>
            </a:r>
            <a:r>
              <a:rPr lang="zh-CN" altLang="en-US" baseline="0" dirty="0"/>
              <a:t> </a:t>
            </a:r>
            <a:r>
              <a:rPr lang="en-US" altLang="zh-CN" baseline="0" dirty="0"/>
              <a:t>already</a:t>
            </a:r>
            <a:r>
              <a:rPr lang="zh-CN" altLang="en-US" baseline="0" dirty="0"/>
              <a:t> </a:t>
            </a:r>
            <a:r>
              <a:rPr lang="en-US" altLang="zh-CN" baseline="0" dirty="0"/>
              <a:t>obtained</a:t>
            </a:r>
            <a:r>
              <a:rPr lang="zh-CN" altLang="en-US" baseline="0" dirty="0"/>
              <a:t> </a:t>
            </a:r>
            <a:r>
              <a:rPr lang="en-US" altLang="zh-CN" baseline="0" dirty="0"/>
              <a:t>a</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successes,</a:t>
            </a:r>
            <a:r>
              <a:rPr lang="zh-CN" altLang="en-US" baseline="0" dirty="0"/>
              <a:t> </a:t>
            </a:r>
            <a:r>
              <a:rPr lang="en-US" altLang="zh-CN" baseline="0" dirty="0"/>
              <a:t>and</a:t>
            </a:r>
            <a:r>
              <a:rPr lang="zh-CN" altLang="en-US" baseline="0" dirty="0"/>
              <a:t> </a:t>
            </a:r>
            <a:r>
              <a:rPr lang="en-US" altLang="zh-CN" baseline="0" dirty="0"/>
              <a:t>we</a:t>
            </a:r>
            <a:r>
              <a:rPr lang="zh-CN" altLang="en-US" baseline="0" dirty="0"/>
              <a:t> </a:t>
            </a:r>
            <a:r>
              <a:rPr lang="en-US" altLang="zh-CN" baseline="0" dirty="0"/>
              <a:t>are</a:t>
            </a:r>
            <a:r>
              <a:rPr lang="zh-CN" altLang="en-US" baseline="0" dirty="0"/>
              <a:t> </a:t>
            </a:r>
            <a:r>
              <a:rPr lang="en-US" altLang="zh-CN" baseline="0" dirty="0"/>
              <a:t>also</a:t>
            </a:r>
            <a:r>
              <a:rPr lang="zh-CN" altLang="en-US" baseline="0" dirty="0"/>
              <a:t> </a:t>
            </a:r>
            <a:r>
              <a:rPr lang="en-US" altLang="zh-CN" baseline="0" dirty="0"/>
              <a:t>working</a:t>
            </a:r>
            <a:r>
              <a:rPr lang="zh-CN" altLang="en-US" baseline="0" dirty="0"/>
              <a:t> </a:t>
            </a:r>
            <a:r>
              <a:rPr lang="en-US" altLang="zh-CN" baseline="0" dirty="0"/>
              <a:t>on</a:t>
            </a:r>
            <a:r>
              <a:rPr lang="zh-CN" altLang="en-US" baseline="0" dirty="0"/>
              <a:t> </a:t>
            </a:r>
            <a:r>
              <a:rPr lang="en-US" altLang="zh-CN" baseline="0" dirty="0"/>
              <a:t>a</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works</a:t>
            </a:r>
            <a:r>
              <a:rPr lang="zh-CN" altLang="en-US" baseline="0" dirty="0"/>
              <a:t> </a:t>
            </a:r>
            <a:r>
              <a:rPr lang="en-US" altLang="zh-CN" baseline="0" dirty="0"/>
              <a:t>along</a:t>
            </a:r>
            <a:r>
              <a:rPr lang="zh-CN" altLang="en-US" baseline="0" dirty="0"/>
              <a:t> </a:t>
            </a:r>
            <a:r>
              <a:rPr lang="en-US" altLang="zh-CN" baseline="0" dirty="0"/>
              <a:t>this</a:t>
            </a:r>
            <a:r>
              <a:rPr lang="zh-CN" altLang="en-US" baseline="0" dirty="0"/>
              <a:t> </a:t>
            </a:r>
            <a:r>
              <a:rPr lang="en-US" altLang="zh-CN" baseline="0" dirty="0"/>
              <a:t>line</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foundational.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63</a:t>
            </a:fld>
            <a:endParaRPr lang="en-US"/>
          </a:p>
        </p:txBody>
      </p:sp>
    </p:spTree>
    <p:extLst>
      <p:ext uri="{BB962C8B-B14F-4D97-AF65-F5344CB8AC3E}">
        <p14:creationId xmlns:p14="http://schemas.microsoft.com/office/powerpoint/2010/main" val="10262708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It</a:t>
            </a:r>
            <a:r>
              <a:rPr lang="zh-CN" altLang="en-US" baseline="0" dirty="0"/>
              <a:t> </a:t>
            </a:r>
            <a:r>
              <a:rPr lang="en-US" altLang="zh-CN" baseline="0" dirty="0"/>
              <a:t>is</a:t>
            </a:r>
            <a:r>
              <a:rPr lang="zh-CN" altLang="en-US" baseline="0" dirty="0"/>
              <a:t> </a:t>
            </a:r>
            <a:r>
              <a:rPr lang="en-US" altLang="zh-CN" baseline="0" dirty="0"/>
              <a:t>time</a:t>
            </a:r>
            <a:r>
              <a:rPr lang="zh-CN" altLang="en-US" baseline="0" dirty="0"/>
              <a:t> </a:t>
            </a:r>
            <a:r>
              <a:rPr lang="en-US" altLang="zh-CN" baseline="0" dirty="0"/>
              <a:t>to</a:t>
            </a:r>
            <a:r>
              <a:rPr lang="zh-CN" altLang="en-US" baseline="0" dirty="0"/>
              <a:t> </a:t>
            </a:r>
            <a:r>
              <a:rPr lang="en-US" altLang="zh-CN" baseline="0" dirty="0"/>
              <a:t>make</a:t>
            </a:r>
            <a:r>
              <a:rPr lang="zh-CN" altLang="en-US" baseline="0" dirty="0"/>
              <a:t> </a:t>
            </a:r>
            <a:r>
              <a:rPr lang="en-US" altLang="zh-CN" baseline="0" dirty="0"/>
              <a:t>impacts,</a:t>
            </a:r>
            <a:r>
              <a:rPr lang="zh-CN" altLang="en-US" baseline="0" dirty="0"/>
              <a:t> </a:t>
            </a:r>
            <a:r>
              <a:rPr lang="en-US" altLang="zh-CN" baseline="0" dirty="0"/>
              <a:t>and</a:t>
            </a:r>
            <a:r>
              <a:rPr lang="zh-CN" altLang="en-US" baseline="0" dirty="0"/>
              <a:t> </a:t>
            </a:r>
            <a:r>
              <a:rPr lang="en-US" altLang="zh-CN" baseline="0" dirty="0"/>
              <a:t>if</a:t>
            </a:r>
            <a:r>
              <a:rPr lang="zh-CN" altLang="en-US" baseline="0" dirty="0"/>
              <a:t> </a:t>
            </a:r>
            <a:r>
              <a:rPr lang="en-US" altLang="zh-CN" baseline="0" dirty="0"/>
              <a:t>you</a:t>
            </a:r>
            <a:r>
              <a:rPr lang="zh-CN" altLang="en-US" baseline="0" dirty="0"/>
              <a:t> </a:t>
            </a:r>
            <a:r>
              <a:rPr lang="en-US" altLang="zh-CN" baseline="0" dirty="0"/>
              <a:t>start</a:t>
            </a:r>
            <a:r>
              <a:rPr lang="zh-CN" altLang="en-US" baseline="0" dirty="0"/>
              <a:t> </a:t>
            </a:r>
            <a:r>
              <a:rPr lang="en-US" altLang="zh-CN" baseline="0" dirty="0"/>
              <a:t>investing</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research</a:t>
            </a:r>
            <a:r>
              <a:rPr lang="zh-CN" altLang="en-US" baseline="0" dirty="0"/>
              <a:t> </a:t>
            </a:r>
            <a:r>
              <a:rPr lang="en-US" altLang="zh-CN" baseline="0" dirty="0"/>
              <a:t>direction,</a:t>
            </a:r>
            <a:r>
              <a:rPr lang="zh-CN" altLang="en-US" baseline="0" dirty="0"/>
              <a:t> </a:t>
            </a:r>
            <a:r>
              <a:rPr lang="en-US" altLang="zh-CN" baseline="0" dirty="0"/>
              <a:t>you</a:t>
            </a:r>
            <a:r>
              <a:rPr lang="zh-CN" altLang="en-US" baseline="0" dirty="0"/>
              <a:t> </a:t>
            </a:r>
            <a:r>
              <a:rPr lang="en-US" altLang="zh-CN" baseline="0" dirty="0"/>
              <a:t>could</a:t>
            </a:r>
            <a:r>
              <a:rPr lang="zh-CN" altLang="en-US" baseline="0" dirty="0"/>
              <a:t> </a:t>
            </a:r>
            <a:r>
              <a:rPr lang="en-US" altLang="zh-CN" baseline="0" dirty="0"/>
              <a:t>be</a:t>
            </a:r>
            <a:r>
              <a:rPr lang="zh-CN" altLang="en-US" baseline="0" dirty="0"/>
              <a:t> </a:t>
            </a:r>
            <a:r>
              <a:rPr lang="en-US" altLang="zh-CN" baseline="0" dirty="0"/>
              <a:t>another</a:t>
            </a:r>
            <a:r>
              <a:rPr lang="zh-CN" altLang="en-US" baseline="0" dirty="0"/>
              <a:t> </a:t>
            </a:r>
            <a:r>
              <a:rPr lang="en-US" altLang="zh-CN" baseline="0" dirty="0" err="1"/>
              <a:t>Kaiming</a:t>
            </a:r>
            <a:r>
              <a:rPr lang="zh-CN" altLang="en-US" baseline="0" dirty="0"/>
              <a:t> </a:t>
            </a:r>
            <a:r>
              <a:rPr lang="en-US" altLang="zh-CN" baseline="0" dirty="0"/>
              <a:t>He</a:t>
            </a:r>
            <a:r>
              <a:rPr lang="zh-CN" altLang="en-US" baseline="0" dirty="0"/>
              <a:t> </a:t>
            </a:r>
            <a:r>
              <a:rPr lang="en-US" altLang="zh-CN" baseline="0" dirty="0"/>
              <a:t>5</a:t>
            </a:r>
            <a:r>
              <a:rPr lang="zh-CN" altLang="en-US" baseline="0" dirty="0"/>
              <a:t> </a:t>
            </a:r>
            <a:r>
              <a:rPr lang="en-US" altLang="zh-CN" baseline="0" dirty="0"/>
              <a:t>years</a:t>
            </a:r>
            <a:r>
              <a:rPr lang="zh-CN" altLang="en-US" baseline="0" dirty="0"/>
              <a:t> </a:t>
            </a:r>
            <a:r>
              <a:rPr lang="en-US" altLang="zh-CN" baseline="0" dirty="0"/>
              <a:t>from</a:t>
            </a:r>
            <a:r>
              <a:rPr lang="zh-CN" altLang="en-US" baseline="0" dirty="0"/>
              <a:t> </a:t>
            </a:r>
            <a:r>
              <a:rPr lang="en-US" altLang="zh-CN" baseline="0" dirty="0"/>
              <a:t>now!</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64</a:t>
            </a:fld>
            <a:endParaRPr lang="en-US"/>
          </a:p>
        </p:txBody>
      </p:sp>
    </p:spTree>
    <p:extLst>
      <p:ext uri="{BB962C8B-B14F-4D97-AF65-F5344CB8AC3E}">
        <p14:creationId xmlns:p14="http://schemas.microsoft.com/office/powerpoint/2010/main" val="39228636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Of</a:t>
            </a:r>
            <a:r>
              <a:rPr lang="zh-CN" altLang="en-US" baseline="0" dirty="0"/>
              <a:t> </a:t>
            </a:r>
            <a:r>
              <a:rPr lang="en-US" altLang="zh-CN" baseline="0" dirty="0"/>
              <a:t>course,</a:t>
            </a:r>
            <a:r>
              <a:rPr lang="zh-CN" altLang="en-US" baseline="0" dirty="0"/>
              <a:t> </a:t>
            </a:r>
            <a:r>
              <a:rPr lang="en-US" altLang="zh-CN" baseline="0" dirty="0"/>
              <a:t>task-based</a:t>
            </a:r>
            <a:r>
              <a:rPr lang="zh-CN" altLang="en-US" baseline="0" dirty="0"/>
              <a:t> </a:t>
            </a:r>
            <a:r>
              <a:rPr lang="en-US" altLang="zh-CN" baseline="0" dirty="0"/>
              <a:t>execution</a:t>
            </a:r>
            <a:r>
              <a:rPr lang="zh-CN" altLang="en-US" baseline="0" dirty="0"/>
              <a:t> </a:t>
            </a:r>
            <a:r>
              <a:rPr lang="en-US" altLang="zh-CN" baseline="0" dirty="0"/>
              <a:t>has</a:t>
            </a:r>
            <a:r>
              <a:rPr lang="zh-CN" altLang="en-US" baseline="0" dirty="0"/>
              <a:t> </a:t>
            </a:r>
            <a:r>
              <a:rPr lang="en-US" altLang="zh-CN" baseline="0" dirty="0"/>
              <a:t>been</a:t>
            </a:r>
            <a:r>
              <a:rPr lang="zh-CN" altLang="en-US" baseline="0" dirty="0"/>
              <a:t> </a:t>
            </a:r>
            <a:r>
              <a:rPr lang="en-US" altLang="zh-CN" baseline="0" dirty="0"/>
              <a:t>there</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HPC</a:t>
            </a:r>
            <a:r>
              <a:rPr lang="zh-CN" altLang="en-US" baseline="0" dirty="0"/>
              <a:t> </a:t>
            </a:r>
            <a:r>
              <a:rPr lang="en-US" altLang="zh-CN" baseline="0" dirty="0"/>
              <a:t>community</a:t>
            </a:r>
            <a:r>
              <a:rPr lang="zh-CN" altLang="en-US" baseline="0" dirty="0"/>
              <a:t> </a:t>
            </a:r>
            <a:r>
              <a:rPr lang="en-US" altLang="zh-CN" baseline="0" dirty="0"/>
              <a:t>for</a:t>
            </a:r>
            <a:r>
              <a:rPr lang="zh-CN" altLang="en-US" baseline="0" dirty="0"/>
              <a:t> </a:t>
            </a:r>
            <a:r>
              <a:rPr lang="en-US" altLang="zh-CN" baseline="0" dirty="0"/>
              <a:t>a</a:t>
            </a:r>
            <a:r>
              <a:rPr lang="zh-CN" altLang="en-US" baseline="0" dirty="0"/>
              <a:t> </a:t>
            </a:r>
            <a:r>
              <a:rPr lang="en-US" altLang="zh-CN" baseline="0" dirty="0"/>
              <a:t>while.</a:t>
            </a:r>
            <a:r>
              <a:rPr lang="zh-CN" altLang="en-US" baseline="0" dirty="0"/>
              <a:t> </a:t>
            </a:r>
            <a:r>
              <a:rPr lang="en-US" altLang="zh-CN" baseline="0" dirty="0"/>
              <a:t>So</a:t>
            </a:r>
            <a:r>
              <a:rPr lang="zh-CN" altLang="en-US" baseline="0" dirty="0"/>
              <a:t> </a:t>
            </a:r>
            <a:r>
              <a:rPr lang="en-US" altLang="zh-CN" baseline="0" dirty="0"/>
              <a:t>the</a:t>
            </a:r>
            <a:r>
              <a:rPr lang="zh-CN" altLang="en-US" baseline="0" dirty="0"/>
              <a:t> </a:t>
            </a:r>
            <a:r>
              <a:rPr lang="en-US" altLang="zh-CN" baseline="0" dirty="0"/>
              <a:t>contribution</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task-based</a:t>
            </a:r>
            <a:r>
              <a:rPr lang="zh-CN" altLang="en-US" baseline="0" dirty="0"/>
              <a:t> </a:t>
            </a:r>
            <a:r>
              <a:rPr lang="en-US" altLang="zh-CN" baseline="0" dirty="0"/>
              <a:t>Big</a:t>
            </a:r>
            <a:r>
              <a:rPr lang="zh-CN" altLang="en-US" baseline="0" dirty="0"/>
              <a:t> </a:t>
            </a:r>
            <a:r>
              <a:rPr lang="en-US" altLang="zh-CN" baseline="0" dirty="0"/>
              <a:t>Data</a:t>
            </a:r>
            <a:r>
              <a:rPr lang="zh-CN" altLang="en-US" baseline="0" dirty="0"/>
              <a:t> </a:t>
            </a:r>
            <a:r>
              <a:rPr lang="en-US" altLang="zh-CN" baseline="0" dirty="0"/>
              <a:t>framework</a:t>
            </a:r>
            <a:r>
              <a:rPr lang="zh-CN" altLang="en-US" baseline="0" dirty="0"/>
              <a:t> </a:t>
            </a:r>
            <a:r>
              <a:rPr lang="en-US" altLang="zh-CN" baseline="0" dirty="0"/>
              <a:t>should</a:t>
            </a:r>
            <a:r>
              <a:rPr lang="zh-CN" altLang="en-US" baseline="0" dirty="0"/>
              <a:t> </a:t>
            </a:r>
            <a:r>
              <a:rPr lang="en-US" altLang="zh-CN" baseline="0" dirty="0"/>
              <a:t>be</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programming</a:t>
            </a:r>
            <a:r>
              <a:rPr lang="zh-CN" altLang="en-US" baseline="0" dirty="0"/>
              <a:t> </a:t>
            </a:r>
            <a:r>
              <a:rPr lang="en-US" altLang="zh-CN" baseline="0" dirty="0"/>
              <a:t>model</a:t>
            </a:r>
            <a:r>
              <a:rPr lang="zh-CN" altLang="en-US" baseline="0" dirty="0"/>
              <a:t> </a:t>
            </a:r>
            <a:r>
              <a:rPr lang="en-US" altLang="zh-CN" baseline="0" dirty="0"/>
              <a:t>is</a:t>
            </a:r>
            <a:r>
              <a:rPr lang="zh-CN" altLang="en-US" baseline="0" dirty="0"/>
              <a:t> </a:t>
            </a:r>
            <a:r>
              <a:rPr lang="en-US" altLang="zh-CN" baseline="0" dirty="0"/>
              <a:t>easy</a:t>
            </a:r>
            <a:r>
              <a:rPr lang="zh-CN" altLang="en-US" baseline="0" dirty="0"/>
              <a:t> </a:t>
            </a:r>
            <a:r>
              <a:rPr lang="en-US" altLang="zh-CN" baseline="0" dirty="0"/>
              <a:t>for</a:t>
            </a:r>
            <a:r>
              <a:rPr lang="zh-CN" altLang="en-US" baseline="0" dirty="0"/>
              <a:t> </a:t>
            </a:r>
            <a:r>
              <a:rPr lang="en-US" altLang="zh-CN" baseline="0" dirty="0"/>
              <a:t>the</a:t>
            </a:r>
            <a:r>
              <a:rPr lang="zh-CN" altLang="en-US" baseline="0" dirty="0"/>
              <a:t> </a:t>
            </a:r>
            <a:r>
              <a:rPr lang="en-US" altLang="zh-CN" baseline="0" dirty="0"/>
              <a:t>targeted</a:t>
            </a:r>
            <a:r>
              <a:rPr lang="zh-CN" altLang="en-US" baseline="0" dirty="0"/>
              <a:t> </a:t>
            </a:r>
            <a:r>
              <a:rPr lang="en-US" altLang="zh-CN" baseline="0" dirty="0"/>
              <a:t>category</a:t>
            </a:r>
            <a:r>
              <a:rPr lang="zh-CN" altLang="en-US" baseline="0" dirty="0"/>
              <a:t> </a:t>
            </a:r>
            <a:r>
              <a:rPr lang="en-US" altLang="zh-CN" baseline="0" dirty="0"/>
              <a:t>of</a:t>
            </a:r>
            <a:r>
              <a:rPr lang="zh-CN" altLang="en-US" baseline="0" dirty="0"/>
              <a:t> </a:t>
            </a:r>
            <a:r>
              <a:rPr lang="en-US" altLang="zh-CN" baseline="0" dirty="0"/>
              <a:t>problems.</a:t>
            </a:r>
          </a:p>
          <a:p>
            <a:r>
              <a:rPr lang="en-US" altLang="zh-CN" baseline="0" dirty="0"/>
              <a:t>However,</a:t>
            </a:r>
            <a:r>
              <a:rPr lang="zh-CN" altLang="en-US" baseline="0" dirty="0"/>
              <a:t> </a:t>
            </a:r>
            <a:r>
              <a:rPr lang="en-US" altLang="zh-CN" baseline="0" dirty="0"/>
              <a:t>existing</a:t>
            </a:r>
            <a:r>
              <a:rPr lang="zh-CN" altLang="en-US" baseline="0" dirty="0"/>
              <a:t> </a:t>
            </a:r>
            <a:r>
              <a:rPr lang="en-US" altLang="zh-CN" baseline="0" dirty="0"/>
              <a:t>pioneering</a:t>
            </a:r>
            <a:r>
              <a:rPr lang="zh-CN" altLang="en-US" baseline="0" dirty="0"/>
              <a:t> </a:t>
            </a:r>
            <a:r>
              <a:rPr lang="en-US" altLang="zh-CN" baseline="0" dirty="0"/>
              <a:t>frameworks</a:t>
            </a:r>
            <a:r>
              <a:rPr lang="zh-CN" altLang="en-US" baseline="0" dirty="0"/>
              <a:t> </a:t>
            </a:r>
            <a:r>
              <a:rPr lang="en-US" altLang="zh-CN" baseline="0" dirty="0"/>
              <a:t>in</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simply</a:t>
            </a:r>
            <a:r>
              <a:rPr lang="zh-CN" altLang="en-US" baseline="0" dirty="0"/>
              <a:t> </a:t>
            </a:r>
            <a:r>
              <a:rPr lang="en-US" altLang="zh-CN" baseline="0" dirty="0"/>
              <a:t>materializes</a:t>
            </a:r>
            <a:r>
              <a:rPr lang="zh-CN" altLang="en-US" baseline="0" dirty="0"/>
              <a:t> </a:t>
            </a:r>
            <a:r>
              <a:rPr lang="en-US" altLang="zh-CN" baseline="0" dirty="0"/>
              <a:t>and</a:t>
            </a:r>
            <a:r>
              <a:rPr lang="zh-CN" altLang="en-US" baseline="0" dirty="0"/>
              <a:t> </a:t>
            </a:r>
            <a:r>
              <a:rPr lang="en-US" altLang="zh-CN" baseline="0" dirty="0"/>
              <a:t>grows</a:t>
            </a:r>
            <a:r>
              <a:rPr lang="zh-CN" altLang="en-US" baseline="0" dirty="0"/>
              <a:t> </a:t>
            </a:r>
            <a:r>
              <a:rPr lang="en-US" altLang="zh-CN" baseline="0" dirty="0"/>
              <a:t>all</a:t>
            </a:r>
            <a:r>
              <a:rPr lang="zh-CN" altLang="en-US" baseline="0" dirty="0"/>
              <a:t> </a:t>
            </a:r>
            <a:r>
              <a:rPr lang="en-US" altLang="zh-CN" baseline="0" dirty="0"/>
              <a:t>potential</a:t>
            </a:r>
            <a:r>
              <a:rPr lang="zh-CN" altLang="en-US" baseline="0" dirty="0"/>
              <a:t> </a:t>
            </a:r>
            <a:r>
              <a:rPr lang="en-US" altLang="zh-CN" baseline="0" dirty="0"/>
              <a:t>subgraphs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search</a:t>
            </a:r>
            <a:r>
              <a:rPr lang="zh-CN" altLang="en-US" baseline="0" dirty="0"/>
              <a:t> </a:t>
            </a:r>
            <a:r>
              <a:rPr lang="en-US" altLang="zh-CN" baseline="0" dirty="0"/>
              <a:t>space,</a:t>
            </a:r>
            <a:r>
              <a:rPr lang="zh-CN" altLang="en-US" baseline="0" dirty="0"/>
              <a:t> </a:t>
            </a:r>
            <a:r>
              <a:rPr lang="en-US" altLang="zh-CN" baseline="0" dirty="0"/>
              <a:t>the</a:t>
            </a:r>
            <a:r>
              <a:rPr lang="zh-CN" altLang="en-US" baseline="0" dirty="0"/>
              <a:t> </a:t>
            </a:r>
            <a:r>
              <a:rPr lang="en-US" altLang="zh-CN" baseline="0" dirty="0"/>
              <a:t>cost</a:t>
            </a:r>
            <a:r>
              <a:rPr lang="zh-CN" altLang="en-US" baseline="0" dirty="0"/>
              <a:t> </a:t>
            </a:r>
            <a:r>
              <a:rPr lang="en-US" altLang="zh-CN" baseline="0" dirty="0"/>
              <a:t>of</a:t>
            </a:r>
            <a:r>
              <a:rPr lang="zh-CN" altLang="en-US" baseline="0" dirty="0"/>
              <a:t> </a:t>
            </a:r>
            <a:r>
              <a:rPr lang="en-US" altLang="zh-CN" baseline="0" dirty="0"/>
              <a:t>which</a:t>
            </a:r>
            <a:r>
              <a:rPr lang="zh-CN" altLang="en-US" baseline="0" dirty="0"/>
              <a:t> </a:t>
            </a:r>
            <a:r>
              <a:rPr lang="en-US" altLang="zh-CN" baseline="0" dirty="0"/>
              <a:t>is</a:t>
            </a:r>
            <a:r>
              <a:rPr lang="zh-CN" altLang="en-US" baseline="0" dirty="0"/>
              <a:t> </a:t>
            </a:r>
            <a:r>
              <a:rPr lang="en-US" altLang="zh-CN" baseline="0" dirty="0"/>
              <a:t>prohibitive.</a:t>
            </a:r>
          </a:p>
          <a:p>
            <a:endParaRPr lang="en-US" altLang="zh-CN" baseline="0" dirty="0"/>
          </a:p>
          <a:p>
            <a:r>
              <a:rPr lang="en-US" altLang="zh-CN" baseline="0" dirty="0"/>
              <a:t>Examples</a:t>
            </a:r>
            <a:r>
              <a:rPr lang="zh-CN" altLang="en-US" baseline="0" dirty="0"/>
              <a:t> </a:t>
            </a:r>
            <a:r>
              <a:rPr lang="en-US" altLang="zh-CN" baseline="0" dirty="0"/>
              <a:t>include</a:t>
            </a:r>
            <a:r>
              <a:rPr lang="zh-CN" altLang="en-US" baseline="0" dirty="0"/>
              <a:t> </a:t>
            </a:r>
            <a:r>
              <a:rPr lang="en-US" altLang="zh-CN" baseline="0" dirty="0"/>
              <a:t>the</a:t>
            </a:r>
            <a:r>
              <a:rPr lang="zh-CN" altLang="en-US" baseline="0" dirty="0"/>
              <a:t> </a:t>
            </a:r>
            <a:r>
              <a:rPr lang="en-US" altLang="zh-CN" baseline="0" dirty="0"/>
              <a:t>embedding-centric</a:t>
            </a:r>
            <a:r>
              <a:rPr lang="zh-CN" altLang="en-US" baseline="0" dirty="0"/>
              <a:t> </a:t>
            </a:r>
            <a:r>
              <a:rPr lang="en-US" altLang="zh-CN" baseline="0" dirty="0"/>
              <a:t>API</a:t>
            </a:r>
            <a:r>
              <a:rPr lang="zh-CN" altLang="en-US" baseline="0" dirty="0"/>
              <a:t> </a:t>
            </a:r>
            <a:r>
              <a:rPr lang="en-US" altLang="zh-CN" baseline="0" dirty="0"/>
              <a:t>of</a:t>
            </a:r>
            <a:r>
              <a:rPr lang="zh-CN" altLang="en-US" baseline="0" dirty="0"/>
              <a:t> </a:t>
            </a:r>
            <a:r>
              <a:rPr lang="en-US" altLang="zh-CN" baseline="0" dirty="0"/>
              <a:t>Arabesque</a:t>
            </a:r>
            <a:r>
              <a:rPr lang="zh-CN" altLang="en-US" baseline="0" dirty="0"/>
              <a:t> </a:t>
            </a:r>
            <a:r>
              <a:rPr lang="en-US" altLang="zh-CN" baseline="0" dirty="0"/>
              <a:t>that</a:t>
            </a:r>
            <a:r>
              <a:rPr lang="zh-CN" altLang="en-US" baseline="0" dirty="0"/>
              <a:t> </a:t>
            </a:r>
            <a:r>
              <a:rPr lang="en-US" altLang="zh-CN" baseline="0" dirty="0"/>
              <a:t>attempts</a:t>
            </a:r>
            <a:r>
              <a:rPr lang="zh-CN" altLang="en-US" baseline="0" dirty="0"/>
              <a:t> </a:t>
            </a:r>
            <a:r>
              <a:rPr lang="en-US" altLang="zh-CN" baseline="0" dirty="0"/>
              <a:t>to</a:t>
            </a:r>
            <a:r>
              <a:rPr lang="zh-CN" altLang="en-US" baseline="0" dirty="0"/>
              <a:t> </a:t>
            </a:r>
            <a:r>
              <a:rPr lang="en-US" altLang="zh-CN" baseline="0" dirty="0"/>
              <a:t>handle</a:t>
            </a:r>
            <a:r>
              <a:rPr lang="zh-CN" altLang="en-US" baseline="0" dirty="0"/>
              <a:t> </a:t>
            </a:r>
            <a:r>
              <a:rPr lang="en-US" altLang="zh-CN" baseline="0" dirty="0"/>
              <a:t>both</a:t>
            </a:r>
            <a:r>
              <a:rPr lang="zh-CN" altLang="en-US" baseline="0" dirty="0"/>
              <a:t> </a:t>
            </a:r>
            <a:r>
              <a:rPr lang="en-US" altLang="zh-CN" baseline="0" dirty="0"/>
              <a:t>dense</a:t>
            </a:r>
            <a:r>
              <a:rPr lang="zh-CN" altLang="en-US" baseline="0" dirty="0"/>
              <a:t> </a:t>
            </a:r>
            <a:r>
              <a:rPr lang="en-US" altLang="zh-CN" baseline="0" dirty="0"/>
              <a:t>subgraph</a:t>
            </a:r>
            <a:r>
              <a:rPr lang="zh-CN" altLang="en-US" baseline="0" dirty="0"/>
              <a:t> </a:t>
            </a:r>
            <a:r>
              <a:rPr lang="en-US" altLang="zh-CN" baseline="0" dirty="0"/>
              <a:t>mining</a:t>
            </a:r>
            <a:r>
              <a:rPr lang="zh-CN" altLang="en-US" baseline="0" dirty="0"/>
              <a:t> </a:t>
            </a:r>
            <a:r>
              <a:rPr lang="en-US" altLang="zh-CN" baseline="0" dirty="0"/>
              <a:t>that</a:t>
            </a:r>
            <a:r>
              <a:rPr lang="zh-CN" altLang="en-US" baseline="0" dirty="0"/>
              <a:t> </a:t>
            </a:r>
            <a:r>
              <a:rPr lang="en-US" altLang="zh-CN" baseline="0" dirty="0"/>
              <a:t>allows</a:t>
            </a:r>
            <a:r>
              <a:rPr lang="zh-CN" altLang="en-US" baseline="0" dirty="0"/>
              <a:t> </a:t>
            </a:r>
            <a:r>
              <a:rPr lang="en-US" altLang="zh-CN" baseline="0" dirty="0"/>
              <a:t>backtracking</a:t>
            </a:r>
            <a:r>
              <a:rPr lang="zh-CN" altLang="en-US" baseline="0" dirty="0"/>
              <a:t> </a:t>
            </a:r>
            <a:r>
              <a:rPr lang="en-US" altLang="zh-CN" baseline="0" dirty="0"/>
              <a:t>without</a:t>
            </a:r>
            <a:r>
              <a:rPr lang="zh-CN" altLang="en-US" baseline="0" dirty="0"/>
              <a:t> </a:t>
            </a:r>
            <a:r>
              <a:rPr lang="en-US" altLang="zh-CN" baseline="0" dirty="0"/>
              <a:t>subgraph</a:t>
            </a:r>
            <a:r>
              <a:rPr lang="zh-CN" altLang="en-US" baseline="0" dirty="0"/>
              <a:t> </a:t>
            </a:r>
            <a:r>
              <a:rPr lang="en-US" altLang="zh-CN" baseline="0" dirty="0"/>
              <a:t>materialization,</a:t>
            </a:r>
            <a:r>
              <a:rPr lang="zh-CN" altLang="en-US" baseline="0" dirty="0"/>
              <a:t> </a:t>
            </a:r>
            <a:r>
              <a:rPr lang="en-US" altLang="zh-CN" baseline="0" dirty="0"/>
              <a:t>and</a:t>
            </a:r>
            <a:r>
              <a:rPr lang="zh-CN" altLang="en-US" baseline="0" dirty="0"/>
              <a:t> </a:t>
            </a:r>
            <a:r>
              <a:rPr lang="en-US" altLang="zh-CN" baseline="0" dirty="0"/>
              <a:t>frequent</a:t>
            </a:r>
            <a:r>
              <a:rPr lang="zh-CN" altLang="en-US" baseline="0" dirty="0"/>
              <a:t> </a:t>
            </a:r>
            <a:r>
              <a:rPr lang="en-US" altLang="zh-CN" baseline="0" dirty="0"/>
              <a:t>subgraph</a:t>
            </a:r>
            <a:r>
              <a:rPr lang="zh-CN" altLang="en-US" baseline="0" dirty="0"/>
              <a:t> </a:t>
            </a:r>
            <a:r>
              <a:rPr lang="en-US" altLang="zh-CN" baseline="0" dirty="0"/>
              <a:t>pattern</a:t>
            </a:r>
            <a:r>
              <a:rPr lang="zh-CN" altLang="en-US" baseline="0" dirty="0"/>
              <a:t> </a:t>
            </a:r>
            <a:r>
              <a:rPr lang="en-US" altLang="zh-CN" baseline="0" dirty="0"/>
              <a:t>mining</a:t>
            </a:r>
            <a:r>
              <a:rPr lang="zh-CN" altLang="en-US" baseline="0" dirty="0"/>
              <a:t> </a:t>
            </a:r>
            <a:r>
              <a:rPr lang="en-US" altLang="zh-CN" baseline="0" dirty="0"/>
              <a:t>that</a:t>
            </a:r>
            <a:r>
              <a:rPr lang="zh-CN" altLang="en-US" baseline="0" dirty="0"/>
              <a:t> </a:t>
            </a:r>
            <a:r>
              <a:rPr lang="en-US" altLang="zh-CN" baseline="0" dirty="0"/>
              <a:t>needs</a:t>
            </a:r>
            <a:r>
              <a:rPr lang="zh-CN" altLang="en-US" baseline="0" dirty="0"/>
              <a:t> </a:t>
            </a:r>
            <a:r>
              <a:rPr lang="en-US" altLang="zh-CN" baseline="0" dirty="0"/>
              <a:t>pattern</a:t>
            </a:r>
            <a:r>
              <a:rPr lang="zh-CN" altLang="en-US" baseline="0" dirty="0"/>
              <a:t> </a:t>
            </a:r>
            <a:r>
              <a:rPr lang="en-US" altLang="zh-CN" baseline="0" dirty="0"/>
              <a:t>deduplication</a:t>
            </a:r>
            <a:r>
              <a:rPr lang="zh-CN" altLang="en-US" baseline="0" dirty="0"/>
              <a:t> </a:t>
            </a:r>
            <a:r>
              <a:rPr lang="en-US" altLang="zh-CN" baseline="0" dirty="0"/>
              <a:t>by</a:t>
            </a:r>
            <a:r>
              <a:rPr lang="zh-CN" altLang="en-US" baseline="0" dirty="0"/>
              <a:t> </a:t>
            </a:r>
            <a:r>
              <a:rPr lang="en-US" altLang="zh-CN" baseline="0" dirty="0"/>
              <a:t>subgraph</a:t>
            </a:r>
            <a:r>
              <a:rPr lang="zh-CN" altLang="en-US" baseline="0" dirty="0"/>
              <a:t> </a:t>
            </a:r>
            <a:r>
              <a:rPr lang="en-US" altLang="zh-CN" baseline="0" dirty="0"/>
              <a:t>isomorphism</a:t>
            </a:r>
            <a:r>
              <a:rPr lang="zh-CN" altLang="en-US" baseline="0" dirty="0"/>
              <a:t> </a:t>
            </a:r>
            <a:r>
              <a:rPr lang="en-US" altLang="zh-CN" baseline="0" dirty="0"/>
              <a:t>check.</a:t>
            </a:r>
            <a:r>
              <a:rPr lang="zh-CN" altLang="en-US" baseline="0" dirty="0"/>
              <a:t> </a:t>
            </a:r>
            <a:endParaRPr lang="en-US" altLang="zh-CN" baseline="0" dirty="0"/>
          </a:p>
          <a:p>
            <a:r>
              <a:rPr lang="en-US" altLang="zh-CN" baseline="0" dirty="0"/>
              <a:t>Since</a:t>
            </a:r>
            <a:r>
              <a:rPr lang="zh-CN" altLang="en-US" baseline="0" dirty="0"/>
              <a:t> </a:t>
            </a:r>
            <a:r>
              <a:rPr lang="en-US" altLang="zh-CN" baseline="0" dirty="0"/>
              <a:t>the</a:t>
            </a:r>
            <a:r>
              <a:rPr lang="zh-CN" altLang="en-US" baseline="0" dirty="0"/>
              <a:t> </a:t>
            </a:r>
            <a:r>
              <a:rPr lang="en-US" altLang="zh-CN" baseline="0" dirty="0"/>
              <a:t>problems</a:t>
            </a:r>
            <a:r>
              <a:rPr lang="zh-CN" altLang="en-US" baseline="0" dirty="0"/>
              <a:t> </a:t>
            </a:r>
            <a:r>
              <a:rPr lang="en-US" altLang="zh-CN" baseline="0" dirty="0"/>
              <a:t>are</a:t>
            </a:r>
            <a:r>
              <a:rPr lang="zh-CN" altLang="en-US" baseline="0" dirty="0"/>
              <a:t> </a:t>
            </a:r>
            <a:r>
              <a:rPr lang="en-US" altLang="zh-CN" baseline="0" dirty="0"/>
              <a:t>quite</a:t>
            </a:r>
            <a:r>
              <a:rPr lang="zh-CN" altLang="en-US" baseline="0" dirty="0"/>
              <a:t> </a:t>
            </a:r>
            <a:r>
              <a:rPr lang="en-US" altLang="zh-CN" baseline="0" dirty="0"/>
              <a:t>different</a:t>
            </a:r>
            <a:r>
              <a:rPr lang="zh-CN" altLang="en-US" baseline="0" dirty="0"/>
              <a:t> </a:t>
            </a:r>
            <a:r>
              <a:rPr lang="en-US" altLang="zh-CN" baseline="0" dirty="0"/>
              <a:t>in</a:t>
            </a:r>
            <a:r>
              <a:rPr lang="zh-CN" altLang="en-US" baseline="0" dirty="0"/>
              <a:t> </a:t>
            </a:r>
            <a:r>
              <a:rPr lang="en-US" altLang="zh-CN" baseline="0" dirty="0"/>
              <a:t>nature,</a:t>
            </a:r>
            <a:r>
              <a:rPr lang="zh-CN" altLang="en-US" baseline="0" dirty="0"/>
              <a:t> </a:t>
            </a:r>
            <a:r>
              <a:rPr lang="en-US" altLang="zh-CN" baseline="0" dirty="0"/>
              <a:t>a</a:t>
            </a:r>
            <a:r>
              <a:rPr lang="zh-CN" altLang="en-US" baseline="0" dirty="0"/>
              <a:t> </a:t>
            </a:r>
            <a:r>
              <a:rPr lang="en-US" altLang="zh-CN" baseline="0" dirty="0"/>
              <a:t>unified</a:t>
            </a:r>
            <a:r>
              <a:rPr lang="zh-CN" altLang="en-US" baseline="0" dirty="0"/>
              <a:t> </a:t>
            </a:r>
            <a:r>
              <a:rPr lang="en-US" altLang="zh-CN" baseline="0" dirty="0"/>
              <a:t>design</a:t>
            </a:r>
            <a:r>
              <a:rPr lang="zh-CN" altLang="en-US" baseline="0" dirty="0"/>
              <a:t> </a:t>
            </a:r>
            <a:r>
              <a:rPr lang="en-US" altLang="zh-CN" baseline="0" dirty="0"/>
              <a:t>actually</a:t>
            </a:r>
            <a:r>
              <a:rPr lang="zh-CN" altLang="en-US" baseline="0" dirty="0"/>
              <a:t> </a:t>
            </a:r>
            <a:r>
              <a:rPr lang="en-US" altLang="zh-CN" baseline="0" dirty="0"/>
              <a:t>leads</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worst</a:t>
            </a:r>
            <a:r>
              <a:rPr lang="zh-CN" altLang="en-US" baseline="0" dirty="0"/>
              <a:t> </a:t>
            </a:r>
            <a:r>
              <a:rPr lang="en-US" altLang="zh-CN" baseline="0" dirty="0"/>
              <a:t>of</a:t>
            </a:r>
            <a:r>
              <a:rPr lang="zh-CN" altLang="en-US" baseline="0" dirty="0"/>
              <a:t> </a:t>
            </a:r>
            <a:r>
              <a:rPr lang="en-US" altLang="zh-CN" baseline="0" dirty="0"/>
              <a:t>both</a:t>
            </a:r>
            <a:r>
              <a:rPr lang="zh-CN" altLang="en-US" baseline="0" dirty="0"/>
              <a:t> </a:t>
            </a:r>
            <a:r>
              <a:rPr lang="en-US" altLang="zh-CN" baseline="0" dirty="0"/>
              <a:t>worlds.</a:t>
            </a:r>
          </a:p>
          <a:p>
            <a:r>
              <a:rPr lang="en-US" altLang="zh-CN" baseline="0" dirty="0"/>
              <a:t>Note</a:t>
            </a:r>
            <a:r>
              <a:rPr lang="zh-CN" altLang="en-US" baseline="0" dirty="0"/>
              <a:t> </a:t>
            </a:r>
            <a:r>
              <a:rPr lang="en-US" altLang="zh-CN" baseline="0" dirty="0"/>
              <a:t>that</a:t>
            </a:r>
            <a:r>
              <a:rPr lang="zh-CN" altLang="en-US" baseline="0" dirty="0"/>
              <a:t> </a:t>
            </a:r>
            <a:r>
              <a:rPr lang="en-US" altLang="zh-CN" baseline="0" dirty="0"/>
              <a:t>dense</a:t>
            </a:r>
            <a:r>
              <a:rPr lang="zh-CN" altLang="en-US" baseline="0" dirty="0"/>
              <a:t> </a:t>
            </a:r>
            <a:r>
              <a:rPr lang="en-US" altLang="zh-CN" baseline="0" dirty="0"/>
              <a:t>subgraph</a:t>
            </a:r>
            <a:r>
              <a:rPr lang="zh-CN" altLang="en-US" baseline="0" dirty="0"/>
              <a:t> </a:t>
            </a:r>
            <a:r>
              <a:rPr lang="en-US" altLang="zh-CN" baseline="0" dirty="0"/>
              <a:t>mining</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pattern-to-instance</a:t>
            </a:r>
            <a:r>
              <a:rPr lang="zh-CN" altLang="en-US" baseline="0" dirty="0"/>
              <a:t> </a:t>
            </a:r>
            <a:r>
              <a:rPr lang="en-US" altLang="zh-CN" baseline="0" dirty="0"/>
              <a:t>process</a:t>
            </a:r>
            <a:r>
              <a:rPr lang="zh-CN" altLang="en-US" baseline="0" dirty="0"/>
              <a:t> </a:t>
            </a:r>
            <a:r>
              <a:rPr lang="en-US" altLang="zh-CN" baseline="0" dirty="0"/>
              <a:t>where</a:t>
            </a:r>
            <a:r>
              <a:rPr lang="zh-CN" altLang="en-US" baseline="0" dirty="0"/>
              <a:t> </a:t>
            </a:r>
            <a:r>
              <a:rPr lang="en-US" altLang="zh-CN" baseline="0" dirty="0"/>
              <a:t>you</a:t>
            </a:r>
            <a:r>
              <a:rPr lang="zh-CN" altLang="en-US" baseline="0" dirty="0"/>
              <a:t> </a:t>
            </a:r>
            <a:r>
              <a:rPr lang="en-US" altLang="zh-CN" baseline="0" dirty="0"/>
              <a:t>have</a:t>
            </a:r>
            <a:r>
              <a:rPr lang="zh-CN" altLang="en-US" baseline="0" dirty="0"/>
              <a:t> </a:t>
            </a:r>
            <a:r>
              <a:rPr lang="en-US" altLang="zh-CN" baseline="0" dirty="0"/>
              <a:t>a</a:t>
            </a:r>
            <a:r>
              <a:rPr lang="zh-CN" altLang="en-US" baseline="0" dirty="0"/>
              <a:t> </a:t>
            </a:r>
            <a:r>
              <a:rPr lang="en-US" altLang="zh-CN" baseline="0" dirty="0"/>
              <a:t>pattern</a:t>
            </a:r>
            <a:r>
              <a:rPr lang="zh-CN" altLang="en-US" baseline="0" dirty="0"/>
              <a:t> </a:t>
            </a:r>
            <a:r>
              <a:rPr lang="en-US" altLang="zh-CN" baseline="0" dirty="0"/>
              <a:t>in</a:t>
            </a:r>
            <a:r>
              <a:rPr lang="zh-CN" altLang="en-US" baseline="0" dirty="0"/>
              <a:t> </a:t>
            </a:r>
            <a:r>
              <a:rPr lang="en-US" altLang="zh-CN" baseline="0" dirty="0"/>
              <a:t>mind,</a:t>
            </a:r>
            <a:r>
              <a:rPr lang="zh-CN" altLang="en-US" baseline="0" dirty="0"/>
              <a:t> </a:t>
            </a:r>
            <a:r>
              <a:rPr lang="en-US" altLang="zh-CN" baseline="0" dirty="0"/>
              <a:t>and</a:t>
            </a:r>
            <a:r>
              <a:rPr lang="zh-CN" altLang="en-US" baseline="0" dirty="0"/>
              <a:t> </a:t>
            </a:r>
            <a:r>
              <a:rPr lang="en-US" altLang="zh-CN" baseline="0" dirty="0"/>
              <a:t>find</a:t>
            </a:r>
            <a:r>
              <a:rPr lang="zh-CN" altLang="en-US" baseline="0" dirty="0"/>
              <a:t> </a:t>
            </a:r>
            <a:r>
              <a:rPr lang="en-US" altLang="zh-CN" baseline="0" dirty="0"/>
              <a:t>subgraph</a:t>
            </a:r>
            <a:r>
              <a:rPr lang="zh-CN" altLang="en-US" baseline="0" dirty="0"/>
              <a:t> </a:t>
            </a:r>
            <a:r>
              <a:rPr lang="en-US" altLang="zh-CN" baseline="0" dirty="0"/>
              <a:t>instances</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big</a:t>
            </a:r>
            <a:r>
              <a:rPr lang="zh-CN" altLang="en-US" baseline="0" dirty="0"/>
              <a:t> </a:t>
            </a:r>
            <a:r>
              <a:rPr lang="en-US" altLang="zh-CN" baseline="0" dirty="0"/>
              <a:t>graph</a:t>
            </a:r>
            <a:r>
              <a:rPr lang="zh-CN" altLang="en-US" baseline="0" dirty="0"/>
              <a:t> </a:t>
            </a:r>
            <a:r>
              <a:rPr lang="en-US" altLang="zh-CN" baseline="0" dirty="0"/>
              <a:t>that</a:t>
            </a:r>
            <a:r>
              <a:rPr lang="zh-CN" altLang="en-US" baseline="0" dirty="0"/>
              <a:t> </a:t>
            </a:r>
            <a:r>
              <a:rPr lang="en-US" altLang="zh-CN" baseline="0" dirty="0"/>
              <a:t>satisfy</a:t>
            </a:r>
            <a:r>
              <a:rPr lang="zh-CN" altLang="en-US" baseline="0" dirty="0"/>
              <a:t> </a:t>
            </a:r>
            <a:r>
              <a:rPr lang="en-US" altLang="zh-CN" baseline="0" dirty="0"/>
              <a:t>that</a:t>
            </a:r>
            <a:r>
              <a:rPr lang="zh-CN" altLang="en-US" baseline="0" dirty="0"/>
              <a:t> </a:t>
            </a:r>
            <a:r>
              <a:rPr lang="en-US" altLang="zh-CN" baseline="0" dirty="0"/>
              <a:t>pattern.</a:t>
            </a:r>
          </a:p>
          <a:p>
            <a:r>
              <a:rPr lang="en-US" altLang="zh-CN" baseline="0" dirty="0"/>
              <a:t>In</a:t>
            </a:r>
            <a:r>
              <a:rPr lang="zh-CN" altLang="en-US" baseline="0" dirty="0"/>
              <a:t> </a:t>
            </a:r>
            <a:r>
              <a:rPr lang="en-US" altLang="zh-CN" baseline="0" dirty="0"/>
              <a:t>contrast,</a:t>
            </a:r>
            <a:r>
              <a:rPr lang="zh-CN" altLang="en-US" baseline="0" dirty="0"/>
              <a:t> </a:t>
            </a:r>
            <a:r>
              <a:rPr lang="en-US" altLang="zh-CN" baseline="0" dirty="0"/>
              <a:t>frequent</a:t>
            </a:r>
            <a:r>
              <a:rPr lang="zh-CN" altLang="en-US" baseline="0" dirty="0"/>
              <a:t> </a:t>
            </a:r>
            <a:r>
              <a:rPr lang="en-US" altLang="zh-CN" baseline="0" dirty="0"/>
              <a:t>subgraph</a:t>
            </a:r>
            <a:r>
              <a:rPr lang="zh-CN" altLang="en-US" baseline="0" dirty="0"/>
              <a:t> </a:t>
            </a:r>
            <a:r>
              <a:rPr lang="en-US" altLang="zh-CN" baseline="0" dirty="0"/>
              <a:t>pattern</a:t>
            </a:r>
            <a:r>
              <a:rPr lang="zh-CN" altLang="en-US" baseline="0" dirty="0"/>
              <a:t> </a:t>
            </a:r>
            <a:r>
              <a:rPr lang="en-US" altLang="zh-CN" baseline="0" dirty="0"/>
              <a:t>mining</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reverse</a:t>
            </a:r>
            <a:r>
              <a:rPr lang="zh-CN" altLang="en-US" baseline="0" dirty="0"/>
              <a:t> </a:t>
            </a:r>
            <a:r>
              <a:rPr lang="en-US" altLang="zh-CN" baseline="0" dirty="0"/>
              <a:t>process</a:t>
            </a:r>
            <a:r>
              <a:rPr lang="zh-CN" altLang="en-US" baseline="0" dirty="0"/>
              <a:t> </a:t>
            </a:r>
            <a:r>
              <a:rPr lang="en-US" altLang="zh-CN" baseline="0" dirty="0"/>
              <a:t>that</a:t>
            </a:r>
            <a:r>
              <a:rPr lang="zh-CN" altLang="en-US" baseline="0" dirty="0"/>
              <a:t> </a:t>
            </a:r>
            <a:r>
              <a:rPr lang="en-US" altLang="zh-CN" baseline="0" dirty="0"/>
              <a:t>discovers</a:t>
            </a:r>
            <a:r>
              <a:rPr lang="zh-CN" altLang="en-US" baseline="0" dirty="0"/>
              <a:t> </a:t>
            </a:r>
            <a:r>
              <a:rPr lang="en-US" altLang="zh-CN" baseline="0" dirty="0"/>
              <a:t>new</a:t>
            </a:r>
            <a:r>
              <a:rPr lang="zh-CN" altLang="en-US" baseline="0" dirty="0"/>
              <a:t> </a:t>
            </a:r>
            <a:r>
              <a:rPr lang="en-US" altLang="zh-CN" baseline="0" dirty="0"/>
              <a:t>subgraph</a:t>
            </a:r>
            <a:r>
              <a:rPr lang="zh-CN" altLang="en-US" baseline="0" dirty="0"/>
              <a:t> </a:t>
            </a:r>
            <a:r>
              <a:rPr lang="en-US" altLang="zh-CN" baseline="0" dirty="0"/>
              <a:t>patterns;</a:t>
            </a:r>
            <a:r>
              <a:rPr lang="zh-CN" altLang="en-US" baseline="0" dirty="0"/>
              <a:t> </a:t>
            </a:r>
            <a:r>
              <a:rPr lang="en-US" altLang="zh-CN" baseline="0" dirty="0"/>
              <a:t>you</a:t>
            </a:r>
            <a:r>
              <a:rPr lang="zh-CN" altLang="en-US" baseline="0" dirty="0"/>
              <a:t> </a:t>
            </a:r>
            <a:r>
              <a:rPr lang="en-US" altLang="zh-CN" baseline="0" dirty="0"/>
              <a:t>do</a:t>
            </a:r>
            <a:r>
              <a:rPr lang="zh-CN" altLang="en-US" baseline="0" dirty="0"/>
              <a:t> </a:t>
            </a:r>
            <a:r>
              <a:rPr lang="en-US" altLang="zh-CN" baseline="0" dirty="0"/>
              <a:t>not</a:t>
            </a:r>
            <a:r>
              <a:rPr lang="zh-CN" altLang="en-US" baseline="0" dirty="0"/>
              <a:t> </a:t>
            </a:r>
            <a:r>
              <a:rPr lang="en-US" altLang="zh-CN" baseline="0" dirty="0"/>
              <a:t>have</a:t>
            </a:r>
            <a:r>
              <a:rPr lang="zh-CN" altLang="en-US" baseline="0" dirty="0"/>
              <a:t> </a:t>
            </a:r>
            <a:r>
              <a:rPr lang="en-US" altLang="zh-CN" baseline="0" dirty="0"/>
              <a:t>any</a:t>
            </a:r>
            <a:r>
              <a:rPr lang="zh-CN" altLang="en-US" baseline="0" dirty="0"/>
              <a:t> </a:t>
            </a:r>
            <a:r>
              <a:rPr lang="en-US" altLang="zh-CN" baseline="0" dirty="0"/>
              <a:t>patterns</a:t>
            </a:r>
            <a:r>
              <a:rPr lang="zh-CN" altLang="en-US" baseline="0" dirty="0"/>
              <a:t> </a:t>
            </a:r>
            <a:r>
              <a:rPr lang="en-US" altLang="zh-CN" baseline="0" dirty="0"/>
              <a:t>in</a:t>
            </a:r>
            <a:r>
              <a:rPr lang="zh-CN" altLang="en-US" baseline="0" dirty="0"/>
              <a:t> </a:t>
            </a:r>
            <a:r>
              <a:rPr lang="en-US" altLang="zh-CN" baseline="0" dirty="0"/>
              <a:t>mind</a:t>
            </a:r>
            <a:r>
              <a:rPr lang="zh-CN" altLang="en-US" baseline="0" dirty="0"/>
              <a:t> </a:t>
            </a:r>
            <a:r>
              <a:rPr lang="en-US" altLang="zh-CN" baseline="0" dirty="0"/>
              <a:t>initially,</a:t>
            </a:r>
            <a:r>
              <a:rPr lang="zh-CN" altLang="en-US" baseline="0" dirty="0"/>
              <a:t> </a:t>
            </a:r>
            <a:r>
              <a:rPr lang="en-US" altLang="zh-CN" baseline="0" dirty="0"/>
              <a:t>but</a:t>
            </a:r>
            <a:r>
              <a:rPr lang="zh-CN" altLang="en-US" baseline="0" dirty="0"/>
              <a:t> </a:t>
            </a:r>
            <a:r>
              <a:rPr lang="en-US" altLang="zh-CN" baseline="0" dirty="0"/>
              <a:t>you</a:t>
            </a:r>
            <a:r>
              <a:rPr lang="zh-CN" altLang="en-US" baseline="0" dirty="0"/>
              <a:t> </a:t>
            </a:r>
            <a:r>
              <a:rPr lang="en-US" altLang="zh-CN" baseline="0" dirty="0"/>
              <a:t>examine</a:t>
            </a:r>
            <a:r>
              <a:rPr lang="zh-CN" altLang="en-US" baseline="0" dirty="0"/>
              <a:t> </a:t>
            </a:r>
            <a:r>
              <a:rPr lang="en-US" altLang="zh-CN" baseline="0" dirty="0"/>
              <a:t>the</a:t>
            </a:r>
            <a:r>
              <a:rPr lang="zh-CN" altLang="en-US" baseline="0" dirty="0"/>
              <a:t> </a:t>
            </a:r>
            <a:r>
              <a:rPr lang="en-US" altLang="zh-CN" baseline="0" dirty="0"/>
              <a:t>subgraph</a:t>
            </a:r>
            <a:r>
              <a:rPr lang="zh-CN" altLang="en-US" baseline="0" dirty="0"/>
              <a:t> </a:t>
            </a:r>
            <a:r>
              <a:rPr lang="en-US" altLang="zh-CN" baseline="0" dirty="0"/>
              <a:t>instances</a:t>
            </a:r>
            <a:r>
              <a:rPr lang="zh-CN" altLang="en-US" baseline="0" dirty="0"/>
              <a:t> </a:t>
            </a:r>
            <a:r>
              <a:rPr lang="en-US" altLang="zh-CN" baseline="0" dirty="0"/>
              <a:t>to</a:t>
            </a:r>
            <a:r>
              <a:rPr lang="zh-CN" altLang="en-US" baseline="0" dirty="0"/>
              <a:t> </a:t>
            </a:r>
            <a:r>
              <a:rPr lang="en-US" altLang="zh-CN" baseline="0" dirty="0"/>
              <a:t>evaluate</a:t>
            </a:r>
            <a:r>
              <a:rPr lang="zh-CN" altLang="en-US" baseline="0" dirty="0"/>
              <a:t> </a:t>
            </a:r>
            <a:r>
              <a:rPr lang="en-US" altLang="zh-CN" baseline="0" dirty="0"/>
              <a:t>whether</a:t>
            </a:r>
            <a:r>
              <a:rPr lang="zh-CN" altLang="en-US" baseline="0" dirty="0"/>
              <a:t> </a:t>
            </a:r>
            <a:r>
              <a:rPr lang="en-US" altLang="zh-CN" baseline="0" dirty="0"/>
              <a:t>a</a:t>
            </a:r>
            <a:r>
              <a:rPr lang="zh-CN" altLang="en-US" baseline="0" dirty="0"/>
              <a:t> </a:t>
            </a:r>
            <a:r>
              <a:rPr lang="en-US" altLang="zh-CN" baseline="0" dirty="0"/>
              <a:t>subgraph</a:t>
            </a:r>
            <a:r>
              <a:rPr lang="zh-CN" altLang="en-US" baseline="0" dirty="0"/>
              <a:t> </a:t>
            </a:r>
            <a:r>
              <a:rPr lang="en-US" altLang="zh-CN" baseline="0" dirty="0"/>
              <a:t>pattern</a:t>
            </a:r>
            <a:r>
              <a:rPr lang="zh-CN" altLang="en-US" baseline="0" dirty="0"/>
              <a:t> </a:t>
            </a:r>
            <a:r>
              <a:rPr lang="en-US" altLang="zh-CN" baseline="0" dirty="0"/>
              <a:t>is</a:t>
            </a:r>
            <a:r>
              <a:rPr lang="zh-CN" altLang="en-US" baseline="0" dirty="0"/>
              <a:t> </a:t>
            </a:r>
            <a:r>
              <a:rPr lang="en-US" altLang="zh-CN" baseline="0" dirty="0"/>
              <a:t>frequent</a:t>
            </a:r>
            <a:r>
              <a:rPr lang="zh-CN" altLang="en-US" baseline="0" dirty="0"/>
              <a:t> </a:t>
            </a:r>
            <a:r>
              <a:rPr lang="en-US" altLang="zh-CN" baseline="0" dirty="0"/>
              <a:t>or</a:t>
            </a:r>
            <a:r>
              <a:rPr lang="zh-CN" altLang="en-US" baseline="0" dirty="0"/>
              <a:t> </a:t>
            </a:r>
            <a:r>
              <a:rPr lang="en-US" altLang="zh-CN" baseline="0" dirty="0"/>
              <a:t>not.</a:t>
            </a:r>
          </a:p>
          <a:p>
            <a:r>
              <a:rPr lang="en-US" altLang="zh-CN" baseline="0" dirty="0"/>
              <a:t>We</a:t>
            </a:r>
            <a:r>
              <a:rPr lang="zh-CN" altLang="en-US" baseline="0" dirty="0"/>
              <a:t> </a:t>
            </a:r>
            <a:r>
              <a:rPr lang="en-US" altLang="zh-CN" baseline="0" dirty="0"/>
              <a:t>will</a:t>
            </a:r>
            <a:r>
              <a:rPr lang="zh-CN" altLang="en-US" baseline="0" dirty="0"/>
              <a:t> </a:t>
            </a:r>
            <a:r>
              <a:rPr lang="en-US" altLang="zh-CN" baseline="0" dirty="0"/>
              <a:t>explain</a:t>
            </a:r>
            <a:r>
              <a:rPr lang="zh-CN" altLang="en-US" baseline="0" dirty="0"/>
              <a:t> </a:t>
            </a:r>
            <a:r>
              <a:rPr lang="en-US" altLang="zh-CN" baseline="0" dirty="0"/>
              <a:t>this</a:t>
            </a:r>
            <a:r>
              <a:rPr lang="zh-CN" altLang="en-US" baseline="0" dirty="0"/>
              <a:t> </a:t>
            </a:r>
            <a:r>
              <a:rPr lang="en-US" altLang="zh-CN" baseline="0" dirty="0"/>
              <a:t>in</a:t>
            </a:r>
            <a:r>
              <a:rPr lang="zh-CN" altLang="en-US" baseline="0" dirty="0"/>
              <a:t> </a:t>
            </a:r>
            <a:r>
              <a:rPr lang="en-US" altLang="zh-CN" baseline="0" dirty="0"/>
              <a:t>more</a:t>
            </a:r>
            <a:r>
              <a:rPr lang="zh-CN" altLang="en-US" baseline="0" dirty="0"/>
              <a:t> </a:t>
            </a:r>
            <a:r>
              <a:rPr lang="en-US" altLang="zh-CN" baseline="0" dirty="0"/>
              <a:t>detail</a:t>
            </a:r>
            <a:r>
              <a:rPr lang="zh-CN" altLang="en-US" baseline="0" dirty="0"/>
              <a:t> </a:t>
            </a:r>
            <a:r>
              <a:rPr lang="en-US" altLang="zh-CN" baseline="0" dirty="0"/>
              <a:t>later</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tutorial.</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65</a:t>
            </a:fld>
            <a:endParaRPr lang="en-US"/>
          </a:p>
        </p:txBody>
      </p:sp>
    </p:spTree>
    <p:extLst>
      <p:ext uri="{BB962C8B-B14F-4D97-AF65-F5344CB8AC3E}">
        <p14:creationId xmlns:p14="http://schemas.microsoft.com/office/powerpoint/2010/main" val="1988016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Our</a:t>
            </a:r>
            <a:r>
              <a:rPr lang="zh-CN" altLang="en-US" baseline="0" dirty="0"/>
              <a:t> </a:t>
            </a:r>
            <a:r>
              <a:rPr lang="en-US" altLang="zh-CN" baseline="0" dirty="0"/>
              <a:t>G-thinker</a:t>
            </a:r>
            <a:r>
              <a:rPr lang="zh-CN" altLang="en-US" baseline="0" dirty="0"/>
              <a:t> </a:t>
            </a:r>
            <a:r>
              <a:rPr lang="en-US" altLang="zh-CN" baseline="0" dirty="0"/>
              <a:t>system</a:t>
            </a:r>
            <a:r>
              <a:rPr lang="zh-CN" altLang="en-US" baseline="0" dirty="0"/>
              <a:t> </a:t>
            </a:r>
            <a:r>
              <a:rPr lang="en-US" altLang="zh-CN" baseline="0" dirty="0"/>
              <a:t>addresses</a:t>
            </a:r>
            <a:r>
              <a:rPr lang="zh-CN" altLang="en-US" baseline="0" dirty="0"/>
              <a:t> </a:t>
            </a:r>
            <a:r>
              <a:rPr lang="en-US" altLang="zh-CN" baseline="0" dirty="0"/>
              <a:t>the</a:t>
            </a:r>
            <a:r>
              <a:rPr lang="zh-CN" altLang="en-US" baseline="0" dirty="0"/>
              <a:t> </a:t>
            </a:r>
            <a:r>
              <a:rPr lang="en-US" altLang="zh-CN" baseline="0" dirty="0"/>
              <a:t>dense</a:t>
            </a:r>
            <a:r>
              <a:rPr lang="zh-CN" altLang="en-US" baseline="0" dirty="0"/>
              <a:t> </a:t>
            </a:r>
            <a:r>
              <a:rPr lang="en-US" altLang="zh-CN" baseline="0" dirty="0"/>
              <a:t>subgraph</a:t>
            </a:r>
            <a:r>
              <a:rPr lang="zh-CN" altLang="en-US" baseline="0" dirty="0"/>
              <a:t> </a:t>
            </a:r>
            <a:r>
              <a:rPr lang="en-US" altLang="zh-CN" baseline="0" dirty="0"/>
              <a:t>mining</a:t>
            </a:r>
            <a:r>
              <a:rPr lang="zh-CN" altLang="en-US" baseline="0" dirty="0"/>
              <a:t> </a:t>
            </a:r>
            <a:r>
              <a:rPr lang="en-US" altLang="zh-CN" baseline="0" dirty="0"/>
              <a:t>problem</a:t>
            </a:r>
            <a:r>
              <a:rPr lang="zh-CN" altLang="en-US" baseline="0" dirty="0"/>
              <a:t> </a:t>
            </a:r>
            <a:r>
              <a:rPr lang="en-US" altLang="zh-CN" baseline="0" dirty="0"/>
              <a:t>by</a:t>
            </a:r>
            <a:r>
              <a:rPr lang="zh-CN" altLang="en-US" baseline="0" dirty="0"/>
              <a:t> </a:t>
            </a:r>
            <a:r>
              <a:rPr lang="en-US" altLang="zh-CN" baseline="0" dirty="0"/>
              <a:t>spawning</a:t>
            </a:r>
            <a:r>
              <a:rPr lang="zh-CN" altLang="en-US" baseline="0" dirty="0"/>
              <a:t> </a:t>
            </a:r>
            <a:r>
              <a:rPr lang="en-US" altLang="zh-CN" baseline="0" dirty="0"/>
              <a:t>tasks</a:t>
            </a:r>
            <a:r>
              <a:rPr lang="zh-CN" altLang="en-US" baseline="0" dirty="0"/>
              <a:t> </a:t>
            </a:r>
            <a:r>
              <a:rPr lang="en-US" altLang="zh-CN" baseline="0" dirty="0"/>
              <a:t>from</a:t>
            </a:r>
            <a:r>
              <a:rPr lang="zh-CN" altLang="en-US" baseline="0" dirty="0"/>
              <a:t> </a:t>
            </a:r>
            <a:r>
              <a:rPr lang="en-US" altLang="zh-CN" baseline="0" dirty="0"/>
              <a:t>individual</a:t>
            </a:r>
            <a:r>
              <a:rPr lang="zh-CN" altLang="en-US" baseline="0" dirty="0"/>
              <a:t> </a:t>
            </a:r>
            <a:r>
              <a:rPr lang="en-US" altLang="zh-CN" baseline="0" dirty="0"/>
              <a:t>vertices</a:t>
            </a:r>
            <a:r>
              <a:rPr lang="zh-CN" altLang="en-US" baseline="0" dirty="0"/>
              <a:t> </a:t>
            </a:r>
            <a:r>
              <a:rPr lang="en-US" altLang="zh-CN" baseline="0" dirty="0"/>
              <a:t>to</a:t>
            </a:r>
            <a:r>
              <a:rPr lang="zh-CN" altLang="en-US" baseline="0" dirty="0"/>
              <a:t> </a:t>
            </a:r>
            <a:r>
              <a:rPr lang="en-US" altLang="zh-CN" baseline="0" dirty="0"/>
              <a:t>grow</a:t>
            </a:r>
            <a:r>
              <a:rPr lang="zh-CN" altLang="en-US" baseline="0" dirty="0"/>
              <a:t> </a:t>
            </a:r>
            <a:r>
              <a:rPr lang="en-US" altLang="zh-CN" baseline="0" dirty="0"/>
              <a:t>candidate</a:t>
            </a:r>
            <a:r>
              <a:rPr lang="zh-CN" altLang="en-US" baseline="0" dirty="0"/>
              <a:t> </a:t>
            </a:r>
            <a:r>
              <a:rPr lang="en-US" altLang="zh-CN" baseline="0" dirty="0"/>
              <a:t>subgraphs</a:t>
            </a:r>
            <a:r>
              <a:rPr lang="zh-CN" altLang="en-US" baseline="0" dirty="0"/>
              <a:t> </a:t>
            </a:r>
            <a:r>
              <a:rPr lang="en-US" altLang="zh-CN" baseline="0" dirty="0"/>
              <a:t>for</a:t>
            </a:r>
            <a:r>
              <a:rPr lang="zh-CN" altLang="en-US" baseline="0" dirty="0"/>
              <a:t> </a:t>
            </a:r>
            <a:r>
              <a:rPr lang="en-US" altLang="zh-CN" baseline="0" dirty="0"/>
              <a:t>mining,</a:t>
            </a:r>
            <a:r>
              <a:rPr lang="zh-CN" altLang="en-US" baseline="0" dirty="0"/>
              <a:t> </a:t>
            </a:r>
            <a:r>
              <a:rPr lang="en-US" altLang="zh-CN" baseline="0" dirty="0"/>
              <a:t>and</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decomposed</a:t>
            </a:r>
            <a:r>
              <a:rPr lang="zh-CN" altLang="en-US" baseline="0" dirty="0"/>
              <a:t> </a:t>
            </a:r>
            <a:r>
              <a:rPr lang="en-US" altLang="zh-CN" baseline="0" dirty="0"/>
              <a:t>into</a:t>
            </a:r>
            <a:r>
              <a:rPr lang="zh-CN" altLang="en-US" baseline="0" dirty="0"/>
              <a:t> </a:t>
            </a:r>
            <a:r>
              <a:rPr lang="en-US" altLang="zh-CN" baseline="0" dirty="0"/>
              <a:t>smaller</a:t>
            </a:r>
            <a:r>
              <a:rPr lang="zh-CN" altLang="en-US" baseline="0" dirty="0"/>
              <a:t> </a:t>
            </a:r>
            <a:r>
              <a:rPr lang="en-US" altLang="zh-CN" baseline="0" dirty="0"/>
              <a:t>tasks</a:t>
            </a:r>
            <a:r>
              <a:rPr lang="zh-CN" altLang="en-US" baseline="0" dirty="0"/>
              <a:t> </a:t>
            </a:r>
            <a:r>
              <a:rPr lang="en-US" altLang="zh-CN" baseline="0" dirty="0"/>
              <a:t>to</a:t>
            </a:r>
            <a:r>
              <a:rPr lang="zh-CN" altLang="en-US" baseline="0" dirty="0"/>
              <a:t> </a:t>
            </a:r>
            <a:r>
              <a:rPr lang="en-US" altLang="zh-CN" baseline="0" dirty="0"/>
              <a:t>divide</a:t>
            </a:r>
            <a:r>
              <a:rPr lang="zh-CN" altLang="en-US" baseline="0" dirty="0"/>
              <a:t> </a:t>
            </a:r>
            <a:r>
              <a:rPr lang="en-US" altLang="zh-CN" baseline="0" dirty="0"/>
              <a:t>the</a:t>
            </a:r>
            <a:r>
              <a:rPr lang="zh-CN" altLang="en-US" baseline="0" dirty="0"/>
              <a:t> </a:t>
            </a:r>
            <a:r>
              <a:rPr lang="en-US" altLang="zh-CN" baseline="0" dirty="0"/>
              <a:t>workloads</a:t>
            </a:r>
            <a:r>
              <a:rPr lang="zh-CN" altLang="en-US" baseline="0" dirty="0"/>
              <a:t> </a:t>
            </a:r>
            <a:r>
              <a:rPr lang="en-US" altLang="zh-CN" baseline="0" dirty="0"/>
              <a:t>by</a:t>
            </a:r>
            <a:r>
              <a:rPr lang="zh-CN" altLang="en-US" baseline="0" dirty="0"/>
              <a:t> </a:t>
            </a:r>
            <a:r>
              <a:rPr lang="en-US" altLang="zh-CN" baseline="0" dirty="0"/>
              <a:t>multiple</a:t>
            </a:r>
            <a:r>
              <a:rPr lang="zh-CN" altLang="en-US" baseline="0" dirty="0"/>
              <a:t> </a:t>
            </a:r>
            <a:r>
              <a:rPr lang="en-US" altLang="zh-CN" baseline="0" dirty="0"/>
              <a:t>CPU</a:t>
            </a:r>
            <a:r>
              <a:rPr lang="zh-CN" altLang="en-US" baseline="0" dirty="0"/>
              <a:t> </a:t>
            </a:r>
            <a:r>
              <a:rPr lang="en-US" altLang="zh-CN" baseline="0" dirty="0"/>
              <a:t>cores.</a:t>
            </a:r>
          </a:p>
          <a:p>
            <a:r>
              <a:rPr lang="en-US" altLang="zh-CN" baseline="0" dirty="0"/>
              <a:t>[click]</a:t>
            </a:r>
          </a:p>
          <a:p>
            <a:r>
              <a:rPr lang="en-US" altLang="zh-CN" baseline="0" dirty="0"/>
              <a:t>G-thinker</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presented</a:t>
            </a:r>
            <a:r>
              <a:rPr lang="zh-CN" altLang="en-US" baseline="0" dirty="0"/>
              <a:t> </a:t>
            </a:r>
            <a:r>
              <a:rPr lang="en-US" altLang="zh-CN" baseline="0" dirty="0"/>
              <a:t>in</a:t>
            </a:r>
            <a:r>
              <a:rPr lang="zh-CN" altLang="en-US" baseline="0" dirty="0"/>
              <a:t> </a:t>
            </a:r>
            <a:r>
              <a:rPr lang="en-US" altLang="zh-CN" baseline="0" dirty="0"/>
              <a:t>detail</a:t>
            </a:r>
            <a:r>
              <a:rPr lang="zh-CN" altLang="en-US" baseline="0" dirty="0"/>
              <a:t> </a:t>
            </a:r>
            <a:r>
              <a:rPr lang="en-US" altLang="zh-CN" baseline="0" dirty="0"/>
              <a:t>by</a:t>
            </a:r>
            <a:r>
              <a:rPr lang="zh-CN" altLang="en-US" baseline="0" dirty="0"/>
              <a:t> </a:t>
            </a:r>
            <a:r>
              <a:rPr lang="en-US" altLang="zh-CN" baseline="0" dirty="0" err="1"/>
              <a:t>Guimu</a:t>
            </a:r>
            <a:r>
              <a:rPr lang="en-US" altLang="zh-CN" baseline="0" dirty="0"/>
              <a:t>.</a:t>
            </a:r>
          </a:p>
        </p:txBody>
      </p:sp>
      <p:sp>
        <p:nvSpPr>
          <p:cNvPr id="4" name="Slide Number Placeholder 3"/>
          <p:cNvSpPr>
            <a:spLocks noGrp="1"/>
          </p:cNvSpPr>
          <p:nvPr>
            <p:ph type="sldNum" sz="quarter" idx="10"/>
          </p:nvPr>
        </p:nvSpPr>
        <p:spPr/>
        <p:txBody>
          <a:bodyPr/>
          <a:lstStyle/>
          <a:p>
            <a:fld id="{E4BD9A76-C457-694D-9067-3B862B4C239D}" type="slidenum">
              <a:rPr lang="en-US" smtClean="0"/>
              <a:pPr/>
              <a:t>66</a:t>
            </a:fld>
            <a:endParaRPr lang="en-US"/>
          </a:p>
        </p:txBody>
      </p:sp>
    </p:spTree>
    <p:extLst>
      <p:ext uri="{BB962C8B-B14F-4D97-AF65-F5344CB8AC3E}">
        <p14:creationId xmlns:p14="http://schemas.microsoft.com/office/powerpoint/2010/main" val="10622461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In</a:t>
            </a:r>
            <a:r>
              <a:rPr lang="zh-CN" altLang="en-US" baseline="0" dirty="0"/>
              <a:t> </a:t>
            </a:r>
            <a:r>
              <a:rPr lang="en-US" altLang="zh-CN" baseline="0" dirty="0"/>
              <a:t>the</a:t>
            </a:r>
            <a:r>
              <a:rPr lang="zh-CN" altLang="en-US" baseline="0" dirty="0"/>
              <a:t> </a:t>
            </a:r>
            <a:r>
              <a:rPr lang="en-US" altLang="zh-CN" baseline="0" dirty="0"/>
              <a:t>last</a:t>
            </a:r>
            <a:r>
              <a:rPr lang="zh-CN" altLang="en-US" baseline="0" dirty="0"/>
              <a:t> </a:t>
            </a:r>
            <a:r>
              <a:rPr lang="en-US" altLang="zh-CN" baseline="0" dirty="0"/>
              <a:t>part</a:t>
            </a:r>
            <a:r>
              <a:rPr lang="zh-CN" altLang="en-US" baseline="0" dirty="0"/>
              <a:t> </a:t>
            </a:r>
            <a:r>
              <a:rPr lang="en-US" altLang="zh-CN" baseline="0" dirty="0"/>
              <a:t>of</a:t>
            </a:r>
            <a:r>
              <a:rPr lang="zh-CN" altLang="en-US" baseline="0" dirty="0"/>
              <a:t> </a:t>
            </a:r>
            <a:r>
              <a:rPr lang="en-US" altLang="zh-CN" baseline="0" dirty="0"/>
              <a:t>my</a:t>
            </a:r>
            <a:r>
              <a:rPr lang="zh-CN" altLang="en-US" baseline="0" dirty="0"/>
              <a:t> </a:t>
            </a:r>
            <a:r>
              <a:rPr lang="en-US" altLang="zh-CN" baseline="0" dirty="0"/>
              <a:t>talk,</a:t>
            </a:r>
            <a:r>
              <a:rPr lang="zh-CN" altLang="en-US" baseline="0" dirty="0"/>
              <a:t> </a:t>
            </a:r>
            <a:r>
              <a:rPr lang="en-US" altLang="zh-CN" baseline="0" dirty="0"/>
              <a:t>I</a:t>
            </a:r>
            <a:r>
              <a:rPr lang="zh-CN" altLang="en-US" baseline="0" dirty="0"/>
              <a:t> </a:t>
            </a:r>
            <a:r>
              <a:rPr lang="en-US" altLang="zh-CN" baseline="0" dirty="0"/>
              <a:t>will</a:t>
            </a:r>
            <a:r>
              <a:rPr lang="zh-CN" altLang="en-US" baseline="0" dirty="0"/>
              <a:t> </a:t>
            </a:r>
            <a:r>
              <a:rPr lang="en-US" altLang="zh-CN" baseline="0" dirty="0"/>
              <a:t>introduce</a:t>
            </a:r>
            <a:r>
              <a:rPr lang="zh-CN" altLang="en-US" baseline="0" dirty="0"/>
              <a:t> </a:t>
            </a:r>
            <a:r>
              <a:rPr lang="en-US" altLang="zh-CN" baseline="0" dirty="0"/>
              <a:t>how</a:t>
            </a:r>
            <a:r>
              <a:rPr lang="zh-CN" altLang="en-US" baseline="0" dirty="0"/>
              <a:t> </a:t>
            </a:r>
            <a:r>
              <a:rPr lang="en-US" altLang="zh-CN" baseline="0" dirty="0"/>
              <a:t>we</a:t>
            </a:r>
            <a:r>
              <a:rPr lang="zh-CN" altLang="en-US" baseline="0" dirty="0"/>
              <a:t> </a:t>
            </a:r>
            <a:r>
              <a:rPr lang="en-US" altLang="zh-CN" baseline="0" dirty="0"/>
              <a:t>design</a:t>
            </a:r>
            <a:r>
              <a:rPr lang="zh-CN" altLang="en-US" baseline="0" dirty="0"/>
              <a:t> </a:t>
            </a:r>
            <a:r>
              <a:rPr lang="en-US" altLang="zh-CN" baseline="0" dirty="0" err="1"/>
              <a:t>PrefixFPM</a:t>
            </a:r>
            <a:r>
              <a:rPr lang="en-US" altLang="zh-CN" baseline="0" dirty="0"/>
              <a:t>,</a:t>
            </a:r>
            <a:r>
              <a:rPr lang="zh-CN" altLang="en-US" baseline="0" dirty="0"/>
              <a:t> </a:t>
            </a:r>
            <a:r>
              <a:rPr lang="en-US" altLang="zh-CN" baseline="0" dirty="0"/>
              <a:t>our</a:t>
            </a:r>
            <a:r>
              <a:rPr lang="zh-CN" altLang="en-US" baseline="0" dirty="0"/>
              <a:t> </a:t>
            </a:r>
            <a:r>
              <a:rPr lang="en-US" altLang="zh-CN" baseline="0" dirty="0"/>
              <a:t>compute-intensive</a:t>
            </a:r>
            <a:r>
              <a:rPr lang="zh-CN" altLang="en-US" baseline="0" dirty="0"/>
              <a:t> </a:t>
            </a:r>
            <a:r>
              <a:rPr lang="en-US" altLang="zh-CN" baseline="0" dirty="0"/>
              <a:t>framework</a:t>
            </a:r>
            <a:r>
              <a:rPr lang="zh-CN" altLang="en-US" baseline="0" dirty="0"/>
              <a:t> </a:t>
            </a:r>
            <a:r>
              <a:rPr lang="en-US" altLang="zh-CN" baseline="0" dirty="0"/>
              <a:t>for</a:t>
            </a:r>
            <a:r>
              <a:rPr lang="zh-CN" altLang="en-US" baseline="0" dirty="0"/>
              <a:t> </a:t>
            </a:r>
            <a:r>
              <a:rPr lang="en-US" altLang="zh-CN" baseline="0" dirty="0"/>
              <a:t>frequent</a:t>
            </a:r>
            <a:r>
              <a:rPr lang="zh-CN" altLang="en-US" baseline="0" dirty="0"/>
              <a:t> </a:t>
            </a:r>
            <a:r>
              <a:rPr lang="en-US" altLang="zh-CN" baseline="0" dirty="0"/>
              <a:t>pattern</a:t>
            </a:r>
            <a:r>
              <a:rPr lang="zh-CN" altLang="en-US" baseline="0" dirty="0"/>
              <a:t> </a:t>
            </a:r>
            <a:r>
              <a:rPr lang="en-US" altLang="zh-CN" baseline="0" dirty="0"/>
              <a:t>mining,</a:t>
            </a:r>
            <a:r>
              <a:rPr lang="zh-CN" altLang="en-US" baseline="0" dirty="0"/>
              <a:t> </a:t>
            </a:r>
            <a:r>
              <a:rPr lang="en-US" altLang="zh-CN" baseline="0" dirty="0"/>
              <a:t>which</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used</a:t>
            </a:r>
            <a:r>
              <a:rPr lang="zh-CN" altLang="en-US" baseline="0" dirty="0"/>
              <a:t> </a:t>
            </a:r>
            <a:r>
              <a:rPr lang="en-US" altLang="zh-CN" baseline="0" dirty="0"/>
              <a:t>to</a:t>
            </a:r>
            <a:r>
              <a:rPr lang="zh-CN" altLang="en-US" baseline="0" dirty="0"/>
              <a:t> </a:t>
            </a:r>
            <a:r>
              <a:rPr lang="en-US" altLang="zh-CN" baseline="0" dirty="0"/>
              <a:t>mine</a:t>
            </a:r>
            <a:r>
              <a:rPr lang="zh-CN" altLang="en-US" baseline="0" dirty="0"/>
              <a:t> </a:t>
            </a:r>
            <a:r>
              <a:rPr lang="en-US" altLang="zh-CN" baseline="0" dirty="0"/>
              <a:t>frequent</a:t>
            </a:r>
            <a:r>
              <a:rPr lang="zh-CN" altLang="en-US" baseline="0" dirty="0"/>
              <a:t> </a:t>
            </a:r>
            <a:r>
              <a:rPr lang="en-US" altLang="zh-CN" baseline="0" dirty="0"/>
              <a:t>subgraph</a:t>
            </a:r>
            <a:r>
              <a:rPr lang="zh-CN" altLang="en-US" baseline="0" dirty="0"/>
              <a:t> </a:t>
            </a:r>
            <a:r>
              <a:rPr lang="en-US" altLang="zh-CN" baseline="0" dirty="0"/>
              <a:t>patterns</a:t>
            </a:r>
            <a:r>
              <a:rPr lang="zh-CN" altLang="en-US" baseline="0" dirty="0"/>
              <a:t> </a:t>
            </a:r>
            <a:r>
              <a:rPr lang="en-US" altLang="zh-CN" baseline="0" dirty="0"/>
              <a:t>from</a:t>
            </a:r>
            <a:r>
              <a:rPr lang="zh-CN" altLang="en-US" baseline="0" dirty="0"/>
              <a:t> </a:t>
            </a:r>
            <a:r>
              <a:rPr lang="en-US" altLang="zh-CN" baseline="0" dirty="0"/>
              <a:t>a</a:t>
            </a:r>
            <a:r>
              <a:rPr lang="zh-CN" altLang="en-US" baseline="0" dirty="0"/>
              <a:t> </a:t>
            </a:r>
            <a:r>
              <a:rPr lang="en-US" altLang="zh-CN" baseline="0" dirty="0"/>
              <a:t>database</a:t>
            </a:r>
            <a:r>
              <a:rPr lang="zh-CN" altLang="en-US" baseline="0" dirty="0"/>
              <a:t> </a:t>
            </a:r>
            <a:r>
              <a:rPr lang="en-US" altLang="zh-CN" baseline="0" dirty="0"/>
              <a:t>of</a:t>
            </a:r>
            <a:r>
              <a:rPr lang="zh-CN" altLang="en-US" baseline="0" dirty="0"/>
              <a:t> </a:t>
            </a:r>
            <a:r>
              <a:rPr lang="en-US" altLang="zh-CN" baseline="0" dirty="0"/>
              <a:t>graph</a:t>
            </a:r>
            <a:r>
              <a:rPr lang="zh-CN" altLang="en-US" baseline="0" dirty="0"/>
              <a:t> </a:t>
            </a:r>
            <a:r>
              <a:rPr lang="en-US" altLang="zh-CN" baseline="0" dirty="0"/>
              <a:t>transactions.</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67</a:t>
            </a:fld>
            <a:endParaRPr lang="en-US"/>
          </a:p>
        </p:txBody>
      </p:sp>
    </p:spTree>
    <p:extLst>
      <p:ext uri="{BB962C8B-B14F-4D97-AF65-F5344CB8AC3E}">
        <p14:creationId xmlns:p14="http://schemas.microsoft.com/office/powerpoint/2010/main" val="4716895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The</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a:t>
            </a:r>
            <a:r>
              <a:rPr lang="zh-CN" altLang="en-US" baseline="0" dirty="0"/>
              <a:t> </a:t>
            </a:r>
            <a:r>
              <a:rPr lang="en-US" altLang="zh-CN" baseline="0" dirty="0"/>
              <a:t>we</a:t>
            </a:r>
            <a:r>
              <a:rPr lang="zh-CN" altLang="en-US" baseline="0" dirty="0"/>
              <a:t> </a:t>
            </a:r>
            <a:r>
              <a:rPr lang="en-US" altLang="zh-CN" baseline="0" dirty="0"/>
              <a:t>consider</a:t>
            </a:r>
            <a:r>
              <a:rPr lang="zh-CN" altLang="en-US" baseline="0" dirty="0"/>
              <a:t> </a:t>
            </a:r>
            <a:r>
              <a:rPr lang="en-US" altLang="zh-CN" baseline="0" dirty="0"/>
              <a:t>here,</a:t>
            </a:r>
            <a:r>
              <a:rPr lang="zh-CN" altLang="en-US" baseline="0" dirty="0"/>
              <a:t> </a:t>
            </a:r>
            <a:r>
              <a:rPr lang="en-US" altLang="zh-CN" baseline="0" dirty="0"/>
              <a:t>is</a:t>
            </a:r>
            <a:r>
              <a:rPr lang="zh-CN" altLang="en-US" baseline="0" dirty="0"/>
              <a:t> </a:t>
            </a:r>
            <a:r>
              <a:rPr lang="en-US" altLang="zh-CN" baseline="0" dirty="0"/>
              <a:t>frequent</a:t>
            </a:r>
            <a:r>
              <a:rPr lang="zh-CN" altLang="en-US" baseline="0" dirty="0"/>
              <a:t> </a:t>
            </a:r>
            <a:r>
              <a:rPr lang="en-US" altLang="zh-CN" baseline="0" dirty="0"/>
              <a:t>subgraph</a:t>
            </a:r>
            <a:r>
              <a:rPr lang="zh-CN" altLang="en-US" baseline="0" dirty="0"/>
              <a:t> </a:t>
            </a:r>
            <a:r>
              <a:rPr lang="en-US" altLang="zh-CN" baseline="0" dirty="0"/>
              <a:t>pattern</a:t>
            </a:r>
            <a:r>
              <a:rPr lang="zh-CN" altLang="en-US" baseline="0" dirty="0"/>
              <a:t> </a:t>
            </a:r>
            <a:r>
              <a:rPr lang="en-US" altLang="zh-CN" baseline="0" dirty="0"/>
              <a:t>mining.</a:t>
            </a:r>
          </a:p>
          <a:p>
            <a:r>
              <a:rPr lang="en-US" altLang="zh-CN" baseline="0" dirty="0"/>
              <a:t>This</a:t>
            </a:r>
            <a:r>
              <a:rPr lang="zh-CN" altLang="en-US" baseline="0" dirty="0"/>
              <a:t> </a:t>
            </a:r>
            <a:r>
              <a:rPr lang="en-US" altLang="zh-CN" baseline="0" dirty="0"/>
              <a:t>problem</a:t>
            </a:r>
            <a:r>
              <a:rPr lang="zh-CN" altLang="en-US" baseline="0" dirty="0"/>
              <a:t> </a:t>
            </a:r>
            <a:r>
              <a:rPr lang="en-US" altLang="zh-CN" baseline="0" dirty="0"/>
              <a:t>is</a:t>
            </a:r>
            <a:r>
              <a:rPr lang="zh-CN" altLang="en-US" baseline="0" dirty="0"/>
              <a:t> </a:t>
            </a:r>
            <a:r>
              <a:rPr lang="en-US" altLang="zh-CN" baseline="0" dirty="0"/>
              <a:t>illustrated</a:t>
            </a:r>
            <a:r>
              <a:rPr lang="zh-CN" altLang="en-US" baseline="0" dirty="0"/>
              <a:t> </a:t>
            </a:r>
            <a:r>
              <a:rPr lang="en-US" altLang="zh-CN" baseline="0" dirty="0"/>
              <a:t>by</a:t>
            </a:r>
            <a:r>
              <a:rPr lang="zh-CN" altLang="en-US" baseline="0" dirty="0"/>
              <a:t> </a:t>
            </a:r>
            <a:r>
              <a:rPr lang="en-US" altLang="zh-CN" baseline="0" dirty="0"/>
              <a:t>this</a:t>
            </a:r>
            <a:r>
              <a:rPr lang="zh-CN" altLang="en-US" baseline="0" dirty="0"/>
              <a:t> </a:t>
            </a:r>
            <a:r>
              <a:rPr lang="en-US" altLang="zh-CN" baseline="0" dirty="0"/>
              <a:t>slide.</a:t>
            </a:r>
          </a:p>
          <a:p>
            <a:r>
              <a:rPr lang="en-US" altLang="zh-CN" baseline="0" dirty="0"/>
              <a:t>Here,</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a</a:t>
            </a:r>
            <a:r>
              <a:rPr lang="zh-CN" altLang="en-US" baseline="0" dirty="0"/>
              <a:t> </a:t>
            </a:r>
            <a:r>
              <a:rPr lang="en-US" altLang="zh-CN" baseline="0" dirty="0"/>
              <a:t>graph</a:t>
            </a:r>
            <a:r>
              <a:rPr lang="zh-CN" altLang="en-US" baseline="0" dirty="0"/>
              <a:t> </a:t>
            </a:r>
            <a:r>
              <a:rPr lang="en-US" altLang="zh-CN" baseline="0" dirty="0"/>
              <a:t>database</a:t>
            </a:r>
            <a:r>
              <a:rPr lang="zh-CN" altLang="en-US" baseline="0" dirty="0"/>
              <a:t> </a:t>
            </a:r>
            <a:r>
              <a:rPr lang="en-US" altLang="zh-CN" baseline="0" dirty="0"/>
              <a:t>of</a:t>
            </a:r>
            <a:r>
              <a:rPr lang="zh-CN" altLang="en-US" baseline="0" dirty="0"/>
              <a:t> </a:t>
            </a:r>
            <a:r>
              <a:rPr lang="en-US" altLang="zh-CN" baseline="0" dirty="0"/>
              <a:t>4</a:t>
            </a:r>
            <a:r>
              <a:rPr lang="zh-CN" altLang="en-US" baseline="0" dirty="0"/>
              <a:t> </a:t>
            </a:r>
            <a:r>
              <a:rPr lang="en-US" altLang="zh-CN" baseline="0" dirty="0"/>
              <a:t>chemical</a:t>
            </a:r>
            <a:r>
              <a:rPr lang="zh-CN" altLang="en-US" baseline="0" dirty="0"/>
              <a:t> </a:t>
            </a:r>
            <a:r>
              <a:rPr lang="en-US" altLang="zh-CN" baseline="0" dirty="0"/>
              <a:t>compounds,</a:t>
            </a:r>
            <a:r>
              <a:rPr lang="zh-CN" altLang="en-US" baseline="0" dirty="0"/>
              <a:t> </a:t>
            </a:r>
            <a:r>
              <a:rPr lang="en-US" altLang="zh-CN" baseline="0" dirty="0"/>
              <a:t>and</a:t>
            </a:r>
            <a:r>
              <a:rPr lang="zh-CN" altLang="en-US" baseline="0" dirty="0"/>
              <a:t> </a:t>
            </a:r>
            <a:r>
              <a:rPr lang="en-US" altLang="zh-CN" baseline="0" dirty="0"/>
              <a:t>pattern</a:t>
            </a:r>
            <a:r>
              <a:rPr lang="zh-CN" altLang="en-US" baseline="0" dirty="0"/>
              <a:t> </a:t>
            </a:r>
            <a:r>
              <a:rPr lang="en-US" altLang="zh-CN" baseline="0" dirty="0"/>
              <a:t>OH</a:t>
            </a:r>
            <a:r>
              <a:rPr lang="zh-CN" altLang="en-US" baseline="0" dirty="0"/>
              <a:t> </a:t>
            </a:r>
            <a:r>
              <a:rPr lang="en-US" altLang="zh-CN" baseline="0" dirty="0"/>
              <a:t>appears</a:t>
            </a:r>
            <a:r>
              <a:rPr lang="zh-CN" altLang="en-US" baseline="0" dirty="0"/>
              <a:t> </a:t>
            </a:r>
            <a:r>
              <a:rPr lang="en-US" altLang="zh-CN" baseline="0" dirty="0"/>
              <a:t>in</a:t>
            </a:r>
            <a:r>
              <a:rPr lang="zh-CN" altLang="en-US" baseline="0" dirty="0"/>
              <a:t> </a:t>
            </a:r>
            <a:r>
              <a:rPr lang="en-US" altLang="zh-CN" baseline="0" dirty="0"/>
              <a:t>three</a:t>
            </a:r>
            <a:r>
              <a:rPr lang="zh-CN" altLang="en-US" baseline="0" dirty="0"/>
              <a:t> </a:t>
            </a:r>
            <a:r>
              <a:rPr lang="en-US" altLang="zh-CN" baseline="0" dirty="0"/>
              <a:t>of</a:t>
            </a:r>
            <a:r>
              <a:rPr lang="zh-CN" altLang="en-US" baseline="0" dirty="0"/>
              <a:t> </a:t>
            </a:r>
            <a:r>
              <a:rPr lang="en-US" altLang="zh-CN" baseline="0" dirty="0"/>
              <a:t>them.</a:t>
            </a:r>
          </a:p>
          <a:p>
            <a:r>
              <a:rPr lang="en-US" altLang="zh-CN" baseline="0" dirty="0"/>
              <a:t>So</a:t>
            </a:r>
            <a:r>
              <a:rPr lang="zh-CN" altLang="en-US" baseline="0" dirty="0"/>
              <a:t> </a:t>
            </a:r>
            <a:r>
              <a:rPr lang="en-US" altLang="zh-CN" baseline="0" dirty="0"/>
              <a:t>if</a:t>
            </a:r>
            <a:r>
              <a:rPr lang="zh-CN" altLang="en-US" baseline="0" dirty="0"/>
              <a:t> </a:t>
            </a:r>
            <a:r>
              <a:rPr lang="en-US" altLang="zh-CN" baseline="0" dirty="0"/>
              <a:t>we</a:t>
            </a:r>
            <a:r>
              <a:rPr lang="zh-CN" altLang="en-US" baseline="0" dirty="0"/>
              <a:t> </a:t>
            </a:r>
            <a:r>
              <a:rPr lang="en-US" altLang="zh-CN" baseline="0" dirty="0"/>
              <a:t>require</a:t>
            </a:r>
            <a:r>
              <a:rPr lang="zh-CN" altLang="en-US" baseline="0" dirty="0"/>
              <a:t> </a:t>
            </a:r>
            <a:r>
              <a:rPr lang="en-US" altLang="zh-CN" baseline="0" dirty="0"/>
              <a:t>a</a:t>
            </a:r>
            <a:r>
              <a:rPr lang="zh-CN" altLang="en-US" baseline="0" dirty="0"/>
              <a:t> </a:t>
            </a:r>
            <a:r>
              <a:rPr lang="en-US" altLang="zh-CN" baseline="0" dirty="0"/>
              <a:t>pattern</a:t>
            </a:r>
            <a:r>
              <a:rPr lang="zh-CN" altLang="en-US" baseline="0" dirty="0"/>
              <a:t> </a:t>
            </a:r>
            <a:r>
              <a:rPr lang="en-US" altLang="zh-CN" baseline="0" dirty="0"/>
              <a:t>to</a:t>
            </a:r>
            <a:r>
              <a:rPr lang="zh-CN" altLang="en-US" baseline="0" dirty="0"/>
              <a:t> </a:t>
            </a:r>
            <a:r>
              <a:rPr lang="en-US" altLang="zh-CN" baseline="0" dirty="0"/>
              <a:t>appear</a:t>
            </a:r>
            <a:r>
              <a:rPr lang="zh-CN" altLang="en-US" baseline="0" dirty="0"/>
              <a:t> </a:t>
            </a:r>
            <a:r>
              <a:rPr lang="en-US" altLang="zh-CN" baseline="0" dirty="0"/>
              <a:t>in</a:t>
            </a:r>
            <a:r>
              <a:rPr lang="zh-CN" altLang="en-US" baseline="0" dirty="0"/>
              <a:t> </a:t>
            </a:r>
            <a:r>
              <a:rPr lang="en-US" altLang="zh-CN" baseline="0" dirty="0"/>
              <a:t>at</a:t>
            </a:r>
            <a:r>
              <a:rPr lang="zh-CN" altLang="en-US" baseline="0" dirty="0"/>
              <a:t> </a:t>
            </a:r>
            <a:r>
              <a:rPr lang="en-US" altLang="zh-CN" baseline="0" dirty="0"/>
              <a:t>least</a:t>
            </a:r>
            <a:r>
              <a:rPr lang="zh-CN" altLang="en-US" baseline="0" dirty="0"/>
              <a:t> </a:t>
            </a:r>
            <a:r>
              <a:rPr lang="en-US" altLang="zh-CN" baseline="0" dirty="0"/>
              <a:t>3</a:t>
            </a:r>
            <a:r>
              <a:rPr lang="zh-CN" altLang="en-US" baseline="0" dirty="0"/>
              <a:t> </a:t>
            </a:r>
            <a:r>
              <a:rPr lang="en-US" altLang="zh-CN" baseline="0" dirty="0"/>
              <a:t>quarters</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graph</a:t>
            </a:r>
            <a:r>
              <a:rPr lang="zh-CN" altLang="en-US" baseline="0" dirty="0"/>
              <a:t> </a:t>
            </a:r>
            <a:r>
              <a:rPr lang="en-US" altLang="zh-CN" baseline="0" dirty="0"/>
              <a:t>transactions,</a:t>
            </a:r>
            <a:r>
              <a:rPr lang="zh-CN" altLang="en-US" baseline="0" dirty="0"/>
              <a:t> </a:t>
            </a:r>
            <a:r>
              <a:rPr lang="en-US" altLang="zh-CN" baseline="0" dirty="0"/>
              <a:t>OH</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considered</a:t>
            </a:r>
            <a:r>
              <a:rPr lang="zh-CN" altLang="en-US" baseline="0" dirty="0"/>
              <a:t> </a:t>
            </a:r>
            <a:r>
              <a:rPr lang="en-US" altLang="zh-CN" baseline="0" dirty="0"/>
              <a:t>as</a:t>
            </a:r>
            <a:r>
              <a:rPr lang="zh-CN" altLang="en-US" baseline="0" dirty="0"/>
              <a:t> </a:t>
            </a:r>
            <a:r>
              <a:rPr lang="en-US" altLang="zh-CN" baseline="0" dirty="0"/>
              <a:t>a</a:t>
            </a:r>
            <a:r>
              <a:rPr lang="zh-CN" altLang="en-US" baseline="0" dirty="0"/>
              <a:t> </a:t>
            </a:r>
            <a:r>
              <a:rPr lang="en-US" altLang="zh-CN" baseline="0" dirty="0"/>
              <a:t>frequent</a:t>
            </a:r>
            <a:r>
              <a:rPr lang="zh-CN" altLang="en-US" baseline="0" dirty="0"/>
              <a:t> </a:t>
            </a:r>
            <a:r>
              <a:rPr lang="en-US" altLang="zh-CN" baseline="0" dirty="0"/>
              <a:t>subgraph</a:t>
            </a:r>
            <a:r>
              <a:rPr lang="zh-CN" altLang="en-US" baseline="0" dirty="0"/>
              <a:t> </a:t>
            </a:r>
            <a:r>
              <a:rPr lang="en-US" altLang="zh-CN" baseline="0" dirty="0"/>
              <a:t>pattern.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68</a:t>
            </a:fld>
            <a:endParaRPr lang="en-US"/>
          </a:p>
        </p:txBody>
      </p:sp>
    </p:spTree>
    <p:extLst>
      <p:ext uri="{BB962C8B-B14F-4D97-AF65-F5344CB8AC3E}">
        <p14:creationId xmlns:p14="http://schemas.microsoft.com/office/powerpoint/2010/main" val="4284871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Let</a:t>
            </a:r>
            <a:r>
              <a:rPr lang="zh-CN" altLang="en-US" baseline="0" dirty="0"/>
              <a:t> </a:t>
            </a:r>
            <a:r>
              <a:rPr lang="en-US" altLang="zh-CN" baseline="0" dirty="0"/>
              <a:t>us</a:t>
            </a:r>
            <a:r>
              <a:rPr lang="zh-CN" altLang="en-US" baseline="0" dirty="0"/>
              <a:t> </a:t>
            </a:r>
            <a:r>
              <a:rPr lang="en-US" altLang="zh-CN" baseline="0" dirty="0"/>
              <a:t>first</a:t>
            </a:r>
            <a:r>
              <a:rPr lang="zh-CN" altLang="en-US" baseline="0" dirty="0"/>
              <a:t> </a:t>
            </a:r>
            <a:r>
              <a:rPr lang="en-US" baseline="0" dirty="0"/>
              <a:t>illustrate the concepts </a:t>
            </a:r>
            <a:r>
              <a:rPr lang="en-US" altLang="zh-CN" baseline="0" dirty="0"/>
              <a:t>in</a:t>
            </a:r>
            <a:r>
              <a:rPr lang="zh-CN" altLang="en-US" baseline="0" dirty="0"/>
              <a:t> </a:t>
            </a:r>
            <a:r>
              <a:rPr lang="en-US" altLang="zh-CN" baseline="0" dirty="0"/>
              <a:t>frequent</a:t>
            </a:r>
            <a:r>
              <a:rPr lang="zh-CN" altLang="en-US" baseline="0" dirty="0"/>
              <a:t> </a:t>
            </a:r>
            <a:r>
              <a:rPr lang="en-US" altLang="zh-CN" baseline="0" dirty="0"/>
              <a:t>pattern</a:t>
            </a:r>
            <a:r>
              <a:rPr lang="zh-CN" altLang="en-US" baseline="0" dirty="0"/>
              <a:t> </a:t>
            </a:r>
            <a:r>
              <a:rPr lang="en-US" altLang="zh-CN" baseline="0" dirty="0"/>
              <a:t>mining</a:t>
            </a:r>
            <a:r>
              <a:rPr lang="zh-CN" altLang="en-US" baseline="0" dirty="0"/>
              <a:t> </a:t>
            </a:r>
            <a:r>
              <a:rPr lang="en-US" baseline="0" dirty="0"/>
              <a:t>using </a:t>
            </a:r>
            <a:r>
              <a:rPr lang="en-US" baseline="0" dirty="0" err="1"/>
              <a:t>itemsets</a:t>
            </a:r>
            <a:r>
              <a:rPr lang="en-US" baseline="0" dirty="0"/>
              <a:t> as the patterns.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this slide, we have a database of 6 transactions indicating the items that people </a:t>
            </a:r>
            <a:r>
              <a:rPr lang="en-US" altLang="zh-CN" baseline="0" dirty="0"/>
              <a:t>bought</a:t>
            </a:r>
            <a:r>
              <a:rPr lang="en-US" baseline="0" dirty="0"/>
              <a:t> from a supermarket.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From this database, we would like to mine patterns in the form of </a:t>
            </a:r>
            <a:r>
              <a:rPr lang="en-US" baseline="0" dirty="0" err="1"/>
              <a:t>itemsets</a:t>
            </a:r>
            <a:r>
              <a:rPr lang="en-US" baseline="0" dirty="0"/>
              <a:t>, where an itemset with 3 items is shown at the bottom.</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For a pattern, we have the concept of pattern length. In our itemset pattern, the size is 3 since we have 3 items in the set.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If we check the itemset against the database, we can see that Transactions 4 and 6 cover our itemset, and therefore, we say that the support count of our pattern is 2</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We can also define support as the fraction of transactions in the database that cover our pattern, which is one-third in our case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69</a:t>
            </a:fld>
            <a:endParaRPr lang="en-US"/>
          </a:p>
        </p:txBody>
      </p:sp>
    </p:spTree>
    <p:extLst>
      <p:ext uri="{BB962C8B-B14F-4D97-AF65-F5344CB8AC3E}">
        <p14:creationId xmlns:p14="http://schemas.microsoft.com/office/powerpoint/2010/main" val="412864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We identify the following desirable design goals that a big data framework should possess, and this is actually what made the simple MapReduce model popular more than one decade ago.</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Firstly, a big data framework should be easy to program even for those programmers who know nothing about parallel programming.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Believe </a:t>
            </a:r>
            <a:r>
              <a:rPr lang="en-US" altLang="zh-CN" baseline="0" dirty="0"/>
              <a:t>it</a:t>
            </a:r>
            <a:r>
              <a:rPr lang="zh-CN" altLang="en-US" baseline="0" dirty="0"/>
              <a:t> </a:t>
            </a:r>
            <a:r>
              <a:rPr lang="en-US" altLang="zh-CN" baseline="0" dirty="0"/>
              <a:t>or</a:t>
            </a:r>
            <a:r>
              <a:rPr lang="zh-CN" altLang="en-US" baseline="0" dirty="0"/>
              <a:t> </a:t>
            </a:r>
            <a:r>
              <a:rPr lang="en-US" altLang="zh-CN" baseline="0" dirty="0"/>
              <a:t>not</a:t>
            </a:r>
            <a:r>
              <a:rPr lang="en-US" baseline="0" dirty="0"/>
              <a:t>, such programmers are actually the majority, and that's why even though MPI has many similar functions for gathering and scattering data as well as </a:t>
            </a:r>
            <a:r>
              <a:rPr lang="en-US" baseline="0" dirty="0" err="1"/>
              <a:t>MPI_Reduce</a:t>
            </a:r>
            <a:r>
              <a:rPr lang="en-US" baseline="0" dirty="0"/>
              <a:t> operations, MapReduce was so much more popular until Apache Spark beats it with more transformation functions that are easier to use.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the Big Data systems domain, the priority is never about technical sophisticat</a:t>
            </a:r>
            <a:r>
              <a:rPr lang="en-US" altLang="zh-CN" baseline="0" dirty="0"/>
              <a:t>ion</a:t>
            </a:r>
            <a:r>
              <a:rPr lang="en-US" baseline="0" dirty="0"/>
              <a:t>, but user-friendliness. So, API design is the key to the success of a framework.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However, performance is equally important, since that's the purpose of using a parallel framework to operate on Big Data.</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Another</a:t>
            </a:r>
            <a:r>
              <a:rPr lang="zh-CN" altLang="en-US" baseline="0" dirty="0"/>
              <a:t> </a:t>
            </a:r>
            <a:r>
              <a:rPr lang="en-US" altLang="zh-CN" baseline="0" dirty="0"/>
              <a:t>important</a:t>
            </a:r>
            <a:r>
              <a:rPr lang="zh-CN" altLang="en-US" baseline="0" dirty="0"/>
              <a:t> </a:t>
            </a:r>
            <a:r>
              <a:rPr lang="en-US" altLang="zh-CN" baseline="0" dirty="0"/>
              <a:t>aspect</a:t>
            </a:r>
            <a:r>
              <a:rPr lang="zh-CN" altLang="en-US" baseline="0" dirty="0"/>
              <a:t> </a:t>
            </a:r>
            <a:r>
              <a:rPr lang="en-US" altLang="zh-CN" baseline="0" dirty="0"/>
              <a:t>of</a:t>
            </a:r>
            <a:r>
              <a:rPr lang="zh-CN" altLang="en-US" baseline="0" dirty="0"/>
              <a:t> </a:t>
            </a:r>
            <a:r>
              <a:rPr lang="en-US" altLang="zh-CN" baseline="0" dirty="0"/>
              <a:t>big</a:t>
            </a:r>
            <a:r>
              <a:rPr lang="zh-CN" altLang="en-US" baseline="0" dirty="0"/>
              <a:t> </a:t>
            </a:r>
            <a:r>
              <a:rPr lang="en-US" altLang="zh-CN" baseline="0" dirty="0"/>
              <a:t>data</a:t>
            </a:r>
            <a:r>
              <a:rPr lang="zh-CN" altLang="en-US" baseline="0" dirty="0"/>
              <a:t> </a:t>
            </a:r>
            <a:r>
              <a:rPr lang="en-US" altLang="zh-CN" baseline="0" dirty="0"/>
              <a:t>frameworks</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programming</a:t>
            </a:r>
            <a:r>
              <a:rPr lang="zh-CN" altLang="en-US" baseline="0" dirty="0"/>
              <a:t> </a:t>
            </a:r>
            <a:r>
              <a:rPr lang="en-US" altLang="zh-CN" baseline="0" dirty="0"/>
              <a:t>model</a:t>
            </a:r>
            <a:r>
              <a:rPr lang="zh-CN" altLang="en-US" baseline="0" dirty="0"/>
              <a:t> </a:t>
            </a:r>
            <a:r>
              <a:rPr lang="en-US" altLang="zh-CN" baseline="0" dirty="0"/>
              <a:t>should</a:t>
            </a:r>
            <a:r>
              <a:rPr lang="zh-CN" altLang="en-US" baseline="0" dirty="0"/>
              <a:t> </a:t>
            </a:r>
            <a:r>
              <a:rPr lang="en-US" altLang="zh-CN" baseline="0" dirty="0"/>
              <a:t>cover</a:t>
            </a:r>
            <a:r>
              <a:rPr lang="zh-CN" altLang="en-US" baseline="0" dirty="0"/>
              <a:t> </a:t>
            </a:r>
            <a:r>
              <a:rPr lang="en-US" altLang="zh-CN" baseline="0" dirty="0"/>
              <a:t>a</a:t>
            </a:r>
            <a:r>
              <a:rPr lang="zh-CN" altLang="en-US" baseline="0" dirty="0"/>
              <a:t> </a:t>
            </a:r>
            <a:r>
              <a:rPr lang="en-US" altLang="zh-CN" baseline="0" dirty="0"/>
              <a:t>reasonably</a:t>
            </a:r>
            <a:r>
              <a:rPr lang="zh-CN" altLang="en-US" baseline="0" dirty="0"/>
              <a:t> </a:t>
            </a:r>
            <a:r>
              <a:rPr lang="en-US" altLang="zh-CN" baseline="0" dirty="0"/>
              <a:t>large</a:t>
            </a:r>
            <a:r>
              <a:rPr lang="zh-CN" altLang="en-US" baseline="0" dirty="0"/>
              <a:t> </a:t>
            </a:r>
            <a:r>
              <a:rPr lang="en-US" altLang="zh-CN" baseline="0" dirty="0"/>
              <a:t>range</a:t>
            </a:r>
            <a:r>
              <a:rPr lang="zh-CN" altLang="en-US" baseline="0" dirty="0"/>
              <a:t> </a:t>
            </a:r>
            <a:r>
              <a:rPr lang="en-US" altLang="zh-CN" baseline="0" dirty="0"/>
              <a:t>of</a:t>
            </a:r>
            <a:r>
              <a:rPr lang="zh-CN" altLang="en-US" baseline="0" dirty="0"/>
              <a:t> </a:t>
            </a:r>
            <a:r>
              <a:rPr lang="en-US" altLang="zh-CN" baseline="0" dirty="0"/>
              <a:t>problems,</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worth</a:t>
            </a:r>
            <a:r>
              <a:rPr lang="zh-CN" altLang="en-US" baseline="0" dirty="0"/>
              <a:t> </a:t>
            </a:r>
            <a:r>
              <a:rPr lang="en-US" altLang="zh-CN" baseline="0" dirty="0"/>
              <a:t>users'</a:t>
            </a:r>
            <a:r>
              <a:rPr lang="zh-CN" altLang="en-US" baseline="0" dirty="0"/>
              <a:t> </a:t>
            </a:r>
            <a:r>
              <a:rPr lang="en-US" altLang="zh-CN" baseline="0" dirty="0"/>
              <a:t>time</a:t>
            </a:r>
            <a:r>
              <a:rPr lang="zh-CN" altLang="en-US" baseline="0" dirty="0"/>
              <a:t> </a:t>
            </a:r>
            <a:r>
              <a:rPr lang="en-US" altLang="zh-CN" baseline="0" dirty="0"/>
              <a:t>investment</a:t>
            </a:r>
            <a:r>
              <a:rPr lang="zh-CN" altLang="en-US" baseline="0" dirty="0"/>
              <a:t> </a:t>
            </a:r>
            <a:r>
              <a:rPr lang="en-US" altLang="zh-CN" baseline="0" dirty="0"/>
              <a:t>to</a:t>
            </a:r>
            <a:r>
              <a:rPr lang="zh-CN" altLang="en-US" baseline="0" dirty="0"/>
              <a:t> </a:t>
            </a:r>
            <a:r>
              <a:rPr lang="en-US" altLang="zh-CN" baseline="0" dirty="0"/>
              <a:t>learn</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API,</a:t>
            </a:r>
            <a:r>
              <a:rPr lang="zh-CN" altLang="en-US" baseline="0" dirty="0"/>
              <a:t> </a:t>
            </a:r>
            <a:r>
              <a:rPr lang="en-US" altLang="zh-CN" baseline="0" dirty="0"/>
              <a:t>and</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execution</a:t>
            </a:r>
            <a:r>
              <a:rPr lang="zh-CN" altLang="en-US" baseline="0" dirty="0"/>
              <a:t> </a:t>
            </a:r>
            <a:r>
              <a:rPr lang="en-US" altLang="zh-CN" baseline="0" dirty="0"/>
              <a:t>engine</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reused</a:t>
            </a:r>
            <a:r>
              <a:rPr lang="zh-CN" altLang="en-US" baseline="0" dirty="0"/>
              <a:t> </a:t>
            </a:r>
            <a:r>
              <a:rPr lang="en-US" altLang="zh-CN" baseline="0" dirty="0"/>
              <a:t>for</a:t>
            </a:r>
            <a:r>
              <a:rPr lang="zh-CN" altLang="en-US" baseline="0" dirty="0"/>
              <a:t> </a:t>
            </a:r>
            <a:r>
              <a:rPr lang="en-US" altLang="zh-CN" baseline="0" dirty="0"/>
              <a:t>different</a:t>
            </a:r>
            <a:r>
              <a:rPr lang="zh-CN" altLang="en-US" baseline="0" dirty="0"/>
              <a:t> </a:t>
            </a:r>
            <a:r>
              <a:rPr lang="en-US" altLang="zh-CN" baseline="0" dirty="0"/>
              <a:t>problems.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However,</a:t>
            </a:r>
            <a:r>
              <a:rPr lang="zh-CN" altLang="en-US" baseline="0" dirty="0"/>
              <a:t> </a:t>
            </a:r>
            <a:r>
              <a:rPr lang="en-US" altLang="zh-CN" baseline="0" dirty="0"/>
              <a:t>this</a:t>
            </a:r>
            <a:r>
              <a:rPr lang="zh-CN" altLang="en-US" baseline="0" dirty="0"/>
              <a:t> </a:t>
            </a:r>
            <a:r>
              <a:rPr lang="en-US" altLang="zh-CN" baseline="0" dirty="0"/>
              <a:t>does</a:t>
            </a:r>
            <a:r>
              <a:rPr lang="zh-CN" altLang="en-US" baseline="0" dirty="0"/>
              <a:t> </a:t>
            </a:r>
            <a:r>
              <a:rPr lang="en-US" altLang="zh-CN" baseline="0" dirty="0"/>
              <a:t>not</a:t>
            </a:r>
            <a:r>
              <a:rPr lang="zh-CN" altLang="en-US" baseline="0" dirty="0"/>
              <a:t> </a:t>
            </a:r>
            <a:r>
              <a:rPr lang="en-US" altLang="zh-CN" baseline="0" dirty="0"/>
              <a:t>mean</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big</a:t>
            </a:r>
            <a:r>
              <a:rPr lang="zh-CN" altLang="en-US" baseline="0" dirty="0"/>
              <a:t> </a:t>
            </a:r>
            <a:r>
              <a:rPr lang="en-US" altLang="zh-CN" baseline="0" dirty="0"/>
              <a:t>data</a:t>
            </a:r>
            <a:r>
              <a:rPr lang="zh-CN" altLang="en-US" baseline="0" dirty="0"/>
              <a:t> </a:t>
            </a:r>
            <a:r>
              <a:rPr lang="en-US" altLang="zh-CN" baseline="0" dirty="0"/>
              <a:t>framework</a:t>
            </a:r>
            <a:r>
              <a:rPr lang="zh-CN" altLang="en-US" baseline="0" dirty="0"/>
              <a:t> </a:t>
            </a:r>
            <a:r>
              <a:rPr lang="en-US" altLang="zh-CN" baseline="0" dirty="0"/>
              <a:t>you</a:t>
            </a:r>
            <a:r>
              <a:rPr lang="zh-CN" altLang="en-US" baseline="0" dirty="0"/>
              <a:t> </a:t>
            </a:r>
            <a:r>
              <a:rPr lang="en-US" altLang="zh-CN" baseline="0" dirty="0"/>
              <a:t>design,</a:t>
            </a:r>
            <a:r>
              <a:rPr lang="zh-CN" altLang="en-US" baseline="0" dirty="0"/>
              <a:t> </a:t>
            </a:r>
            <a:r>
              <a:rPr lang="en-US" altLang="zh-CN" baseline="0" dirty="0"/>
              <a:t>should</a:t>
            </a:r>
            <a:r>
              <a:rPr lang="zh-CN" altLang="en-US" baseline="0" dirty="0"/>
              <a:t> </a:t>
            </a:r>
            <a:r>
              <a:rPr lang="en-US" altLang="zh-CN" baseline="0" dirty="0"/>
              <a:t>be</a:t>
            </a:r>
            <a:r>
              <a:rPr lang="zh-CN" altLang="en-US" baseline="0" dirty="0"/>
              <a:t> </a:t>
            </a:r>
            <a:r>
              <a:rPr lang="en-US" altLang="zh-CN" baseline="0" dirty="0"/>
              <a:t>able</a:t>
            </a:r>
            <a:r>
              <a:rPr lang="zh-CN" altLang="en-US" baseline="0" dirty="0"/>
              <a:t> </a:t>
            </a:r>
            <a:r>
              <a:rPr lang="en-US" altLang="zh-CN" baseline="0" dirty="0"/>
              <a:t>to</a:t>
            </a:r>
            <a:r>
              <a:rPr lang="zh-CN" altLang="en-US" baseline="0" dirty="0"/>
              <a:t> </a:t>
            </a:r>
            <a:r>
              <a:rPr lang="en-US" altLang="zh-CN" baseline="0" dirty="0"/>
              <a:t>do</a:t>
            </a:r>
            <a:r>
              <a:rPr lang="zh-CN" altLang="en-US" baseline="0" dirty="0"/>
              <a:t> </a:t>
            </a:r>
            <a:r>
              <a:rPr lang="en-US" altLang="zh-CN" baseline="0" dirty="0"/>
              <a:t>everything,</a:t>
            </a:r>
            <a:r>
              <a:rPr lang="zh-CN" altLang="en-US" baseline="0" dirty="0"/>
              <a:t> </a:t>
            </a:r>
            <a:r>
              <a:rPr lang="en-US" altLang="zh-CN" baseline="0" dirty="0"/>
              <a:t>since</a:t>
            </a:r>
            <a:r>
              <a:rPr lang="zh-CN" altLang="en-US" baseline="0" dirty="0"/>
              <a:t> </a:t>
            </a:r>
            <a:r>
              <a:rPr lang="en-US" altLang="zh-CN" baseline="0" dirty="0"/>
              <a:t>the</a:t>
            </a:r>
            <a:r>
              <a:rPr lang="zh-CN" altLang="en-US" baseline="0" dirty="0"/>
              <a:t> </a:t>
            </a:r>
            <a:r>
              <a:rPr lang="en-US" altLang="zh-CN" baseline="0" dirty="0"/>
              <a:t>more</a:t>
            </a:r>
            <a:r>
              <a:rPr lang="zh-CN" altLang="en-US" baseline="0" dirty="0"/>
              <a:t> </a:t>
            </a:r>
            <a:r>
              <a:rPr lang="en-US" altLang="zh-CN" baseline="0" dirty="0"/>
              <a:t>general</a:t>
            </a:r>
            <a:r>
              <a:rPr lang="zh-CN" altLang="en-US" baseline="0" dirty="0"/>
              <a:t> </a:t>
            </a:r>
            <a:r>
              <a:rPr lang="en-US" altLang="zh-CN" baseline="0" dirty="0"/>
              <a:t>your</a:t>
            </a:r>
            <a:r>
              <a:rPr lang="zh-CN" altLang="en-US" baseline="0" dirty="0"/>
              <a:t> </a:t>
            </a:r>
            <a:r>
              <a:rPr lang="en-US" altLang="zh-CN" baseline="0" dirty="0"/>
              <a:t>computing</a:t>
            </a:r>
            <a:r>
              <a:rPr lang="zh-CN" altLang="en-US" baseline="0" dirty="0"/>
              <a:t> </a:t>
            </a:r>
            <a:r>
              <a:rPr lang="en-US" altLang="zh-CN" baseline="0" dirty="0"/>
              <a:t>model</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less</a:t>
            </a:r>
            <a:r>
              <a:rPr lang="zh-CN" altLang="en-US" baseline="0" dirty="0"/>
              <a:t> </a:t>
            </a:r>
            <a:r>
              <a:rPr lang="en-US" altLang="zh-CN" baseline="0" dirty="0"/>
              <a:t>opportunities</a:t>
            </a:r>
            <a:r>
              <a:rPr lang="zh-CN" altLang="en-US" baseline="0" dirty="0"/>
              <a:t> </a:t>
            </a:r>
            <a:r>
              <a:rPr lang="en-US" altLang="zh-CN" baseline="0" dirty="0"/>
              <a:t>there</a:t>
            </a:r>
            <a:r>
              <a:rPr lang="zh-CN" altLang="en-US" baseline="0" dirty="0"/>
              <a:t> </a:t>
            </a:r>
            <a:r>
              <a:rPr lang="en-US" altLang="zh-CN" baseline="0" dirty="0"/>
              <a:t>are</a:t>
            </a:r>
            <a:r>
              <a:rPr lang="zh-CN" altLang="en-US" baseline="0" dirty="0"/>
              <a:t> </a:t>
            </a:r>
            <a:r>
              <a:rPr lang="en-US" altLang="zh-CN" baseline="0" dirty="0"/>
              <a:t>for</a:t>
            </a:r>
            <a:r>
              <a:rPr lang="zh-CN" altLang="en-US" baseline="0" dirty="0"/>
              <a:t> </a:t>
            </a:r>
            <a:r>
              <a:rPr lang="en-US" altLang="zh-CN" baseline="0" dirty="0"/>
              <a:t>problem</a:t>
            </a:r>
            <a:r>
              <a:rPr lang="zh-CN" altLang="en-US" baseline="0" dirty="0"/>
              <a:t> </a:t>
            </a:r>
            <a:r>
              <a:rPr lang="en-US" altLang="zh-CN" baseline="0" dirty="0"/>
              <a:t>domain</a:t>
            </a:r>
            <a:r>
              <a:rPr lang="zh-CN" altLang="en-US" baseline="0" dirty="0"/>
              <a:t> </a:t>
            </a:r>
            <a:r>
              <a:rPr lang="en-US" altLang="zh-CN" baseline="0" dirty="0"/>
              <a:t>specific</a:t>
            </a:r>
            <a:r>
              <a:rPr lang="zh-CN" altLang="en-US" baseline="0" dirty="0"/>
              <a:t> </a:t>
            </a:r>
            <a:r>
              <a:rPr lang="en-US" altLang="zh-CN" baseline="0" dirty="0"/>
              <a:t>performance</a:t>
            </a:r>
            <a:r>
              <a:rPr lang="zh-CN" altLang="en-US" baseline="0" dirty="0"/>
              <a:t> </a:t>
            </a:r>
            <a:r>
              <a:rPr lang="en-US" altLang="zh-CN" baseline="0" dirty="0"/>
              <a:t>optimizations.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In</a:t>
            </a:r>
            <a:r>
              <a:rPr lang="zh-CN" altLang="en-US" baseline="0" dirty="0"/>
              <a:t> </a:t>
            </a:r>
            <a:r>
              <a:rPr lang="en-US" altLang="zh-CN" baseline="0" dirty="0"/>
              <a:t>general,</a:t>
            </a:r>
            <a:r>
              <a:rPr lang="zh-CN" altLang="en-US" baseline="0" dirty="0"/>
              <a:t> </a:t>
            </a:r>
            <a:r>
              <a:rPr lang="en-US" altLang="zh-CN" baseline="0" dirty="0"/>
              <a:t>there</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tradeoff</a:t>
            </a:r>
            <a:r>
              <a:rPr lang="zh-CN" altLang="en-US" baseline="0" dirty="0"/>
              <a:t> </a:t>
            </a:r>
            <a:r>
              <a:rPr lang="en-US" altLang="zh-CN" baseline="0" dirty="0"/>
              <a:t>between</a:t>
            </a:r>
            <a:r>
              <a:rPr lang="zh-CN" altLang="en-US" baseline="0" dirty="0"/>
              <a:t> </a:t>
            </a:r>
            <a:r>
              <a:rPr lang="en-US" altLang="zh-CN" baseline="0" dirty="0"/>
              <a:t>the</a:t>
            </a:r>
            <a:r>
              <a:rPr lang="zh-CN" altLang="en-US" baseline="0" dirty="0"/>
              <a:t> </a:t>
            </a:r>
            <a:r>
              <a:rPr lang="en-US" altLang="zh-CN" baseline="0" dirty="0"/>
              <a:t>3</a:t>
            </a:r>
            <a:r>
              <a:rPr lang="zh-CN" altLang="en-US" baseline="0" dirty="0"/>
              <a:t> </a:t>
            </a:r>
            <a:r>
              <a:rPr lang="en-US" altLang="zh-CN" baseline="0" dirty="0"/>
              <a:t>metrics</a:t>
            </a:r>
            <a:r>
              <a:rPr lang="zh-CN" altLang="en-US" baseline="0" dirty="0"/>
              <a:t> </a:t>
            </a:r>
            <a:r>
              <a:rPr lang="en-US" altLang="zh-CN" baseline="0" dirty="0"/>
              <a:t>shown</a:t>
            </a:r>
            <a:r>
              <a:rPr lang="zh-CN" altLang="en-US" baseline="0" dirty="0"/>
              <a:t> </a:t>
            </a:r>
            <a:r>
              <a:rPr lang="en-US" altLang="zh-CN" baseline="0" dirty="0"/>
              <a:t>on</a:t>
            </a:r>
            <a:r>
              <a:rPr lang="zh-CN" altLang="en-US" baseline="0" dirty="0"/>
              <a:t> </a:t>
            </a:r>
            <a:r>
              <a:rPr lang="en-US" altLang="zh-CN" baseline="0" dirty="0"/>
              <a:t>this</a:t>
            </a:r>
            <a:r>
              <a:rPr lang="zh-CN" altLang="en-US" baseline="0" dirty="0"/>
              <a:t> </a:t>
            </a:r>
            <a:r>
              <a:rPr lang="en-US" altLang="zh-CN" baseline="0" dirty="0"/>
              <a:t>slide,</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altLang="zh-CN" baseline="0" dirty="0"/>
              <a:t>how</a:t>
            </a:r>
            <a:r>
              <a:rPr lang="zh-CN" altLang="en-US" baseline="0" dirty="0"/>
              <a:t> </a:t>
            </a:r>
            <a:r>
              <a:rPr lang="en-US" altLang="zh-CN" baseline="0" dirty="0"/>
              <a:t>easy</a:t>
            </a:r>
            <a:r>
              <a:rPr lang="zh-CN" altLang="en-US" baseline="0" dirty="0"/>
              <a:t> </a:t>
            </a:r>
            <a:r>
              <a:rPr lang="en-US" altLang="zh-CN" baseline="0" dirty="0"/>
              <a:t>to</a:t>
            </a:r>
            <a:r>
              <a:rPr lang="zh-CN" altLang="en-US" baseline="0" dirty="0"/>
              <a:t> </a:t>
            </a:r>
            <a:r>
              <a:rPr lang="en-US" altLang="zh-CN" baseline="0" dirty="0"/>
              <a:t>program,</a:t>
            </a:r>
            <a:r>
              <a:rPr lang="zh-CN" altLang="en-US" baseline="0" dirty="0"/>
              <a:t> </a:t>
            </a:r>
            <a:r>
              <a:rPr lang="en-US" altLang="zh-CN" baseline="0" dirty="0"/>
              <a:t>how</a:t>
            </a:r>
            <a:r>
              <a:rPr lang="zh-CN" altLang="en-US" baseline="0" dirty="0"/>
              <a:t> </a:t>
            </a:r>
            <a:r>
              <a:rPr lang="en-US" altLang="zh-CN" baseline="0" dirty="0"/>
              <a:t>many</a:t>
            </a:r>
            <a:r>
              <a:rPr lang="zh-CN" altLang="en-US" baseline="0" dirty="0"/>
              <a:t> </a:t>
            </a:r>
            <a:r>
              <a:rPr lang="en-US" altLang="zh-CN" baseline="0" dirty="0"/>
              <a:t>problems</a:t>
            </a:r>
            <a:r>
              <a:rPr lang="zh-CN" altLang="en-US" baseline="0" dirty="0"/>
              <a:t> </a:t>
            </a:r>
            <a:r>
              <a:rPr lang="en-US" altLang="zh-CN" baseline="0" dirty="0"/>
              <a:t>are</a:t>
            </a:r>
            <a:r>
              <a:rPr lang="zh-CN" altLang="en-US" baseline="0" dirty="0"/>
              <a:t> </a:t>
            </a:r>
            <a:r>
              <a:rPr lang="en-US" altLang="zh-CN" baseline="0" dirty="0"/>
              <a:t>covered,</a:t>
            </a:r>
            <a:r>
              <a:rPr lang="zh-CN" altLang="en-US" baseline="0" dirty="0"/>
              <a:t> </a:t>
            </a:r>
            <a:r>
              <a:rPr lang="en-US" altLang="zh-CN" baseline="0" dirty="0"/>
              <a:t>and</a:t>
            </a:r>
            <a:r>
              <a:rPr lang="zh-CN" altLang="en-US" baseline="0" dirty="0"/>
              <a:t> </a:t>
            </a:r>
            <a:r>
              <a:rPr lang="en-US" altLang="zh-CN" baseline="0" dirty="0"/>
              <a:t>how</a:t>
            </a:r>
            <a:r>
              <a:rPr lang="zh-CN" altLang="en-US" baseline="0" dirty="0"/>
              <a:t> </a:t>
            </a:r>
            <a:r>
              <a:rPr lang="en-US" altLang="zh-CN" baseline="0" dirty="0"/>
              <a:t>efficient</a:t>
            </a:r>
            <a:r>
              <a:rPr lang="zh-CN" altLang="en-US" baseline="0" dirty="0"/>
              <a:t> </a:t>
            </a:r>
            <a:r>
              <a:rPr lang="en-US" altLang="zh-CN" baseline="0" dirty="0"/>
              <a:t>your</a:t>
            </a:r>
            <a:r>
              <a:rPr lang="zh-CN" altLang="en-US" baseline="0" dirty="0"/>
              <a:t> </a:t>
            </a:r>
            <a:r>
              <a:rPr lang="en-US" altLang="zh-CN" baseline="0" dirty="0"/>
              <a:t>computing</a:t>
            </a:r>
            <a:r>
              <a:rPr lang="zh-CN" altLang="en-US" baseline="0" dirty="0"/>
              <a:t> </a:t>
            </a:r>
            <a:r>
              <a:rPr lang="en-US" altLang="zh-CN" baseline="0" dirty="0"/>
              <a:t>model</a:t>
            </a:r>
            <a:r>
              <a:rPr lang="zh-CN" altLang="en-US" baseline="0" dirty="0"/>
              <a:t> </a:t>
            </a:r>
            <a:r>
              <a:rPr lang="en-US" altLang="zh-CN" baseline="0" dirty="0"/>
              <a:t>can</a:t>
            </a:r>
            <a:r>
              <a:rPr lang="zh-CN" altLang="en-US" baseline="0" dirty="0"/>
              <a:t> </a:t>
            </a:r>
            <a:r>
              <a:rPr lang="en-US" altLang="zh-CN" baseline="0" dirty="0"/>
              <a:t>run.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a:t>
            </a:r>
            <a:r>
              <a:rPr lang="zh-CN" altLang="en-US" baseline="0" dirty="0"/>
              <a:t> </a:t>
            </a:r>
            <a:r>
              <a:rPr lang="en-US" altLang="zh-CN" baseline="0" dirty="0"/>
              <a:t>common</a:t>
            </a:r>
            <a:r>
              <a:rPr lang="zh-CN" altLang="en-US" baseline="0" dirty="0"/>
              <a:t> </a:t>
            </a:r>
            <a:r>
              <a:rPr lang="en-US" altLang="zh-CN" baseline="0" dirty="0"/>
              <a:t>mistake</a:t>
            </a:r>
            <a:r>
              <a:rPr lang="zh-CN" altLang="en-US" baseline="0" dirty="0"/>
              <a:t> </a:t>
            </a:r>
            <a:r>
              <a:rPr lang="en-US" altLang="zh-CN" baseline="0" dirty="0"/>
              <a:t>that</a:t>
            </a:r>
            <a:r>
              <a:rPr lang="zh-CN" altLang="en-US" baseline="0" dirty="0"/>
              <a:t> </a:t>
            </a:r>
            <a:r>
              <a:rPr lang="en-US" altLang="zh-CN" baseline="0" dirty="0"/>
              <a:t>researchers</a:t>
            </a:r>
            <a:r>
              <a:rPr lang="zh-CN" altLang="en-US" baseline="0" dirty="0"/>
              <a:t> </a:t>
            </a:r>
            <a:r>
              <a:rPr lang="en-US" altLang="zh-CN" baseline="0" dirty="0"/>
              <a:t>make</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they</a:t>
            </a:r>
            <a:r>
              <a:rPr lang="zh-CN" altLang="en-US" baseline="0" dirty="0"/>
              <a:t> </a:t>
            </a:r>
            <a:r>
              <a:rPr lang="en-US" altLang="zh-CN" baseline="0" dirty="0"/>
              <a:t>propose</a:t>
            </a:r>
            <a:r>
              <a:rPr lang="zh-CN" altLang="en-US" baseline="0" dirty="0"/>
              <a:t> </a:t>
            </a:r>
            <a:r>
              <a:rPr lang="en-US" altLang="zh-CN" baseline="0" dirty="0"/>
              <a:t>simple</a:t>
            </a:r>
            <a:r>
              <a:rPr lang="zh-CN" altLang="en-US" baseline="0" dirty="0"/>
              <a:t> </a:t>
            </a:r>
            <a:r>
              <a:rPr lang="en-US" altLang="zh-CN" baseline="0" dirty="0"/>
              <a:t>programming</a:t>
            </a:r>
            <a:r>
              <a:rPr lang="zh-CN" altLang="en-US" baseline="0" dirty="0"/>
              <a:t> </a:t>
            </a:r>
            <a:r>
              <a:rPr lang="en-US" altLang="zh-CN" baseline="0" dirty="0"/>
              <a:t>APIs</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apply</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problems,</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a</a:t>
            </a:r>
            <a:r>
              <a:rPr lang="zh-CN" altLang="en-US" baseline="0" dirty="0"/>
              <a:t> </a:t>
            </a:r>
            <a:r>
              <a:rPr lang="en-US" altLang="zh-CN" baseline="0" dirty="0"/>
              <a:t>research</a:t>
            </a:r>
            <a:r>
              <a:rPr lang="zh-CN" altLang="en-US" baseline="0" dirty="0"/>
              <a:t> </a:t>
            </a:r>
            <a:r>
              <a:rPr lang="en-US" altLang="zh-CN" baseline="0" dirty="0"/>
              <a:t>paper</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written</a:t>
            </a:r>
            <a:r>
              <a:rPr lang="zh-CN" altLang="en-US" baseline="0" dirty="0"/>
              <a:t> </a:t>
            </a:r>
            <a:r>
              <a:rPr lang="en-US" altLang="zh-CN" baseline="0" dirty="0"/>
              <a:t>in</a:t>
            </a:r>
            <a:r>
              <a:rPr lang="zh-CN" altLang="en-US" baseline="0" dirty="0"/>
              <a:t> </a:t>
            </a:r>
            <a:r>
              <a:rPr lang="en-US" altLang="zh-CN" baseline="0" dirty="0"/>
              <a:t>an</a:t>
            </a:r>
            <a:r>
              <a:rPr lang="zh-CN" altLang="en-US" baseline="0" dirty="0"/>
              <a:t> </a:t>
            </a:r>
            <a:r>
              <a:rPr lang="en-US" altLang="zh-CN" baseline="0" dirty="0"/>
              <a:t>elegant</a:t>
            </a:r>
            <a:r>
              <a:rPr lang="zh-CN" altLang="en-US" baseline="0" dirty="0"/>
              <a:t> </a:t>
            </a:r>
            <a:r>
              <a:rPr lang="en-US" altLang="zh-CN" baseline="0" dirty="0"/>
              <a:t>way,</a:t>
            </a:r>
            <a:r>
              <a:rPr lang="zh-CN" altLang="en-US" baseline="0" dirty="0"/>
              <a:t> </a:t>
            </a:r>
            <a:r>
              <a:rPr lang="en-US" altLang="zh-CN" baseline="0" dirty="0"/>
              <a:t>but</a:t>
            </a:r>
            <a:r>
              <a:rPr lang="zh-CN" altLang="en-US" baseline="0" dirty="0"/>
              <a:t> </a:t>
            </a:r>
            <a:r>
              <a:rPr lang="en-US" altLang="zh-CN" baseline="0" dirty="0"/>
              <a:t>the</a:t>
            </a:r>
            <a:r>
              <a:rPr lang="zh-CN" altLang="en-US" baseline="0" dirty="0"/>
              <a:t> </a:t>
            </a:r>
            <a:r>
              <a:rPr lang="en-US" altLang="zh-CN" baseline="0" dirty="0"/>
              <a:t>performance</a:t>
            </a:r>
            <a:r>
              <a:rPr lang="zh-CN" altLang="en-US" baseline="0" dirty="0"/>
              <a:t> </a:t>
            </a:r>
            <a:r>
              <a:rPr lang="en-US" altLang="zh-CN" baseline="0" dirty="0"/>
              <a:t>is</a:t>
            </a:r>
            <a:r>
              <a:rPr lang="zh-CN" altLang="en-US" baseline="0" dirty="0"/>
              <a:t> </a:t>
            </a:r>
            <a:r>
              <a:rPr lang="en-US" altLang="zh-CN" baseline="0" dirty="0"/>
              <a:t>actually</a:t>
            </a:r>
            <a:r>
              <a:rPr lang="zh-CN" altLang="en-US" baseline="0" dirty="0"/>
              <a:t> </a:t>
            </a:r>
            <a:r>
              <a:rPr lang="en-US" altLang="zh-CN" baseline="0" dirty="0"/>
              <a:t>terrible</a:t>
            </a:r>
            <a:r>
              <a:rPr lang="zh-CN" altLang="en-US" baseline="0" dirty="0"/>
              <a:t> </a:t>
            </a:r>
            <a:r>
              <a:rPr lang="en-US" altLang="zh-CN" baseline="0" dirty="0"/>
              <a:t>and</a:t>
            </a:r>
            <a:r>
              <a:rPr lang="zh-CN" altLang="en-US" baseline="0" dirty="0"/>
              <a:t> </a:t>
            </a:r>
            <a:r>
              <a:rPr lang="en-US" altLang="zh-CN" baseline="0" dirty="0"/>
              <a:t>against</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two</a:t>
            </a:r>
            <a:r>
              <a:rPr lang="zh-CN" altLang="en-US" baseline="0" dirty="0"/>
              <a:t> </a:t>
            </a:r>
            <a:r>
              <a:rPr lang="en-US" altLang="zh-CN" baseline="0" dirty="0"/>
              <a:t>V's</a:t>
            </a:r>
            <a:r>
              <a:rPr lang="zh-CN" altLang="en-US" baseline="0" dirty="0"/>
              <a:t> </a:t>
            </a:r>
            <a:r>
              <a:rPr lang="en-US" altLang="zh-CN" baseline="0" dirty="0"/>
              <a:t>of</a:t>
            </a:r>
            <a:r>
              <a:rPr lang="zh-CN" altLang="en-US" baseline="0" dirty="0"/>
              <a:t> </a:t>
            </a:r>
            <a:r>
              <a:rPr lang="en-US" altLang="zh-CN" baseline="0" dirty="0"/>
              <a:t>Big</a:t>
            </a:r>
            <a:r>
              <a:rPr lang="zh-CN" altLang="en-US" baseline="0" dirty="0"/>
              <a:t> </a:t>
            </a:r>
            <a:r>
              <a:rPr lang="en-US" altLang="zh-CN" baseline="0" dirty="0"/>
              <a:t>Data,</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altLang="zh-CN" baseline="0" dirty="0"/>
              <a:t>volume</a:t>
            </a:r>
            <a:r>
              <a:rPr lang="zh-CN" altLang="en-US" baseline="0" dirty="0"/>
              <a:t> </a:t>
            </a:r>
            <a:r>
              <a:rPr lang="en-US" altLang="zh-CN" baseline="0" dirty="0"/>
              <a:t>and</a:t>
            </a:r>
            <a:r>
              <a:rPr lang="zh-CN" altLang="en-US" baseline="0" dirty="0"/>
              <a:t> </a:t>
            </a:r>
            <a:r>
              <a:rPr lang="en-US" altLang="zh-CN" baseline="0" dirty="0"/>
              <a:t>velocity.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Of</a:t>
            </a:r>
            <a:r>
              <a:rPr lang="zh-CN" altLang="en-US" baseline="0" dirty="0"/>
              <a:t> </a:t>
            </a:r>
            <a:r>
              <a:rPr lang="en-US" altLang="zh-CN" baseline="0" dirty="0"/>
              <a:t>course,</a:t>
            </a:r>
            <a:r>
              <a:rPr lang="zh-CN" altLang="en-US" baseline="0" dirty="0"/>
              <a:t> </a:t>
            </a:r>
            <a:r>
              <a:rPr lang="en-US" altLang="zh-CN" baseline="0" dirty="0"/>
              <a:t>when</a:t>
            </a:r>
            <a:r>
              <a:rPr lang="zh-CN" altLang="en-US" baseline="0" dirty="0"/>
              <a:t> </a:t>
            </a:r>
            <a:r>
              <a:rPr lang="en-US" altLang="zh-CN" baseline="0" dirty="0"/>
              <a:t>everyone</a:t>
            </a:r>
            <a:r>
              <a:rPr lang="zh-CN" altLang="en-US" baseline="0" dirty="0"/>
              <a:t> </a:t>
            </a:r>
            <a:r>
              <a:rPr lang="en-US" altLang="zh-CN" baseline="0" dirty="0"/>
              <a:t>is</a:t>
            </a:r>
            <a:r>
              <a:rPr lang="zh-CN" altLang="en-US" baseline="0" dirty="0"/>
              <a:t> </a:t>
            </a:r>
            <a:r>
              <a:rPr lang="en-US" altLang="zh-CN" baseline="0" dirty="0"/>
              <a:t>doing</a:t>
            </a:r>
            <a:r>
              <a:rPr lang="zh-CN" altLang="en-US" baseline="0" dirty="0"/>
              <a:t> </a:t>
            </a:r>
            <a:r>
              <a:rPr lang="en-US" altLang="zh-CN" baseline="0" dirty="0"/>
              <a:t>this,</a:t>
            </a:r>
            <a:r>
              <a:rPr lang="zh-CN" altLang="en-US" baseline="0" dirty="0"/>
              <a:t> </a:t>
            </a:r>
            <a:r>
              <a:rPr lang="en-US" altLang="zh-CN" baseline="0" dirty="0"/>
              <a:t>you</a:t>
            </a:r>
            <a:r>
              <a:rPr lang="zh-CN" altLang="en-US" baseline="0" dirty="0"/>
              <a:t> </a:t>
            </a:r>
            <a:r>
              <a:rPr lang="en-US" altLang="zh-CN" baseline="0" dirty="0"/>
              <a:t>can</a:t>
            </a:r>
            <a:r>
              <a:rPr lang="zh-CN" altLang="en-US" baseline="0" dirty="0"/>
              <a:t> </a:t>
            </a:r>
            <a:r>
              <a:rPr lang="en-US" altLang="zh-CN" baseline="0" dirty="0"/>
              <a:t>always</a:t>
            </a:r>
            <a:r>
              <a:rPr lang="zh-CN" altLang="en-US" baseline="0" dirty="0"/>
              <a:t> </a:t>
            </a:r>
            <a:r>
              <a:rPr lang="en-US" altLang="zh-CN" baseline="0" dirty="0"/>
              <a:t>find</a:t>
            </a:r>
            <a:r>
              <a:rPr lang="zh-CN" altLang="en-US" baseline="0" dirty="0"/>
              <a:t> </a:t>
            </a:r>
            <a:r>
              <a:rPr lang="en-US" altLang="zh-CN" baseline="0" dirty="0"/>
              <a:t>a</a:t>
            </a:r>
            <a:r>
              <a:rPr lang="zh-CN" altLang="en-US" baseline="0" dirty="0"/>
              <a:t> </a:t>
            </a:r>
            <a:r>
              <a:rPr lang="en-US" altLang="zh-CN" baseline="0" dirty="0"/>
              <a:t>slower</a:t>
            </a:r>
            <a:r>
              <a:rPr lang="zh-CN" altLang="en-US" baseline="0" dirty="0"/>
              <a:t> </a:t>
            </a:r>
            <a:r>
              <a:rPr lang="en-US" altLang="zh-CN" baseline="0" dirty="0"/>
              <a:t>baseline</a:t>
            </a:r>
            <a:r>
              <a:rPr lang="zh-CN" altLang="en-US" baseline="0" dirty="0"/>
              <a:t> </a:t>
            </a:r>
            <a:r>
              <a:rPr lang="en-US" altLang="zh-CN" baseline="0" dirty="0"/>
              <a:t>to</a:t>
            </a:r>
            <a:r>
              <a:rPr lang="zh-CN" altLang="en-US" baseline="0" dirty="0"/>
              <a:t> </a:t>
            </a:r>
            <a:r>
              <a:rPr lang="en-US" altLang="zh-CN" baseline="0" dirty="0"/>
              <a:t>compare</a:t>
            </a:r>
            <a:r>
              <a:rPr lang="zh-CN" altLang="en-US" baseline="0" dirty="0"/>
              <a:t> </a:t>
            </a:r>
            <a:r>
              <a:rPr lang="en-US" altLang="zh-CN" baseline="0" dirty="0"/>
              <a:t>with</a:t>
            </a:r>
            <a:r>
              <a:rPr lang="zh-CN" altLang="en-US" baseline="0" dirty="0"/>
              <a:t> </a:t>
            </a:r>
            <a:r>
              <a:rPr lang="en-US" altLang="zh-CN" baseline="0" dirty="0"/>
              <a:t>in</a:t>
            </a:r>
            <a:r>
              <a:rPr lang="zh-CN" altLang="en-US" baseline="0" dirty="0"/>
              <a:t> </a:t>
            </a:r>
            <a:r>
              <a:rPr lang="en-US" altLang="zh-CN" baseline="0" dirty="0"/>
              <a:t>your</a:t>
            </a:r>
            <a:r>
              <a:rPr lang="zh-CN" altLang="en-US" baseline="0" dirty="0"/>
              <a:t> </a:t>
            </a:r>
            <a:r>
              <a:rPr lang="en-US" altLang="zh-CN" baseline="0" dirty="0"/>
              <a:t>paper...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This</a:t>
            </a:r>
            <a:r>
              <a:rPr lang="zh-CN" altLang="en-US" baseline="0" dirty="0"/>
              <a:t> </a:t>
            </a:r>
            <a:r>
              <a:rPr lang="en-US" altLang="zh-CN" baseline="0" dirty="0"/>
              <a:t>is</a:t>
            </a:r>
            <a:r>
              <a:rPr lang="zh-CN" altLang="en-US" baseline="0" dirty="0"/>
              <a:t> </a:t>
            </a:r>
            <a:r>
              <a:rPr lang="en-US" altLang="zh-CN" baseline="0" dirty="0"/>
              <a:t>especially</a:t>
            </a:r>
            <a:r>
              <a:rPr lang="zh-CN" altLang="en-US" baseline="0" dirty="0"/>
              <a:t> </a:t>
            </a:r>
            <a:r>
              <a:rPr lang="en-US" altLang="zh-CN" baseline="0" dirty="0"/>
              <a:t>severe</a:t>
            </a:r>
            <a:r>
              <a:rPr lang="zh-CN" altLang="en-US" baseline="0" dirty="0"/>
              <a:t> </a:t>
            </a:r>
            <a:r>
              <a:rPr lang="en-US" altLang="zh-CN" baseline="0" dirty="0"/>
              <a:t>for</a:t>
            </a:r>
            <a:r>
              <a:rPr lang="zh-CN" altLang="en-US" baseline="0" dirty="0"/>
              <a:t> </a:t>
            </a:r>
            <a:r>
              <a:rPr lang="en-US" altLang="zh-CN" baseline="0" dirty="0"/>
              <a:t>problems</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time</a:t>
            </a:r>
            <a:r>
              <a:rPr lang="zh-CN" altLang="en-US" baseline="0" dirty="0"/>
              <a:t> </a:t>
            </a:r>
            <a:r>
              <a:rPr lang="en-US" altLang="zh-CN" baseline="0" dirty="0"/>
              <a:t>complexity</a:t>
            </a:r>
            <a:r>
              <a:rPr lang="zh-CN" altLang="en-US" baseline="0" dirty="0"/>
              <a:t> </a:t>
            </a:r>
            <a:r>
              <a:rPr lang="en-US" altLang="zh-CN" baseline="0" dirty="0"/>
              <a:t>is</a:t>
            </a:r>
            <a:r>
              <a:rPr lang="zh-CN" altLang="en-US" baseline="0" dirty="0"/>
              <a:t> </a:t>
            </a:r>
            <a:r>
              <a:rPr lang="en-US" altLang="zh-CN" baseline="0" dirty="0"/>
              <a:t>high.</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My</a:t>
            </a:r>
            <a:r>
              <a:rPr lang="zh-CN" altLang="en-US" baseline="0" dirty="0"/>
              <a:t> </a:t>
            </a:r>
            <a:r>
              <a:rPr lang="en-US" altLang="zh-CN" baseline="0" dirty="0"/>
              <a:t>group</a:t>
            </a:r>
            <a:r>
              <a:rPr lang="zh-CN" altLang="en-US" baseline="0" dirty="0"/>
              <a:t> </a:t>
            </a:r>
            <a:r>
              <a:rPr lang="en-US" altLang="zh-CN" baseline="0" dirty="0"/>
              <a:t>solves</a:t>
            </a:r>
            <a:r>
              <a:rPr lang="zh-CN" altLang="en-US" baseline="0" dirty="0"/>
              <a:t> </a:t>
            </a:r>
            <a:r>
              <a:rPr lang="en-US" altLang="zh-CN" baseline="0" dirty="0"/>
              <a:t>this</a:t>
            </a:r>
            <a:r>
              <a:rPr lang="zh-CN" altLang="en-US" baseline="0" dirty="0"/>
              <a:t> </a:t>
            </a:r>
            <a:r>
              <a:rPr lang="en-US" altLang="zh-CN" baseline="0" dirty="0"/>
              <a:t>performance</a:t>
            </a:r>
            <a:r>
              <a:rPr lang="zh-CN" altLang="en-US" baseline="0" dirty="0"/>
              <a:t> </a:t>
            </a:r>
            <a:r>
              <a:rPr lang="en-US" altLang="zh-CN" baseline="0" dirty="0"/>
              <a:t>problem</a:t>
            </a:r>
            <a:r>
              <a:rPr lang="zh-CN" altLang="en-US" baseline="0" dirty="0"/>
              <a:t> </a:t>
            </a:r>
            <a:r>
              <a:rPr lang="en-US" altLang="zh-CN" baseline="0" dirty="0"/>
              <a:t>by</a:t>
            </a:r>
            <a:r>
              <a:rPr lang="zh-CN" altLang="en-US" baseline="0" dirty="0"/>
              <a:t> </a:t>
            </a:r>
            <a:r>
              <a:rPr lang="en-US" altLang="zh-CN" baseline="0" dirty="0"/>
              <a:t>pinning</a:t>
            </a:r>
            <a:r>
              <a:rPr lang="zh-CN" altLang="en-US" baseline="0" dirty="0"/>
              <a:t> </a:t>
            </a:r>
            <a:r>
              <a:rPr lang="en-US" altLang="zh-CN" baseline="0" dirty="0"/>
              <a:t>the</a:t>
            </a:r>
            <a:r>
              <a:rPr lang="zh-CN" altLang="en-US" baseline="0" dirty="0"/>
              <a:t> </a:t>
            </a:r>
            <a:r>
              <a:rPr lang="en-US" altLang="zh-CN" baseline="0" dirty="0"/>
              <a:t>execution</a:t>
            </a:r>
            <a:r>
              <a:rPr lang="zh-CN" altLang="en-US" baseline="0" dirty="0"/>
              <a:t> </a:t>
            </a:r>
            <a:r>
              <a:rPr lang="en-US" altLang="zh-CN" baseline="0" dirty="0"/>
              <a:t>efficiency</a:t>
            </a:r>
            <a:r>
              <a:rPr lang="zh-CN" altLang="en-US" baseline="0" dirty="0"/>
              <a:t> </a:t>
            </a:r>
            <a:r>
              <a:rPr lang="en-US" altLang="zh-CN" baseline="0" dirty="0"/>
              <a:t>and</a:t>
            </a:r>
            <a:r>
              <a:rPr lang="zh-CN" altLang="en-US" baseline="0" dirty="0"/>
              <a:t> </a:t>
            </a:r>
            <a:r>
              <a:rPr lang="en-US" altLang="zh-CN" baseline="0" dirty="0"/>
              <a:t>programmability</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high,</a:t>
            </a:r>
            <a:r>
              <a:rPr lang="zh-CN" altLang="en-US" baseline="0" dirty="0"/>
              <a:t> </a:t>
            </a:r>
            <a:r>
              <a:rPr lang="en-US" altLang="zh-CN" baseline="0" dirty="0"/>
              <a:t>and</a:t>
            </a:r>
            <a:r>
              <a:rPr lang="zh-CN" altLang="en-US" baseline="0" dirty="0"/>
              <a:t> </a:t>
            </a:r>
            <a:r>
              <a:rPr lang="en-US" altLang="zh-CN" baseline="0" dirty="0"/>
              <a:t>adjusting</a:t>
            </a:r>
            <a:r>
              <a:rPr lang="zh-CN" altLang="en-US" baseline="0" dirty="0"/>
              <a:t> </a:t>
            </a:r>
            <a:r>
              <a:rPr lang="en-US" altLang="zh-CN" baseline="0" dirty="0"/>
              <a:t>the</a:t>
            </a:r>
            <a:r>
              <a:rPr lang="zh-CN" altLang="en-US" baseline="0" dirty="0"/>
              <a:t> </a:t>
            </a:r>
            <a:r>
              <a:rPr lang="en-US" altLang="zh-CN" baseline="0" dirty="0"/>
              <a:t>problem</a:t>
            </a:r>
            <a:r>
              <a:rPr lang="zh-CN" altLang="en-US" baseline="0" dirty="0"/>
              <a:t> </a:t>
            </a:r>
            <a:r>
              <a:rPr lang="en-US" altLang="zh-CN" baseline="0" dirty="0"/>
              <a:t>coverage</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each</a:t>
            </a:r>
            <a:r>
              <a:rPr lang="zh-CN" altLang="en-US" baseline="0" dirty="0"/>
              <a:t> </a:t>
            </a:r>
            <a:r>
              <a:rPr lang="en-US" altLang="zh-CN" baseline="0" dirty="0"/>
              <a:t>of</a:t>
            </a:r>
            <a:r>
              <a:rPr lang="zh-CN" altLang="en-US" baseline="0" dirty="0"/>
              <a:t> </a:t>
            </a:r>
            <a:r>
              <a:rPr lang="en-US" altLang="zh-CN" baseline="0" dirty="0"/>
              <a:t>our</a:t>
            </a:r>
            <a:r>
              <a:rPr lang="zh-CN" altLang="en-US" baseline="0" dirty="0"/>
              <a:t> </a:t>
            </a:r>
            <a:r>
              <a:rPr lang="en-US" altLang="zh-CN" baseline="0" dirty="0"/>
              <a:t>systems</a:t>
            </a:r>
            <a:r>
              <a:rPr lang="zh-CN" altLang="en-US" baseline="0" dirty="0"/>
              <a:t> </a:t>
            </a:r>
            <a:r>
              <a:rPr lang="en-US" altLang="zh-CN" baseline="0" dirty="0"/>
              <a:t>can</a:t>
            </a:r>
            <a:r>
              <a:rPr lang="zh-CN" altLang="en-US" baseline="0" dirty="0"/>
              <a:t> </a:t>
            </a:r>
            <a:r>
              <a:rPr lang="en-US" altLang="zh-CN" baseline="0" dirty="0"/>
              <a:t>solve</a:t>
            </a:r>
            <a:r>
              <a:rPr lang="zh-CN" altLang="en-US" baseline="0" dirty="0"/>
              <a:t> </a:t>
            </a:r>
            <a:r>
              <a:rPr lang="en-US" altLang="zh-CN" baseline="0" dirty="0"/>
              <a:t>a</a:t>
            </a:r>
            <a:r>
              <a:rPr lang="zh-CN" altLang="en-US" baseline="0" dirty="0"/>
              <a:t> </a:t>
            </a:r>
            <a:r>
              <a:rPr lang="en-US" altLang="zh-CN" baseline="0" dirty="0"/>
              <a:t>reasonable</a:t>
            </a:r>
            <a:r>
              <a:rPr lang="zh-CN" altLang="en-US" baseline="0" dirty="0"/>
              <a:t> </a:t>
            </a:r>
            <a:r>
              <a:rPr lang="en-US" altLang="zh-CN" baseline="0" dirty="0"/>
              <a:t>range</a:t>
            </a:r>
            <a:r>
              <a:rPr lang="zh-CN" altLang="en-US" baseline="0" dirty="0"/>
              <a:t> </a:t>
            </a:r>
            <a:r>
              <a:rPr lang="en-US" altLang="zh-CN" baseline="0" dirty="0"/>
              <a:t>of</a:t>
            </a:r>
            <a:r>
              <a:rPr lang="zh-CN" altLang="en-US" baseline="0" dirty="0"/>
              <a:t> </a:t>
            </a:r>
            <a:r>
              <a:rPr lang="en-US" altLang="zh-CN" baseline="0" dirty="0"/>
              <a:t>problems</a:t>
            </a:r>
            <a:r>
              <a:rPr lang="zh-CN" altLang="en-US" baseline="0" dirty="0"/>
              <a:t> </a:t>
            </a:r>
            <a:r>
              <a:rPr lang="en-US" altLang="zh-CN" baseline="0" dirty="0"/>
              <a:t>but</a:t>
            </a:r>
            <a:r>
              <a:rPr lang="zh-CN" altLang="en-US" baseline="0" dirty="0"/>
              <a:t> </a:t>
            </a:r>
            <a:r>
              <a:rPr lang="en-US" altLang="zh-CN" baseline="0" dirty="0"/>
              <a:t>still</a:t>
            </a:r>
            <a:r>
              <a:rPr lang="zh-CN" altLang="en-US" baseline="0" dirty="0"/>
              <a:t> </a:t>
            </a:r>
            <a:r>
              <a:rPr lang="en-US" altLang="zh-CN" baseline="0" dirty="0"/>
              <a:t>being</a:t>
            </a:r>
            <a:r>
              <a:rPr lang="zh-CN" altLang="en-US" baseline="0" dirty="0"/>
              <a:t> </a:t>
            </a:r>
            <a:r>
              <a:rPr lang="en-US" altLang="zh-CN" baseline="0" dirty="0"/>
              <a:t>able</a:t>
            </a:r>
            <a:r>
              <a:rPr lang="zh-CN" altLang="en-US" baseline="0" dirty="0"/>
              <a:t> </a:t>
            </a:r>
            <a:r>
              <a:rPr lang="en-US" altLang="zh-CN" baseline="0" dirty="0"/>
              <a:t>to</a:t>
            </a:r>
            <a:r>
              <a:rPr lang="zh-CN" altLang="en-US" baseline="0" dirty="0"/>
              <a:t> </a:t>
            </a:r>
            <a:r>
              <a:rPr lang="en-US" altLang="zh-CN" baseline="0" dirty="0"/>
              <a:t>utilize</a:t>
            </a:r>
            <a:r>
              <a:rPr lang="zh-CN" altLang="en-US" baseline="0" dirty="0"/>
              <a:t> </a:t>
            </a:r>
            <a:r>
              <a:rPr lang="en-US" altLang="zh-CN" baseline="0" dirty="0"/>
              <a:t>domain</a:t>
            </a:r>
            <a:r>
              <a:rPr lang="zh-CN" altLang="en-US" baseline="0" dirty="0"/>
              <a:t> </a:t>
            </a:r>
            <a:r>
              <a:rPr lang="en-US" altLang="zh-CN" baseline="0" dirty="0"/>
              <a:t>specific</a:t>
            </a:r>
            <a:r>
              <a:rPr lang="zh-CN" altLang="en-US" baseline="0" dirty="0"/>
              <a:t> </a:t>
            </a:r>
            <a:r>
              <a:rPr lang="en-US" altLang="zh-CN" baseline="0" dirty="0"/>
              <a:t>performance</a:t>
            </a:r>
            <a:r>
              <a:rPr lang="zh-CN" altLang="en-US" baseline="0" dirty="0"/>
              <a:t> </a:t>
            </a:r>
            <a:r>
              <a:rPr lang="en-US" altLang="zh-CN" baseline="0" dirty="0"/>
              <a:t>optimizations.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One</a:t>
            </a:r>
            <a:r>
              <a:rPr lang="zh-CN" altLang="en-US" baseline="0" dirty="0"/>
              <a:t> </a:t>
            </a:r>
            <a:r>
              <a:rPr lang="en-US" altLang="zh-CN" baseline="0" dirty="0"/>
              <a:t>solution</a:t>
            </a:r>
            <a:r>
              <a:rPr lang="zh-CN" altLang="en-US" baseline="0" dirty="0"/>
              <a:t> </a:t>
            </a:r>
            <a:r>
              <a:rPr lang="en-US" altLang="zh-CN" baseline="0" dirty="0"/>
              <a:t>that</a:t>
            </a:r>
            <a:r>
              <a:rPr lang="zh-CN" altLang="en-US" baseline="0" dirty="0"/>
              <a:t> </a:t>
            </a:r>
            <a:r>
              <a:rPr lang="en-US" altLang="zh-CN" baseline="0" dirty="0"/>
              <a:t>we</a:t>
            </a:r>
            <a:r>
              <a:rPr lang="zh-CN" altLang="en-US" baseline="0" dirty="0"/>
              <a:t> </a:t>
            </a:r>
            <a:r>
              <a:rPr lang="en-US" altLang="zh-CN" baseline="0" dirty="0"/>
              <a:t>propose</a:t>
            </a:r>
            <a:r>
              <a:rPr lang="zh-CN" altLang="en-US" baseline="0" dirty="0"/>
              <a:t> </a:t>
            </a:r>
            <a:r>
              <a:rPr lang="en-US" altLang="zh-CN" baseline="0" dirty="0"/>
              <a:t>along</a:t>
            </a:r>
            <a:r>
              <a:rPr lang="zh-CN" altLang="en-US" baseline="0" dirty="0"/>
              <a:t> </a:t>
            </a:r>
            <a:r>
              <a:rPr lang="en-US" altLang="zh-CN" baseline="0" dirty="0"/>
              <a:t>this</a:t>
            </a:r>
            <a:r>
              <a:rPr lang="zh-CN" altLang="en-US" baseline="0" dirty="0"/>
              <a:t> </a:t>
            </a:r>
            <a:r>
              <a:rPr lang="en-US" altLang="zh-CN" baseline="0" dirty="0"/>
              <a:t>direction</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keep</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busy</a:t>
            </a:r>
            <a:r>
              <a:rPr lang="zh-CN" altLang="en-US" baseline="0" dirty="0"/>
              <a:t> </a:t>
            </a:r>
            <a:r>
              <a:rPr lang="en-US" altLang="zh-CN" baseline="0" dirty="0"/>
              <a:t>for</a:t>
            </a:r>
            <a:r>
              <a:rPr lang="zh-CN" altLang="en-US" baseline="0" dirty="0"/>
              <a:t> </a:t>
            </a:r>
            <a:r>
              <a:rPr lang="en-US" altLang="zh-CN" baseline="0" dirty="0"/>
              <a:t>compute-heavy</a:t>
            </a:r>
            <a:r>
              <a:rPr lang="zh-CN" altLang="en-US" baseline="0" dirty="0"/>
              <a:t> </a:t>
            </a:r>
            <a:r>
              <a:rPr lang="en-US" altLang="zh-CN" baseline="0" dirty="0"/>
              <a:t>problems</a:t>
            </a:r>
            <a:r>
              <a:rPr lang="zh-CN" altLang="en-US" baseline="0" dirty="0"/>
              <a:t> </a:t>
            </a:r>
            <a:r>
              <a:rPr lang="en-US" altLang="zh-CN" baseline="0" dirty="0"/>
              <a:t>by</a:t>
            </a:r>
            <a:r>
              <a:rPr lang="zh-CN" altLang="en-US" baseline="0" dirty="0"/>
              <a:t> </a:t>
            </a:r>
            <a:r>
              <a:rPr lang="en-US" altLang="zh-CN" baseline="0" dirty="0"/>
              <a:t>utilizing</a:t>
            </a:r>
            <a:r>
              <a:rPr lang="zh-CN" altLang="en-US" baseline="0" dirty="0"/>
              <a:t> </a:t>
            </a:r>
            <a:r>
              <a:rPr lang="en-US" altLang="zh-CN" baseline="0" dirty="0"/>
              <a:t>divide</a:t>
            </a:r>
            <a:r>
              <a:rPr lang="zh-CN" altLang="en-US" baseline="0" dirty="0"/>
              <a:t> </a:t>
            </a:r>
            <a:r>
              <a:rPr lang="en-US" altLang="zh-CN" baseline="0" dirty="0"/>
              <a:t>and</a:t>
            </a:r>
            <a:r>
              <a:rPr lang="zh-CN" altLang="en-US" baseline="0" dirty="0"/>
              <a:t> </a:t>
            </a:r>
            <a:r>
              <a:rPr lang="en-US" altLang="zh-CN" baseline="0" dirty="0"/>
              <a:t>conquer,</a:t>
            </a:r>
            <a:r>
              <a:rPr lang="zh-CN" altLang="en-US" baseline="0" dirty="0"/>
              <a:t> </a:t>
            </a:r>
            <a:r>
              <a:rPr lang="en-US" altLang="zh-CN" baseline="0" dirty="0"/>
              <a:t>which</a:t>
            </a:r>
            <a:r>
              <a:rPr lang="zh-CN" altLang="en-US" baseline="0" dirty="0"/>
              <a:t> </a:t>
            </a:r>
            <a:r>
              <a:rPr lang="en-US" altLang="zh-CN" baseline="0" dirty="0"/>
              <a:t>we</a:t>
            </a:r>
            <a:r>
              <a:rPr lang="zh-CN" altLang="en-US" baseline="0" dirty="0"/>
              <a:t> </a:t>
            </a:r>
            <a:r>
              <a:rPr lang="en-US" altLang="zh-CN" baseline="0" dirty="0"/>
              <a:t>shall</a:t>
            </a:r>
            <a:r>
              <a:rPr lang="zh-CN" altLang="en-US" baseline="0" dirty="0"/>
              <a:t> </a:t>
            </a:r>
            <a:r>
              <a:rPr lang="en-US" altLang="zh-CN" baseline="0" dirty="0"/>
              <a:t>explain</a:t>
            </a:r>
            <a:r>
              <a:rPr lang="zh-CN" altLang="en-US" baseline="0" dirty="0"/>
              <a:t> </a:t>
            </a:r>
            <a:r>
              <a:rPr lang="en-US" altLang="zh-CN" baseline="0" dirty="0"/>
              <a:t>throughout</a:t>
            </a:r>
            <a:r>
              <a:rPr lang="zh-CN" altLang="en-US" baseline="0" dirty="0"/>
              <a:t> </a:t>
            </a:r>
            <a:r>
              <a:rPr lang="en-US" altLang="zh-CN" baseline="0" dirty="0"/>
              <a:t>this</a:t>
            </a:r>
            <a:r>
              <a:rPr lang="zh-CN" altLang="en-US" baseline="0" dirty="0"/>
              <a:t> </a:t>
            </a:r>
            <a:r>
              <a:rPr lang="en-US" altLang="zh-CN" baseline="0" dirty="0"/>
              <a:t>tutorial.</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7</a:t>
            </a:fld>
            <a:endParaRPr lang="en-US"/>
          </a:p>
        </p:txBody>
      </p:sp>
    </p:spTree>
    <p:extLst>
      <p:ext uri="{BB962C8B-B14F-4D97-AF65-F5344CB8AC3E}">
        <p14:creationId xmlns:p14="http://schemas.microsoft.com/office/powerpoint/2010/main" val="6072504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remark that the pattern type is not limited to itemset.</a:t>
            </a:r>
          </a:p>
          <a:p>
            <a:r>
              <a:rPr lang="en-US" baseline="0" dirty="0"/>
              <a:t>Depending on the database type, a pattern can also be a subsequence, a subgraph or even a subtree.</a:t>
            </a:r>
          </a:p>
          <a:p>
            <a:r>
              <a:rPr lang="en-US" altLang="zh-CN" baseline="0" dirty="0"/>
              <a:t>Besides</a:t>
            </a:r>
            <a:r>
              <a:rPr lang="zh-CN" altLang="en-US" baseline="0" dirty="0"/>
              <a:t> </a:t>
            </a:r>
            <a:r>
              <a:rPr lang="en-US" altLang="zh-CN" baseline="0" dirty="0"/>
              <a:t>the</a:t>
            </a:r>
            <a:r>
              <a:rPr lang="zh-CN" altLang="en-US" baseline="0" dirty="0"/>
              <a:t> </a:t>
            </a:r>
            <a:r>
              <a:rPr lang="en-US" altLang="zh-CN" baseline="0" dirty="0"/>
              <a:t>chemical</a:t>
            </a:r>
            <a:r>
              <a:rPr lang="zh-CN" altLang="en-US" baseline="0" dirty="0"/>
              <a:t> </a:t>
            </a:r>
            <a:r>
              <a:rPr lang="en-US" altLang="zh-CN" baseline="0" dirty="0"/>
              <a:t>compounds</a:t>
            </a:r>
            <a:r>
              <a:rPr lang="zh-CN" altLang="en-US" baseline="0" dirty="0"/>
              <a:t> </a:t>
            </a:r>
            <a:r>
              <a:rPr lang="en-US" altLang="zh-CN" baseline="0" dirty="0"/>
              <a:t>database</a:t>
            </a:r>
            <a:r>
              <a:rPr lang="zh-CN" altLang="en-US" baseline="0" dirty="0"/>
              <a:t> </a:t>
            </a:r>
            <a:r>
              <a:rPr lang="en-US" altLang="zh-CN" baseline="0" dirty="0"/>
              <a:t>we</a:t>
            </a:r>
            <a:r>
              <a:rPr lang="zh-CN" altLang="en-US" baseline="0" dirty="0"/>
              <a:t> </a:t>
            </a:r>
            <a:r>
              <a:rPr lang="en-US" altLang="zh-CN" baseline="0" dirty="0"/>
              <a:t>saw</a:t>
            </a:r>
            <a:r>
              <a:rPr lang="zh-CN" altLang="en-US" baseline="0" dirty="0"/>
              <a:t> </a:t>
            </a:r>
            <a:r>
              <a:rPr lang="en-US" altLang="zh-CN" baseline="0" dirty="0"/>
              <a:t>earlier,</a:t>
            </a:r>
            <a:r>
              <a:rPr lang="zh-CN" altLang="en-US" baseline="0" dirty="0"/>
              <a:t> </a:t>
            </a:r>
            <a:r>
              <a:rPr lang="en-US" baseline="0" dirty="0"/>
              <a:t>another example</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baseline="0" dirty="0"/>
              <a:t>mine subtree patterns from XML file</a:t>
            </a:r>
            <a:r>
              <a:rPr lang="en-US" altLang="zh-CN" baseline="0" dirty="0"/>
              <a:t>s</a:t>
            </a:r>
            <a:r>
              <a:rPr lang="en-US" baseline="0" dirty="0"/>
              <a:t> such as </a:t>
            </a:r>
            <a:r>
              <a:rPr lang="en-US" altLang="zh-CN" baseline="0" dirty="0"/>
              <a:t>those</a:t>
            </a:r>
            <a:r>
              <a:rPr lang="zh-CN" altLang="en-US" baseline="0" dirty="0"/>
              <a:t> </a:t>
            </a:r>
            <a:r>
              <a:rPr lang="en-US" altLang="zh-CN" baseline="0" dirty="0"/>
              <a:t>from</a:t>
            </a:r>
            <a:r>
              <a:rPr lang="en-US" baseline="0" dirty="0"/>
              <a:t> DBLP, to capture patterns like frequent </a:t>
            </a:r>
            <a:r>
              <a:rPr lang="en-US" baseline="0" dirty="0" err="1"/>
              <a:t>coauthorships</a:t>
            </a:r>
            <a:r>
              <a:rPr lang="en-US" baseline="0" dirty="0"/>
              <a:t> in a particular conference.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70</a:t>
            </a:fld>
            <a:endParaRPr lang="en-US"/>
          </a:p>
        </p:txBody>
      </p:sp>
    </p:spTree>
    <p:extLst>
      <p:ext uri="{BB962C8B-B14F-4D97-AF65-F5344CB8AC3E}">
        <p14:creationId xmlns:p14="http://schemas.microsoft.com/office/powerpoint/2010/main" val="36022722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is also common to add constraints to the desired patterns, such as </a:t>
            </a:r>
            <a:r>
              <a:rPr lang="en-US" altLang="zh-CN" baseline="0" dirty="0"/>
              <a:t>the</a:t>
            </a:r>
            <a:r>
              <a:rPr lang="zh-CN" altLang="en-US" baseline="0" dirty="0"/>
              <a:t> </a:t>
            </a:r>
            <a:r>
              <a:rPr lang="en-US" altLang="zh-CN" baseline="0" dirty="0"/>
              <a:t>requirement</a:t>
            </a:r>
            <a:r>
              <a:rPr lang="zh-CN" altLang="en-US" baseline="0" dirty="0"/>
              <a:t> </a:t>
            </a:r>
            <a:r>
              <a:rPr lang="en-US" altLang="zh-CN" baseline="0" dirty="0"/>
              <a:t>that</a:t>
            </a:r>
            <a:r>
              <a:rPr lang="en-US" baseline="0" dirty="0"/>
              <a:t> two elements in a sequential pattern cannot be more than 3 elements away in a sequence transaction.</a:t>
            </a:r>
          </a:p>
          <a:p>
            <a:endParaRPr lang="en-US" baseline="0" dirty="0"/>
          </a:p>
          <a:p>
            <a:r>
              <a:rPr lang="en-US" baseline="0" dirty="0"/>
              <a:t>In this slide, we show a tree-structured transaction, and if we consider embedded pattern</a:t>
            </a:r>
            <a:r>
              <a:rPr lang="en-US" altLang="zh-CN" baseline="0" dirty="0"/>
              <a:t>s</a:t>
            </a:r>
            <a:r>
              <a:rPr lang="en-US" baseline="0" dirty="0"/>
              <a:t> which only require the preservation of ancestor-descendant relationship</a:t>
            </a:r>
            <a:r>
              <a:rPr lang="en-US" altLang="zh-CN" baseline="0" dirty="0"/>
              <a:t>s</a:t>
            </a:r>
            <a:r>
              <a:rPr lang="en-US" baseline="0" dirty="0"/>
              <a:t> between nodes, then the pattern [!!! </a:t>
            </a:r>
            <a:r>
              <a:rPr lang="ja-JP" altLang="en-US" baseline="0"/>
              <a:t>划一下</a:t>
            </a:r>
            <a:r>
              <a:rPr lang="en-US" baseline="0" dirty="0"/>
              <a:t>BBD !!!] BBD is covered even though it is not an induced subgraph of the tree transaction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71</a:t>
            </a:fld>
            <a:endParaRPr lang="en-US"/>
          </a:p>
        </p:txBody>
      </p:sp>
    </p:spTree>
    <p:extLst>
      <p:ext uri="{BB962C8B-B14F-4D97-AF65-F5344CB8AC3E}">
        <p14:creationId xmlns:p14="http://schemas.microsoft.com/office/powerpoint/2010/main" val="29300908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fact, frequent pattern mining is NP-hard, and it is important to utilize all the CPU cores in a multi-core machine for effective pattern mining.</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72</a:t>
            </a:fld>
            <a:endParaRPr lang="en-US"/>
          </a:p>
        </p:txBody>
      </p:sp>
    </p:spTree>
    <p:extLst>
      <p:ext uri="{BB962C8B-B14F-4D97-AF65-F5344CB8AC3E}">
        <p14:creationId xmlns:p14="http://schemas.microsoft.com/office/powerpoint/2010/main" val="35575601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Therefore, we aim to design a parallel framework that is able to keep all CPU cores busy in mining frequent patterns.</a:t>
            </a:r>
          </a:p>
          <a:p>
            <a:r>
              <a:rPr lang="en-US" baseline="0" dirty="0"/>
              <a:t>[CLICK]</a:t>
            </a:r>
          </a:p>
          <a:p>
            <a:r>
              <a:rPr lang="en-US" baseline="0" dirty="0"/>
              <a:t>Another important goal is to make our framework's programming interface general enough for mining all kinds of patterns.</a:t>
            </a:r>
          </a:p>
          <a:p>
            <a:r>
              <a:rPr lang="en-US" baseline="0" dirty="0"/>
              <a:t>[CLICK]</a:t>
            </a:r>
          </a:p>
          <a:p>
            <a:r>
              <a:rPr lang="en-US" baseline="0" dirty="0"/>
              <a:t>We remark that the pattern of itemset is special because there is no order over the items in a set, so we can use algorithms that define its own order for effective mining, such as the FP-growth algorithm.</a:t>
            </a:r>
          </a:p>
          <a:p>
            <a:r>
              <a:rPr lang="en-US" baseline="0" dirty="0"/>
              <a:t>[CLICK]</a:t>
            </a:r>
          </a:p>
          <a:p>
            <a:r>
              <a:rPr lang="en-US" baseline="0" dirty="0"/>
              <a:t>However, we do not target this problem as it has been well solved by Google's parallel </a:t>
            </a:r>
            <a:r>
              <a:rPr lang="en-US" baseline="0" dirty="0" err="1"/>
              <a:t>fp</a:t>
            </a:r>
            <a:r>
              <a:rPr lang="en-US" baseline="0" dirty="0"/>
              <a:t>-growth algorithm, which is shown at the top.</a:t>
            </a:r>
          </a:p>
          <a:p>
            <a:r>
              <a:rPr lang="en-US" baseline="0" dirty="0"/>
              <a:t>[CLICK]</a:t>
            </a:r>
          </a:p>
          <a:p>
            <a:r>
              <a:rPr lang="en-US" baseline="0" dirty="0"/>
              <a:t>We consider those patterns where it matters how the elements are ordered or connected.</a:t>
            </a:r>
          </a:p>
          <a:p>
            <a:r>
              <a:rPr lang="en-US" baseline="0" dirty="0"/>
              <a:t>Our framework is designed based on the idea of prefix projection, the idea of which will be reviewed shortly.</a:t>
            </a:r>
          </a:p>
          <a:p>
            <a:r>
              <a:rPr lang="en-US" baseline="0" dirty="0"/>
              <a:t>[CLICK]</a:t>
            </a:r>
          </a:p>
          <a:p>
            <a:r>
              <a:rPr lang="en-US" baseline="0" dirty="0"/>
              <a:t>Our framework is called </a:t>
            </a:r>
            <a:r>
              <a:rPr lang="en-US" baseline="0" dirty="0" err="1"/>
              <a:t>PrefixFPM</a:t>
            </a:r>
            <a:r>
              <a:rPr lang="en-US" baseline="0" dirty="0"/>
              <a:t> as we use prefix projection and tackles general frequent pattern mining, or FPM in short.</a:t>
            </a:r>
          </a:p>
          <a:p>
            <a:r>
              <a:rPr lang="en-US" baseline="0" dirty="0"/>
              <a:t>[CLICK]</a:t>
            </a:r>
          </a:p>
          <a:p>
            <a:r>
              <a:rPr lang="en-US" baseline="0" dirty="0"/>
              <a:t>An important feature of </a:t>
            </a:r>
            <a:r>
              <a:rPr lang="en-US" baseline="0" dirty="0" err="1"/>
              <a:t>PrefixFPM</a:t>
            </a:r>
            <a:r>
              <a:rPr lang="en-US" baseline="0" dirty="0"/>
              <a:t> is that, we consider algorithms that check patterns in the depth-first order of pattern growth.</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73</a:t>
            </a:fld>
            <a:endParaRPr lang="en-US"/>
          </a:p>
        </p:txBody>
      </p:sp>
    </p:spTree>
    <p:extLst>
      <p:ext uri="{BB962C8B-B14F-4D97-AF65-F5344CB8AC3E}">
        <p14:creationId xmlns:p14="http://schemas.microsoft.com/office/powerpoint/2010/main" val="30097700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 us now illustrate the idea of prefix projection by considering the problem of mining frequent subsequence patterns from a sequence database.</a:t>
            </a:r>
          </a:p>
          <a:p>
            <a:r>
              <a:rPr lang="en-US" baseline="0" dirty="0"/>
              <a:t>Here, we can see that database D has 4 sequences.</a:t>
            </a:r>
          </a:p>
          <a:p>
            <a:r>
              <a:rPr lang="en-US" baseline="0" dirty="0"/>
              <a:t>[CLICK]</a:t>
            </a:r>
          </a:p>
          <a:p>
            <a:r>
              <a:rPr lang="en-US" baseline="0" dirty="0"/>
              <a:t>If we consider pattern A, then s4 is filtered as it has no A, and the underscored positions are those that match A.</a:t>
            </a:r>
          </a:p>
          <a:p>
            <a:r>
              <a:rPr lang="en-US" baseline="0" dirty="0"/>
              <a:t>[CLICK]</a:t>
            </a:r>
          </a:p>
          <a:p>
            <a:r>
              <a:rPr lang="en-US" baseline="0" dirty="0"/>
              <a:t>We call such a database as a projected database projected by pattern A.</a:t>
            </a:r>
          </a:p>
          <a:p>
            <a:r>
              <a:rPr lang="en-US" baseline="0" dirty="0"/>
              <a:t>[CLICK]</a:t>
            </a:r>
          </a:p>
          <a:p>
            <a:r>
              <a:rPr lang="en-US" baseline="0" dirty="0"/>
              <a:t>Now if we grow pattern A with one more element B, we only need to continue matching from the projected database of A</a:t>
            </a:r>
          </a:p>
          <a:p>
            <a:r>
              <a:rPr lang="en-US" baseline="0" dirty="0"/>
              <a:t>We will continue matching B starting from the underscored positions</a:t>
            </a:r>
          </a:p>
          <a:p>
            <a:r>
              <a:rPr lang="en-US" baseline="0" dirty="0"/>
              <a:t>This will give us the projected database of AB.</a:t>
            </a:r>
          </a:p>
          <a:p>
            <a:r>
              <a:rPr lang="en-US" baseline="0" dirty="0"/>
              <a:t>[CLICK]</a:t>
            </a:r>
          </a:p>
          <a:p>
            <a:r>
              <a:rPr lang="en-US" baseline="0" dirty="0"/>
              <a:t>We can further grow the pattern by C, and check against the projected database of AB to find those sequence transactions that contain pattern ABC.</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74</a:t>
            </a:fld>
            <a:endParaRPr lang="en-US"/>
          </a:p>
        </p:txBody>
      </p:sp>
    </p:spTree>
    <p:extLst>
      <p:ext uri="{BB962C8B-B14F-4D97-AF65-F5344CB8AC3E}">
        <p14:creationId xmlns:p14="http://schemas.microsoft.com/office/powerpoint/2010/main" val="549319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PrefixSpan</a:t>
            </a:r>
            <a:r>
              <a:rPr lang="en-US" baseline="0" dirty="0"/>
              <a:t> actually checks the patterns in depth-first pattern-growing order.</a:t>
            </a:r>
          </a:p>
          <a:p>
            <a:r>
              <a:rPr lang="en-US" baseline="0" dirty="0"/>
              <a:t>Let us consider a sequence database where there are only 3 element types, A, B and C.</a:t>
            </a:r>
          </a:p>
          <a:p>
            <a:r>
              <a:rPr lang="en-US" baseline="0" dirty="0"/>
              <a:t>We will first grow an initial empty pattern by A to obtain A's projected database.</a:t>
            </a:r>
          </a:p>
          <a:p>
            <a:r>
              <a:rPr lang="en-US" baseline="0" dirty="0"/>
              <a:t>[CLICK]</a:t>
            </a:r>
          </a:p>
          <a:p>
            <a:r>
              <a:rPr lang="en-US" baseline="0" dirty="0"/>
              <a:t>If it contains sufficient transactions, we consider A as frequent and output.</a:t>
            </a:r>
          </a:p>
          <a:p>
            <a:r>
              <a:rPr lang="en-US" baseline="0" dirty="0"/>
              <a:t>[CLICK]</a:t>
            </a:r>
          </a:p>
          <a:p>
            <a:r>
              <a:rPr lang="en-US" baseline="0" dirty="0"/>
              <a:t>We then grow pattern A into AA, create its projected database from that of A.</a:t>
            </a:r>
          </a:p>
          <a:p>
            <a:r>
              <a:rPr lang="en-US" baseline="0" dirty="0"/>
              <a:t>[CLICK]</a:t>
            </a:r>
          </a:p>
          <a:p>
            <a:r>
              <a:rPr lang="en-US" baseline="0" dirty="0"/>
              <a:t>Assume that the projected database does not have sufficient transactions, so AA is infrequent.</a:t>
            </a:r>
          </a:p>
          <a:p>
            <a:r>
              <a:rPr lang="en-US" baseline="0" dirty="0"/>
              <a:t>Then, AA is pruned and we do not need to grow AA further.</a:t>
            </a:r>
          </a:p>
          <a:p>
            <a:r>
              <a:rPr lang="en-US" baseline="0" dirty="0"/>
              <a:t>[CLICK]</a:t>
            </a:r>
          </a:p>
          <a:p>
            <a:r>
              <a:rPr lang="en-US" baseline="0" dirty="0"/>
              <a:t>After backtracking to pattern A, we will consider the next child pattern AB, and assume that it is frequent.</a:t>
            </a:r>
          </a:p>
          <a:p>
            <a:r>
              <a:rPr lang="en-US" baseline="0" dirty="0"/>
              <a:t>[CLICK]</a:t>
            </a:r>
          </a:p>
          <a:p>
            <a:r>
              <a:rPr lang="en-US" baseline="0" dirty="0"/>
              <a:t>Then we will continue to check its child-patterns ABA, [!!!CLICK!!!] ABB and [!!!CLICK!!!]ABC.</a:t>
            </a:r>
          </a:p>
          <a:p>
            <a:r>
              <a:rPr lang="en-US" baseline="0" dirty="0"/>
              <a:t>[CLICK]</a:t>
            </a:r>
          </a:p>
          <a:p>
            <a:r>
              <a:rPr lang="en-US" baseline="0" dirty="0"/>
              <a:t>We will continue to check all the patterns in depth-first order of the pattern-growth tree, until all frequent patterns are found.</a:t>
            </a:r>
          </a:p>
          <a:p>
            <a:endParaRPr lang="en-US" baseline="0" dirty="0"/>
          </a:p>
          <a:p>
            <a:r>
              <a:rPr lang="en-US" baseline="0" dirty="0"/>
              <a:t>This algorithm has several desirable features.</a:t>
            </a:r>
          </a:p>
          <a:p>
            <a:r>
              <a:rPr lang="en-US" baseline="0" dirty="0"/>
              <a:t>[CLICK]</a:t>
            </a:r>
          </a:p>
          <a:p>
            <a:r>
              <a:rPr lang="en-US" baseline="0" dirty="0"/>
              <a:t>Firstly, we only check a child-pattern over its parent-pattern's projected database, which gets smaller as the parent-pattern grows in size.</a:t>
            </a:r>
          </a:p>
          <a:p>
            <a:r>
              <a:rPr lang="en-US" baseline="0" dirty="0"/>
              <a:t>[CLICK]</a:t>
            </a:r>
          </a:p>
          <a:p>
            <a:r>
              <a:rPr lang="en-US" baseline="0" dirty="0"/>
              <a:t>Secondly, we can prune the whole subtree in our pattern search space once a pattern is found to be infrequent.</a:t>
            </a:r>
          </a:p>
          <a:p>
            <a:r>
              <a:rPr lang="en-US" baseline="0" dirty="0"/>
              <a:t>[CLICK]</a:t>
            </a:r>
          </a:p>
          <a:p>
            <a:r>
              <a:rPr lang="en-US" baseline="0" dirty="0"/>
              <a:t>Thirdly, we will remember how a parent-pattern is matched to each transaction, so that a child-pattern can continue its matching rather than starting from scratch.</a:t>
            </a:r>
          </a:p>
          <a:p>
            <a:r>
              <a:rPr lang="en-US" baseline="0" dirty="0"/>
              <a:t>[CLICK]</a:t>
            </a:r>
          </a:p>
          <a:p>
            <a:r>
              <a:rPr lang="en-US" baseline="0" dirty="0"/>
              <a:t>Finally, all child-subtrees can be checked independently and are therefore amenable to parallel computing.</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75</a:t>
            </a:fld>
            <a:endParaRPr lang="en-US"/>
          </a:p>
        </p:txBody>
      </p:sp>
    </p:spTree>
    <p:extLst>
      <p:ext uri="{BB962C8B-B14F-4D97-AF65-F5344CB8AC3E}">
        <p14:creationId xmlns:p14="http://schemas.microsoft.com/office/powerpoint/2010/main" val="25683677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remark that this prefix-projection idea is not limited to mining sequential patterns.</a:t>
            </a:r>
          </a:p>
          <a:p>
            <a:r>
              <a:rPr lang="en-US" baseline="0" dirty="0"/>
              <a:t>For example, we can find subgraph patterns from a graph database in a similar manner.</a:t>
            </a:r>
          </a:p>
          <a:p>
            <a:r>
              <a:rPr lang="en-US" baseline="0" dirty="0"/>
              <a:t>[CLICK]</a:t>
            </a:r>
          </a:p>
          <a:p>
            <a:r>
              <a:rPr lang="en-US" baseline="0" dirty="0"/>
              <a:t>For this purpose, we need to encode each graph pattern into a sequence representation.</a:t>
            </a:r>
          </a:p>
          <a:p>
            <a:r>
              <a:rPr lang="en-US" baseline="0" dirty="0"/>
              <a:t>This allows us to run a </a:t>
            </a:r>
            <a:r>
              <a:rPr lang="en-US" baseline="0" dirty="0" err="1"/>
              <a:t>PrefixSpan</a:t>
            </a:r>
            <a:r>
              <a:rPr lang="en-US" baseline="0" dirty="0"/>
              <a:t>-style algorithm on the encoded sequence pattern space.</a:t>
            </a:r>
          </a:p>
          <a:p>
            <a:r>
              <a:rPr lang="en-US" baseline="0" dirty="0"/>
              <a:t>This will however give rise to duplicate patterns since different sequences can correspond to the same subgraph.</a:t>
            </a:r>
          </a:p>
          <a:p>
            <a:r>
              <a:rPr lang="en-US" baseline="0" dirty="0"/>
              <a:t>Taking tree patterns as an example, where we do not differentiate the order of children nodes.</a:t>
            </a:r>
          </a:p>
          <a:p>
            <a:r>
              <a:rPr lang="en-US" baseline="0" dirty="0"/>
              <a:t>Here we can simply encode a tree pattern using depth-first node traversal, except that we need to add a dollar sign each time we backtrack.</a:t>
            </a:r>
          </a:p>
          <a:p>
            <a:r>
              <a:rPr lang="en-US" baseline="0" dirty="0"/>
              <a:t>[!!! Pointer moving !!!]</a:t>
            </a:r>
          </a:p>
          <a:p>
            <a:r>
              <a:rPr lang="en-US" baseline="0" dirty="0"/>
              <a:t>For example, for the first tree, we have BAB$D$$B$C$.</a:t>
            </a:r>
          </a:p>
          <a:p>
            <a:r>
              <a:rPr lang="en-US" baseline="0" dirty="0"/>
              <a:t>We can see that the other two trees are the same pattern but with different children order, but their encodings are different.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Therefore, a canonical encoding is uniquely defined for each pattern</a:t>
            </a:r>
            <a:r>
              <a:rPr lang="en-US" altLang="zh-CN" baseline="0" dirty="0"/>
              <a:t>,</a:t>
            </a:r>
            <a:r>
              <a:rPr lang="en-US" baseline="0" dirty="0"/>
              <a:t> as the smallest sequence encoding among that pattern's all possible encodings.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76</a:t>
            </a:fld>
            <a:endParaRPr lang="en-US"/>
          </a:p>
        </p:txBody>
      </p:sp>
    </p:spTree>
    <p:extLst>
      <p:ext uri="{BB962C8B-B14F-4D97-AF65-F5344CB8AC3E}">
        <p14:creationId xmlns:p14="http://schemas.microsoft.com/office/powerpoint/2010/main" val="37273417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the actual mining, we only consider and grow a pattern if its encoding is canonical.</a:t>
            </a:r>
          </a:p>
          <a:p>
            <a:r>
              <a:rPr lang="en-US" baseline="0" dirty="0"/>
              <a:t>As the pattern search tree shows, G0's encoding is canonical but G1's is not.</a:t>
            </a:r>
          </a:p>
          <a:p>
            <a:r>
              <a:rPr lang="en-US" baseline="0" dirty="0"/>
              <a:t>G1 and G0 are actually the same subgraph pattern, and therefore we prune G1 to avoid duplicated pattern checking.</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77</a:t>
            </a:fld>
            <a:endParaRPr lang="en-US"/>
          </a:p>
        </p:txBody>
      </p:sp>
    </p:spTree>
    <p:extLst>
      <p:ext uri="{BB962C8B-B14F-4D97-AF65-F5344CB8AC3E}">
        <p14:creationId xmlns:p14="http://schemas.microsoft.com/office/powerpoint/2010/main" val="26443806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Pattern growth is usually by an additional element each time, and subgraph patterns also do not need to consider all growing possibilities.</a:t>
            </a:r>
          </a:p>
          <a:p>
            <a:endParaRPr lang="en-US" baseline="0" dirty="0"/>
          </a:p>
          <a:p>
            <a:r>
              <a:rPr lang="en-US" baseline="0" dirty="0"/>
              <a:t>For example, we do not need to consider growing from Node 2 in the slide since x is not on the rightmost path.</a:t>
            </a:r>
          </a:p>
          <a:p>
            <a:r>
              <a:rPr lang="en-US" baseline="0" dirty="0"/>
              <a:t>This is because our encoding is in depth-first order and an earlier encoding in DFS order should have considered that branch.</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78</a:t>
            </a:fld>
            <a:endParaRPr lang="en-US"/>
          </a:p>
        </p:txBody>
      </p:sp>
    </p:spTree>
    <p:extLst>
      <p:ext uri="{BB962C8B-B14F-4D97-AF65-F5344CB8AC3E}">
        <p14:creationId xmlns:p14="http://schemas.microsoft.com/office/powerpoint/2010/main" val="16472040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let's briefly overview the related work.</a:t>
            </a:r>
          </a:p>
          <a:p>
            <a:r>
              <a:rPr lang="en-US" baseline="0" dirty="0"/>
              <a:t>[CLICK]</a:t>
            </a:r>
          </a:p>
          <a:p>
            <a:r>
              <a:rPr lang="en-US" baseline="0" dirty="0"/>
              <a:t>There are a lot of earlier works that adapt the </a:t>
            </a:r>
            <a:r>
              <a:rPr lang="en-US" baseline="0" dirty="0" err="1"/>
              <a:t>Apriori</a:t>
            </a:r>
            <a:r>
              <a:rPr lang="en-US" baseline="0" dirty="0"/>
              <a:t> algorithm on MapReduce to grow patterns in a breadth-first order, where patterns of size </a:t>
            </a:r>
            <a:r>
              <a:rPr lang="en-US" baseline="0" dirty="0" err="1"/>
              <a:t>i</a:t>
            </a:r>
            <a:r>
              <a:rPr lang="en-US" baseline="0" dirty="0"/>
              <a:t> is checked only if all smaller patterns have been checked.</a:t>
            </a:r>
          </a:p>
          <a:p>
            <a:r>
              <a:rPr lang="en-US" baseline="0" dirty="0"/>
              <a:t>[CLICK]</a:t>
            </a:r>
          </a:p>
          <a:p>
            <a:r>
              <a:rPr lang="en-US" baseline="0" dirty="0"/>
              <a:t>For example, size-1 patterns will first be mined. </a:t>
            </a:r>
          </a:p>
          <a:p>
            <a:r>
              <a:rPr lang="en-US" baseline="0" dirty="0"/>
              <a:t>[CLICK]</a:t>
            </a:r>
          </a:p>
          <a:p>
            <a:r>
              <a:rPr lang="en-US" baseline="0" dirty="0"/>
              <a:t>These patterns are then saved to HDFS.</a:t>
            </a:r>
          </a:p>
          <a:p>
            <a:r>
              <a:rPr lang="en-US" baseline="0" dirty="0"/>
              <a:t>[CLICK]</a:t>
            </a:r>
          </a:p>
          <a:p>
            <a:r>
              <a:rPr lang="en-US" baseline="0" dirty="0"/>
              <a:t>The next MapReduce job will then load them back,</a:t>
            </a:r>
          </a:p>
          <a:p>
            <a:r>
              <a:rPr lang="en-US" baseline="0" dirty="0"/>
              <a:t>[CLICK]</a:t>
            </a:r>
          </a:p>
          <a:p>
            <a:r>
              <a:rPr lang="en-US" baseline="0" dirty="0"/>
              <a:t>mine size-2 patterns grown from them,</a:t>
            </a:r>
          </a:p>
          <a:p>
            <a:r>
              <a:rPr lang="en-US" baseline="0" dirty="0"/>
              <a:t>[CLICK]</a:t>
            </a:r>
          </a:p>
          <a:p>
            <a:r>
              <a:rPr lang="en-US" baseline="0" dirty="0"/>
              <a:t>and save to HDFS.</a:t>
            </a:r>
          </a:p>
          <a:p>
            <a:r>
              <a:rPr lang="en-US" baseline="0" dirty="0"/>
              <a:t>[CLICK]</a:t>
            </a:r>
          </a:p>
          <a:p>
            <a:r>
              <a:rPr lang="en-US" baseline="0" dirty="0"/>
              <a:t>They are then loaded back,</a:t>
            </a:r>
          </a:p>
          <a:p>
            <a:r>
              <a:rPr lang="en-US" baseline="0" dirty="0"/>
              <a:t>[CLICK]</a:t>
            </a:r>
          </a:p>
          <a:p>
            <a:r>
              <a:rPr lang="en-US" baseline="0" dirty="0"/>
              <a:t>to mine patterns of size 3.</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A problem with such a MapReduce solution is that transactions and patterns are repeatedly saved to HDFS and then loaded back, which incurs a lot of IO overhead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Secondly, the patterns need to be checked against the entire transaction database rather than a small</a:t>
            </a:r>
            <a:r>
              <a:rPr lang="en-US" altLang="zh-CN" baseline="0" dirty="0"/>
              <a:t>er</a:t>
            </a:r>
            <a:r>
              <a:rPr lang="en-US" baseline="0" dirty="0"/>
              <a:t> projected database.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79</a:t>
            </a:fld>
            <a:endParaRPr lang="en-US"/>
          </a:p>
        </p:txBody>
      </p:sp>
    </p:spTree>
    <p:extLst>
      <p:ext uri="{BB962C8B-B14F-4D97-AF65-F5344CB8AC3E}">
        <p14:creationId xmlns:p14="http://schemas.microsoft.com/office/powerpoint/2010/main" val="156284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Specifically,</a:t>
            </a:r>
            <a:r>
              <a:rPr lang="zh-CN" altLang="en-US" baseline="0" dirty="0"/>
              <a:t> </a:t>
            </a:r>
            <a:r>
              <a:rPr lang="en-US" altLang="zh-CN" baseline="0" dirty="0"/>
              <a:t>we</a:t>
            </a:r>
            <a:r>
              <a:rPr lang="zh-CN" altLang="en-US" baseline="0" dirty="0"/>
              <a:t> </a:t>
            </a:r>
            <a:r>
              <a:rPr lang="en-US" altLang="zh-CN" baseline="0" dirty="0"/>
              <a:t>divide</a:t>
            </a:r>
            <a:r>
              <a:rPr lang="zh-CN" altLang="en-US" baseline="0" dirty="0"/>
              <a:t> </a:t>
            </a:r>
            <a:r>
              <a:rPr lang="en-US" altLang="zh-CN" baseline="0" dirty="0"/>
              <a:t>the</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problems</a:t>
            </a:r>
            <a:r>
              <a:rPr lang="zh-CN" altLang="en-US" baseline="0" dirty="0"/>
              <a:t> </a:t>
            </a:r>
            <a:r>
              <a:rPr lang="en-US" altLang="zh-CN" baseline="0" dirty="0"/>
              <a:t>based</a:t>
            </a:r>
            <a:r>
              <a:rPr lang="zh-CN" altLang="en-US" baseline="0" dirty="0"/>
              <a:t> </a:t>
            </a:r>
            <a:r>
              <a:rPr lang="en-US" altLang="zh-CN" baseline="0" dirty="0"/>
              <a:t>on</a:t>
            </a:r>
            <a:r>
              <a:rPr lang="zh-CN" altLang="en-US" baseline="0" dirty="0"/>
              <a:t> </a:t>
            </a:r>
            <a:r>
              <a:rPr lang="en-US" altLang="zh-CN" baseline="0" dirty="0"/>
              <a:t>their</a:t>
            </a:r>
            <a:r>
              <a:rPr lang="zh-CN" altLang="en-US" baseline="0" dirty="0"/>
              <a:t> </a:t>
            </a:r>
            <a:r>
              <a:rPr lang="en-US" altLang="zh-CN" baseline="0" dirty="0"/>
              <a:t>algorithm</a:t>
            </a:r>
            <a:r>
              <a:rPr lang="zh-CN" altLang="en-US" baseline="0" dirty="0"/>
              <a:t> </a:t>
            </a:r>
            <a:r>
              <a:rPr lang="en-US" altLang="zh-CN" baseline="0" dirty="0"/>
              <a:t>time</a:t>
            </a:r>
            <a:r>
              <a:rPr lang="zh-CN" altLang="en-US" baseline="0" dirty="0"/>
              <a:t> </a:t>
            </a:r>
            <a:r>
              <a:rPr lang="en-US" altLang="zh-CN" baseline="0" dirty="0"/>
              <a:t>complexities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We</a:t>
            </a:r>
            <a:r>
              <a:rPr lang="zh-CN" altLang="en-US" baseline="0" dirty="0"/>
              <a:t> </a:t>
            </a:r>
            <a:r>
              <a:rPr lang="en-US" altLang="zh-CN" baseline="0" dirty="0"/>
              <a:t>then</a:t>
            </a:r>
            <a:r>
              <a:rPr lang="zh-CN" altLang="en-US" baseline="0" dirty="0"/>
              <a:t> </a:t>
            </a:r>
            <a:r>
              <a:rPr lang="en-US" altLang="zh-CN" baseline="0" dirty="0"/>
              <a:t>develop</a:t>
            </a:r>
            <a:r>
              <a:rPr lang="zh-CN" altLang="en-US" baseline="0" dirty="0"/>
              <a:t> </a:t>
            </a:r>
            <a:r>
              <a:rPr lang="en-US" altLang="zh-CN" baseline="0" dirty="0"/>
              <a:t>dedicated</a:t>
            </a:r>
            <a:r>
              <a:rPr lang="zh-CN" altLang="en-US" baseline="0" dirty="0"/>
              <a:t> </a:t>
            </a:r>
            <a:r>
              <a:rPr lang="en-US" altLang="zh-CN" baseline="0" dirty="0"/>
              <a:t>frameworks</a:t>
            </a:r>
            <a:r>
              <a:rPr lang="zh-CN" altLang="en-US" baseline="0" dirty="0"/>
              <a:t> </a:t>
            </a:r>
            <a:r>
              <a:rPr lang="en-US" altLang="zh-CN" baseline="0" dirty="0"/>
              <a:t>for</a:t>
            </a:r>
            <a:r>
              <a:rPr lang="zh-CN" altLang="en-US" baseline="0" dirty="0"/>
              <a:t> </a:t>
            </a:r>
            <a:r>
              <a:rPr lang="en-US" altLang="zh-CN" baseline="0" dirty="0"/>
              <a:t>each</a:t>
            </a:r>
            <a:r>
              <a:rPr lang="zh-CN" altLang="en-US" baseline="0" dirty="0"/>
              <a:t> </a:t>
            </a:r>
            <a:r>
              <a:rPr lang="en-US" altLang="zh-CN" baseline="0" dirty="0"/>
              <a:t>problem</a:t>
            </a:r>
            <a:r>
              <a:rPr lang="zh-CN" altLang="en-US" baseline="0" dirty="0"/>
              <a:t> </a:t>
            </a:r>
            <a:r>
              <a:rPr lang="en-US" altLang="zh-CN" baseline="0" dirty="0"/>
              <a:t>category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And</a:t>
            </a:r>
            <a:r>
              <a:rPr lang="zh-CN" altLang="en-US" baseline="0" dirty="0"/>
              <a:t> </a:t>
            </a:r>
            <a:r>
              <a:rPr lang="en-US" altLang="zh-CN" baseline="0" dirty="0"/>
              <a:t>as</a:t>
            </a:r>
            <a:r>
              <a:rPr lang="zh-CN" altLang="en-US" baseline="0" dirty="0"/>
              <a:t> </a:t>
            </a:r>
            <a:r>
              <a:rPr lang="en-US" altLang="zh-CN" baseline="0" dirty="0"/>
              <a:t>we</a:t>
            </a:r>
            <a:r>
              <a:rPr lang="zh-CN" altLang="en-US" baseline="0" dirty="0"/>
              <a:t> </a:t>
            </a:r>
            <a:r>
              <a:rPr lang="en-US" altLang="zh-CN" baseline="0" dirty="0"/>
              <a:t>emphasized</a:t>
            </a:r>
            <a:r>
              <a:rPr lang="zh-CN" altLang="en-US" baseline="0" dirty="0"/>
              <a:t> </a:t>
            </a:r>
            <a:r>
              <a:rPr lang="en-US" altLang="zh-CN" baseline="0" dirty="0"/>
              <a:t>earlier,</a:t>
            </a:r>
            <a:r>
              <a:rPr lang="zh-CN" altLang="en-US" baseline="0" dirty="0"/>
              <a:t> </a:t>
            </a:r>
            <a:r>
              <a:rPr lang="en-US" altLang="zh-CN" baseline="0" dirty="0"/>
              <a:t>we</a:t>
            </a:r>
            <a:r>
              <a:rPr lang="zh-CN" altLang="en-US" baseline="0" dirty="0"/>
              <a:t> </a:t>
            </a:r>
            <a:r>
              <a:rPr lang="en-US" altLang="zh-CN" baseline="0" dirty="0"/>
              <a:t>pin</a:t>
            </a:r>
            <a:r>
              <a:rPr lang="zh-CN" altLang="en-US" baseline="0" dirty="0"/>
              <a:t> </a:t>
            </a:r>
            <a:r>
              <a:rPr lang="en-US" altLang="zh-CN" baseline="0" dirty="0"/>
              <a:t>the</a:t>
            </a:r>
            <a:r>
              <a:rPr lang="zh-CN" altLang="en-US" baseline="0" dirty="0"/>
              <a:t> </a:t>
            </a:r>
            <a:r>
              <a:rPr lang="en-US" altLang="zh-CN" baseline="0" dirty="0"/>
              <a:t>two</a:t>
            </a:r>
            <a:r>
              <a:rPr lang="zh-CN" altLang="en-US" baseline="0" dirty="0"/>
              <a:t> </a:t>
            </a:r>
            <a:r>
              <a:rPr lang="en-US" altLang="zh-CN" baseline="0" dirty="0"/>
              <a:t>metrics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high,</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altLang="zh-CN" baseline="0" dirty="0"/>
              <a:t>programmability</a:t>
            </a:r>
            <a:r>
              <a:rPr lang="zh-CN" altLang="en-US" baseline="0" dirty="0"/>
              <a:t> </a:t>
            </a:r>
            <a:r>
              <a:rPr lang="en-US" altLang="zh-CN" baseline="0" dirty="0"/>
              <a:t>and</a:t>
            </a:r>
            <a:r>
              <a:rPr lang="zh-CN" altLang="en-US" baseline="0" dirty="0"/>
              <a:t> </a:t>
            </a:r>
            <a:r>
              <a:rPr lang="en-US" altLang="zh-CN" baseline="0" dirty="0"/>
              <a:t>execution</a:t>
            </a:r>
            <a:r>
              <a:rPr lang="zh-CN" altLang="en-US" baseline="0" dirty="0"/>
              <a:t> </a:t>
            </a:r>
            <a:r>
              <a:rPr lang="en-US" altLang="zh-CN" baseline="0" dirty="0"/>
              <a:t>efficiency.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Different</a:t>
            </a:r>
            <a:r>
              <a:rPr lang="zh-CN" altLang="en-US" baseline="0" dirty="0"/>
              <a:t> </a:t>
            </a:r>
            <a:r>
              <a:rPr lang="en-US" altLang="zh-CN" baseline="0" dirty="0"/>
              <a:t>frameworks</a:t>
            </a:r>
            <a:r>
              <a:rPr lang="zh-CN" altLang="en-US" baseline="0" dirty="0"/>
              <a:t> </a:t>
            </a:r>
            <a:r>
              <a:rPr lang="en-US" altLang="zh-CN" baseline="0" dirty="0"/>
              <a:t>can</a:t>
            </a:r>
            <a:r>
              <a:rPr lang="zh-CN" altLang="en-US" baseline="0" dirty="0"/>
              <a:t> </a:t>
            </a:r>
            <a:r>
              <a:rPr lang="en-US" altLang="zh-CN" baseline="0" dirty="0"/>
              <a:t>interoperate</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Hadoop</a:t>
            </a:r>
            <a:r>
              <a:rPr lang="zh-CN" altLang="en-US" baseline="0" dirty="0"/>
              <a:t> </a:t>
            </a:r>
            <a:r>
              <a:rPr lang="en-US" altLang="zh-CN" baseline="0" dirty="0"/>
              <a:t>Ecosystem,</a:t>
            </a:r>
            <a:r>
              <a:rPr lang="zh-CN" altLang="en-US" baseline="0" dirty="0"/>
              <a:t> </a:t>
            </a:r>
            <a:r>
              <a:rPr lang="en-US" altLang="zh-CN" baseline="0" dirty="0"/>
              <a:t>so</a:t>
            </a:r>
            <a:r>
              <a:rPr lang="zh-CN" altLang="en-US" baseline="0" dirty="0"/>
              <a:t> </a:t>
            </a:r>
            <a:r>
              <a:rPr lang="en-US" altLang="zh-CN" baseline="0" dirty="0"/>
              <a:t>there</a:t>
            </a:r>
            <a:r>
              <a:rPr lang="zh-CN" altLang="en-US" baseline="0" dirty="0"/>
              <a:t> </a:t>
            </a:r>
            <a:r>
              <a:rPr lang="en-US" altLang="zh-CN" baseline="0" dirty="0"/>
              <a:t>is</a:t>
            </a:r>
            <a:r>
              <a:rPr lang="zh-CN" altLang="en-US" baseline="0" dirty="0"/>
              <a:t> </a:t>
            </a:r>
            <a:r>
              <a:rPr lang="en-US" altLang="zh-CN" baseline="0" dirty="0"/>
              <a:t>no</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make</a:t>
            </a:r>
            <a:r>
              <a:rPr lang="zh-CN" altLang="en-US" baseline="0" dirty="0"/>
              <a:t> </a:t>
            </a:r>
            <a:r>
              <a:rPr lang="en-US" altLang="zh-CN" baseline="0" dirty="0"/>
              <a:t>them</a:t>
            </a:r>
            <a:r>
              <a:rPr lang="zh-CN" altLang="en-US" baseline="0" dirty="0"/>
              <a:t> </a:t>
            </a:r>
            <a:r>
              <a:rPr lang="en-US" altLang="zh-CN" baseline="0" dirty="0"/>
              <a:t>unified</a:t>
            </a:r>
            <a:r>
              <a:rPr lang="zh-CN" altLang="en-US" baseline="0" dirty="0"/>
              <a:t> </a:t>
            </a:r>
            <a:r>
              <a:rPr lang="en-US" altLang="zh-CN" baseline="0" dirty="0"/>
              <a:t>under</a:t>
            </a:r>
            <a:r>
              <a:rPr lang="zh-CN" altLang="en-US" baseline="0" dirty="0"/>
              <a:t> </a:t>
            </a:r>
            <a:r>
              <a:rPr lang="en-US" altLang="zh-CN" baseline="0" dirty="0"/>
              <a:t>the</a:t>
            </a:r>
            <a:r>
              <a:rPr lang="zh-CN" altLang="en-US" baseline="0" dirty="0"/>
              <a:t> </a:t>
            </a:r>
            <a:r>
              <a:rPr lang="en-US" altLang="zh-CN" baseline="0" dirty="0"/>
              <a:t>same</a:t>
            </a:r>
            <a:r>
              <a:rPr lang="zh-CN" altLang="en-US" baseline="0" dirty="0"/>
              <a:t> </a:t>
            </a:r>
            <a:r>
              <a:rPr lang="en-US" altLang="zh-CN" baseline="0" dirty="0"/>
              <a:t>framework.</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8</a:t>
            </a:fld>
            <a:endParaRPr lang="en-US"/>
          </a:p>
        </p:txBody>
      </p:sp>
    </p:spTree>
    <p:extLst>
      <p:ext uri="{BB962C8B-B14F-4D97-AF65-F5344CB8AC3E}">
        <p14:creationId xmlns:p14="http://schemas.microsoft.com/office/powerpoint/2010/main" val="186770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satisfactory solution that uses the depth-first FP-growth algorithm is proposed by Google researchers,</a:t>
            </a:r>
            <a:r>
              <a:rPr lang="zh-CN" altLang="en-US" baseline="0" dirty="0"/>
              <a:t> </a:t>
            </a:r>
            <a:r>
              <a:rPr lang="en-US" altLang="zh-CN" baseline="0" dirty="0"/>
              <a:t>w</a:t>
            </a:r>
            <a:r>
              <a:rPr lang="en-US" baseline="0" dirty="0"/>
              <a:t>hich make the FP-growth algorithm run in parallel with a MapReduce job.</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80</a:t>
            </a:fld>
            <a:endParaRPr lang="en-US"/>
          </a:p>
        </p:txBody>
      </p:sp>
    </p:spTree>
    <p:extLst>
      <p:ext uri="{BB962C8B-B14F-4D97-AF65-F5344CB8AC3E}">
        <p14:creationId xmlns:p14="http://schemas.microsoft.com/office/powerpoint/2010/main" val="372408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previous works are on itemset patterns. Regarding subgraph patterns,</a:t>
            </a:r>
          </a:p>
          <a:p>
            <a:r>
              <a:rPr lang="en-US" baseline="0" dirty="0"/>
              <a:t>[CLICK]</a:t>
            </a:r>
          </a:p>
          <a:p>
            <a:r>
              <a:rPr lang="en-US" baseline="0" dirty="0"/>
              <a:t>a depth-first solution </a:t>
            </a:r>
            <a:r>
              <a:rPr lang="en-US" altLang="zh-CN" baseline="0" dirty="0"/>
              <a:t>was</a:t>
            </a:r>
            <a:r>
              <a:rPr lang="en-US" baseline="0" dirty="0"/>
              <a:t> proposed in ICDE 2014, using two rounds of MapReduce.</a:t>
            </a:r>
          </a:p>
          <a:p>
            <a:r>
              <a:rPr lang="en-US" baseline="0" dirty="0"/>
              <a:t>[CLICK]</a:t>
            </a:r>
          </a:p>
          <a:p>
            <a:r>
              <a:rPr lang="en-US" baseline="0" dirty="0"/>
              <a:t>In the first job, transactions are partitioned among machines,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and each machine only mines its local frequent patterns in depth-first order.</a:t>
            </a:r>
          </a:p>
          <a:p>
            <a:r>
              <a:rPr lang="en-US" baseline="0" dirty="0"/>
              <a:t>[CLICK]</a:t>
            </a:r>
          </a:p>
          <a:p>
            <a:r>
              <a:rPr lang="en-US" baseline="0" dirty="0"/>
              <a:t>These patterns are then </a:t>
            </a:r>
            <a:r>
              <a:rPr lang="en-US" baseline="0" dirty="0" err="1"/>
              <a:t>unioned</a:t>
            </a:r>
            <a:r>
              <a:rPr 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and given to the second job for refinement. This is correct because if a pattern is not frequent on </a:t>
            </a:r>
            <a:r>
              <a:rPr lang="en-US" altLang="zh-CN" baseline="0" dirty="0"/>
              <a:t>any</a:t>
            </a:r>
            <a:r>
              <a:rPr lang="en-US" baseline="0" dirty="0"/>
              <a:t> local transaction database, it cannot be globally frequent.</a:t>
            </a:r>
          </a:p>
          <a:p>
            <a:r>
              <a:rPr lang="en-US" baseline="0" dirty="0"/>
              <a:t>The work actually also incorporates some local patterns that are just below the support threshold to further improve the refinement performance. </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81</a:t>
            </a:fld>
            <a:endParaRPr lang="en-US"/>
          </a:p>
        </p:txBody>
      </p:sp>
    </p:spTree>
    <p:extLst>
      <p:ext uri="{BB962C8B-B14F-4D97-AF65-F5344CB8AC3E}">
        <p14:creationId xmlns:p14="http://schemas.microsoft.com/office/powerpoint/2010/main" val="401589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More recently, Arabesque proposes a very user-friendly programming interface for graph mining, called as embedding-centric.</a:t>
            </a:r>
          </a:p>
          <a:p>
            <a:r>
              <a:rPr lang="en-US" baseline="0" dirty="0"/>
              <a:t>Here, an embedding is a materialized subgraph, and these subgraphs are still grown in a breadth-first manner for checking.</a:t>
            </a:r>
          </a:p>
          <a:p>
            <a:r>
              <a:rPr lang="en-US" baseline="0" dirty="0"/>
              <a:t>Arabesque is a distributed system and subgraph materialization makes it IO-bound.</a:t>
            </a:r>
          </a:p>
          <a:p>
            <a:r>
              <a:rPr lang="en-US" baseline="0" dirty="0"/>
              <a:t>[CLICK]</a:t>
            </a:r>
          </a:p>
          <a:p>
            <a:r>
              <a:rPr lang="en-US" baseline="0" dirty="0"/>
              <a:t>A follow-up work called </a:t>
            </a:r>
            <a:r>
              <a:rPr lang="en-US" baseline="0" dirty="0" err="1"/>
              <a:t>RStream</a:t>
            </a:r>
            <a:r>
              <a:rPr lang="en-US" baseline="0" dirty="0"/>
              <a:t>, is a single-machine out-of-core system that follows Arabesque's API, but is found to be more efficient. However, </a:t>
            </a:r>
            <a:r>
              <a:rPr lang="en-US" baseline="0" dirty="0" err="1"/>
              <a:t>RStream</a:t>
            </a:r>
            <a:r>
              <a:rPr lang="en-US" baseline="0" dirty="0"/>
              <a:t> is disk IO-bound.</a:t>
            </a:r>
          </a:p>
          <a:p>
            <a:r>
              <a:rPr lang="en-US" baseline="0" dirty="0"/>
              <a:t>[CLICK]</a:t>
            </a:r>
          </a:p>
          <a:p>
            <a:r>
              <a:rPr lang="en-US" baseline="0" dirty="0"/>
              <a:t>We remark that Arabesque tries to combine frequent subgraph pattern mining with problems like clique mining, but they are different problems.</a:t>
            </a:r>
          </a:p>
          <a:p>
            <a:r>
              <a:rPr lang="en-US" baseline="0" dirty="0"/>
              <a:t>For example, cliques are predefined patterns and the problem finds matched instances in a data graph, but our problem does not predefine subgraph patterns, but checks instances in our database to find these frequent patterns.</a:t>
            </a:r>
          </a:p>
          <a:p>
            <a:r>
              <a:rPr lang="en-US" baseline="0" dirty="0"/>
              <a:t>[CLICK]</a:t>
            </a:r>
          </a:p>
          <a:p>
            <a:r>
              <a:rPr lang="en-US" baseline="0" dirty="0"/>
              <a:t>In fact, Arabesque's API forces dense subgraph mining problems to conduct unnecessary subgraph isomorphism check, as well as subgraph materialization which can otherwise be handled by simple node backtracking.</a:t>
            </a:r>
          </a:p>
          <a:p>
            <a:r>
              <a:rPr lang="en-US" baseline="0" dirty="0"/>
              <a:t>[CLICK]</a:t>
            </a:r>
          </a:p>
          <a:p>
            <a:r>
              <a:rPr lang="en-US" baseline="0" dirty="0"/>
              <a:t>Our G-thinker system satisfactorily addresses these weaknesses and please check out </a:t>
            </a:r>
            <a:r>
              <a:rPr lang="en-US" altLang="zh-CN" baseline="0" dirty="0" err="1"/>
              <a:t>Guimu's</a:t>
            </a:r>
            <a:r>
              <a:rPr lang="en-US" baseline="0" dirty="0"/>
              <a:t> presentation on G-thinker!</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82</a:t>
            </a:fld>
            <a:endParaRPr lang="en-US"/>
          </a:p>
        </p:txBody>
      </p:sp>
    </p:spTree>
    <p:extLst>
      <p:ext uri="{BB962C8B-B14F-4D97-AF65-F5344CB8AC3E}">
        <p14:creationId xmlns:p14="http://schemas.microsoft.com/office/powerpoint/2010/main" val="20937883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adopt a task-centric computation model, where each pattern is associated with a task.</a:t>
            </a:r>
          </a:p>
          <a:p>
            <a:r>
              <a:rPr lang="en-US" baseline="0" dirty="0"/>
              <a:t>The task will check if that pattern is frequent,</a:t>
            </a:r>
          </a:p>
          <a:p>
            <a:r>
              <a:rPr lang="en-US" baseline="0" dirty="0"/>
              <a:t>[CLICK]</a:t>
            </a:r>
          </a:p>
          <a:p>
            <a:r>
              <a:rPr lang="en-US" baseline="0" dirty="0"/>
              <a:t>and if so, it will grow the pattern by one more element to generate child-patterns for further checking.</a:t>
            </a:r>
          </a:p>
          <a:p>
            <a:r>
              <a:rPr lang="en-US" baseline="0" dirty="0"/>
              <a:t>[CLICK]</a:t>
            </a:r>
          </a:p>
          <a:p>
            <a:r>
              <a:rPr lang="en-US" baseline="0" dirty="0"/>
              <a:t>If the projected database is big, child-patterns are wrapped into independent tasks which are then added to a task queue to be fetched by other threads for mining.</a:t>
            </a:r>
          </a:p>
          <a:p>
            <a:r>
              <a:rPr lang="en-US" baseline="0" dirty="0"/>
              <a:t>[CLICK]</a:t>
            </a:r>
          </a:p>
          <a:p>
            <a:r>
              <a:rPr lang="en-US" baseline="0" dirty="0"/>
              <a:t>Otherwise, the task is efficient to process by the current thread itself so the thread will directly process it in depth-first pattern growth order.</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83</a:t>
            </a:fld>
            <a:endParaRPr lang="en-US"/>
          </a:p>
        </p:txBody>
      </p:sp>
    </p:spTree>
    <p:extLst>
      <p:ext uri="{BB962C8B-B14F-4D97-AF65-F5344CB8AC3E}">
        <p14:creationId xmlns:p14="http://schemas.microsoft.com/office/powerpoint/2010/main" val="15455788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slide shows how a thread processes a task, where Line 2 first checks if we need to skip the current pattern, </a:t>
            </a:r>
            <a:r>
              <a:rPr lang="en-US" altLang="zh-CN" baseline="0" dirty="0"/>
              <a:t>for</a:t>
            </a:r>
            <a:r>
              <a:rPr lang="zh-CN" altLang="en-US" baseline="0" dirty="0"/>
              <a:t> </a:t>
            </a:r>
            <a:r>
              <a:rPr lang="en-US" altLang="zh-CN" baseline="0" dirty="0"/>
              <a:t>example</a:t>
            </a:r>
            <a:r>
              <a:rPr lang="en-US" baseline="0" dirty="0"/>
              <a:t>, its encoding </a:t>
            </a:r>
            <a:r>
              <a:rPr lang="en-US" altLang="zh-CN" baseline="0" dirty="0"/>
              <a:t>may</a:t>
            </a:r>
            <a:r>
              <a:rPr lang="en-US" baseline="0" dirty="0"/>
              <a:t> not</a:t>
            </a:r>
            <a:r>
              <a:rPr lang="zh-CN" altLang="en-US" baseline="0" dirty="0"/>
              <a:t> </a:t>
            </a:r>
            <a:r>
              <a:rPr lang="en-US" altLang="zh-CN" baseline="0" dirty="0"/>
              <a:t>be</a:t>
            </a:r>
            <a:r>
              <a:rPr lang="en-US" baseline="0" dirty="0"/>
              <a:t> canonical.</a:t>
            </a:r>
          </a:p>
          <a:p>
            <a:r>
              <a:rPr lang="en-US" baseline="0" dirty="0"/>
              <a:t>Then Line 4 will generate child patterns and their projected databases.</a:t>
            </a:r>
          </a:p>
          <a:p>
            <a:r>
              <a:rPr lang="en-US" baseline="0" dirty="0"/>
              <a:t>Each child-pattern is then processed in the while loop where Line 7 checks if we should wrap child-patterns into tasks for concurrent processing.</a:t>
            </a:r>
          </a:p>
          <a:p>
            <a:r>
              <a:rPr lang="en-US" baseline="0" dirty="0"/>
              <a:t>Otherwise, the current thread will call the same function in Line 13 on the child-pattern to check and grow it recursively.</a:t>
            </a:r>
          </a:p>
          <a:p>
            <a:r>
              <a:rPr lang="en-US" baseline="0" dirty="0"/>
              <a:t>[CLICK]</a:t>
            </a:r>
          </a:p>
          <a:p>
            <a:r>
              <a:rPr lang="en-US" baseline="0" dirty="0"/>
              <a:t>We make the task queue a stack so that tasks are fetched in depth-first priority.</a:t>
            </a:r>
          </a:p>
          <a:p>
            <a:r>
              <a:rPr lang="en-US" baseline="0" dirty="0"/>
              <a:t>[CLICK]</a:t>
            </a:r>
          </a:p>
          <a:p>
            <a:r>
              <a:rPr lang="en-US" baseline="0" dirty="0"/>
              <a:t>This strategy prioritizes old tasks to minimize memory footprint occupied by the projected databases that are being mined upon.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84</a:t>
            </a:fld>
            <a:endParaRPr lang="en-US"/>
          </a:p>
        </p:txBody>
      </p:sp>
    </p:spTree>
    <p:extLst>
      <p:ext uri="{BB962C8B-B14F-4D97-AF65-F5344CB8AC3E}">
        <p14:creationId xmlns:p14="http://schemas.microsoft.com/office/powerpoint/2010/main" val="35629903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programming interface is shown here, where we have covered those user-defined functions of the Task base class in our previous slide.</a:t>
            </a:r>
          </a:p>
          <a:p>
            <a:r>
              <a:rPr lang="en-US" baseline="0" dirty="0"/>
              <a:t>There is also a worker class which creates the initial size-</a:t>
            </a:r>
            <a:r>
              <a:rPr lang="en-US" altLang="zh-CN" baseline="0" dirty="0"/>
              <a:t>one</a:t>
            </a:r>
            <a:r>
              <a:rPr lang="en-US" baseline="0" dirty="0"/>
              <a:t> pattern tasks and puts them into the task queue for concurrent processing, which is by the </a:t>
            </a:r>
            <a:r>
              <a:rPr lang="en-US" baseline="0" dirty="0" err="1"/>
              <a:t>setRoot</a:t>
            </a:r>
            <a:r>
              <a:rPr lang="en-US" baseline="0" dirty="0"/>
              <a:t> function which is also user-defined.</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85</a:t>
            </a:fld>
            <a:endParaRPr lang="en-US"/>
          </a:p>
        </p:txBody>
      </p:sp>
    </p:spTree>
    <p:extLst>
      <p:ext uri="{BB962C8B-B14F-4D97-AF65-F5344CB8AC3E}">
        <p14:creationId xmlns:p14="http://schemas.microsoft.com/office/powerpoint/2010/main" val="13815579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illustrate how our parallel framework divides the pattern search space.</a:t>
            </a:r>
          </a:p>
          <a:p>
            <a:r>
              <a:rPr lang="en-US" baseline="0" dirty="0"/>
              <a:t>[CLICK]</a:t>
            </a:r>
          </a:p>
          <a:p>
            <a:r>
              <a:rPr lang="en-US" baseline="0" dirty="0"/>
              <a:t>For example, thread 1 could be processing pattern AB,</a:t>
            </a:r>
          </a:p>
          <a:p>
            <a:r>
              <a:rPr lang="en-US" baseline="0" dirty="0"/>
              <a:t>[CLICK]</a:t>
            </a:r>
          </a:p>
          <a:p>
            <a:r>
              <a:rPr lang="en-US" baseline="0" dirty="0"/>
              <a:t>the next pattern in depth-first order, which is AC, is fetched and processed by thread 2,</a:t>
            </a:r>
          </a:p>
          <a:p>
            <a:r>
              <a:rPr lang="en-US" baseline="0" dirty="0"/>
              <a:t>[CLICK]</a:t>
            </a:r>
          </a:p>
          <a:p>
            <a:r>
              <a:rPr lang="en-US" baseline="0" dirty="0"/>
              <a:t>then</a:t>
            </a:r>
            <a:r>
              <a:rPr lang="zh-CN" altLang="en-US" baseline="0" dirty="0"/>
              <a:t> </a:t>
            </a:r>
            <a:r>
              <a:rPr lang="en-US" baseline="0" dirty="0"/>
              <a:t>thread 3 and</a:t>
            </a:r>
          </a:p>
          <a:p>
            <a:r>
              <a:rPr lang="en-US" baseline="0" dirty="0"/>
              <a:t>[CLICK]</a:t>
            </a:r>
          </a:p>
          <a:p>
            <a:r>
              <a:rPr lang="en-US" baseline="0" dirty="0"/>
              <a:t>thread 4 will process the next 2 patterns in depth-first order.</a:t>
            </a:r>
          </a:p>
          <a:p>
            <a:r>
              <a:rPr lang="en-US" baseline="0" dirty="0"/>
              <a:t>Note that these tasks may add more child-pattern tasks into the current task queue, so that idle threads can then fetch them for processing.</a:t>
            </a:r>
          </a:p>
          <a:p>
            <a:r>
              <a:rPr lang="en-US" baseline="0" dirty="0"/>
              <a:t>[CLICK]</a:t>
            </a:r>
          </a:p>
          <a:p>
            <a:r>
              <a:rPr lang="en-US" baseline="0" dirty="0"/>
              <a:t>We also allow a pattern to be checked against a big projected database in parallel, which is helpful initially when there are not many tasks to keep all the mining threads busy</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86</a:t>
            </a:fld>
            <a:endParaRPr lang="en-US"/>
          </a:p>
        </p:txBody>
      </p:sp>
    </p:spTree>
    <p:extLst>
      <p:ext uri="{BB962C8B-B14F-4D97-AF65-F5344CB8AC3E}">
        <p14:creationId xmlns:p14="http://schemas.microsoft.com/office/powerpoint/2010/main" val="7702519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Here</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speedup</a:t>
            </a:r>
            <a:r>
              <a:rPr lang="zh-CN" altLang="en-US" baseline="0" dirty="0"/>
              <a:t> </a:t>
            </a:r>
            <a:r>
              <a:rPr lang="en-US" altLang="zh-CN" baseline="0" dirty="0"/>
              <a:t>result</a:t>
            </a:r>
            <a:r>
              <a:rPr lang="zh-CN" altLang="en-US" baseline="0" dirty="0"/>
              <a:t> </a:t>
            </a:r>
            <a:r>
              <a:rPr lang="en-US" altLang="zh-CN" baseline="0" dirty="0"/>
              <a:t>for</a:t>
            </a:r>
            <a:r>
              <a:rPr lang="zh-CN" altLang="en-US" baseline="0" dirty="0"/>
              <a:t> </a:t>
            </a:r>
            <a:r>
              <a:rPr lang="en-US" altLang="zh-CN" baseline="0" dirty="0"/>
              <a:t>our</a:t>
            </a:r>
            <a:r>
              <a:rPr lang="zh-CN" altLang="en-US" baseline="0" dirty="0"/>
              <a:t> </a:t>
            </a:r>
            <a:r>
              <a:rPr lang="en-US" altLang="zh-CN" baseline="0" dirty="0"/>
              <a:t>parallel</a:t>
            </a:r>
            <a:r>
              <a:rPr lang="zh-CN" altLang="en-US" baseline="0" dirty="0"/>
              <a:t> </a:t>
            </a:r>
            <a:r>
              <a:rPr lang="en-US" altLang="zh-CN" baseline="0" dirty="0" err="1"/>
              <a:t>gSpan</a:t>
            </a:r>
            <a:r>
              <a:rPr lang="zh-CN" altLang="en-US" baseline="0" dirty="0"/>
              <a:t> </a:t>
            </a:r>
            <a:r>
              <a:rPr lang="en-US" altLang="zh-CN" baseline="0" dirty="0"/>
              <a:t>algorithm</a:t>
            </a:r>
            <a:r>
              <a:rPr lang="zh-CN" altLang="en-US" baseline="0" dirty="0"/>
              <a:t> </a:t>
            </a:r>
            <a:r>
              <a:rPr lang="en-US" altLang="zh-CN" baseline="0" dirty="0"/>
              <a:t>for</a:t>
            </a:r>
            <a:r>
              <a:rPr lang="zh-CN" altLang="en-US" baseline="0" dirty="0"/>
              <a:t> </a:t>
            </a:r>
            <a:r>
              <a:rPr lang="en-US" altLang="zh-CN" baseline="0" dirty="0"/>
              <a:t>frequent</a:t>
            </a:r>
            <a:r>
              <a:rPr lang="zh-CN" altLang="en-US" baseline="0" dirty="0"/>
              <a:t> </a:t>
            </a:r>
            <a:r>
              <a:rPr lang="en-US" altLang="zh-CN" baseline="0" dirty="0"/>
              <a:t>subgraph</a:t>
            </a:r>
            <a:r>
              <a:rPr lang="zh-CN" altLang="en-US" baseline="0" dirty="0"/>
              <a:t> </a:t>
            </a:r>
            <a:r>
              <a:rPr lang="en-US" altLang="zh-CN" baseline="0" dirty="0"/>
              <a:t>pattern</a:t>
            </a:r>
            <a:r>
              <a:rPr lang="zh-CN" altLang="en-US" baseline="0" dirty="0"/>
              <a:t> </a:t>
            </a:r>
            <a:r>
              <a:rPr lang="en-US" altLang="zh-CN" baseline="0" dirty="0"/>
              <a:t>mining</a:t>
            </a:r>
            <a:r>
              <a:rPr lang="zh-CN" altLang="en-US" baseline="0" dirty="0"/>
              <a:t> </a:t>
            </a:r>
            <a:r>
              <a:rPr lang="en-US" altLang="zh-CN" baseline="0" dirty="0"/>
              <a:t>implemented</a:t>
            </a:r>
            <a:r>
              <a:rPr lang="zh-CN" altLang="en-US" baseline="0" dirty="0"/>
              <a:t> </a:t>
            </a:r>
            <a:r>
              <a:rPr lang="en-US" altLang="zh-CN" baseline="0" dirty="0"/>
              <a:t>on</a:t>
            </a:r>
            <a:r>
              <a:rPr lang="zh-CN" altLang="en-US" baseline="0" dirty="0"/>
              <a:t> </a:t>
            </a:r>
            <a:r>
              <a:rPr lang="en-US" altLang="zh-CN" baseline="0" dirty="0"/>
              <a:t>top</a:t>
            </a:r>
            <a:r>
              <a:rPr lang="zh-CN" altLang="en-US" baseline="0" dirty="0"/>
              <a:t> </a:t>
            </a:r>
            <a:r>
              <a:rPr lang="en-US" altLang="zh-CN" baseline="0" dirty="0"/>
              <a:t>of</a:t>
            </a:r>
            <a:r>
              <a:rPr lang="zh-CN" altLang="en-US" baseline="0" dirty="0"/>
              <a:t>  </a:t>
            </a:r>
            <a:r>
              <a:rPr lang="en-US" altLang="zh-CN" baseline="0" dirty="0" err="1"/>
              <a:t>PrefixFPM</a:t>
            </a:r>
            <a:r>
              <a:rPr lang="en-US" altLang="zh-CN" baseline="0" dirty="0"/>
              <a:t>,</a:t>
            </a:r>
            <a:r>
              <a:rPr lang="zh-CN" altLang="en-US" baseline="0" dirty="0"/>
              <a:t> </a:t>
            </a:r>
            <a:r>
              <a:rPr lang="en-US" altLang="zh-CN" baseline="0" dirty="0"/>
              <a:t>where</a:t>
            </a:r>
            <a:r>
              <a:rPr lang="zh-CN" altLang="en-US" baseline="0" dirty="0"/>
              <a:t> </a:t>
            </a:r>
            <a:r>
              <a:rPr lang="en-US" altLang="zh-CN" baseline="0" dirty="0"/>
              <a:t>three</a:t>
            </a:r>
            <a:r>
              <a:rPr lang="zh-CN" altLang="en-US" baseline="0" dirty="0"/>
              <a:t> </a:t>
            </a:r>
            <a:r>
              <a:rPr lang="en-US" altLang="zh-CN" baseline="0" dirty="0"/>
              <a:t>graph</a:t>
            </a:r>
            <a:r>
              <a:rPr lang="zh-CN" altLang="en-US" baseline="0" dirty="0"/>
              <a:t> </a:t>
            </a:r>
            <a:r>
              <a:rPr lang="en-US" altLang="zh-CN" baseline="0" dirty="0"/>
              <a:t>datasets</a:t>
            </a:r>
            <a:r>
              <a:rPr lang="zh-CN" altLang="en-US" baseline="0" dirty="0"/>
              <a:t> </a:t>
            </a:r>
            <a:r>
              <a:rPr lang="en-US" altLang="zh-CN" baseline="0" dirty="0"/>
              <a:t>have</a:t>
            </a:r>
            <a:r>
              <a:rPr lang="zh-CN" altLang="en-US" baseline="0" dirty="0"/>
              <a:t> </a:t>
            </a:r>
            <a:r>
              <a:rPr lang="en-US" altLang="zh-CN" baseline="0" dirty="0"/>
              <a:t>been</a:t>
            </a:r>
            <a:r>
              <a:rPr lang="zh-CN" altLang="en-US" baseline="0" dirty="0"/>
              <a:t> </a:t>
            </a:r>
            <a:r>
              <a:rPr lang="en-US" altLang="zh-CN" baseline="0" dirty="0"/>
              <a:t>tested,</a:t>
            </a:r>
          </a:p>
          <a:p>
            <a:r>
              <a:rPr lang="en-US" altLang="zh-CN" baseline="0" dirty="0"/>
              <a:t>and</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performance</a:t>
            </a:r>
            <a:r>
              <a:rPr lang="zh-CN" altLang="en-US" baseline="0" dirty="0"/>
              <a:t> </a:t>
            </a:r>
            <a:r>
              <a:rPr lang="en-US" altLang="zh-CN" baseline="0" dirty="0"/>
              <a:t>scales</a:t>
            </a:r>
            <a:r>
              <a:rPr lang="zh-CN" altLang="en-US" baseline="0" dirty="0"/>
              <a:t> </a:t>
            </a:r>
            <a:r>
              <a:rPr lang="en-US" altLang="zh-CN" baseline="0" dirty="0"/>
              <a:t>well</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used.</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87</a:t>
            </a:fld>
            <a:endParaRPr lang="en-US"/>
          </a:p>
        </p:txBody>
      </p:sp>
    </p:spTree>
    <p:extLst>
      <p:ext uri="{BB962C8B-B14F-4D97-AF65-F5344CB8AC3E}">
        <p14:creationId xmlns:p14="http://schemas.microsoft.com/office/powerpoint/2010/main" val="8162268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open-sourced our code on GitHub with detailed documentation, and there is also a video demo for you to check out!</a:t>
            </a:r>
          </a:p>
          <a:p>
            <a:r>
              <a:rPr lang="en-US" baseline="0" dirty="0"/>
              <a:t>[CLICK]</a:t>
            </a:r>
          </a:p>
          <a:p>
            <a:r>
              <a:rPr lang="en-US" baseline="0" dirty="0"/>
              <a:t>We implemented three algorithms on top of our framework, which are parallel versions of </a:t>
            </a:r>
            <a:r>
              <a:rPr lang="en-US" baseline="0" dirty="0" err="1"/>
              <a:t>PrefixSpan</a:t>
            </a:r>
            <a:r>
              <a:rPr lang="en-US" baseline="0" dirty="0"/>
              <a:t> for sequence patterns, </a:t>
            </a:r>
            <a:r>
              <a:rPr lang="en-US" baseline="0" dirty="0" err="1"/>
              <a:t>gSpan</a:t>
            </a:r>
            <a:r>
              <a:rPr lang="en-US" baseline="0" dirty="0"/>
              <a:t> for subgraph patterns, and Sleuth for embedded tree patterns.</a:t>
            </a:r>
          </a:p>
          <a:p>
            <a:r>
              <a:rPr lang="en-US" baseline="0" dirty="0"/>
              <a:t>Our experiments show ideal speedup with the number of CPU cores in our server which contains 32 CPU cores.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88</a:t>
            </a:fld>
            <a:endParaRPr lang="en-US"/>
          </a:p>
        </p:txBody>
      </p:sp>
    </p:spTree>
    <p:extLst>
      <p:ext uri="{BB962C8B-B14F-4D97-AF65-F5344CB8AC3E}">
        <p14:creationId xmlns:p14="http://schemas.microsoft.com/office/powerpoint/2010/main" val="34918923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We</a:t>
            </a:r>
            <a:r>
              <a:rPr lang="zh-CN" altLang="en-US" baseline="0" dirty="0"/>
              <a:t> </a:t>
            </a:r>
            <a:r>
              <a:rPr lang="en-US" altLang="zh-CN" baseline="0" dirty="0"/>
              <a:t>have</a:t>
            </a:r>
            <a:r>
              <a:rPr lang="zh-CN" altLang="en-US" baseline="0" dirty="0"/>
              <a:t> </a:t>
            </a:r>
            <a:r>
              <a:rPr lang="en-US" altLang="zh-CN" baseline="0" dirty="0"/>
              <a:t>recently</a:t>
            </a:r>
            <a:r>
              <a:rPr lang="zh-CN" altLang="en-US" baseline="0" dirty="0"/>
              <a:t> </a:t>
            </a:r>
            <a:r>
              <a:rPr lang="en-US" altLang="zh-CN" baseline="0" dirty="0"/>
              <a:t>added</a:t>
            </a:r>
            <a:r>
              <a:rPr lang="zh-CN" altLang="en-US" baseline="0" dirty="0"/>
              <a:t> </a:t>
            </a:r>
            <a:r>
              <a:rPr lang="en-US" altLang="zh-CN" baseline="0" dirty="0"/>
              <a:t>more</a:t>
            </a:r>
            <a:r>
              <a:rPr lang="zh-CN" altLang="en-US" baseline="0" dirty="0"/>
              <a:t> </a:t>
            </a:r>
            <a:r>
              <a:rPr lang="en-US" altLang="zh-CN" baseline="0" dirty="0"/>
              <a:t>applications</a:t>
            </a:r>
            <a:r>
              <a:rPr lang="zh-CN" altLang="en-US" baseline="0" dirty="0"/>
              <a:t> </a:t>
            </a:r>
            <a:r>
              <a:rPr lang="en-US" altLang="zh-CN" baseline="0" dirty="0"/>
              <a:t>on</a:t>
            </a:r>
            <a:r>
              <a:rPr lang="zh-CN" altLang="en-US" baseline="0" dirty="0"/>
              <a:t> </a:t>
            </a:r>
            <a:r>
              <a:rPr lang="en-US" altLang="zh-CN" baseline="0" dirty="0"/>
              <a:t>top</a:t>
            </a:r>
            <a:r>
              <a:rPr lang="zh-CN" altLang="en-US" baseline="0" dirty="0"/>
              <a:t> </a:t>
            </a:r>
            <a:r>
              <a:rPr lang="en-US" altLang="zh-CN" baseline="0" dirty="0"/>
              <a:t>of</a:t>
            </a:r>
            <a:r>
              <a:rPr lang="zh-CN" altLang="en-US" baseline="0" dirty="0"/>
              <a:t> </a:t>
            </a:r>
            <a:r>
              <a:rPr lang="en-US" altLang="zh-CN" baseline="0" dirty="0"/>
              <a:t>our</a:t>
            </a:r>
            <a:r>
              <a:rPr lang="zh-CN" altLang="en-US" baseline="0" dirty="0"/>
              <a:t> </a:t>
            </a:r>
            <a:r>
              <a:rPr lang="en-US" altLang="zh-CN" baseline="0" dirty="0" err="1"/>
              <a:t>PrefixFPM</a:t>
            </a:r>
            <a:r>
              <a:rPr lang="zh-CN" altLang="en-US" baseline="0" dirty="0"/>
              <a:t> </a:t>
            </a:r>
            <a:r>
              <a:rPr lang="en-US" altLang="zh-CN" baseline="0" dirty="0"/>
              <a:t>framework,</a:t>
            </a:r>
            <a:r>
              <a:rPr lang="zh-CN" altLang="en-US" baseline="0" dirty="0"/>
              <a:t> </a:t>
            </a:r>
            <a:r>
              <a:rPr lang="en-US" altLang="zh-CN" baseline="0" dirty="0"/>
              <a:t>including</a:t>
            </a:r>
            <a:r>
              <a:rPr lang="zh-CN" altLang="en-US" baseline="0" dirty="0"/>
              <a:t> </a:t>
            </a:r>
            <a:r>
              <a:rPr lang="en-US" altLang="zh-CN" baseline="0" dirty="0"/>
              <a:t>algorithms</a:t>
            </a:r>
            <a:r>
              <a:rPr lang="zh-CN" altLang="en-US" baseline="0" dirty="0"/>
              <a:t> </a:t>
            </a:r>
            <a:r>
              <a:rPr lang="en-US" altLang="zh-CN" baseline="0" dirty="0"/>
              <a:t>to</a:t>
            </a:r>
            <a:r>
              <a:rPr lang="zh-CN" altLang="en-US" baseline="0" dirty="0"/>
              <a:t> </a:t>
            </a:r>
            <a:r>
              <a:rPr lang="en-US" altLang="zh-CN" baseline="0" dirty="0"/>
              <a:t>find</a:t>
            </a:r>
            <a:r>
              <a:rPr lang="zh-CN" altLang="en-US" baseline="0" dirty="0"/>
              <a:t> </a:t>
            </a:r>
            <a:r>
              <a:rPr lang="en-US" altLang="zh-CN" baseline="0" dirty="0"/>
              <a:t>closed</a:t>
            </a:r>
            <a:r>
              <a:rPr lang="zh-CN" altLang="en-US" baseline="0" dirty="0"/>
              <a:t> </a:t>
            </a:r>
            <a:r>
              <a:rPr lang="en-US" altLang="zh-CN" baseline="0" dirty="0"/>
              <a:t>patterns.</a:t>
            </a:r>
          </a:p>
          <a:p>
            <a:endParaRPr lang="en-US" baseline="0" dirty="0"/>
          </a:p>
          <a:p>
            <a:r>
              <a:rPr lang="en-US" altLang="zh-CN" baseline="0" dirty="0"/>
              <a:t>You</a:t>
            </a:r>
            <a:r>
              <a:rPr lang="zh-CN" altLang="en-US" baseline="0" dirty="0"/>
              <a:t> </a:t>
            </a:r>
            <a:r>
              <a:rPr lang="en-US" altLang="zh-CN" baseline="0" dirty="0"/>
              <a:t>can</a:t>
            </a:r>
            <a:r>
              <a:rPr lang="zh-CN" altLang="en-US" baseline="0" dirty="0"/>
              <a:t> </a:t>
            </a:r>
            <a:r>
              <a:rPr lang="en-US" altLang="zh-CN" baseline="0" dirty="0"/>
              <a:t>get</a:t>
            </a:r>
            <a:r>
              <a:rPr lang="zh-CN" altLang="en-US" baseline="0" dirty="0"/>
              <a:t> </a:t>
            </a:r>
            <a:r>
              <a:rPr lang="en-US" altLang="zh-CN" baseline="0" dirty="0"/>
              <a:t>the</a:t>
            </a:r>
            <a:r>
              <a:rPr lang="zh-CN" altLang="en-US" baseline="0" dirty="0"/>
              <a:t> </a:t>
            </a:r>
            <a:r>
              <a:rPr lang="en-US" altLang="zh-CN" baseline="0" dirty="0"/>
              <a:t>code</a:t>
            </a:r>
            <a:r>
              <a:rPr lang="zh-CN" altLang="en-US" baseline="0" dirty="0"/>
              <a:t> </a:t>
            </a:r>
            <a:r>
              <a:rPr lang="en-US" altLang="zh-CN" baseline="0" dirty="0"/>
              <a:t>for</a:t>
            </a:r>
            <a:r>
              <a:rPr lang="zh-CN" altLang="en-US" baseline="0" dirty="0"/>
              <a:t> </a:t>
            </a:r>
            <a:r>
              <a:rPr lang="en-US" altLang="zh-CN" baseline="0" dirty="0"/>
              <a:t>those</a:t>
            </a:r>
            <a:r>
              <a:rPr lang="zh-CN" altLang="en-US" baseline="0" dirty="0"/>
              <a:t> </a:t>
            </a:r>
            <a:r>
              <a:rPr lang="en-US" altLang="zh-CN" baseline="0" dirty="0"/>
              <a:t>applications</a:t>
            </a:r>
            <a:r>
              <a:rPr lang="zh-CN" altLang="en-US" baseline="0" dirty="0"/>
              <a:t> </a:t>
            </a:r>
            <a:r>
              <a:rPr lang="en-US" altLang="zh-CN" baseline="0" dirty="0"/>
              <a:t>from</a:t>
            </a:r>
            <a:r>
              <a:rPr lang="zh-CN" altLang="en-US" baseline="0" dirty="0"/>
              <a:t> </a:t>
            </a:r>
            <a:r>
              <a:rPr lang="en-US" altLang="zh-CN" baseline="0" dirty="0"/>
              <a:t>this</a:t>
            </a:r>
            <a:r>
              <a:rPr lang="zh-CN" altLang="en-US" baseline="0" dirty="0"/>
              <a:t> </a:t>
            </a:r>
            <a:r>
              <a:rPr lang="en-US" altLang="zh-CN" baseline="0" dirty="0"/>
              <a:t>URL.</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89</a:t>
            </a:fld>
            <a:endParaRPr lang="en-US"/>
          </a:p>
        </p:txBody>
      </p:sp>
    </p:spTree>
    <p:extLst>
      <p:ext uri="{BB962C8B-B14F-4D97-AF65-F5344CB8AC3E}">
        <p14:creationId xmlns:p14="http://schemas.microsoft.com/office/powerpoint/2010/main" val="118444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The</a:t>
            </a:r>
            <a:r>
              <a:rPr lang="zh-CN" altLang="en-US" baseline="0" dirty="0"/>
              <a:t> </a:t>
            </a:r>
            <a:r>
              <a:rPr lang="en-US" altLang="zh-CN" baseline="0" dirty="0"/>
              <a:t>first</a:t>
            </a:r>
            <a:r>
              <a:rPr lang="zh-CN" altLang="en-US" baseline="0" dirty="0"/>
              <a:t> </a:t>
            </a:r>
            <a:r>
              <a:rPr lang="en-US" altLang="zh-CN" baseline="0" dirty="0"/>
              <a:t>category</a:t>
            </a:r>
            <a:r>
              <a:rPr lang="zh-CN" altLang="en-US" baseline="0" dirty="0"/>
              <a:t> </a:t>
            </a:r>
            <a:r>
              <a:rPr lang="en-US" altLang="zh-CN" baseline="0" dirty="0"/>
              <a:t>of</a:t>
            </a:r>
            <a:r>
              <a:rPr lang="zh-CN" altLang="en-US" baseline="0" dirty="0"/>
              <a:t> </a:t>
            </a:r>
            <a:r>
              <a:rPr lang="en-US" altLang="zh-CN" baseline="0" dirty="0"/>
              <a:t>graph</a:t>
            </a:r>
            <a:r>
              <a:rPr lang="zh-CN" altLang="en-US" baseline="0" dirty="0"/>
              <a:t> </a:t>
            </a:r>
            <a:r>
              <a:rPr lang="en-US" altLang="zh-CN" baseline="0" dirty="0"/>
              <a:t>mining</a:t>
            </a:r>
            <a:r>
              <a:rPr lang="zh-CN" altLang="en-US" baseline="0" dirty="0"/>
              <a:t> </a:t>
            </a:r>
            <a:r>
              <a:rPr lang="en-US" altLang="zh-CN" baseline="0" dirty="0"/>
              <a:t>problems</a:t>
            </a:r>
            <a:r>
              <a:rPr lang="zh-CN" altLang="en-US" baseline="0" dirty="0"/>
              <a:t> </a:t>
            </a:r>
            <a:r>
              <a:rPr lang="en-US" altLang="zh-CN" baseline="0" dirty="0"/>
              <a:t>that</a:t>
            </a:r>
            <a:r>
              <a:rPr lang="zh-CN" altLang="en-US" baseline="0" dirty="0"/>
              <a:t> </a:t>
            </a:r>
            <a:r>
              <a:rPr lang="en-US" altLang="zh-CN" baseline="0" dirty="0"/>
              <a:t>we</a:t>
            </a:r>
            <a:r>
              <a:rPr lang="zh-CN" altLang="en-US" baseline="0" dirty="0"/>
              <a:t> </a:t>
            </a:r>
            <a:r>
              <a:rPr lang="en-US" altLang="zh-CN" baseline="0" dirty="0"/>
              <a:t>define</a:t>
            </a:r>
            <a:r>
              <a:rPr lang="zh-CN" altLang="en-US" baseline="0" dirty="0"/>
              <a:t> </a:t>
            </a:r>
            <a:r>
              <a:rPr lang="en-US" altLang="zh-CN" baseline="0" dirty="0"/>
              <a:t>are</a:t>
            </a:r>
            <a:r>
              <a:rPr lang="zh-CN" altLang="en-US" baseline="0" dirty="0"/>
              <a:t> </a:t>
            </a:r>
            <a:r>
              <a:rPr lang="en-US" altLang="zh-CN" baseline="0" dirty="0"/>
              <a:t>iterative</a:t>
            </a:r>
            <a:r>
              <a:rPr lang="zh-CN" altLang="en-US" baseline="0" dirty="0"/>
              <a:t> </a:t>
            </a:r>
            <a:r>
              <a:rPr lang="en-US" altLang="zh-CN" baseline="0" dirty="0"/>
              <a:t>algorithms.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Thes</a:t>
            </a:r>
            <a:r>
              <a:rPr lang="en-US" altLang="zh-CN" baseline="0" dirty="0"/>
              <a:t>e</a:t>
            </a:r>
            <a:r>
              <a:rPr lang="zh-CN" altLang="en-US" baseline="0" dirty="0"/>
              <a:t> </a:t>
            </a:r>
            <a:r>
              <a:rPr lang="en-US" altLang="zh-CN" baseline="0" dirty="0"/>
              <a:t>algorithms</a:t>
            </a:r>
            <a:r>
              <a:rPr lang="zh-CN" altLang="en-US" baseline="0" dirty="0"/>
              <a:t> </a:t>
            </a:r>
            <a:r>
              <a:rPr lang="en-US" altLang="zh-CN" baseline="0" dirty="0"/>
              <a:t>have</a:t>
            </a:r>
            <a:r>
              <a:rPr lang="zh-CN" altLang="en-US" baseline="0" dirty="0"/>
              <a:t> </a:t>
            </a:r>
            <a:r>
              <a:rPr lang="en-US" altLang="zh-CN" baseline="0" dirty="0"/>
              <a:t>a</a:t>
            </a:r>
            <a:r>
              <a:rPr lang="zh-CN" altLang="en-US" baseline="0" dirty="0"/>
              <a:t> </a:t>
            </a:r>
            <a:r>
              <a:rPr lang="en-US" altLang="zh-CN" baseline="0" dirty="0"/>
              <a:t>low</a:t>
            </a:r>
            <a:r>
              <a:rPr lang="zh-CN" altLang="en-US" baseline="0" dirty="0"/>
              <a:t> </a:t>
            </a:r>
            <a:r>
              <a:rPr lang="en-US" altLang="zh-CN" baseline="0" dirty="0"/>
              <a:t>time</a:t>
            </a:r>
            <a:r>
              <a:rPr lang="zh-CN" altLang="en-US" baseline="0" dirty="0"/>
              <a:t> </a:t>
            </a:r>
            <a:r>
              <a:rPr lang="en-US" altLang="zh-CN" baseline="0" dirty="0"/>
              <a:t>complexity,</a:t>
            </a:r>
            <a:r>
              <a:rPr lang="zh-CN" altLang="en-US" baseline="0" dirty="0"/>
              <a:t> </a:t>
            </a:r>
            <a:r>
              <a:rPr lang="en-US" altLang="zh-CN" baseline="0" dirty="0"/>
              <a:t>usually</a:t>
            </a:r>
            <a:r>
              <a:rPr lang="zh-CN" altLang="en-US" baseline="0" dirty="0"/>
              <a:t> </a:t>
            </a:r>
            <a:r>
              <a:rPr lang="en-US" altLang="zh-CN" baseline="0" dirty="0"/>
              <a:t>passing</a:t>
            </a:r>
            <a:r>
              <a:rPr lang="zh-CN" altLang="en-US" baseline="0" dirty="0"/>
              <a:t> </a:t>
            </a:r>
            <a:r>
              <a:rPr lang="en-US" altLang="zh-CN" baseline="0" dirty="0"/>
              <a:t>messages</a:t>
            </a:r>
            <a:r>
              <a:rPr lang="zh-CN" altLang="en-US" baseline="0" dirty="0"/>
              <a:t> </a:t>
            </a:r>
            <a:r>
              <a:rPr lang="en-US" altLang="zh-CN" baseline="0" dirty="0"/>
              <a:t>between</a:t>
            </a:r>
            <a:r>
              <a:rPr lang="zh-CN" altLang="en-US" baseline="0" dirty="0"/>
              <a:t> </a:t>
            </a:r>
            <a:r>
              <a:rPr lang="en-US" altLang="zh-CN" baseline="0" dirty="0"/>
              <a:t>vertices</a:t>
            </a:r>
            <a:r>
              <a:rPr lang="zh-CN" altLang="en-US" baseline="0" dirty="0"/>
              <a:t> </a:t>
            </a:r>
            <a:r>
              <a:rPr lang="en-US" altLang="zh-CN" baseline="0" dirty="0"/>
              <a:t>along</a:t>
            </a:r>
            <a:r>
              <a:rPr lang="zh-CN" altLang="en-US" baseline="0" dirty="0"/>
              <a:t> </a:t>
            </a:r>
            <a:r>
              <a:rPr lang="en-US" altLang="zh-CN" baseline="0" dirty="0"/>
              <a:t>edges,</a:t>
            </a:r>
            <a:r>
              <a:rPr lang="zh-CN" altLang="en-US" baseline="0" dirty="0"/>
              <a:t> </a:t>
            </a:r>
            <a:r>
              <a:rPr lang="en-US" altLang="zh-CN" baseline="0" dirty="0"/>
              <a:t>and</a:t>
            </a:r>
            <a:r>
              <a:rPr lang="zh-CN" altLang="en-US" baseline="0" dirty="0"/>
              <a:t> </a:t>
            </a:r>
            <a:r>
              <a:rPr lang="en-US" altLang="zh-CN" baseline="0" dirty="0"/>
              <a:t>running</a:t>
            </a:r>
            <a:r>
              <a:rPr lang="zh-CN" altLang="en-US" baseline="0" dirty="0"/>
              <a:t> </a:t>
            </a:r>
            <a:r>
              <a:rPr lang="en-US" altLang="zh-CN" baseline="0" dirty="0"/>
              <a:t>for</a:t>
            </a:r>
            <a:r>
              <a:rPr lang="zh-CN" altLang="en-US" baseline="0" dirty="0"/>
              <a:t> </a:t>
            </a:r>
            <a:r>
              <a:rPr lang="en-US" altLang="zh-CN" baseline="0" dirty="0"/>
              <a:t>a</a:t>
            </a:r>
            <a:r>
              <a:rPr lang="zh-CN" altLang="en-US" baseline="0" dirty="0"/>
              <a:t> </a:t>
            </a:r>
            <a:r>
              <a:rPr lang="en-US" altLang="zh-CN" baseline="0" dirty="0"/>
              <a:t>logarithmic</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iterations,</a:t>
            </a:r>
            <a:r>
              <a:rPr lang="zh-CN" altLang="en-US" baseline="0" dirty="0"/>
              <a:t> </a:t>
            </a:r>
            <a:r>
              <a:rPr lang="en-US" altLang="zh-CN" baseline="0" dirty="0"/>
              <a:t>giving</a:t>
            </a:r>
            <a:r>
              <a:rPr lang="zh-CN" altLang="en-US" baseline="0" dirty="0"/>
              <a:t> </a:t>
            </a:r>
            <a:r>
              <a:rPr lang="en-US" altLang="zh-CN" baseline="0" dirty="0"/>
              <a:t>a</a:t>
            </a:r>
            <a:r>
              <a:rPr lang="zh-CN" altLang="en-US" baseline="0" dirty="0"/>
              <a:t> </a:t>
            </a:r>
            <a:r>
              <a:rPr lang="en-US" altLang="zh-CN" baseline="0" dirty="0"/>
              <a:t>time</a:t>
            </a:r>
            <a:r>
              <a:rPr lang="zh-CN" altLang="en-US" baseline="0" dirty="0"/>
              <a:t> </a:t>
            </a:r>
            <a:r>
              <a:rPr lang="en-US" altLang="zh-CN" baseline="0" dirty="0"/>
              <a:t>complexity</a:t>
            </a:r>
            <a:r>
              <a:rPr lang="zh-CN" altLang="en-US" baseline="0" dirty="0"/>
              <a:t> </a:t>
            </a:r>
            <a:r>
              <a:rPr lang="en-US" altLang="zh-CN" baseline="0" dirty="0"/>
              <a:t>of</a:t>
            </a:r>
            <a:r>
              <a:rPr lang="zh-CN" altLang="en-US" baseline="0" dirty="0"/>
              <a:t> </a:t>
            </a:r>
            <a:r>
              <a:rPr lang="en-US" altLang="zh-CN" baseline="0" dirty="0"/>
              <a:t>about</a:t>
            </a:r>
            <a:r>
              <a:rPr lang="zh-CN" altLang="en-US" baseline="0" dirty="0"/>
              <a:t> </a:t>
            </a:r>
            <a:r>
              <a:rPr lang="en-US" altLang="zh-CN" baseline="0" dirty="0"/>
              <a:t>n</a:t>
            </a:r>
            <a:r>
              <a:rPr lang="zh-CN" altLang="en-US" baseline="0" dirty="0"/>
              <a:t> </a:t>
            </a:r>
            <a:r>
              <a:rPr lang="en-US" altLang="zh-CN" baseline="0" dirty="0"/>
              <a:t>polylog</a:t>
            </a:r>
            <a:r>
              <a:rPr lang="zh-CN" altLang="en-US" baseline="0" dirty="0"/>
              <a:t> </a:t>
            </a:r>
            <a:r>
              <a:rPr lang="en-US" altLang="zh-CN" baseline="0" dirty="0"/>
              <a:t>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Here's</a:t>
            </a:r>
            <a:r>
              <a:rPr lang="zh-CN" altLang="en-US" baseline="0" dirty="0"/>
              <a:t> </a:t>
            </a:r>
            <a:r>
              <a:rPr lang="en-US" altLang="zh-CN" baseline="0" dirty="0"/>
              <a:t>a</a:t>
            </a:r>
            <a:r>
              <a:rPr lang="zh-CN" altLang="en-US" baseline="0" dirty="0"/>
              <a:t> </a:t>
            </a:r>
            <a:r>
              <a:rPr lang="en-US" altLang="zh-CN" baseline="0" dirty="0"/>
              <a:t>list</a:t>
            </a:r>
            <a:r>
              <a:rPr lang="zh-CN" altLang="en-US" baseline="0" dirty="0"/>
              <a:t> </a:t>
            </a:r>
            <a:r>
              <a:rPr lang="en-US" altLang="zh-CN" baseline="0" dirty="0"/>
              <a:t>of</a:t>
            </a:r>
            <a:r>
              <a:rPr lang="zh-CN" altLang="en-US" baseline="0" dirty="0"/>
              <a:t> </a:t>
            </a:r>
            <a:r>
              <a:rPr lang="en-US" altLang="zh-CN" baseline="0" dirty="0"/>
              <a:t>papers</a:t>
            </a:r>
            <a:r>
              <a:rPr lang="zh-CN" altLang="en-US" baseline="0" dirty="0"/>
              <a:t> </a:t>
            </a:r>
            <a:r>
              <a:rPr lang="en-US" altLang="zh-CN" baseline="0" dirty="0"/>
              <a:t>that</a:t>
            </a:r>
            <a:r>
              <a:rPr lang="zh-CN" altLang="en-US" baseline="0" dirty="0"/>
              <a:t> </a:t>
            </a:r>
            <a:r>
              <a:rPr lang="en-US" altLang="zh-CN" baseline="0" dirty="0"/>
              <a:t>advocate</a:t>
            </a:r>
            <a:r>
              <a:rPr lang="zh-CN" altLang="en-US" baseline="0" dirty="0"/>
              <a:t> </a:t>
            </a:r>
            <a:r>
              <a:rPr lang="en-US" altLang="zh-CN" baseline="0" dirty="0"/>
              <a:t>the</a:t>
            </a:r>
            <a:r>
              <a:rPr lang="zh-CN" altLang="en-US" baseline="0" dirty="0"/>
              <a:t> </a:t>
            </a:r>
            <a:r>
              <a:rPr lang="en-US" altLang="zh-CN" baseline="0" dirty="0"/>
              <a:t>design</a:t>
            </a:r>
            <a:r>
              <a:rPr lang="zh-CN" altLang="en-US" baseline="0" dirty="0"/>
              <a:t> </a:t>
            </a:r>
            <a:r>
              <a:rPr lang="en-US" altLang="zh-CN" baseline="0" dirty="0"/>
              <a:t>of</a:t>
            </a:r>
            <a:r>
              <a:rPr lang="zh-CN" altLang="en-US" baseline="0" dirty="0"/>
              <a:t> </a:t>
            </a:r>
            <a:r>
              <a:rPr lang="en-US" altLang="zh-CN" baseline="0" dirty="0"/>
              <a:t>iterative</a:t>
            </a:r>
            <a:r>
              <a:rPr lang="zh-CN" altLang="en-US" baseline="0" dirty="0"/>
              <a:t> </a:t>
            </a:r>
            <a:r>
              <a:rPr lang="en-US" altLang="zh-CN" baseline="0" dirty="0"/>
              <a:t>algorithms</a:t>
            </a:r>
            <a:r>
              <a:rPr lang="zh-CN" altLang="en-US" baseline="0" dirty="0"/>
              <a:t> </a:t>
            </a:r>
            <a:r>
              <a:rPr lang="en-US" altLang="zh-CN" baseline="0" dirty="0"/>
              <a:t>following</a:t>
            </a:r>
            <a:r>
              <a:rPr lang="zh-CN" altLang="en-US" baseline="0" dirty="0"/>
              <a:t> </a:t>
            </a:r>
            <a:r>
              <a:rPr lang="en-US" altLang="zh-CN" baseline="0" dirty="0"/>
              <a:t>this</a:t>
            </a:r>
            <a:r>
              <a:rPr lang="zh-CN" altLang="en-US" baseline="0" dirty="0"/>
              <a:t> </a:t>
            </a:r>
            <a:r>
              <a:rPr lang="en-US" altLang="zh-CN" baseline="0" dirty="0"/>
              <a:t>n</a:t>
            </a:r>
            <a:r>
              <a:rPr lang="zh-CN" altLang="en-US" baseline="0" dirty="0"/>
              <a:t> </a:t>
            </a:r>
            <a:r>
              <a:rPr lang="en-US" altLang="zh-CN" baseline="0" dirty="0"/>
              <a:t>polylog</a:t>
            </a:r>
            <a:r>
              <a:rPr lang="zh-CN" altLang="en-US" baseline="0" dirty="0"/>
              <a:t> </a:t>
            </a:r>
            <a:r>
              <a:rPr lang="en-US" altLang="zh-CN" baseline="0" dirty="0"/>
              <a:t>n</a:t>
            </a:r>
            <a:r>
              <a:rPr lang="zh-CN" altLang="en-US" baseline="0" dirty="0"/>
              <a:t> </a:t>
            </a:r>
            <a:r>
              <a:rPr lang="en-US" altLang="zh-CN" baseline="0" dirty="0"/>
              <a:t>complexity</a:t>
            </a:r>
            <a:r>
              <a:rPr lang="zh-CN" altLang="en-US" baseline="0" dirty="0"/>
              <a:t> </a:t>
            </a:r>
            <a:r>
              <a:rPr lang="en-US" altLang="zh-CN" baseline="0" dirty="0"/>
              <a:t>paradigm,</a:t>
            </a:r>
            <a:r>
              <a:rPr lang="zh-CN" altLang="en-US" baseline="0" dirty="0"/>
              <a:t> </a:t>
            </a:r>
            <a:r>
              <a:rPr lang="en-US" altLang="zh-CN" baseline="0" dirty="0"/>
              <a:t>in</a:t>
            </a:r>
            <a:r>
              <a:rPr lang="zh-CN" altLang="en-US" baseline="0" dirty="0"/>
              <a:t> </a:t>
            </a:r>
            <a:r>
              <a:rPr lang="en-US" altLang="zh-CN" baseline="0" dirty="0"/>
              <a:t>order</a:t>
            </a:r>
            <a:r>
              <a:rPr lang="zh-CN" altLang="en-US" baseline="0" dirty="0"/>
              <a:t> </a:t>
            </a:r>
            <a:r>
              <a:rPr lang="en-US" altLang="zh-CN" baseline="0" dirty="0"/>
              <a:t>for</a:t>
            </a:r>
            <a:r>
              <a:rPr lang="zh-CN" altLang="en-US" baseline="0" dirty="0"/>
              <a:t> </a:t>
            </a:r>
            <a:r>
              <a:rPr lang="en-US" altLang="zh-CN" baseline="0" dirty="0"/>
              <a:t>these</a:t>
            </a:r>
            <a:r>
              <a:rPr lang="zh-CN" altLang="en-US" baseline="0" dirty="0"/>
              <a:t> </a:t>
            </a:r>
            <a:r>
              <a:rPr lang="en-US" altLang="zh-CN" baseline="0" dirty="0"/>
              <a:t>distributed</a:t>
            </a:r>
            <a:r>
              <a:rPr lang="zh-CN" altLang="en-US" baseline="0" dirty="0"/>
              <a:t> </a:t>
            </a:r>
            <a:r>
              <a:rPr lang="en-US" altLang="zh-CN" baseline="0" dirty="0"/>
              <a:t>algorithms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scalable.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9</a:t>
            </a:fld>
            <a:endParaRPr lang="en-US"/>
          </a:p>
        </p:txBody>
      </p:sp>
    </p:spTree>
    <p:extLst>
      <p:ext uri="{BB962C8B-B14F-4D97-AF65-F5344CB8AC3E}">
        <p14:creationId xmlns:p14="http://schemas.microsoft.com/office/powerpoint/2010/main" val="9834758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We</a:t>
            </a:r>
            <a:r>
              <a:rPr lang="zh-CN" altLang="en-US" baseline="0" dirty="0"/>
              <a:t> </a:t>
            </a:r>
            <a:r>
              <a:rPr lang="en-US" altLang="zh-CN" baseline="0" dirty="0"/>
              <a:t>also</a:t>
            </a:r>
            <a:r>
              <a:rPr lang="zh-CN" altLang="en-US" baseline="0" dirty="0"/>
              <a:t> </a:t>
            </a:r>
            <a:r>
              <a:rPr lang="en-US" altLang="zh-CN" baseline="0" dirty="0"/>
              <a:t>added</a:t>
            </a:r>
            <a:r>
              <a:rPr lang="zh-CN" altLang="en-US" baseline="0" dirty="0"/>
              <a:t> </a:t>
            </a:r>
            <a:r>
              <a:rPr lang="en-US" altLang="zh-CN" baseline="0" dirty="0"/>
              <a:t>a</a:t>
            </a:r>
            <a:r>
              <a:rPr lang="zh-CN" altLang="en-US" baseline="0" dirty="0"/>
              <a:t> </a:t>
            </a:r>
            <a:r>
              <a:rPr lang="en-US" altLang="zh-CN" baseline="0" dirty="0"/>
              <a:t>timeout</a:t>
            </a:r>
            <a:r>
              <a:rPr lang="zh-CN" altLang="en-US" baseline="0" dirty="0"/>
              <a:t> </a:t>
            </a:r>
            <a:r>
              <a:rPr lang="en-US" altLang="zh-CN" baseline="0" dirty="0"/>
              <a:t>mechanism</a:t>
            </a:r>
            <a:r>
              <a:rPr lang="zh-CN" altLang="en-US" baseline="0" dirty="0"/>
              <a:t> </a:t>
            </a:r>
            <a:r>
              <a:rPr lang="en-US" altLang="zh-CN" baseline="0" dirty="0"/>
              <a:t>to</a:t>
            </a:r>
            <a:r>
              <a:rPr lang="zh-CN" altLang="en-US" baseline="0" dirty="0"/>
              <a:t> </a:t>
            </a:r>
            <a:r>
              <a:rPr lang="en-US" altLang="zh-CN" baseline="0" dirty="0"/>
              <a:t>avoid</a:t>
            </a:r>
            <a:r>
              <a:rPr lang="zh-CN" altLang="en-US" baseline="0" dirty="0"/>
              <a:t> </a:t>
            </a:r>
            <a:r>
              <a:rPr lang="en-US" altLang="zh-CN" baseline="0" dirty="0"/>
              <a:t>the</a:t>
            </a:r>
            <a:r>
              <a:rPr lang="zh-CN" altLang="en-US" baseline="0" dirty="0"/>
              <a:t> </a:t>
            </a:r>
            <a:r>
              <a:rPr lang="en-US" altLang="zh-CN" baseline="0" dirty="0"/>
              <a:t>mining</a:t>
            </a:r>
            <a:r>
              <a:rPr lang="zh-CN" altLang="en-US" baseline="0" dirty="0"/>
              <a:t> </a:t>
            </a:r>
            <a:r>
              <a:rPr lang="en-US" altLang="zh-CN" baseline="0" dirty="0"/>
              <a:t>of</a:t>
            </a:r>
            <a:r>
              <a:rPr lang="zh-CN" altLang="en-US" baseline="0" dirty="0"/>
              <a:t> </a:t>
            </a:r>
            <a:r>
              <a:rPr lang="en-US" altLang="zh-CN" baseline="0" dirty="0"/>
              <a:t>a</a:t>
            </a:r>
            <a:r>
              <a:rPr lang="zh-CN" altLang="en-US" baseline="0" dirty="0"/>
              <a:t> </a:t>
            </a:r>
            <a:r>
              <a:rPr lang="en-US" altLang="zh-CN" baseline="0" dirty="0"/>
              <a:t>very</a:t>
            </a:r>
            <a:r>
              <a:rPr lang="zh-CN" altLang="en-US" baseline="0" dirty="0"/>
              <a:t> </a:t>
            </a:r>
            <a:r>
              <a:rPr lang="en-US" altLang="zh-CN" baseline="0" dirty="0"/>
              <a:t>big</a:t>
            </a:r>
            <a:r>
              <a:rPr lang="zh-CN" altLang="en-US" baseline="0" dirty="0"/>
              <a:t> </a:t>
            </a:r>
            <a:r>
              <a:rPr lang="en-US" altLang="zh-CN" baseline="0" dirty="0"/>
              <a:t>pattern</a:t>
            </a:r>
            <a:r>
              <a:rPr lang="zh-CN" altLang="en-US" baseline="0" dirty="0"/>
              <a:t> </a:t>
            </a:r>
            <a:r>
              <a:rPr lang="en-US" altLang="zh-CN" baseline="0" dirty="0"/>
              <a:t>subtree,</a:t>
            </a:r>
            <a:r>
              <a:rPr lang="zh-CN" altLang="en-US" baseline="0" dirty="0"/>
              <a:t> </a:t>
            </a:r>
            <a:r>
              <a:rPr lang="en-US" altLang="zh-CN" baseline="0" dirty="0"/>
              <a:t>for</a:t>
            </a:r>
            <a:r>
              <a:rPr lang="zh-CN" altLang="en-US" baseline="0" dirty="0"/>
              <a:t> </a:t>
            </a:r>
            <a:r>
              <a:rPr lang="en-US" altLang="zh-CN" baseline="0" dirty="0"/>
              <a:t>example,</a:t>
            </a:r>
            <a:r>
              <a:rPr lang="zh-CN" altLang="en-US" baseline="0" dirty="0"/>
              <a:t> </a:t>
            </a:r>
            <a:r>
              <a:rPr lang="en-US" altLang="zh-CN" baseline="0" dirty="0"/>
              <a:t>in</a:t>
            </a:r>
            <a:r>
              <a:rPr lang="zh-CN" altLang="en-US" baseline="0" dirty="0"/>
              <a:t> </a:t>
            </a:r>
            <a:r>
              <a:rPr lang="en-US" altLang="zh-CN" baseline="0" dirty="0"/>
              <a:t>case</a:t>
            </a:r>
            <a:r>
              <a:rPr lang="zh-CN" altLang="en-US" baseline="0" dirty="0"/>
              <a:t> </a:t>
            </a:r>
            <a:r>
              <a:rPr lang="en-US" altLang="zh-CN" baseline="0" dirty="0"/>
              <a:t>those</a:t>
            </a:r>
            <a:r>
              <a:rPr lang="zh-CN" altLang="en-US" baseline="0" dirty="0"/>
              <a:t> </a:t>
            </a:r>
            <a:r>
              <a:rPr lang="en-US" altLang="zh-CN" baseline="0" dirty="0"/>
              <a:t>patterns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subtree</a:t>
            </a:r>
            <a:r>
              <a:rPr lang="zh-CN" altLang="en-US" baseline="0" dirty="0"/>
              <a:t> </a:t>
            </a:r>
            <a:r>
              <a:rPr lang="en-US" altLang="zh-CN" baseline="0" dirty="0"/>
              <a:t>are</a:t>
            </a:r>
            <a:r>
              <a:rPr lang="zh-CN" altLang="en-US" baseline="0" dirty="0"/>
              <a:t> </a:t>
            </a:r>
            <a:r>
              <a:rPr lang="en-US" altLang="zh-CN" baseline="0" dirty="0"/>
              <a:t>all</a:t>
            </a:r>
            <a:r>
              <a:rPr lang="zh-CN" altLang="en-US" baseline="0" dirty="0"/>
              <a:t> </a:t>
            </a:r>
            <a:r>
              <a:rPr lang="en-US" altLang="zh-CN" baseline="0" dirty="0"/>
              <a:t>frequent</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transaction</a:t>
            </a:r>
            <a:r>
              <a:rPr lang="zh-CN" altLang="en-US" baseline="0" dirty="0"/>
              <a:t> </a:t>
            </a:r>
            <a:r>
              <a:rPr lang="en-US" altLang="zh-CN" baseline="0" dirty="0"/>
              <a:t>database,</a:t>
            </a:r>
            <a:r>
              <a:rPr lang="zh-CN" altLang="en-US" baseline="0" dirty="0"/>
              <a:t> </a:t>
            </a:r>
            <a:r>
              <a:rPr lang="en-US" altLang="zh-CN" baseline="0" dirty="0"/>
              <a:t>which</a:t>
            </a:r>
            <a:r>
              <a:rPr lang="zh-CN" altLang="en-US" baseline="0" dirty="0"/>
              <a:t> </a:t>
            </a:r>
            <a:r>
              <a:rPr lang="en-US" altLang="zh-CN" baseline="0" dirty="0"/>
              <a:t>keeps</a:t>
            </a:r>
            <a:r>
              <a:rPr lang="zh-CN" altLang="en-US" baseline="0" dirty="0"/>
              <a:t> </a:t>
            </a:r>
            <a:r>
              <a:rPr lang="en-US" altLang="zh-CN" baseline="0" dirty="0"/>
              <a:t>the</a:t>
            </a:r>
            <a:r>
              <a:rPr lang="zh-CN" altLang="en-US" baseline="0" dirty="0"/>
              <a:t> </a:t>
            </a:r>
            <a:r>
              <a:rPr lang="en-US" altLang="zh-CN" baseline="0" dirty="0"/>
              <a:t>subtree</a:t>
            </a:r>
            <a:r>
              <a:rPr lang="zh-CN" altLang="en-US" baseline="0" dirty="0"/>
              <a:t> </a:t>
            </a:r>
            <a:r>
              <a:rPr lang="en-US" altLang="zh-CN" baseline="0" dirty="0"/>
              <a:t>growing</a:t>
            </a:r>
            <a:r>
              <a:rPr lang="zh-CN" altLang="en-US" baseline="0" dirty="0"/>
              <a:t> </a:t>
            </a:r>
            <a:r>
              <a:rPr lang="en-US" altLang="zh-CN" baseline="0" dirty="0"/>
              <a:t>bigger.</a:t>
            </a:r>
          </a:p>
          <a:p>
            <a:endParaRPr lang="en-US" altLang="zh-CN" baseline="0" dirty="0"/>
          </a:p>
          <a:p>
            <a:r>
              <a:rPr lang="en-US" altLang="zh-CN" baseline="0" dirty="0"/>
              <a:t>Here,</a:t>
            </a:r>
            <a:r>
              <a:rPr lang="zh-CN" altLang="en-US" baseline="0" dirty="0"/>
              <a:t> </a:t>
            </a:r>
            <a:r>
              <a:rPr lang="en-US" altLang="zh-CN" baseline="0" dirty="0"/>
              <a:t>before</a:t>
            </a:r>
            <a:r>
              <a:rPr lang="zh-CN" altLang="en-US" baseline="0" dirty="0"/>
              <a:t> </a:t>
            </a:r>
            <a:r>
              <a:rPr lang="en-US" altLang="zh-CN" baseline="0" dirty="0"/>
              <a:t>entering</a:t>
            </a:r>
            <a:r>
              <a:rPr lang="zh-CN" altLang="en-US" baseline="0" dirty="0"/>
              <a:t> </a:t>
            </a:r>
            <a:r>
              <a:rPr lang="en-US" altLang="zh-CN" baseline="0" dirty="0"/>
              <a:t>each</a:t>
            </a:r>
            <a:r>
              <a:rPr lang="zh-CN" altLang="en-US" baseline="0" dirty="0"/>
              <a:t> </a:t>
            </a:r>
            <a:r>
              <a:rPr lang="en-US" altLang="zh-CN" baseline="0" dirty="0"/>
              <a:t>pattern,</a:t>
            </a:r>
            <a:r>
              <a:rPr lang="zh-CN" altLang="en-US" baseline="0" dirty="0"/>
              <a:t> </a:t>
            </a:r>
            <a:r>
              <a:rPr lang="en-US" altLang="zh-CN" baseline="0" dirty="0"/>
              <a:t>we</a:t>
            </a:r>
            <a:r>
              <a:rPr lang="zh-CN" altLang="en-US" baseline="0" dirty="0"/>
              <a:t> </a:t>
            </a:r>
            <a:r>
              <a:rPr lang="en-US" altLang="zh-CN" baseline="0" dirty="0"/>
              <a:t>will</a:t>
            </a:r>
            <a:r>
              <a:rPr lang="zh-CN" altLang="en-US" baseline="0" dirty="0"/>
              <a:t> </a:t>
            </a:r>
            <a:r>
              <a:rPr lang="en-US" altLang="zh-CN" baseline="0" dirty="0"/>
              <a:t>check</a:t>
            </a:r>
            <a:r>
              <a:rPr lang="zh-CN" altLang="en-US" baseline="0" dirty="0"/>
              <a:t> </a:t>
            </a:r>
            <a:r>
              <a:rPr lang="en-US" altLang="zh-CN" baseline="0" dirty="0"/>
              <a:t>if</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times</a:t>
            </a:r>
            <a:r>
              <a:rPr lang="zh-CN" altLang="en-US" baseline="0" dirty="0"/>
              <a:t> </a:t>
            </a:r>
            <a:r>
              <a:rPr lang="en-US" altLang="zh-CN" baseline="0" dirty="0"/>
              <a:t>out.</a:t>
            </a:r>
            <a:r>
              <a:rPr lang="zh-CN" altLang="en-US" baseline="0" dirty="0"/>
              <a:t> </a:t>
            </a:r>
            <a:r>
              <a:rPr lang="en-US" altLang="zh-CN" baseline="0" dirty="0"/>
              <a:t>If</a:t>
            </a:r>
            <a:r>
              <a:rPr lang="zh-CN" altLang="en-US" baseline="0" dirty="0"/>
              <a:t> </a:t>
            </a:r>
            <a:r>
              <a:rPr lang="en-US" altLang="zh-CN" baseline="0" dirty="0"/>
              <a:t>so,</a:t>
            </a:r>
            <a:r>
              <a:rPr lang="zh-CN" altLang="en-US" baseline="0" dirty="0"/>
              <a:t> </a:t>
            </a:r>
            <a:r>
              <a:rPr lang="en-US" altLang="zh-CN" baseline="0" dirty="0"/>
              <a:t>instead</a:t>
            </a:r>
            <a:r>
              <a:rPr lang="zh-CN" altLang="en-US" baseline="0" dirty="0"/>
              <a:t> </a:t>
            </a:r>
            <a:r>
              <a:rPr lang="en-US" altLang="zh-CN" baseline="0" dirty="0"/>
              <a:t>of</a:t>
            </a:r>
            <a:r>
              <a:rPr lang="zh-CN" altLang="en-US" baseline="0" dirty="0"/>
              <a:t> </a:t>
            </a:r>
            <a:r>
              <a:rPr lang="en-US" altLang="zh-CN" baseline="0" dirty="0"/>
              <a:t>continuing</a:t>
            </a:r>
            <a:r>
              <a:rPr lang="zh-CN" altLang="en-US" baseline="0" dirty="0"/>
              <a:t> </a:t>
            </a:r>
            <a:r>
              <a:rPr lang="en-US" altLang="zh-CN" baseline="0" dirty="0"/>
              <a:t>mining,</a:t>
            </a:r>
            <a:r>
              <a:rPr lang="zh-CN" altLang="en-US" baseline="0" dirty="0"/>
              <a:t> </a:t>
            </a:r>
            <a:r>
              <a:rPr lang="en-US" altLang="zh-CN" baseline="0" dirty="0"/>
              <a:t>the</a:t>
            </a:r>
            <a:r>
              <a:rPr lang="zh-CN" altLang="en-US" baseline="0" dirty="0"/>
              <a:t> </a:t>
            </a:r>
            <a:r>
              <a:rPr lang="en-US" altLang="zh-CN" baseline="0" dirty="0"/>
              <a:t>remaining</a:t>
            </a:r>
            <a:r>
              <a:rPr lang="zh-CN" altLang="en-US" baseline="0" dirty="0"/>
              <a:t> </a:t>
            </a:r>
            <a:r>
              <a:rPr lang="en-US" altLang="zh-CN" baseline="0" dirty="0"/>
              <a:t>nodes</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recursion</a:t>
            </a:r>
            <a:r>
              <a:rPr lang="zh-CN" altLang="en-US" baseline="0" dirty="0"/>
              <a:t> </a:t>
            </a:r>
            <a:r>
              <a:rPr lang="en-US" altLang="zh-CN" baseline="0" dirty="0"/>
              <a:t>level</a:t>
            </a:r>
            <a:r>
              <a:rPr lang="zh-CN" altLang="en-US" baseline="0" dirty="0"/>
              <a:t> </a:t>
            </a:r>
            <a:r>
              <a:rPr lang="en-US" altLang="zh-CN" baseline="0" dirty="0"/>
              <a:t>are</a:t>
            </a:r>
            <a:r>
              <a:rPr lang="zh-CN" altLang="en-US" baseline="0" dirty="0"/>
              <a:t> </a:t>
            </a:r>
            <a:r>
              <a:rPr lang="en-US" altLang="zh-CN" baseline="0" dirty="0"/>
              <a:t>wrapped</a:t>
            </a:r>
            <a:r>
              <a:rPr lang="zh-CN" altLang="en-US" baseline="0" dirty="0"/>
              <a:t> </a:t>
            </a:r>
            <a:r>
              <a:rPr lang="en-US" altLang="zh-CN" baseline="0" dirty="0"/>
              <a:t>as</a:t>
            </a:r>
            <a:r>
              <a:rPr lang="zh-CN" altLang="en-US" baseline="0" dirty="0"/>
              <a:t> </a:t>
            </a:r>
            <a:r>
              <a:rPr lang="en-US" altLang="zh-CN" baseline="0" dirty="0"/>
              <a:t>new</a:t>
            </a:r>
            <a:r>
              <a:rPr lang="zh-CN" altLang="en-US" baseline="0" dirty="0"/>
              <a:t> </a:t>
            </a:r>
            <a:r>
              <a:rPr lang="en-US" altLang="zh-CN" baseline="0" dirty="0"/>
              <a:t>tasks</a:t>
            </a:r>
            <a:r>
              <a:rPr lang="zh-CN" altLang="en-US" baseline="0" dirty="0"/>
              <a:t> </a:t>
            </a:r>
            <a:r>
              <a:rPr lang="en-US" altLang="zh-CN" baseline="0" dirty="0"/>
              <a:t>and</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system</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scheduled,</a:t>
            </a:r>
            <a:r>
              <a:rPr lang="zh-CN" altLang="en-US" baseline="0" dirty="0"/>
              <a:t> </a:t>
            </a:r>
            <a:r>
              <a:rPr lang="en-US" altLang="zh-CN" baseline="0" dirty="0"/>
              <a:t>and</a:t>
            </a:r>
            <a:r>
              <a:rPr lang="zh-CN" altLang="en-US" baseline="0" dirty="0"/>
              <a:t> </a:t>
            </a:r>
            <a:r>
              <a:rPr lang="en-US" altLang="zh-CN" baseline="0" dirty="0"/>
              <a:t>backtracking</a:t>
            </a:r>
            <a:r>
              <a:rPr lang="zh-CN" altLang="en-US" baseline="0" dirty="0"/>
              <a:t> </a:t>
            </a:r>
            <a:r>
              <a:rPr lang="en-US" altLang="zh-CN" baseline="0" dirty="0"/>
              <a:t>happens</a:t>
            </a:r>
            <a:r>
              <a:rPr lang="zh-CN" altLang="en-US" baseline="0" dirty="0"/>
              <a:t> </a:t>
            </a:r>
            <a:r>
              <a:rPr lang="en-US" altLang="zh-CN" baseline="0" dirty="0"/>
              <a:t>to</a:t>
            </a:r>
            <a:r>
              <a:rPr lang="zh-CN" altLang="en-US" baseline="0" dirty="0"/>
              <a:t> </a:t>
            </a:r>
            <a:r>
              <a:rPr lang="en-US" altLang="zh-CN" baseline="0" dirty="0"/>
              <a:t>create</a:t>
            </a:r>
            <a:r>
              <a:rPr lang="zh-CN" altLang="en-US" baseline="0" dirty="0"/>
              <a:t> </a:t>
            </a:r>
            <a:r>
              <a:rPr lang="en-US" altLang="zh-CN" baseline="0" dirty="0"/>
              <a:t>tasks</a:t>
            </a:r>
            <a:r>
              <a:rPr lang="zh-CN" altLang="en-US" baseline="0" dirty="0"/>
              <a:t> </a:t>
            </a:r>
            <a:r>
              <a:rPr lang="en-US" altLang="zh-CN" baseline="0" dirty="0"/>
              <a:t>for</a:t>
            </a:r>
            <a:r>
              <a:rPr lang="zh-CN" altLang="en-US" baseline="0" dirty="0"/>
              <a:t> </a:t>
            </a:r>
            <a:r>
              <a:rPr lang="en-US" altLang="zh-CN" baseline="0" dirty="0"/>
              <a:t>upper-level</a:t>
            </a:r>
            <a:r>
              <a:rPr lang="zh-CN" altLang="en-US" baseline="0" dirty="0"/>
              <a:t> </a:t>
            </a:r>
            <a:r>
              <a:rPr lang="en-US" altLang="zh-CN" baseline="0" dirty="0"/>
              <a:t>tree</a:t>
            </a:r>
            <a:r>
              <a:rPr lang="zh-CN" altLang="en-US" baseline="0" dirty="0"/>
              <a:t> </a:t>
            </a:r>
            <a:r>
              <a:rPr lang="en-US" altLang="zh-CN" baseline="0" dirty="0"/>
              <a:t>nodes.</a:t>
            </a:r>
          </a:p>
          <a:p>
            <a:endParaRPr lang="en-US" altLang="zh-CN" baseline="0" dirty="0"/>
          </a:p>
          <a:p>
            <a:r>
              <a:rPr lang="en-US" altLang="zh-CN" baseline="0" dirty="0"/>
              <a:t>[move</a:t>
            </a:r>
            <a:r>
              <a:rPr lang="zh-CN" altLang="en-US" baseline="0" dirty="0"/>
              <a:t> </a:t>
            </a:r>
            <a:r>
              <a:rPr lang="en-US" altLang="zh-CN" baseline="0" dirty="0"/>
              <a:t>mouse]</a:t>
            </a:r>
          </a:p>
          <a:p>
            <a:r>
              <a:rPr lang="en-US" altLang="zh-CN" baseline="0" dirty="0"/>
              <a:t>For</a:t>
            </a:r>
            <a:r>
              <a:rPr lang="zh-CN" altLang="en-US" baseline="0" dirty="0"/>
              <a:t> </a:t>
            </a:r>
            <a:r>
              <a:rPr lang="en-US" altLang="zh-CN" baseline="0" dirty="0"/>
              <a:t>example,</a:t>
            </a:r>
            <a:r>
              <a:rPr lang="zh-CN" altLang="en-US" baseline="0" dirty="0"/>
              <a:t> </a:t>
            </a:r>
            <a:r>
              <a:rPr lang="en-US" altLang="zh-CN" baseline="0" dirty="0"/>
              <a:t>assume</a:t>
            </a:r>
            <a:r>
              <a:rPr lang="zh-CN" altLang="en-US" baseline="0" dirty="0"/>
              <a:t> </a:t>
            </a:r>
            <a:r>
              <a:rPr lang="en-US" altLang="zh-CN" baseline="0" dirty="0"/>
              <a:t>that</a:t>
            </a:r>
            <a:r>
              <a:rPr lang="zh-CN" altLang="en-US" baseline="0" dirty="0"/>
              <a:t> </a:t>
            </a:r>
            <a:r>
              <a:rPr lang="en-US" altLang="zh-CN" baseline="0" dirty="0"/>
              <a:t>we</a:t>
            </a:r>
            <a:r>
              <a:rPr lang="zh-CN" altLang="en-US" baseline="0" dirty="0"/>
              <a:t> </a:t>
            </a:r>
            <a:r>
              <a:rPr lang="en-US" altLang="zh-CN" baseline="0" dirty="0"/>
              <a:t>are</a:t>
            </a:r>
            <a:r>
              <a:rPr lang="zh-CN" altLang="en-US" baseline="0" dirty="0"/>
              <a:t> </a:t>
            </a:r>
            <a:r>
              <a:rPr lang="en-US" altLang="zh-CN" baseline="0" dirty="0"/>
              <a:t>mining</a:t>
            </a:r>
            <a:r>
              <a:rPr lang="zh-CN" altLang="en-US" baseline="0" dirty="0"/>
              <a:t> </a:t>
            </a:r>
            <a:r>
              <a:rPr lang="en-US" altLang="zh-CN" baseline="0" dirty="0"/>
              <a:t>this</a:t>
            </a:r>
            <a:r>
              <a:rPr lang="zh-CN" altLang="en-US" baseline="0" dirty="0"/>
              <a:t> </a:t>
            </a:r>
            <a:r>
              <a:rPr lang="en-US" altLang="zh-CN" baseline="0" dirty="0"/>
              <a:t>subtree</a:t>
            </a:r>
            <a:r>
              <a:rPr lang="zh-CN" altLang="en-US" baseline="0" dirty="0"/>
              <a:t> </a:t>
            </a:r>
            <a:r>
              <a:rPr lang="en-US" altLang="zh-CN" baseline="0" dirty="0"/>
              <a:t>in</a:t>
            </a:r>
            <a:r>
              <a:rPr lang="zh-CN" altLang="en-US" baseline="0" dirty="0"/>
              <a:t> </a:t>
            </a:r>
            <a:r>
              <a:rPr lang="en-US" altLang="zh-CN" baseline="0" dirty="0"/>
              <a:t>depth</a:t>
            </a:r>
            <a:r>
              <a:rPr lang="zh-CN" altLang="en-US" baseline="0" dirty="0"/>
              <a:t> </a:t>
            </a:r>
            <a:r>
              <a:rPr lang="en-US" altLang="zh-CN" baseline="0" dirty="0"/>
              <a:t>first</a:t>
            </a:r>
            <a:r>
              <a:rPr lang="zh-CN" altLang="en-US" baseline="0" dirty="0"/>
              <a:t> </a:t>
            </a:r>
            <a:r>
              <a:rPr lang="en-US" altLang="zh-CN" baseline="0" dirty="0"/>
              <a:t>order,</a:t>
            </a:r>
            <a:r>
              <a:rPr lang="zh-CN" altLang="en-US" baseline="0" dirty="0"/>
              <a:t> </a:t>
            </a:r>
            <a:r>
              <a:rPr lang="en-US" altLang="zh-CN" baseline="0" dirty="0"/>
              <a:t>and</a:t>
            </a:r>
            <a:r>
              <a:rPr lang="zh-CN" altLang="en-US" baseline="0" dirty="0"/>
              <a:t> </a:t>
            </a:r>
            <a:r>
              <a:rPr lang="en-US" altLang="zh-CN" baseline="0" dirty="0"/>
              <a:t>before</a:t>
            </a:r>
            <a:r>
              <a:rPr lang="zh-CN" altLang="en-US" baseline="0" dirty="0"/>
              <a:t> </a:t>
            </a:r>
            <a:r>
              <a:rPr lang="en-US" altLang="zh-CN" baseline="0" dirty="0"/>
              <a:t>mining</a:t>
            </a:r>
            <a:r>
              <a:rPr lang="zh-CN" altLang="en-US" baseline="0" dirty="0"/>
              <a:t> </a:t>
            </a:r>
            <a:r>
              <a:rPr lang="en-US" altLang="zh-CN" baseline="0" dirty="0"/>
              <a:t>pattern</a:t>
            </a:r>
            <a:r>
              <a:rPr lang="zh-CN" altLang="en-US" baseline="0" dirty="0"/>
              <a:t> </a:t>
            </a:r>
            <a:r>
              <a:rPr lang="en-US" altLang="zh-CN" baseline="0" dirty="0"/>
              <a:t>ABC,</a:t>
            </a:r>
            <a:r>
              <a:rPr lang="zh-CN" altLang="en-US" baseline="0" dirty="0"/>
              <a:t> </a:t>
            </a:r>
            <a:r>
              <a:rPr lang="en-US" altLang="zh-CN" baseline="0" dirty="0"/>
              <a:t>time</a:t>
            </a:r>
            <a:r>
              <a:rPr lang="zh-CN" altLang="en-US" baseline="0" dirty="0"/>
              <a:t> </a:t>
            </a:r>
            <a:r>
              <a:rPr lang="en-US" altLang="zh-CN" baseline="0" dirty="0"/>
              <a:t>out</a:t>
            </a:r>
            <a:r>
              <a:rPr lang="zh-CN" altLang="en-US" baseline="0" dirty="0"/>
              <a:t> </a:t>
            </a:r>
            <a:r>
              <a:rPr lang="en-US" altLang="zh-CN" baseline="0" dirty="0"/>
              <a:t>happens,</a:t>
            </a:r>
            <a:r>
              <a:rPr lang="zh-CN" altLang="en-US" baseline="0" dirty="0"/>
              <a:t> </a:t>
            </a:r>
            <a:r>
              <a:rPr lang="en-US" altLang="zh-CN" baseline="0" dirty="0"/>
              <a:t>then</a:t>
            </a:r>
            <a:r>
              <a:rPr lang="zh-CN" altLang="en-US" baseline="0" dirty="0"/>
              <a:t> </a:t>
            </a:r>
            <a:r>
              <a:rPr lang="en-US" altLang="zh-CN" baseline="0" dirty="0"/>
              <a:t>ABC</a:t>
            </a:r>
            <a:r>
              <a:rPr lang="zh-CN" altLang="en-US" baseline="0" dirty="0"/>
              <a:t> </a:t>
            </a:r>
            <a:r>
              <a:rPr lang="en-US" altLang="zh-CN" baseline="0" dirty="0"/>
              <a:t>will</a:t>
            </a:r>
            <a:r>
              <a:rPr lang="zh-CN" altLang="en-US" baseline="0" dirty="0"/>
              <a:t> </a:t>
            </a:r>
            <a:r>
              <a:rPr lang="en-US" altLang="zh-CN" baseline="0" dirty="0"/>
              <a:t>become</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task,</a:t>
            </a:r>
            <a:r>
              <a:rPr lang="zh-CN" altLang="en-US" baseline="0" dirty="0"/>
              <a:t> </a:t>
            </a:r>
            <a:r>
              <a:rPr lang="en-US" altLang="zh-CN" baseline="0" dirty="0"/>
              <a:t>and</a:t>
            </a:r>
            <a:r>
              <a:rPr lang="zh-CN" altLang="en-US" baseline="0" dirty="0"/>
              <a:t> </a:t>
            </a:r>
            <a:r>
              <a:rPr lang="en-US" altLang="zh-CN" baseline="0" dirty="0"/>
              <a:t>we</a:t>
            </a:r>
            <a:r>
              <a:rPr lang="zh-CN" altLang="en-US" baseline="0" dirty="0"/>
              <a:t> </a:t>
            </a:r>
            <a:r>
              <a:rPr lang="en-US" altLang="zh-CN" baseline="0" dirty="0"/>
              <a:t>backtrack</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parent</a:t>
            </a:r>
            <a:r>
              <a:rPr lang="zh-CN" altLang="en-US" baseline="0" dirty="0"/>
              <a:t> </a:t>
            </a:r>
            <a:r>
              <a:rPr lang="en-US" altLang="zh-CN" baseline="0" dirty="0"/>
              <a:t>level,</a:t>
            </a:r>
            <a:r>
              <a:rPr lang="zh-CN" altLang="en-US" baseline="0" dirty="0"/>
              <a:t> </a:t>
            </a:r>
            <a:r>
              <a:rPr lang="en-US" altLang="zh-CN" baseline="0" dirty="0"/>
              <a:t>where</a:t>
            </a:r>
            <a:r>
              <a:rPr lang="zh-CN" altLang="en-US" baseline="0" dirty="0"/>
              <a:t> </a:t>
            </a:r>
            <a:r>
              <a:rPr lang="en-US" altLang="zh-CN" baseline="0" dirty="0"/>
              <a:t>AC</a:t>
            </a:r>
            <a:r>
              <a:rPr lang="zh-CN" altLang="en-US" baseline="0" dirty="0"/>
              <a:t> </a:t>
            </a:r>
            <a:r>
              <a:rPr lang="en-US" altLang="zh-CN" baseline="0" dirty="0"/>
              <a:t>also</a:t>
            </a:r>
            <a:r>
              <a:rPr lang="zh-CN" altLang="en-US" baseline="0" dirty="0"/>
              <a:t> </a:t>
            </a:r>
            <a:r>
              <a:rPr lang="en-US" altLang="zh-CN" baseline="0" dirty="0"/>
              <a:t>times</a:t>
            </a:r>
            <a:r>
              <a:rPr lang="zh-CN" altLang="en-US" baseline="0" dirty="0"/>
              <a:t> </a:t>
            </a:r>
            <a:r>
              <a:rPr lang="en-US" altLang="zh-CN" baseline="0" dirty="0"/>
              <a:t>out</a:t>
            </a:r>
            <a:r>
              <a:rPr lang="zh-CN" altLang="en-US" baseline="0" dirty="0"/>
              <a:t> </a:t>
            </a:r>
            <a:r>
              <a:rPr lang="en-US" altLang="zh-CN" baseline="0" dirty="0"/>
              <a:t>and</a:t>
            </a:r>
            <a:r>
              <a:rPr lang="zh-CN" altLang="en-US" baseline="0" dirty="0"/>
              <a:t> </a:t>
            </a:r>
            <a:r>
              <a:rPr lang="en-US" altLang="zh-CN" baseline="0" dirty="0"/>
              <a:t>becomes</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task,</a:t>
            </a:r>
            <a:r>
              <a:rPr lang="zh-CN" altLang="en-US" baseline="0" dirty="0"/>
              <a:t> </a:t>
            </a:r>
            <a:r>
              <a:rPr lang="en-US" altLang="zh-CN" baseline="0" dirty="0"/>
              <a:t>followed</a:t>
            </a:r>
            <a:r>
              <a:rPr lang="zh-CN" altLang="en-US" baseline="0" dirty="0"/>
              <a:t> </a:t>
            </a:r>
            <a:r>
              <a:rPr lang="en-US" altLang="zh-CN" baseline="0" dirty="0"/>
              <a:t>by</a:t>
            </a:r>
            <a:r>
              <a:rPr lang="zh-CN" altLang="en-US" baseline="0" dirty="0"/>
              <a:t> </a:t>
            </a:r>
            <a:r>
              <a:rPr lang="en-US" altLang="zh-CN" baseline="0" dirty="0"/>
              <a:t>B,</a:t>
            </a:r>
            <a:r>
              <a:rPr lang="zh-CN" altLang="en-US" baseline="0" dirty="0"/>
              <a:t> </a:t>
            </a:r>
            <a:r>
              <a:rPr lang="en-US" altLang="zh-CN" baseline="0" dirty="0"/>
              <a:t>and</a:t>
            </a:r>
            <a:r>
              <a:rPr lang="zh-CN" altLang="en-US" baseline="0" dirty="0"/>
              <a:t> </a:t>
            </a:r>
            <a:r>
              <a:rPr lang="en-US" altLang="zh-CN" baseline="0" dirty="0"/>
              <a:t>C</a:t>
            </a:r>
          </a:p>
          <a:p>
            <a:endParaRPr lang="en-US" altLang="zh-CN" baseline="0" dirty="0"/>
          </a:p>
          <a:p>
            <a:r>
              <a:rPr lang="en-US" altLang="zh-CN" baseline="0" dirty="0"/>
              <a:t>We</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we</a:t>
            </a:r>
            <a:r>
              <a:rPr lang="zh-CN" altLang="en-US" baseline="0" dirty="0"/>
              <a:t> </a:t>
            </a:r>
            <a:r>
              <a:rPr lang="en-US" altLang="zh-CN" baseline="0" dirty="0"/>
              <a:t>do</a:t>
            </a:r>
            <a:r>
              <a:rPr lang="zh-CN" altLang="en-US" baseline="0" dirty="0"/>
              <a:t> </a:t>
            </a:r>
            <a:r>
              <a:rPr lang="en-US" altLang="zh-CN" baseline="0" dirty="0"/>
              <a:t>not</a:t>
            </a:r>
            <a:r>
              <a:rPr lang="zh-CN" altLang="en-US" baseline="0" dirty="0"/>
              <a:t> </a:t>
            </a:r>
            <a:r>
              <a:rPr lang="en-US" altLang="zh-CN" baseline="0" dirty="0"/>
              <a:t>over-partition</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method.</a:t>
            </a:r>
            <a:r>
              <a:rPr lang="zh-CN" altLang="en-US" baseline="0" dirty="0"/>
              <a:t> </a:t>
            </a:r>
            <a:endParaRPr lang="en-US" altLang="zh-CN"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[move</a:t>
            </a:r>
            <a:r>
              <a:rPr lang="zh-CN" altLang="en-US" baseline="0" dirty="0"/>
              <a:t> </a:t>
            </a:r>
            <a:r>
              <a:rPr lang="en-US" altLang="zh-CN" baseline="0" dirty="0"/>
              <a:t>mouse]</a:t>
            </a:r>
          </a:p>
          <a:p>
            <a:r>
              <a:rPr lang="en-US" altLang="zh-CN" baseline="0" dirty="0"/>
              <a:t>For</a:t>
            </a:r>
            <a:r>
              <a:rPr lang="zh-CN" altLang="en-US" baseline="0" dirty="0"/>
              <a:t> </a:t>
            </a:r>
            <a:r>
              <a:rPr lang="en-US" altLang="zh-CN" baseline="0" dirty="0"/>
              <a:t>example,</a:t>
            </a:r>
            <a:r>
              <a:rPr lang="zh-CN" altLang="en-US" baseline="0" dirty="0"/>
              <a:t> </a:t>
            </a:r>
            <a:r>
              <a:rPr lang="en-US" altLang="zh-CN" baseline="0" dirty="0"/>
              <a:t>the</a:t>
            </a:r>
            <a:r>
              <a:rPr lang="zh-CN" altLang="en-US" baseline="0" dirty="0"/>
              <a:t> </a:t>
            </a:r>
            <a:r>
              <a:rPr lang="en-US" altLang="zh-CN" baseline="0" dirty="0"/>
              <a:t>subtree</a:t>
            </a:r>
            <a:r>
              <a:rPr lang="zh-CN" altLang="en-US" baseline="0" dirty="0"/>
              <a:t> </a:t>
            </a:r>
            <a:r>
              <a:rPr lang="en-US" altLang="zh-CN" baseline="0" dirty="0"/>
              <a:t>of</a:t>
            </a:r>
            <a:r>
              <a:rPr lang="zh-CN" altLang="en-US" baseline="0" dirty="0"/>
              <a:t> </a:t>
            </a:r>
            <a:r>
              <a:rPr lang="en-US" altLang="zh-CN" baseline="0" dirty="0"/>
              <a:t>node</a:t>
            </a:r>
            <a:r>
              <a:rPr lang="zh-CN" altLang="en-US" baseline="0" dirty="0"/>
              <a:t> </a:t>
            </a:r>
            <a:r>
              <a:rPr lang="en-US" altLang="zh-CN" baseline="0" dirty="0"/>
              <a:t>C</a:t>
            </a:r>
            <a:r>
              <a:rPr lang="zh-CN" altLang="en-US" baseline="0" dirty="0"/>
              <a:t> </a:t>
            </a:r>
            <a:r>
              <a:rPr lang="en-US" altLang="zh-CN" baseline="0" dirty="0"/>
              <a:t>becomes</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task,</a:t>
            </a:r>
            <a:r>
              <a:rPr lang="zh-CN" altLang="en-US" baseline="0" dirty="0"/>
              <a:t> </a:t>
            </a:r>
            <a:r>
              <a:rPr lang="en-US" altLang="zh-CN" baseline="0" dirty="0"/>
              <a:t>not</a:t>
            </a:r>
            <a:r>
              <a:rPr lang="zh-CN" altLang="en-US" baseline="0" dirty="0"/>
              <a:t> </a:t>
            </a:r>
            <a:r>
              <a:rPr lang="en-US" altLang="zh-CN" baseline="0" dirty="0"/>
              <a:t>any</a:t>
            </a:r>
            <a:r>
              <a:rPr lang="zh-CN" altLang="en-US" baseline="0" dirty="0"/>
              <a:t> </a:t>
            </a:r>
            <a:r>
              <a:rPr lang="en-US" altLang="zh-CN" baseline="0" dirty="0"/>
              <a:t>subtree</a:t>
            </a:r>
            <a:r>
              <a:rPr lang="zh-CN" altLang="en-US" baseline="0" dirty="0"/>
              <a:t> </a:t>
            </a:r>
            <a:r>
              <a:rPr lang="en-US" altLang="zh-CN" baseline="0" dirty="0"/>
              <a:t>under</a:t>
            </a:r>
            <a:r>
              <a:rPr lang="zh-CN" altLang="en-US" baseline="0" dirty="0"/>
              <a:t> </a:t>
            </a:r>
            <a:r>
              <a:rPr lang="en-US" altLang="zh-CN" baseline="0" dirty="0"/>
              <a:t>node</a:t>
            </a:r>
            <a:r>
              <a:rPr lang="zh-CN" altLang="en-US" baseline="0" dirty="0"/>
              <a:t> </a:t>
            </a:r>
            <a:r>
              <a:rPr lang="en-US" altLang="zh-CN" baseline="0" dirty="0"/>
              <a:t>C</a:t>
            </a:r>
          </a:p>
        </p:txBody>
      </p:sp>
      <p:sp>
        <p:nvSpPr>
          <p:cNvPr id="4" name="Slide Number Placeholder 3"/>
          <p:cNvSpPr>
            <a:spLocks noGrp="1"/>
          </p:cNvSpPr>
          <p:nvPr>
            <p:ph type="sldNum" sz="quarter" idx="10"/>
          </p:nvPr>
        </p:nvSpPr>
        <p:spPr/>
        <p:txBody>
          <a:bodyPr/>
          <a:lstStyle/>
          <a:p>
            <a:fld id="{E4BD9A76-C457-694D-9067-3B862B4C239D}" type="slidenum">
              <a:rPr lang="en-US" smtClean="0"/>
              <a:pPr/>
              <a:t>90</a:t>
            </a:fld>
            <a:endParaRPr lang="en-US"/>
          </a:p>
        </p:txBody>
      </p:sp>
    </p:spTree>
    <p:extLst>
      <p:ext uri="{BB962C8B-B14F-4D97-AF65-F5344CB8AC3E}">
        <p14:creationId xmlns:p14="http://schemas.microsoft.com/office/powerpoint/2010/main" val="14165764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aseline="0" dirty="0"/>
              <a:t>Without</a:t>
            </a:r>
            <a:r>
              <a:rPr lang="zh-CN" altLang="en-US" baseline="0" dirty="0"/>
              <a:t> </a:t>
            </a:r>
            <a:r>
              <a:rPr lang="en-US" altLang="zh-CN" baseline="0" dirty="0"/>
              <a:t>any</a:t>
            </a:r>
            <a:r>
              <a:rPr lang="zh-CN" altLang="en-US" baseline="0" dirty="0"/>
              <a:t> </a:t>
            </a:r>
            <a:r>
              <a:rPr lang="en-US" altLang="zh-CN" baseline="0" dirty="0"/>
              <a:t>further</a:t>
            </a:r>
            <a:r>
              <a:rPr lang="zh-CN" altLang="en-US" baseline="0" dirty="0"/>
              <a:t> </a:t>
            </a:r>
            <a:r>
              <a:rPr lang="en-US" altLang="zh-CN" baseline="0" dirty="0"/>
              <a:t>delay,</a:t>
            </a:r>
            <a:r>
              <a:rPr lang="zh-CN" altLang="en-US" baseline="0" dirty="0"/>
              <a:t> </a:t>
            </a:r>
            <a:r>
              <a:rPr lang="en-US" altLang="zh-CN" baseline="0" dirty="0"/>
              <a:t>let’s</a:t>
            </a:r>
            <a:r>
              <a:rPr lang="zh-CN" altLang="en-US" baseline="0" dirty="0"/>
              <a:t> </a:t>
            </a:r>
            <a:r>
              <a:rPr lang="en-US" altLang="zh-CN" baseline="0" dirty="0"/>
              <a:t>welcome</a:t>
            </a:r>
            <a:r>
              <a:rPr lang="zh-CN" altLang="en-US" baseline="0" dirty="0"/>
              <a:t> </a:t>
            </a:r>
            <a:r>
              <a:rPr lang="en-US" baseline="0" dirty="0" err="1"/>
              <a:t>Guimu</a:t>
            </a:r>
            <a:r>
              <a:rPr lang="zh-CN" altLang="en-US" baseline="0" dirty="0"/>
              <a:t> </a:t>
            </a:r>
            <a:r>
              <a:rPr lang="en-US" altLang="zh-CN" baseline="0" dirty="0"/>
              <a:t>to</a:t>
            </a:r>
            <a:r>
              <a:rPr lang="zh-CN" altLang="en-US" baseline="0" dirty="0"/>
              <a:t> </a:t>
            </a:r>
            <a:r>
              <a:rPr lang="en-US" altLang="zh-CN" baseline="0" dirty="0"/>
              <a:t>give</a:t>
            </a:r>
            <a:r>
              <a:rPr lang="zh-CN" altLang="en-US" baseline="0" dirty="0"/>
              <a:t> </a:t>
            </a:r>
            <a:r>
              <a:rPr lang="en-US" altLang="zh-CN" baseline="0" dirty="0"/>
              <a:t>the</a:t>
            </a:r>
            <a:r>
              <a:rPr lang="zh-CN" altLang="en-US" baseline="0" dirty="0"/>
              <a:t> </a:t>
            </a:r>
            <a:r>
              <a:rPr lang="en-US" altLang="zh-CN" baseline="0" dirty="0"/>
              <a:t>second</a:t>
            </a:r>
            <a:r>
              <a:rPr lang="zh-CN" altLang="en-US" baseline="0" dirty="0"/>
              <a:t> </a:t>
            </a:r>
            <a:r>
              <a:rPr lang="en-US" altLang="zh-CN" baseline="0" dirty="0"/>
              <a:t>part</a:t>
            </a:r>
            <a:r>
              <a:rPr lang="zh-CN" altLang="en-US" baseline="0" dirty="0"/>
              <a:t> </a:t>
            </a:r>
            <a:r>
              <a:rPr lang="en-US" altLang="zh-CN" baseline="0" dirty="0"/>
              <a:t>of</a:t>
            </a:r>
            <a:r>
              <a:rPr lang="zh-CN" altLang="en-US" baseline="0" dirty="0"/>
              <a:t> </a:t>
            </a:r>
            <a:r>
              <a:rPr lang="en-US" altLang="zh-CN" baseline="0" dirty="0"/>
              <a:t>this</a:t>
            </a:r>
            <a:r>
              <a:rPr lang="zh-CN" altLang="en-US" baseline="0" dirty="0"/>
              <a:t> </a:t>
            </a:r>
            <a:r>
              <a:rPr lang="en-US" altLang="zh-CN" baseline="0" dirty="0"/>
              <a:t>talk.</a:t>
            </a:r>
            <a:endParaRPr lang="en-US" baseline="0" dirty="0"/>
          </a:p>
          <a:p>
            <a:endParaRPr lang="en-US" baseline="0" dirty="0"/>
          </a:p>
          <a:p>
            <a:r>
              <a:rPr lang="en-US" altLang="zh-CN" baseline="0" dirty="0"/>
              <a:t>-------</a:t>
            </a:r>
            <a:endParaRPr lang="en-US" baseline="0" dirty="0"/>
          </a:p>
          <a:p>
            <a:endParaRPr lang="en-US" baseline="0" dirty="0"/>
          </a:p>
          <a:p>
            <a:r>
              <a:rPr lang="en-US" baseline="0" dirty="0"/>
              <a:t>Hello </a:t>
            </a:r>
            <a:r>
              <a:rPr lang="en-US" altLang="zh-CN" baseline="0" dirty="0"/>
              <a:t>e</a:t>
            </a:r>
            <a:r>
              <a:rPr lang="en-US" baseline="0" dirty="0"/>
              <a:t>veryone, my name is </a:t>
            </a:r>
            <a:r>
              <a:rPr lang="en-US" baseline="0" dirty="0" err="1"/>
              <a:t>Guimu</a:t>
            </a:r>
            <a:r>
              <a:rPr lang="en-US" baseline="0" dirty="0"/>
              <a:t> Guo and I am a PhD from the Computer Science department of the University of Alabama at Birmingham. I will present the </a:t>
            </a:r>
            <a:r>
              <a:rPr lang="en-US" altLang="zh-CN" baseline="0" dirty="0"/>
              <a:t>next</a:t>
            </a:r>
            <a:r>
              <a:rPr lang="en-US" baseline="0" dirty="0"/>
              <a:t> 2 sections</a:t>
            </a:r>
            <a:r>
              <a:rPr lang="en-US" altLang="zh-CN" baseline="0" dirty="0"/>
              <a:t>,</a:t>
            </a:r>
            <a:r>
              <a:rPr lang="zh-CN" altLang="en-US" baseline="0" dirty="0"/>
              <a:t> </a:t>
            </a:r>
            <a:r>
              <a:rPr lang="en-US" altLang="zh-CN" baseline="0" dirty="0"/>
              <a:t>mainly</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G-thinker</a:t>
            </a:r>
            <a:r>
              <a:rPr lang="zh-CN" altLang="en-US" baseline="0" dirty="0"/>
              <a:t> </a:t>
            </a:r>
            <a:r>
              <a:rPr lang="en-US" altLang="zh-CN" baseline="0" dirty="0"/>
              <a:t>system.</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91</a:t>
            </a:fld>
            <a:endParaRPr lang="en-US"/>
          </a:p>
        </p:txBody>
      </p:sp>
    </p:spTree>
    <p:extLst>
      <p:ext uri="{BB962C8B-B14F-4D97-AF65-F5344CB8AC3E}">
        <p14:creationId xmlns:p14="http://schemas.microsoft.com/office/powerpoint/2010/main" val="28024586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let me introduce </a:t>
            </a:r>
            <a:r>
              <a:rPr lang="en-US" altLang="zh-CN" baseline="0" dirty="0"/>
              <a:t>the</a:t>
            </a:r>
            <a:r>
              <a:rPr lang="en-US" baseline="0" dirty="0"/>
              <a:t> target problem</a:t>
            </a:r>
            <a:r>
              <a:rPr lang="en-US" altLang="zh-CN" baseline="0" dirty="0"/>
              <a:t>s</a:t>
            </a:r>
            <a:r>
              <a:rPr lang="zh-CN" altLang="en-US" baseline="0" dirty="0"/>
              <a:t> </a:t>
            </a:r>
            <a:r>
              <a:rPr lang="en-US" altLang="zh-CN" baseline="0" dirty="0"/>
              <a:t>of</a:t>
            </a:r>
            <a:r>
              <a:rPr lang="zh-CN" altLang="en-US" baseline="0" dirty="0"/>
              <a:t> </a:t>
            </a:r>
            <a:r>
              <a:rPr lang="en-US" altLang="zh-CN" baseline="0" dirty="0"/>
              <a:t>G-thinker,</a:t>
            </a:r>
            <a:r>
              <a:rPr lang="zh-CN" altLang="en-US" baseline="0" dirty="0"/>
              <a:t> </a:t>
            </a:r>
            <a:r>
              <a:rPr lang="en-US" altLang="zh-CN" baseline="0" dirty="0"/>
              <a:t>that</a:t>
            </a:r>
            <a:r>
              <a:rPr lang="zh-CN" altLang="en-US" baseline="0" dirty="0"/>
              <a:t> </a:t>
            </a:r>
            <a:r>
              <a:rPr lang="en-US" altLang="zh-CN" baseline="0" dirty="0"/>
              <a:t>is,</a:t>
            </a:r>
            <a:r>
              <a:rPr lang="zh-CN" altLang="en-US" baseline="0" dirty="0"/>
              <a:t> </a:t>
            </a:r>
            <a:r>
              <a:rPr lang="en-US" baseline="0" dirty="0"/>
              <a:t>to find qualified subgraph instances from a big graph.</a:t>
            </a:r>
          </a:p>
          <a:p>
            <a:r>
              <a:rPr lang="en-US" baseline="0" dirty="0"/>
              <a:t>One example </a:t>
            </a:r>
            <a:r>
              <a:rPr lang="en-US" altLang="zh-CN" baseline="0" dirty="0"/>
              <a:t>application</a:t>
            </a:r>
            <a:r>
              <a:rPr lang="zh-CN" altLang="en-US" baseline="0" dirty="0"/>
              <a:t> </a:t>
            </a:r>
            <a:r>
              <a:rPr lang="en-US" baseline="0" dirty="0"/>
              <a:t>is to mine dense subgraph structures such as cliques</a:t>
            </a:r>
            <a:r>
              <a:rPr lang="en-US" altLang="zh-CN" baseline="0" dirty="0"/>
              <a:t>,</a:t>
            </a:r>
            <a:r>
              <a:rPr lang="zh-CN" altLang="en-US" baseline="0" dirty="0"/>
              <a:t> </a:t>
            </a:r>
            <a:r>
              <a:rPr lang="en-US" altLang="zh-CN" baseline="0" dirty="0"/>
              <a:t>pseudo-cliques</a:t>
            </a:r>
            <a:r>
              <a:rPr lang="zh-CN" altLang="en-US" baseline="0" dirty="0"/>
              <a:t> </a:t>
            </a:r>
            <a:r>
              <a:rPr lang="en-US" baseline="0" dirty="0"/>
              <a:t>and many other dense subgraph definitions</a:t>
            </a:r>
            <a:r>
              <a:rPr lang="en-US" altLang="zh-CN" baseline="0" dirty="0"/>
              <a:t>.</a:t>
            </a:r>
            <a:r>
              <a:rPr lang="zh-CN" altLang="en-US" baseline="0" dirty="0"/>
              <a:t> </a:t>
            </a:r>
            <a:r>
              <a:rPr lang="en-US" altLang="zh-CN" baseline="0" dirty="0"/>
              <a:t>For</a:t>
            </a:r>
            <a:r>
              <a:rPr lang="zh-CN" altLang="en-US" baseline="0" dirty="0"/>
              <a:t> </a:t>
            </a:r>
            <a:r>
              <a:rPr lang="en-US" altLang="zh-CN" baseline="0" dirty="0"/>
              <a:t>example,</a:t>
            </a:r>
            <a:r>
              <a:rPr lang="en-US" baseline="0" dirty="0"/>
              <a:t> quasi-</a:t>
            </a:r>
            <a:r>
              <a:rPr lang="en-US" baseline="0" dirty="0" err="1"/>
              <a:t>cliques</a:t>
            </a:r>
            <a:r>
              <a:rPr lang="en-US" altLang="zh-CN" baseline="0" dirty="0" err="1"/>
              <a:t>are</a:t>
            </a:r>
            <a:r>
              <a:rPr lang="zh-CN" altLang="en-US" baseline="0" dirty="0"/>
              <a:t> </a:t>
            </a:r>
            <a:r>
              <a:rPr lang="en-US" altLang="zh-CN" baseline="0" dirty="0"/>
              <a:t>a</a:t>
            </a:r>
            <a:r>
              <a:rPr lang="zh-CN" altLang="en-US" baseline="0" dirty="0"/>
              <a:t> </a:t>
            </a:r>
            <a:r>
              <a:rPr lang="en-US" altLang="zh-CN" baseline="0" dirty="0"/>
              <a:t>kind</a:t>
            </a:r>
            <a:r>
              <a:rPr lang="zh-CN" altLang="en-US" baseline="0" dirty="0"/>
              <a:t> </a:t>
            </a:r>
            <a:r>
              <a:rPr lang="en-US" altLang="zh-CN" baseline="0" dirty="0"/>
              <a:t>of</a:t>
            </a:r>
            <a:r>
              <a:rPr lang="zh-CN" altLang="en-US" baseline="0" dirty="0"/>
              <a:t> </a:t>
            </a:r>
            <a:r>
              <a:rPr lang="en-US" altLang="zh-CN" baseline="0" dirty="0"/>
              <a:t>,</a:t>
            </a:r>
            <a:r>
              <a:rPr lang="zh-CN" altLang="en-US" baseline="0" dirty="0"/>
              <a:t> </a:t>
            </a:r>
            <a:r>
              <a:rPr lang="en-US" altLang="zh-CN" baseline="0" dirty="0"/>
              <a:t>pseudo-cliques</a:t>
            </a:r>
            <a:r>
              <a:rPr lang="zh-CN" altLang="en-US" baseline="0" dirty="0"/>
              <a:t> </a:t>
            </a:r>
            <a:r>
              <a:rPr lang="en-US" altLang="zh-CN" baseline="0" dirty="0"/>
              <a:t>that</a:t>
            </a:r>
            <a:r>
              <a:rPr lang="zh-CN" altLang="en-US" baseline="0" dirty="0"/>
              <a:t> </a:t>
            </a:r>
            <a:r>
              <a:rPr lang="en-US" baseline="0" dirty="0"/>
              <a:t>require each node to be connected to the majority of other nodes,.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92</a:t>
            </a:fld>
            <a:endParaRPr lang="en-US"/>
          </a:p>
        </p:txBody>
      </p:sp>
    </p:spTree>
    <p:extLst>
      <p:ext uri="{BB962C8B-B14F-4D97-AF65-F5344CB8AC3E}">
        <p14:creationId xmlns:p14="http://schemas.microsoft.com/office/powerpoint/2010/main" val="7977701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Mining</a:t>
            </a:r>
            <a:r>
              <a:rPr lang="zh-CN" altLang="en-US" baseline="0" dirty="0"/>
              <a:t> </a:t>
            </a:r>
            <a:r>
              <a:rPr lang="en-US" altLang="zh-CN" baseline="0" dirty="0"/>
              <a:t>these</a:t>
            </a:r>
            <a:r>
              <a:rPr lang="zh-CN" altLang="en-US" baseline="0" dirty="0"/>
              <a:t> </a:t>
            </a:r>
            <a:r>
              <a:rPr lang="en-US" baseline="0" dirty="0"/>
              <a:t>dense subgraph </a:t>
            </a:r>
            <a:r>
              <a:rPr lang="en-US" altLang="zh-CN" baseline="0" dirty="0"/>
              <a:t>structures</a:t>
            </a:r>
            <a:r>
              <a:rPr lang="en-US" baseline="0" dirty="0"/>
              <a:t> is useful in</a:t>
            </a:r>
            <a:r>
              <a:rPr lang="zh-CN" altLang="en-US" baseline="0" dirty="0"/>
              <a:t> </a:t>
            </a:r>
            <a:r>
              <a:rPr lang="en-US" altLang="zh-CN" baseline="0" dirty="0"/>
              <a:t>real</a:t>
            </a:r>
            <a:r>
              <a:rPr lang="zh-CN" altLang="en-US" baseline="0" dirty="0"/>
              <a:t> </a:t>
            </a:r>
            <a:r>
              <a:rPr lang="en-US" altLang="zh-CN" baseline="0" dirty="0"/>
              <a:t>applications</a:t>
            </a:r>
            <a:r>
              <a:rPr lang="zh-CN" altLang="en-US" baseline="0" dirty="0"/>
              <a:t> </a:t>
            </a:r>
            <a:r>
              <a:rPr lang="en-US" altLang="zh-CN" baseline="0" dirty="0"/>
              <a:t>such</a:t>
            </a:r>
            <a:r>
              <a:rPr lang="zh-CN" altLang="en-US" baseline="0" dirty="0"/>
              <a:t> </a:t>
            </a:r>
            <a:r>
              <a:rPr lang="en-US" altLang="zh-CN" baseline="0" dirty="0"/>
              <a:t>as</a:t>
            </a:r>
            <a:r>
              <a:rPr lang="en-US" baseline="0" dirty="0"/>
              <a:t> finding social communities and </a:t>
            </a:r>
            <a:r>
              <a:rPr lang="en-US" altLang="zh-CN" baseline="0" dirty="0" err="1"/>
              <a:t>coexpressed</a:t>
            </a:r>
            <a:r>
              <a:rPr lang="zh-CN" altLang="en-US" baseline="0" dirty="0"/>
              <a:t> </a:t>
            </a:r>
            <a:r>
              <a:rPr lang="en-US" altLang="zh-CN" baseline="0" dirty="0"/>
              <a:t>genes.</a:t>
            </a: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93</a:t>
            </a:fld>
            <a:endParaRPr lang="en-US"/>
          </a:p>
        </p:txBody>
      </p:sp>
    </p:spTree>
    <p:extLst>
      <p:ext uri="{BB962C8B-B14F-4D97-AF65-F5344CB8AC3E}">
        <p14:creationId xmlns:p14="http://schemas.microsoft.com/office/powerpoint/2010/main" val="17133422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Another example</a:t>
            </a:r>
            <a:r>
              <a:rPr lang="zh-CN" altLang="en-US" baseline="0" dirty="0"/>
              <a:t> </a:t>
            </a:r>
            <a:r>
              <a:rPr lang="en-US" altLang="zh-CN" baseline="0" dirty="0"/>
              <a:t>application</a:t>
            </a:r>
            <a:r>
              <a:rPr lang="en-US" baseline="0" dirty="0"/>
              <a:t> is subgraph matching, where given a query graph, we want to find subgraph instances that match it in a big data graph.</a:t>
            </a:r>
          </a:p>
          <a:p>
            <a:r>
              <a:rPr lang="en-US" baseline="0" dirty="0"/>
              <a:t>This query is useful in searching knowledge graphs and biological networks.</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94</a:t>
            </a:fld>
            <a:endParaRPr lang="en-US"/>
          </a:p>
        </p:txBody>
      </p:sp>
    </p:spTree>
    <p:extLst>
      <p:ext uri="{BB962C8B-B14F-4D97-AF65-F5344CB8AC3E}">
        <p14:creationId xmlns:p14="http://schemas.microsoft.com/office/powerpoint/2010/main" val="9058086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key feature of those problems that </a:t>
            </a:r>
            <a:r>
              <a:rPr lang="en-US" altLang="zh-CN" baseline="0" dirty="0"/>
              <a:t>G-thinker</a:t>
            </a:r>
            <a:r>
              <a:rPr lang="en-US" baseline="0" dirty="0"/>
              <a:t> target</a:t>
            </a:r>
            <a:r>
              <a:rPr lang="en-US" altLang="zh-CN" baseline="0" dirty="0"/>
              <a:t>s</a:t>
            </a:r>
            <a:r>
              <a:rPr lang="en-US" baseline="0" dirty="0"/>
              <a:t> is that their time complexity is high, often because of the giant search space rather than the data volume itself.</a:t>
            </a:r>
          </a:p>
          <a:p>
            <a:r>
              <a:rPr lang="en-US" baseline="0" dirty="0"/>
              <a:t>In this slide, we show how we can explore the vertex set of a result subgraph by depth-first backtracking in a </a:t>
            </a:r>
            <a:r>
              <a:rPr lang="en-US" altLang="zh-CN" baseline="0" dirty="0"/>
              <a:t>vertex-</a:t>
            </a:r>
            <a:r>
              <a:rPr lang="en-US" baseline="0" dirty="0"/>
              <a:t>set</a:t>
            </a:r>
            <a:r>
              <a:rPr lang="zh-CN" altLang="en-US" baseline="0" dirty="0"/>
              <a:t> </a:t>
            </a:r>
            <a:r>
              <a:rPr lang="en-US" baseline="0" dirty="0"/>
              <a:t>enumeration tree.</a:t>
            </a:r>
          </a:p>
          <a:p>
            <a:r>
              <a:rPr lang="en-US" baseline="0" dirty="0"/>
              <a:t>This, for example, applies to our </a:t>
            </a:r>
            <a:r>
              <a:rPr lang="en-US" altLang="zh-CN" baseline="0" dirty="0"/>
              <a:t>dense</a:t>
            </a:r>
            <a:r>
              <a:rPr lang="zh-CN" altLang="en-US" baseline="0" dirty="0"/>
              <a:t> </a:t>
            </a:r>
            <a:r>
              <a:rPr lang="en-US" altLang="zh-CN" baseline="0" dirty="0"/>
              <a:t>subgraph</a:t>
            </a:r>
            <a:r>
              <a:rPr lang="en-US" baseline="0" dirty="0"/>
              <a:t> </a:t>
            </a:r>
            <a:r>
              <a:rPr lang="en-US" altLang="zh-CN" baseline="0" dirty="0"/>
              <a:t>mining</a:t>
            </a:r>
            <a:r>
              <a:rPr lang="en-US" baseline="0" dirty="0"/>
              <a:t> problem.</a:t>
            </a:r>
          </a:p>
          <a:p>
            <a:r>
              <a:rPr lang="en-US" altLang="zh-CN" baseline="0" dirty="0"/>
              <a:t>[click]</a:t>
            </a:r>
            <a:endParaRPr lang="en-US" baseline="0" dirty="0"/>
          </a:p>
          <a:p>
            <a:r>
              <a:rPr lang="en-US" baseline="0" dirty="0"/>
              <a:t>Speci</a:t>
            </a:r>
            <a:r>
              <a:rPr lang="en-US" altLang="zh-CN" baseline="0" dirty="0"/>
              <a:t>fically,</a:t>
            </a:r>
            <a:r>
              <a:rPr lang="zh-CN" altLang="en-US" baseline="0" dirty="0"/>
              <a:t> </a:t>
            </a:r>
            <a:r>
              <a:rPr lang="en-US" altLang="zh-CN" baseline="0" dirty="0"/>
              <a:t>let</a:t>
            </a:r>
            <a:r>
              <a:rPr lang="zh-CN" altLang="en-US" baseline="0" dirty="0"/>
              <a:t> </a:t>
            </a:r>
            <a:r>
              <a:rPr lang="en-US" altLang="zh-CN" baseline="0" dirty="0"/>
              <a:t>us</a:t>
            </a:r>
            <a:r>
              <a:rPr lang="zh-CN" altLang="en-US" baseline="0" dirty="0"/>
              <a:t> </a:t>
            </a:r>
            <a:r>
              <a:rPr lang="en-US" altLang="zh-CN" baseline="0" dirty="0"/>
              <a:t>use</a:t>
            </a:r>
            <a:r>
              <a:rPr lang="zh-CN" altLang="en-US" baseline="0" dirty="0"/>
              <a:t> </a:t>
            </a:r>
            <a:r>
              <a:rPr lang="en-US" altLang="zh-CN" baseline="0" dirty="0"/>
              <a:t>S</a:t>
            </a:r>
            <a:r>
              <a:rPr lang="zh-CN" altLang="en-US" baseline="0" dirty="0"/>
              <a:t> </a:t>
            </a:r>
            <a:r>
              <a:rPr lang="en-US" altLang="zh-CN" baseline="0" dirty="0"/>
              <a:t>(move</a:t>
            </a:r>
            <a:r>
              <a:rPr lang="zh-CN" altLang="en-US" baseline="0" dirty="0"/>
              <a:t> </a:t>
            </a:r>
            <a:r>
              <a:rPr lang="en-US" altLang="zh-CN" baseline="0" dirty="0"/>
              <a:t>mouse</a:t>
            </a:r>
            <a:r>
              <a:rPr lang="zh-CN" altLang="en-US" baseline="0" dirty="0"/>
              <a:t> </a:t>
            </a:r>
            <a:r>
              <a:rPr lang="en-US" altLang="zh-CN" baseline="0" dirty="0"/>
              <a:t>to</a:t>
            </a:r>
            <a:r>
              <a:rPr lang="zh-CN" altLang="en-US" baseline="0" dirty="0"/>
              <a:t> </a:t>
            </a:r>
            <a:r>
              <a:rPr lang="en-US" altLang="zh-CN" baseline="0" dirty="0"/>
              <a:t>S)</a:t>
            </a:r>
            <a:r>
              <a:rPr lang="zh-CN" altLang="en-US" baseline="0" dirty="0"/>
              <a:t> </a:t>
            </a:r>
            <a:r>
              <a:rPr lang="en-US" altLang="zh-CN" baseline="0" dirty="0"/>
              <a:t>to</a:t>
            </a:r>
            <a:r>
              <a:rPr lang="zh-CN" altLang="en-US" baseline="0" dirty="0"/>
              <a:t> </a:t>
            </a:r>
            <a:r>
              <a:rPr lang="en-US" altLang="zh-CN" baseline="0" dirty="0"/>
              <a:t>denote</a:t>
            </a:r>
            <a:r>
              <a:rPr lang="zh-CN" altLang="en-US" baseline="0" dirty="0"/>
              <a:t> </a:t>
            </a:r>
            <a:r>
              <a:rPr lang="en-US" altLang="zh-CN" baseline="0" dirty="0"/>
              <a:t>the</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vertices</a:t>
            </a:r>
            <a:r>
              <a:rPr lang="zh-CN" altLang="en-US" baseline="0" dirty="0"/>
              <a:t> </a:t>
            </a:r>
            <a:r>
              <a:rPr lang="en-US" altLang="zh-CN" baseline="0" dirty="0"/>
              <a:t>that</a:t>
            </a:r>
            <a:r>
              <a:rPr lang="zh-CN" altLang="en-US" baseline="0" dirty="0"/>
              <a:t> </a:t>
            </a:r>
            <a:r>
              <a:rPr lang="en-US" altLang="zh-CN" baseline="0" dirty="0"/>
              <a:t>are</a:t>
            </a:r>
            <a:r>
              <a:rPr lang="zh-CN" altLang="en-US" baseline="0" dirty="0"/>
              <a:t> </a:t>
            </a:r>
            <a:r>
              <a:rPr lang="en-US" altLang="zh-CN" baseline="0" dirty="0"/>
              <a:t>already</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subgraph,</a:t>
            </a:r>
            <a:r>
              <a:rPr lang="zh-CN" altLang="en-US" baseline="0" dirty="0"/>
              <a:t> </a:t>
            </a:r>
            <a:r>
              <a:rPr lang="en-US" altLang="zh-CN" baseline="0" dirty="0"/>
              <a:t>and</a:t>
            </a:r>
            <a:r>
              <a:rPr lang="zh-CN" altLang="en-US" baseline="0" dirty="0"/>
              <a:t> </a:t>
            </a:r>
            <a:r>
              <a:rPr lang="en-US" altLang="zh-CN" baseline="0" dirty="0"/>
              <a:t>let</a:t>
            </a:r>
            <a:r>
              <a:rPr lang="zh-CN" altLang="en-US" baseline="0" dirty="0"/>
              <a:t> </a:t>
            </a:r>
            <a:r>
              <a:rPr lang="en-US" altLang="zh-CN" baseline="0" dirty="0"/>
              <a:t>us</a:t>
            </a:r>
            <a:r>
              <a:rPr lang="zh-CN" altLang="en-US" baseline="0" dirty="0"/>
              <a:t> </a:t>
            </a:r>
            <a:r>
              <a:rPr lang="en-US" altLang="zh-CN" baseline="0" dirty="0"/>
              <a:t>use</a:t>
            </a:r>
            <a:r>
              <a:rPr lang="zh-CN" altLang="en-US" baseline="0" dirty="0"/>
              <a:t> </a:t>
            </a:r>
            <a:r>
              <a:rPr lang="en-US" altLang="zh-CN" baseline="0" dirty="0"/>
              <a:t>extension-S</a:t>
            </a:r>
            <a:r>
              <a:rPr lang="zh-CN" altLang="en-US" baseline="0" dirty="0"/>
              <a:t> </a:t>
            </a:r>
            <a:r>
              <a:rPr lang="en-US" altLang="zh-CN" baseline="0" dirty="0"/>
              <a:t>(move</a:t>
            </a:r>
            <a:r>
              <a:rPr lang="zh-CN" altLang="en-US" baseline="0" dirty="0"/>
              <a:t> </a:t>
            </a:r>
            <a:r>
              <a:rPr lang="en-US" altLang="zh-CN" baseline="0" dirty="0"/>
              <a:t>mouse</a:t>
            </a:r>
            <a:r>
              <a:rPr lang="zh-CN" altLang="en-US" baseline="0" dirty="0"/>
              <a:t> </a:t>
            </a:r>
            <a:r>
              <a:rPr lang="en-US" altLang="zh-CN" baseline="0" dirty="0"/>
              <a:t>to</a:t>
            </a:r>
            <a:r>
              <a:rPr lang="zh-CN" altLang="en-US" baseline="0" dirty="0"/>
              <a:t> </a:t>
            </a:r>
            <a:r>
              <a:rPr lang="en-US" altLang="zh-CN" baseline="0" dirty="0" err="1"/>
              <a:t>ext</a:t>
            </a:r>
            <a:r>
              <a:rPr lang="en-US" altLang="zh-CN" baseline="0" dirty="0"/>
              <a:t>(S))</a:t>
            </a:r>
            <a:r>
              <a:rPr lang="zh-CN" altLang="en-US" baseline="0" dirty="0"/>
              <a:t> </a:t>
            </a:r>
            <a:r>
              <a:rPr lang="en-US" altLang="zh-CN" baseline="0" dirty="0"/>
              <a:t>to</a:t>
            </a:r>
            <a:r>
              <a:rPr lang="zh-CN" altLang="en-US" baseline="0" dirty="0"/>
              <a:t> </a:t>
            </a:r>
            <a:r>
              <a:rPr lang="en-US" altLang="zh-CN" baseline="0" dirty="0"/>
              <a:t>denote</a:t>
            </a:r>
            <a:r>
              <a:rPr lang="zh-CN" altLang="en-US" baseline="0" dirty="0"/>
              <a:t> </a:t>
            </a:r>
            <a:r>
              <a:rPr lang="en-US" altLang="zh-CN" baseline="0" dirty="0"/>
              <a:t>the</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vertex</a:t>
            </a:r>
            <a:r>
              <a:rPr lang="zh-CN" altLang="en-US" baseline="0" dirty="0"/>
              <a:t> </a:t>
            </a:r>
            <a:r>
              <a:rPr lang="en-US" altLang="zh-CN" baseline="0" dirty="0"/>
              <a:t>candidates</a:t>
            </a:r>
            <a:r>
              <a:rPr lang="zh-CN" altLang="en-US" baseline="0" dirty="0"/>
              <a:t> </a:t>
            </a:r>
            <a:r>
              <a:rPr lang="en-US" altLang="zh-CN" baseline="0" dirty="0"/>
              <a:t>can</a:t>
            </a:r>
            <a:r>
              <a:rPr lang="zh-CN" altLang="en-US" baseline="0" dirty="0"/>
              <a:t> </a:t>
            </a:r>
            <a:r>
              <a:rPr lang="en-US" altLang="zh-CN" baseline="0" dirty="0"/>
              <a:t>are</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S</a:t>
            </a:r>
            <a:r>
              <a:rPr lang="zh-CN" altLang="en-US" baseline="0" dirty="0"/>
              <a:t> </a:t>
            </a:r>
            <a:r>
              <a:rPr lang="en-US" altLang="zh-CN" baseline="0" dirty="0"/>
              <a:t>to</a:t>
            </a:r>
            <a:r>
              <a:rPr lang="zh-CN" altLang="en-US" baseline="0" dirty="0"/>
              <a:t> </a:t>
            </a:r>
            <a:r>
              <a:rPr lang="en-US" altLang="zh-CN" baseline="0" dirty="0"/>
              <a:t>form</a:t>
            </a:r>
            <a:r>
              <a:rPr lang="zh-CN" altLang="en-US" baseline="0" dirty="0"/>
              <a:t> </a:t>
            </a:r>
            <a:r>
              <a:rPr lang="en-US" altLang="zh-CN" baseline="0" dirty="0"/>
              <a:t>a</a:t>
            </a:r>
            <a:r>
              <a:rPr lang="zh-CN" altLang="en-US" baseline="0" dirty="0"/>
              <a:t> </a:t>
            </a:r>
            <a:r>
              <a:rPr lang="en-US" altLang="zh-CN" baseline="0" dirty="0"/>
              <a:t>valid</a:t>
            </a:r>
            <a:r>
              <a:rPr lang="zh-CN" altLang="en-US" baseline="0" dirty="0"/>
              <a:t> </a:t>
            </a:r>
            <a:r>
              <a:rPr lang="en-US" altLang="zh-CN" baseline="0" dirty="0"/>
              <a:t>dense</a:t>
            </a:r>
            <a:r>
              <a:rPr lang="zh-CN" altLang="en-US" baseline="0" dirty="0"/>
              <a:t> </a:t>
            </a:r>
            <a:r>
              <a:rPr lang="en-US" altLang="zh-CN" baseline="0" dirty="0"/>
              <a:t>subgraph.</a:t>
            </a:r>
          </a:p>
          <a:p>
            <a:r>
              <a:rPr lang="en-US" altLang="zh-CN" baseline="0" dirty="0"/>
              <a:t>In</a:t>
            </a:r>
            <a:r>
              <a:rPr lang="zh-CN" altLang="en-US" baseline="0" dirty="0"/>
              <a:t> </a:t>
            </a:r>
            <a:r>
              <a:rPr lang="en-US" altLang="zh-CN" baseline="0" dirty="0"/>
              <a:t>the</a:t>
            </a:r>
            <a:r>
              <a:rPr lang="zh-CN" altLang="en-US" baseline="0" dirty="0"/>
              <a:t> </a:t>
            </a:r>
            <a:r>
              <a:rPr lang="en-US" altLang="zh-CN" baseline="0" dirty="0"/>
              <a:t>set</a:t>
            </a:r>
            <a:r>
              <a:rPr lang="zh-CN" altLang="en-US" baseline="0" dirty="0"/>
              <a:t> </a:t>
            </a:r>
            <a:r>
              <a:rPr lang="en-US" altLang="zh-CN" baseline="0" dirty="0"/>
              <a:t>enumeration</a:t>
            </a:r>
            <a:r>
              <a:rPr lang="zh-CN" altLang="en-US" baseline="0" dirty="0"/>
              <a:t> </a:t>
            </a:r>
            <a:r>
              <a:rPr lang="en-US" altLang="zh-CN" baseline="0" dirty="0"/>
              <a:t>tree,</a:t>
            </a:r>
            <a:r>
              <a:rPr lang="zh-CN" altLang="en-US" baseline="0" dirty="0"/>
              <a:t> </a:t>
            </a:r>
            <a:r>
              <a:rPr lang="en-US" altLang="zh-CN" baseline="0" dirty="0"/>
              <a:t>we</a:t>
            </a:r>
            <a:r>
              <a:rPr lang="zh-CN" altLang="en-US" baseline="0" dirty="0"/>
              <a:t> </a:t>
            </a:r>
            <a:r>
              <a:rPr lang="en-US" altLang="zh-CN" baseline="0" dirty="0"/>
              <a:t>only</a:t>
            </a:r>
            <a:r>
              <a:rPr lang="zh-CN" altLang="en-US" baseline="0" dirty="0"/>
              <a:t> </a:t>
            </a:r>
            <a:r>
              <a:rPr lang="en-US" altLang="zh-CN" baseline="0" dirty="0"/>
              <a:t>show</a:t>
            </a:r>
            <a:r>
              <a:rPr lang="zh-CN" altLang="en-US" baseline="0" dirty="0"/>
              <a:t> </a:t>
            </a:r>
            <a:r>
              <a:rPr lang="en-US" altLang="zh-CN" baseline="0" dirty="0"/>
              <a:t>the</a:t>
            </a:r>
            <a:r>
              <a:rPr lang="zh-CN" altLang="en-US" baseline="0" dirty="0"/>
              <a:t> </a:t>
            </a:r>
            <a:r>
              <a:rPr lang="en-US" altLang="zh-CN" baseline="0" dirty="0"/>
              <a:t>set</a:t>
            </a:r>
            <a:r>
              <a:rPr lang="zh-CN" altLang="en-US" baseline="0" dirty="0"/>
              <a:t> </a:t>
            </a:r>
            <a:r>
              <a:rPr lang="en-US" altLang="zh-CN" baseline="0" dirty="0"/>
              <a:t>S</a:t>
            </a:r>
            <a:r>
              <a:rPr lang="zh-CN" altLang="en-US" baseline="0" dirty="0"/>
              <a:t> </a:t>
            </a:r>
            <a:r>
              <a:rPr lang="en-US" altLang="zh-CN" baseline="0" dirty="0"/>
              <a:t>at</a:t>
            </a:r>
            <a:r>
              <a:rPr lang="zh-CN" altLang="en-US" baseline="0" dirty="0"/>
              <a:t> </a:t>
            </a:r>
            <a:r>
              <a:rPr lang="en-US" altLang="zh-CN" baseline="0" dirty="0"/>
              <a:t>each</a:t>
            </a:r>
            <a:r>
              <a:rPr lang="zh-CN" altLang="en-US" baseline="0" dirty="0"/>
              <a:t> </a:t>
            </a:r>
            <a:r>
              <a:rPr lang="en-US" altLang="zh-CN" baseline="0" dirty="0"/>
              <a:t>node.</a:t>
            </a:r>
            <a:endParaRPr lang="en-US" baseline="0" dirty="0"/>
          </a:p>
          <a:p>
            <a:r>
              <a:rPr lang="en-US" baseline="0" dirty="0"/>
              <a:t>To avoid redundancy, we only add new vertices into the set if their IDs are larger than those vertices that are already in the set</a:t>
            </a:r>
            <a:r>
              <a:rPr lang="zh-CN" altLang="en-US" baseline="0" dirty="0"/>
              <a:t> </a:t>
            </a:r>
            <a:r>
              <a:rPr lang="en-US" altLang="zh-CN" baseline="0" dirty="0"/>
              <a:t>S</a:t>
            </a:r>
            <a:r>
              <a:rPr lang="en-US" baseline="0" dirty="0"/>
              <a:t>.</a:t>
            </a:r>
          </a:p>
          <a:p>
            <a:r>
              <a:rPr lang="en-US" baseline="0" dirty="0"/>
              <a:t>[move mouse to show on the slide]</a:t>
            </a:r>
          </a:p>
          <a:p>
            <a:r>
              <a:rPr lang="en-US" baseline="0" dirty="0"/>
              <a:t>For example, to get {</a:t>
            </a:r>
            <a:r>
              <a:rPr lang="en-US" baseline="0" dirty="0" err="1"/>
              <a:t>a,b,d</a:t>
            </a:r>
            <a:r>
              <a:rPr lang="en-US" baseline="0" dirty="0"/>
              <a:t>}, we do not grow {</a:t>
            </a:r>
            <a:r>
              <a:rPr lang="en-US" baseline="0" dirty="0" err="1"/>
              <a:t>b,d</a:t>
            </a:r>
            <a:r>
              <a:rPr lang="en-US" baseline="0" dirty="0"/>
              <a:t>} by a, but rather grow {</a:t>
            </a:r>
            <a:r>
              <a:rPr lang="en-US" baseline="0" dirty="0" err="1"/>
              <a:t>a,b</a:t>
            </a:r>
            <a:r>
              <a:rPr lang="en-US" baseline="0" dirty="0"/>
              <a:t>} by d.</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95</a:t>
            </a:fld>
            <a:endParaRPr lang="en-US"/>
          </a:p>
        </p:txBody>
      </p:sp>
    </p:spTree>
    <p:extLst>
      <p:ext uri="{BB962C8B-B14F-4D97-AF65-F5344CB8AC3E}">
        <p14:creationId xmlns:p14="http://schemas.microsoft.com/office/powerpoint/2010/main" val="30941177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traditional single-threaded algorithms, we usually solve these problems by divide and conquer</a:t>
            </a:r>
            <a:r>
              <a:rPr lang="en-US" altLang="zh-CN" baseline="0" dirty="0"/>
              <a:t>.</a:t>
            </a:r>
          </a:p>
          <a:p>
            <a:r>
              <a:rPr lang="en-US" altLang="zh-CN" baseline="0" dirty="0"/>
              <a:t>That</a:t>
            </a:r>
            <a:r>
              <a:rPr lang="zh-CN" altLang="en-US" baseline="0" dirty="0"/>
              <a:t> </a:t>
            </a:r>
            <a:r>
              <a:rPr lang="en-US" altLang="zh-CN" baseline="0" dirty="0"/>
              <a:t>is</a:t>
            </a:r>
            <a:r>
              <a:rPr lang="en-US" baseline="0" dirty="0"/>
              <a:t>, </a:t>
            </a:r>
            <a:r>
              <a:rPr lang="en-US" altLang="zh-CN" baseline="0" dirty="0"/>
              <a:t>we</a:t>
            </a:r>
            <a:r>
              <a:rPr lang="en-US" baseline="0" dirty="0"/>
              <a:t> backtrack on the nodes in our previous </a:t>
            </a:r>
            <a:r>
              <a:rPr lang="en-US" altLang="zh-CN" baseline="0" dirty="0"/>
              <a:t>set</a:t>
            </a:r>
            <a:r>
              <a:rPr lang="zh-CN" altLang="en-US" baseline="0" dirty="0"/>
              <a:t> </a:t>
            </a:r>
            <a:r>
              <a:rPr lang="en-US" altLang="zh-CN" baseline="0" dirty="0"/>
              <a:t>enumeration</a:t>
            </a:r>
            <a:r>
              <a:rPr lang="zh-CN" altLang="en-US" baseline="0" dirty="0"/>
              <a:t> </a:t>
            </a:r>
            <a:r>
              <a:rPr lang="en-US" baseline="0" dirty="0"/>
              <a:t>search tree.</a:t>
            </a:r>
          </a:p>
          <a:p>
            <a:r>
              <a:rPr lang="en-US" baseline="0" dirty="0"/>
              <a:t>Let us illustrate by considering the problem of finding maximal cliques.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96</a:t>
            </a:fld>
            <a:endParaRPr lang="en-US"/>
          </a:p>
        </p:txBody>
      </p:sp>
    </p:spTree>
    <p:extLst>
      <p:ext uri="{BB962C8B-B14F-4D97-AF65-F5344CB8AC3E}">
        <p14:creationId xmlns:p14="http://schemas.microsoft.com/office/powerpoint/2010/main" val="24210103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Specifically, since each clique is a complete graph where every pair of nodes are one hop away, </a:t>
            </a:r>
          </a:p>
          <a:p>
            <a:r>
              <a:rPr lang="en-US" baseline="0" dirty="0"/>
              <a:t>[click]</a:t>
            </a:r>
          </a:p>
          <a:p>
            <a:r>
              <a:rPr lang="en-US" baseline="0" dirty="0"/>
              <a:t>we can construct 1-hop ego-network around each vertex, and find cliques from those subgraphs.</a:t>
            </a:r>
          </a:p>
          <a:p>
            <a:r>
              <a:rPr lang="en-US" altLang="zh-CN" baseline="0" dirty="0"/>
              <a:t>Note</a:t>
            </a:r>
            <a:r>
              <a:rPr lang="zh-CN" altLang="en-US" baseline="0" dirty="0"/>
              <a:t> </a:t>
            </a:r>
            <a:r>
              <a:rPr lang="en-US" altLang="zh-CN" baseline="0" dirty="0"/>
              <a:t>that</a:t>
            </a:r>
            <a:r>
              <a:rPr lang="zh-CN" altLang="en-US" baseline="0" dirty="0"/>
              <a:t> </a:t>
            </a:r>
            <a:r>
              <a:rPr lang="en-US" altLang="zh-CN" baseline="0" dirty="0"/>
              <a:t>i</a:t>
            </a:r>
            <a:r>
              <a:rPr lang="en-US" baseline="0" dirty="0"/>
              <a:t>f a vertex, say v1, has a high degree</a:t>
            </a:r>
            <a:r>
              <a:rPr lang="en-US" altLang="zh-CN" baseline="0" dirty="0"/>
              <a:t>,</a:t>
            </a:r>
            <a:r>
              <a:rPr lang="zh-CN" altLang="en-US" baseline="0" dirty="0"/>
              <a:t> </a:t>
            </a:r>
            <a:r>
              <a:rPr lang="en-US" baseline="0" dirty="0"/>
              <a:t>so the subgraph around it is still very big, we can recursively divide it into small</a:t>
            </a:r>
            <a:r>
              <a:rPr lang="en-US" altLang="zh-CN" baseline="0" dirty="0"/>
              <a:t>er</a:t>
            </a:r>
            <a:r>
              <a:rPr lang="en-US" baseline="0" dirty="0"/>
              <a:t> overlapping subgraphs for further mining.</a:t>
            </a:r>
          </a:p>
          <a:p>
            <a:r>
              <a:rPr lang="en-US" baseline="0" dirty="0"/>
              <a:t>[click]</a:t>
            </a:r>
          </a:p>
          <a:p>
            <a:r>
              <a:rPr lang="en-US" altLang="zh-CN" baseline="0" dirty="0"/>
              <a:t>To</a:t>
            </a:r>
            <a:r>
              <a:rPr lang="zh-CN" altLang="en-US" baseline="0" dirty="0"/>
              <a:t> </a:t>
            </a:r>
            <a:r>
              <a:rPr lang="en-US" altLang="zh-CN" baseline="0" dirty="0"/>
              <a:t>illustrate</a:t>
            </a:r>
            <a:r>
              <a:rPr lang="zh-CN" altLang="en-US" baseline="0" dirty="0"/>
              <a:t> </a:t>
            </a:r>
            <a:r>
              <a:rPr lang="en-US" altLang="zh-CN" baseline="0" dirty="0"/>
              <a:t>this</a:t>
            </a:r>
            <a:r>
              <a:rPr lang="zh-CN" altLang="en-US" baseline="0" dirty="0"/>
              <a:t> </a:t>
            </a:r>
            <a:r>
              <a:rPr lang="en-US" altLang="zh-CN" baseline="0" dirty="0"/>
              <a:t>idea,</a:t>
            </a:r>
            <a:r>
              <a:rPr lang="zh-CN" altLang="en-US" baseline="0" dirty="0"/>
              <a:t> </a:t>
            </a:r>
            <a:r>
              <a:rPr lang="en-US" baseline="0" dirty="0"/>
              <a:t>let us zoom in that subgraph, and assume that v1 is already in our result clique.</a:t>
            </a:r>
          </a:p>
          <a:p>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97</a:t>
            </a:fld>
            <a:endParaRPr lang="en-US"/>
          </a:p>
        </p:txBody>
      </p:sp>
    </p:spTree>
    <p:extLst>
      <p:ext uri="{BB962C8B-B14F-4D97-AF65-F5344CB8AC3E}">
        <p14:creationId xmlns:p14="http://schemas.microsoft.com/office/powerpoint/2010/main" val="25620796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can then consider 2 cases, those cliques containing v3, and those without v3.</a:t>
            </a:r>
          </a:p>
        </p:txBody>
      </p:sp>
      <p:sp>
        <p:nvSpPr>
          <p:cNvPr id="4" name="Slide Number Placeholder 3"/>
          <p:cNvSpPr>
            <a:spLocks noGrp="1"/>
          </p:cNvSpPr>
          <p:nvPr>
            <p:ph type="sldNum" sz="quarter" idx="10"/>
          </p:nvPr>
        </p:nvSpPr>
        <p:spPr/>
        <p:txBody>
          <a:bodyPr/>
          <a:lstStyle/>
          <a:p>
            <a:fld id="{E4BD9A76-C457-694D-9067-3B862B4C239D}" type="slidenum">
              <a:rPr lang="en-US" smtClean="0"/>
              <a:pPr/>
              <a:t>98</a:t>
            </a:fld>
            <a:endParaRPr lang="en-US"/>
          </a:p>
        </p:txBody>
      </p:sp>
    </p:spTree>
    <p:extLst>
      <p:ext uri="{BB962C8B-B14F-4D97-AF65-F5344CB8AC3E}">
        <p14:creationId xmlns:p14="http://schemas.microsoft.com/office/powerpoint/2010/main" val="35392301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pink subgraph assumes</a:t>
            </a:r>
            <a:r>
              <a:rPr lang="zh-CN" altLang="en-US" baseline="0" dirty="0"/>
              <a:t> </a:t>
            </a:r>
            <a:r>
              <a:rPr lang="en-US" altLang="zh-CN" baseline="0" dirty="0"/>
              <a:t>that</a:t>
            </a:r>
            <a:r>
              <a:rPr lang="en-US" baseline="0" dirty="0"/>
              <a:t> v1 and v3 are</a:t>
            </a:r>
            <a:r>
              <a:rPr lang="zh-CN" altLang="en-US" baseline="0" dirty="0"/>
              <a:t> </a:t>
            </a:r>
            <a:r>
              <a:rPr lang="en-US" altLang="zh-CN" baseline="0" dirty="0"/>
              <a:t>already</a:t>
            </a:r>
            <a:r>
              <a:rPr lang="en-US" baseline="0" dirty="0"/>
              <a:t> in our clique, and we can continue mining cliques in this subgraph by kicking out those vertices more than one hop away from v3</a:t>
            </a:r>
          </a:p>
        </p:txBody>
      </p:sp>
      <p:sp>
        <p:nvSpPr>
          <p:cNvPr id="4" name="Slide Number Placeholder 3"/>
          <p:cNvSpPr>
            <a:spLocks noGrp="1"/>
          </p:cNvSpPr>
          <p:nvPr>
            <p:ph type="sldNum" sz="quarter" idx="10"/>
          </p:nvPr>
        </p:nvSpPr>
        <p:spPr/>
        <p:txBody>
          <a:bodyPr/>
          <a:lstStyle/>
          <a:p>
            <a:fld id="{E4BD9A76-C457-694D-9067-3B862B4C239D}" type="slidenum">
              <a:rPr lang="en-US" smtClean="0"/>
              <a:pPr/>
              <a:t>99</a:t>
            </a:fld>
            <a:endParaRPr lang="en-US"/>
          </a:p>
        </p:txBody>
      </p:sp>
    </p:spTree>
    <p:extLst>
      <p:ext uri="{BB962C8B-B14F-4D97-AF65-F5344CB8AC3E}">
        <p14:creationId xmlns:p14="http://schemas.microsoft.com/office/powerpoint/2010/main" val="3589327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1588"/>
            <a:ext cx="9339263" cy="1219201"/>
          </a:xfrm>
          <a:prstGeom prst="rect">
            <a:avLst/>
          </a:prstGeom>
          <a:solidFill>
            <a:schemeClr val="bg1"/>
          </a:solidFill>
          <a:ln>
            <a:noFill/>
          </a:ln>
          <a:effectLst>
            <a:outerShdw blurRad="25400" dist="23000" dir="5400000"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800">
              <a:solidFill>
                <a:srgbClr val="FFFFFF"/>
              </a:solidFill>
              <a:ea typeface="ＭＳ Ｐゴシック" charset="-128"/>
              <a:cs typeface="ＭＳ Ｐゴシック" charset="-128"/>
            </a:endParaRPr>
          </a:p>
        </p:txBody>
      </p:sp>
      <p:sp>
        <p:nvSpPr>
          <p:cNvPr id="2" name="Title 1"/>
          <p:cNvSpPr>
            <a:spLocks noGrp="1"/>
          </p:cNvSpPr>
          <p:nvPr>
            <p:ph type="ctrTitle"/>
          </p:nvPr>
        </p:nvSpPr>
        <p:spPr>
          <a:xfrm>
            <a:off x="685800" y="2057400"/>
            <a:ext cx="7772400" cy="1066800"/>
          </a:xfrm>
        </p:spPr>
        <p:txBody>
          <a:bodyPr anchor="t"/>
          <a:lstStyle>
            <a:lvl1pPr>
              <a:defRPr sz="9500"/>
            </a:lvl1pPr>
          </a:lstStyle>
          <a:p>
            <a:r>
              <a:rPr lang="en-US" dirty="0"/>
              <a:t>Click to edit Master title style</a:t>
            </a:r>
          </a:p>
        </p:txBody>
      </p:sp>
      <p:sp>
        <p:nvSpPr>
          <p:cNvPr id="3" name="Subtitle 2"/>
          <p:cNvSpPr>
            <a:spLocks noGrp="1"/>
          </p:cNvSpPr>
          <p:nvPr>
            <p:ph type="subTitle" idx="1"/>
          </p:nvPr>
        </p:nvSpPr>
        <p:spPr>
          <a:xfrm>
            <a:off x="762000" y="3736975"/>
            <a:ext cx="6400800" cy="682625"/>
          </a:xfrm>
        </p:spPr>
        <p:txBody>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E9F4B6-8681-E04D-9255-0297A3D3238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A3C13E-E4C7-D24A-8B56-ECE664E03A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32440E-5BFE-874C-9227-F4E32884346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463FC-7912-AC48-B1D7-F0AD74BF43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066800"/>
          </a:xfrm>
        </p:spPr>
        <p:txBody>
          <a:bodyPr anchor="t"/>
          <a:lstStyle>
            <a:lvl1pPr>
              <a:defRPr sz="9500"/>
            </a:lvl1pPr>
          </a:lstStyle>
          <a:p>
            <a:r>
              <a:rPr lang="en-US" dirty="0"/>
              <a:t>Click to edit Master title style</a:t>
            </a:r>
          </a:p>
        </p:txBody>
      </p:sp>
      <p:sp>
        <p:nvSpPr>
          <p:cNvPr id="3" name="Subtitle 2"/>
          <p:cNvSpPr>
            <a:spLocks noGrp="1"/>
          </p:cNvSpPr>
          <p:nvPr>
            <p:ph type="subTitle" idx="1"/>
          </p:nvPr>
        </p:nvSpPr>
        <p:spPr>
          <a:xfrm>
            <a:off x="762000" y="2517775"/>
            <a:ext cx="6400800" cy="682625"/>
          </a:xfrm>
        </p:spPr>
        <p:txBody>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4F38D69-7854-5743-8814-6FD6FB500DD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2296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E1F212-E36A-6C44-B33E-31147482829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6E3AE0-77FC-6A46-AAD7-7484B6419ED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5E49AE-0C71-C547-B6A5-EC281CCEEEF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2FC58E1-AD50-B54D-AB38-8CD397ACEDB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38200"/>
          </a:xfrm>
        </p:spPr>
        <p:txBody>
          <a:bodyPr/>
          <a:lstStyle>
            <a:lvl1pPr>
              <a:defRPr sz="5500"/>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9464161-BD14-6B44-8A5D-DA5F390B3F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683E74-89E2-C64C-9005-6CEB91907F0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09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951038"/>
            <a:ext cx="8229600" cy="422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rbe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orbe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rbel" charset="0"/>
              </a:defRPr>
            </a:lvl1pPr>
          </a:lstStyle>
          <a:p>
            <a:pPr>
              <a:defRPr/>
            </a:pPr>
            <a:fld id="{6EC0E81C-C778-DC40-90D0-8BC73B38043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hf hdr="0" ftr="0" dt="0"/>
  <p:txStyles>
    <p:titleStyle>
      <a:lvl1pPr algn="l" defTabSz="457200" rtl="0" eaLnBrk="0" fontAlgn="base" hangingPunct="0">
        <a:spcBef>
          <a:spcPct val="0"/>
        </a:spcBef>
        <a:spcAft>
          <a:spcPct val="0"/>
        </a:spcAft>
        <a:defRPr sz="6000" b="1" kern="1200">
          <a:solidFill>
            <a:schemeClr val="tx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6000" b="1">
          <a:solidFill>
            <a:schemeClr val="tx1"/>
          </a:solidFill>
          <a:latin typeface="Corbel"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0" indent="0" algn="l" defTabSz="457200" rtl="0" eaLnBrk="0" fontAlgn="base" hangingPunct="0">
        <a:spcBef>
          <a:spcPts val="2000"/>
        </a:spcBef>
        <a:spcAft>
          <a:spcPct val="0"/>
        </a:spcAft>
        <a:buNone/>
        <a:defRPr sz="3200" kern="1200">
          <a:solidFill>
            <a:schemeClr val="tx1"/>
          </a:solidFill>
          <a:latin typeface="+mn-lt"/>
          <a:ea typeface="ＭＳ Ｐゴシック" pitchFamily="-65" charset="-128"/>
          <a:cs typeface="ＭＳ Ｐゴシック" pitchFamily="-65" charset="-128"/>
        </a:defRPr>
      </a:lvl1pPr>
      <a:lvl2pPr marL="457200" indent="-228600" algn="l" defTabSz="457200" rtl="0" eaLnBrk="0" fontAlgn="base" hangingPunct="0">
        <a:spcBef>
          <a:spcPct val="0"/>
        </a:spcBef>
        <a:spcAft>
          <a:spcPct val="0"/>
        </a:spcAft>
        <a:buSzPct val="100000"/>
        <a:buFont typeface="Lucida Grande" charset="0"/>
        <a:buChar char="»"/>
        <a:defRPr sz="2700" kern="1200">
          <a:solidFill>
            <a:schemeClr val="tx1"/>
          </a:solidFill>
          <a:latin typeface="+mn-lt"/>
          <a:ea typeface="ＭＳ Ｐゴシック" pitchFamily="-65" charset="-128"/>
          <a:cs typeface="+mn-cs"/>
        </a:defRPr>
      </a:lvl2pPr>
      <a:lvl3pPr marL="77724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anda@uab.edu" TargetMode="External"/><Relationship Id="rId7"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tiff"/><Relationship Id="rId5" Type="http://schemas.openxmlformats.org/officeDocument/2006/relationships/image" Target="../media/image1.tif"/><Relationship Id="rId4" Type="http://schemas.openxmlformats.org/officeDocument/2006/relationships/hyperlink" Target="mailto:guimuguo@uab.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tif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4.xml"/><Relationship Id="rId5" Type="http://schemas.openxmlformats.org/officeDocument/2006/relationships/image" Target="../media/image126.tiff"/><Relationship Id="rId4" Type="http://schemas.openxmlformats.org/officeDocument/2006/relationships/hyperlink" Target="http://bit.ly/gthinker"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5.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0.png"/></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6.xml"/><Relationship Id="rId1" Type="http://schemas.openxmlformats.org/officeDocument/2006/relationships/slideLayout" Target="../slideLayouts/slideLayout4.xml"/><Relationship Id="rId5" Type="http://schemas.openxmlformats.org/officeDocument/2006/relationships/image" Target="../media/image134.png"/><Relationship Id="rId4" Type="http://schemas.openxmlformats.org/officeDocument/2006/relationships/image" Target="../media/image133.png"/></Relationships>
</file>

<file path=ppt/slides/_rels/slide11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tiff"/><Relationship Id="rId4" Type="http://schemas.openxmlformats.org/officeDocument/2006/relationships/image" Target="../media/image24.tiff"/></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140.tiff"/></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8.xml"/><Relationship Id="rId1" Type="http://schemas.openxmlformats.org/officeDocument/2006/relationships/slideLayout" Target="../slideLayouts/slideLayout4.xml"/><Relationship Id="rId5" Type="http://schemas.openxmlformats.org/officeDocument/2006/relationships/image" Target="../media/image142.tiff"/><Relationship Id="rId4" Type="http://schemas.openxmlformats.org/officeDocument/2006/relationships/hyperlink" Target="https://github.com/yanlab19870714/gthinkerQC"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9.xml"/><Relationship Id="rId1" Type="http://schemas.openxmlformats.org/officeDocument/2006/relationships/slideLayout" Target="../slideLayouts/slideLayout4.xml"/><Relationship Id="rId5" Type="http://schemas.openxmlformats.org/officeDocument/2006/relationships/image" Target="../media/image142.tiff"/><Relationship Id="rId4" Type="http://schemas.openxmlformats.org/officeDocument/2006/relationships/hyperlink" Target="https://github.com/yanlab19870714/gthinkerQC"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hyperlink" Target="https://github.com/yanlab19870714/gthinkerQC" TargetMode="External"/><Relationship Id="rId2" Type="http://schemas.openxmlformats.org/officeDocument/2006/relationships/notesSlide" Target="../notesSlides/notesSlide140.xml"/><Relationship Id="rId1" Type="http://schemas.openxmlformats.org/officeDocument/2006/relationships/slideLayout" Target="../slideLayouts/slideLayout4.xml"/><Relationship Id="rId5" Type="http://schemas.openxmlformats.org/officeDocument/2006/relationships/image" Target="../media/image144.tiff"/><Relationship Id="rId4" Type="http://schemas.openxmlformats.org/officeDocument/2006/relationships/image" Target="../media/image142.tiff"/></Relationships>
</file>

<file path=ppt/slides/_rels/slide141.xml.rels><?xml version="1.0" encoding="UTF-8" standalone="yes"?>
<Relationships xmlns="http://schemas.openxmlformats.org/package/2006/relationships"><Relationship Id="rId3" Type="http://schemas.openxmlformats.org/officeDocument/2006/relationships/hyperlink" Target="https://github.com/yanlab19870714/gthinkerQC" TargetMode="External"/><Relationship Id="rId2" Type="http://schemas.openxmlformats.org/officeDocument/2006/relationships/notesSlide" Target="../notesSlides/notesSlide141.xml"/><Relationship Id="rId1" Type="http://schemas.openxmlformats.org/officeDocument/2006/relationships/slideLayout" Target="../slideLayouts/slideLayout4.xml"/><Relationship Id="rId5" Type="http://schemas.openxmlformats.org/officeDocument/2006/relationships/image" Target="../media/image144.tiff"/><Relationship Id="rId4" Type="http://schemas.openxmlformats.org/officeDocument/2006/relationships/image" Target="../media/image142.tiff"/></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56.tiff"/><Relationship Id="rId7" Type="http://schemas.openxmlformats.org/officeDocument/2006/relationships/image" Target="../media/image151.tiff"/><Relationship Id="rId2" Type="http://schemas.openxmlformats.org/officeDocument/2006/relationships/notesSlide" Target="../notesSlides/notesSlide156.xml"/><Relationship Id="rId1" Type="http://schemas.openxmlformats.org/officeDocument/2006/relationships/slideLayout" Target="../slideLayouts/slideLayout4.xml"/><Relationship Id="rId6" Type="http://schemas.openxmlformats.org/officeDocument/2006/relationships/image" Target="../media/image150.tiff"/><Relationship Id="rId5" Type="http://schemas.openxmlformats.org/officeDocument/2006/relationships/image" Target="../media/image149.tiff"/><Relationship Id="rId4" Type="http://schemas.openxmlformats.org/officeDocument/2006/relationships/image" Target="../media/image148.tiff"/></Relationships>
</file>

<file path=ppt/slides/_rels/slide157.xml.rels><?xml version="1.0" encoding="UTF-8" standalone="yes"?>
<Relationships xmlns="http://schemas.openxmlformats.org/package/2006/relationships"><Relationship Id="rId8" Type="http://schemas.openxmlformats.org/officeDocument/2006/relationships/image" Target="../media/image153.tiff"/><Relationship Id="rId3" Type="http://schemas.openxmlformats.org/officeDocument/2006/relationships/hyperlink" Target="mailto:yanda@uab.edu" TargetMode="External"/><Relationship Id="rId7" Type="http://schemas.openxmlformats.org/officeDocument/2006/relationships/image" Target="../media/image152.tiff"/><Relationship Id="rId2" Type="http://schemas.openxmlformats.org/officeDocument/2006/relationships/notesSlide" Target="../notesSlides/notesSlide157.xml"/><Relationship Id="rId1" Type="http://schemas.openxmlformats.org/officeDocument/2006/relationships/slideLayout" Target="../slideLayouts/slideLayout4.xml"/><Relationship Id="rId6" Type="http://schemas.openxmlformats.org/officeDocument/2006/relationships/hyperlink" Target="https://guimuguo.github.io/" TargetMode="External"/><Relationship Id="rId11" Type="http://schemas.openxmlformats.org/officeDocument/2006/relationships/image" Target="../media/image155.tiff"/><Relationship Id="rId5" Type="http://schemas.openxmlformats.org/officeDocument/2006/relationships/hyperlink" Target="mailto:guimuguo@uab.edu" TargetMode="External"/><Relationship Id="rId10" Type="http://schemas.openxmlformats.org/officeDocument/2006/relationships/image" Target="../media/image56.tiff"/><Relationship Id="rId4" Type="http://schemas.openxmlformats.org/officeDocument/2006/relationships/hyperlink" Target="http://bit.ly/danielYan" TargetMode="External"/><Relationship Id="rId9" Type="http://schemas.openxmlformats.org/officeDocument/2006/relationships/image" Target="../media/image154.tif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7.tiff"/><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6.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5.tiff"/><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hyperlink" Target="http://www.cse.cuhk.edu.hk/systems/graph/"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github.com/frankmcsherry/blog/blob/master/posts/2017-09-23.md"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80.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92.tiff"/></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7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8.tiff"/><Relationship Id="rId4" Type="http://schemas.openxmlformats.org/officeDocument/2006/relationships/image" Target="../media/image97.tiff"/></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02.tiff"/></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08.tif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02.tiff"/></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111.tiff"/><Relationship Id="rId5" Type="http://schemas.openxmlformats.org/officeDocument/2006/relationships/hyperlink" Target="https://youtu.be/PfioC0GDpsw" TargetMode="External"/><Relationship Id="rId4" Type="http://schemas.openxmlformats.org/officeDocument/2006/relationships/hyperlink" Target="https://github.com/yanlab19870714/PrefixFPM"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github.com/wenwenQu/PrefixFPM"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14.tiff"/></Relationships>
</file>

<file path=ppt/slides/_rels/slide93.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14.tiff"/></Relationships>
</file>

<file path=ppt/slides/_rels/slide9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115.tiff"/><Relationship Id="rId4" Type="http://schemas.openxmlformats.org/officeDocument/2006/relationships/image" Target="../media/image18.tif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0">
            <a:extLst>
              <a:ext uri="{FF2B5EF4-FFF2-40B4-BE49-F238E27FC236}">
                <a16:creationId xmlns:a16="http://schemas.microsoft.com/office/drawing/2014/main" id="{2BC2291B-A41F-1849-BF0D-F0E50A7AC049}"/>
              </a:ext>
            </a:extLst>
          </p:cNvPr>
          <p:cNvSpPr>
            <a:spLocks noChangeArrowheads="1"/>
          </p:cNvSpPr>
          <p:nvPr/>
        </p:nvSpPr>
        <p:spPr bwMode="auto">
          <a:xfrm>
            <a:off x="0" y="4275093"/>
            <a:ext cx="9144000" cy="954107"/>
          </a:xfrm>
          <a:prstGeom prst="rect">
            <a:avLst/>
          </a:prstGeom>
          <a:noFill/>
          <a:ln w="9525">
            <a:noFill/>
            <a:miter lim="800000"/>
            <a:headEnd/>
            <a:tailEnd/>
          </a:ln>
        </p:spPr>
        <p:txBody>
          <a:bodyPr wrap="square">
            <a:prstTxWarp prst="textNoShape">
              <a:avLst/>
            </a:prstTxWarp>
            <a:spAutoFit/>
          </a:bodyPr>
          <a:lstStyle/>
          <a:p>
            <a:pPr algn="ctr"/>
            <a:r>
              <a:rPr lang="en-US" altLang="zh-CN" sz="2800" b="1" dirty="0">
                <a:solidFill>
                  <a:schemeClr val="tx1">
                    <a:lumMod val="65000"/>
                    <a:lumOff val="35000"/>
                  </a:schemeClr>
                </a:solidFill>
                <a:latin typeface="Corbel" charset="0"/>
                <a:ea typeface="Corbel" charset="0"/>
                <a:cs typeface="Corbel" charset="0"/>
              </a:rPr>
              <a:t>Da</a:t>
            </a:r>
            <a:r>
              <a:rPr lang="zh-CN" altLang="en-US" sz="2800" b="1" dirty="0">
                <a:solidFill>
                  <a:schemeClr val="tx1">
                    <a:lumMod val="65000"/>
                    <a:lumOff val="35000"/>
                  </a:schemeClr>
                </a:solidFill>
                <a:latin typeface="Corbel" charset="0"/>
                <a:ea typeface="Corbel" charset="0"/>
                <a:cs typeface="Corbel" charset="0"/>
              </a:rPr>
              <a:t>  </a:t>
            </a:r>
            <a:r>
              <a:rPr lang="en-US" altLang="zh-CN" sz="2800" b="1" dirty="0">
                <a:solidFill>
                  <a:schemeClr val="tx1">
                    <a:lumMod val="65000"/>
                    <a:lumOff val="35000"/>
                  </a:schemeClr>
                </a:solidFill>
                <a:latin typeface="Corbel" charset="0"/>
                <a:ea typeface="Corbel" charset="0"/>
                <a:cs typeface="Corbel" charset="0"/>
              </a:rPr>
              <a:t>Yan		</a:t>
            </a:r>
            <a:r>
              <a:rPr lang="en-US" altLang="zh-CN" sz="2800" i="1" dirty="0">
                <a:solidFill>
                  <a:schemeClr val="tx1">
                    <a:lumMod val="65000"/>
                    <a:lumOff val="35000"/>
                  </a:schemeClr>
                </a:solidFill>
                <a:latin typeface="Corbel" charset="0"/>
                <a:ea typeface="Corbel" charset="0"/>
                <a:cs typeface="Corbel" charset="0"/>
                <a:hlinkClick r:id="rId3"/>
              </a:rPr>
              <a:t>yanda@uab.edu</a:t>
            </a:r>
            <a:endParaRPr lang="en-US" altLang="zh-CN" sz="2800" i="1" dirty="0">
              <a:solidFill>
                <a:schemeClr val="tx1">
                  <a:lumMod val="65000"/>
                  <a:lumOff val="35000"/>
                </a:schemeClr>
              </a:solidFill>
              <a:latin typeface="Corbel" charset="0"/>
              <a:ea typeface="Corbel" charset="0"/>
              <a:cs typeface="Corbel" charset="0"/>
            </a:endParaRPr>
          </a:p>
          <a:p>
            <a:pPr algn="ctr"/>
            <a:r>
              <a:rPr lang="en-US" altLang="zh-CN" sz="2800" b="1" dirty="0" err="1">
                <a:solidFill>
                  <a:schemeClr val="tx1">
                    <a:lumMod val="65000"/>
                    <a:lumOff val="35000"/>
                  </a:schemeClr>
                </a:solidFill>
                <a:latin typeface="Corbel" charset="0"/>
              </a:rPr>
              <a:t>Guimu</a:t>
            </a:r>
            <a:r>
              <a:rPr lang="zh-CN" altLang="en-US" sz="2800" b="1" dirty="0">
                <a:solidFill>
                  <a:schemeClr val="tx1">
                    <a:lumMod val="65000"/>
                    <a:lumOff val="35000"/>
                  </a:schemeClr>
                </a:solidFill>
                <a:latin typeface="Corbel" charset="0"/>
              </a:rPr>
              <a:t> </a:t>
            </a:r>
            <a:r>
              <a:rPr lang="en-US" altLang="zh-CN" sz="2800" b="1" dirty="0">
                <a:solidFill>
                  <a:schemeClr val="tx1">
                    <a:lumMod val="65000"/>
                    <a:lumOff val="35000"/>
                  </a:schemeClr>
                </a:solidFill>
                <a:latin typeface="Corbel" charset="0"/>
              </a:rPr>
              <a:t>Guo</a:t>
            </a:r>
            <a:r>
              <a:rPr lang="zh-CN" altLang="en-US" sz="2800" b="1" dirty="0">
                <a:solidFill>
                  <a:schemeClr val="tx1">
                    <a:lumMod val="65000"/>
                    <a:lumOff val="35000"/>
                  </a:schemeClr>
                </a:solidFill>
                <a:latin typeface="Corbel" charset="0"/>
              </a:rPr>
              <a:t>       </a:t>
            </a:r>
            <a:r>
              <a:rPr lang="en-US" altLang="zh-CN" sz="2800" i="1" dirty="0">
                <a:solidFill>
                  <a:schemeClr val="tx1">
                    <a:lumMod val="65000"/>
                    <a:lumOff val="35000"/>
                  </a:schemeClr>
                </a:solidFill>
                <a:latin typeface="Corbel" charset="0"/>
                <a:hlinkClick r:id="rId4"/>
              </a:rPr>
              <a:t>guimuguo@uab.edu</a:t>
            </a:r>
            <a:endParaRPr lang="en-US" sz="2800" i="1" dirty="0">
              <a:solidFill>
                <a:schemeClr val="tx1">
                  <a:lumMod val="65000"/>
                  <a:lumOff val="35000"/>
                </a:schemeClr>
              </a:solidFill>
              <a:latin typeface="Corbel" charset="0"/>
              <a:ea typeface="Corbel" charset="0"/>
              <a:cs typeface="Corbel" charset="0"/>
            </a:endParaRPr>
          </a:p>
        </p:txBody>
      </p:sp>
      <p:sp>
        <p:nvSpPr>
          <p:cNvPr id="6" name="Subtitle 8">
            <a:extLst>
              <a:ext uri="{FF2B5EF4-FFF2-40B4-BE49-F238E27FC236}">
                <a16:creationId xmlns:a16="http://schemas.microsoft.com/office/drawing/2014/main" id="{B52CB2B3-19DE-CF49-A7EE-8B13BD7F4A68}"/>
              </a:ext>
            </a:extLst>
          </p:cNvPr>
          <p:cNvSpPr txBox="1">
            <a:spLocks/>
          </p:cNvSpPr>
          <p:nvPr/>
        </p:nvSpPr>
        <p:spPr bwMode="auto">
          <a:xfrm>
            <a:off x="0" y="2782289"/>
            <a:ext cx="9144000" cy="1348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eaLnBrk="0" hangingPunct="0">
              <a:spcBef>
                <a:spcPts val="200"/>
              </a:spcBef>
              <a:defRPr/>
            </a:pPr>
            <a:r>
              <a:rPr lang="en-US" altLang="zh-CN" sz="3600" b="1" dirty="0">
                <a:solidFill>
                  <a:srgbClr val="3366FF"/>
                </a:solidFill>
                <a:latin typeface="+mn-lt"/>
                <a:ea typeface="Corbel" charset="0"/>
                <a:cs typeface="Corbel" charset="0"/>
              </a:rPr>
              <a:t>Tutorial 3: Systems and Algorithms for Massively Parallel Graph Mining</a:t>
            </a:r>
            <a:endParaRPr kumimoji="0" lang="en-US" sz="3600" b="1" i="0" u="none" strike="noStrike" kern="1200" cap="none" spc="0" normalizeH="0" baseline="0" noProof="0" dirty="0">
              <a:ln>
                <a:noFill/>
              </a:ln>
              <a:solidFill>
                <a:srgbClr val="3366FF"/>
              </a:solidFill>
              <a:effectLst/>
              <a:uLnTx/>
              <a:uFillTx/>
              <a:latin typeface="+mn-lt"/>
              <a:ea typeface="Corbel" charset="0"/>
              <a:cs typeface="Corbel" charset="0"/>
            </a:endParaRPr>
          </a:p>
        </p:txBody>
      </p:sp>
      <p:sp>
        <p:nvSpPr>
          <p:cNvPr id="7" name="Rectangle 6">
            <a:extLst>
              <a:ext uri="{FF2B5EF4-FFF2-40B4-BE49-F238E27FC236}">
                <a16:creationId xmlns:a16="http://schemas.microsoft.com/office/drawing/2014/main" id="{D5E9C560-B773-8C48-81EE-C0336C6186CE}"/>
              </a:ext>
            </a:extLst>
          </p:cNvPr>
          <p:cNvSpPr/>
          <p:nvPr/>
        </p:nvSpPr>
        <p:spPr>
          <a:xfrm>
            <a:off x="0" y="5589240"/>
            <a:ext cx="9143999" cy="830997"/>
          </a:xfrm>
          <a:prstGeom prst="rect">
            <a:avLst/>
          </a:prstGeom>
        </p:spPr>
        <p:txBody>
          <a:bodyPr wrap="square">
            <a:spAutoFit/>
          </a:bodyPr>
          <a:lstStyle/>
          <a:p>
            <a:pPr algn="ctr"/>
            <a:r>
              <a:rPr lang="en-US" dirty="0">
                <a:solidFill>
                  <a:schemeClr val="tx1">
                    <a:lumMod val="65000"/>
                    <a:lumOff val="35000"/>
                  </a:schemeClr>
                </a:solidFill>
                <a:latin typeface="Corbel" charset="0"/>
                <a:ea typeface="Corbel" charset="0"/>
                <a:cs typeface="Corbel" charset="0"/>
              </a:rPr>
              <a:t>Department of Computer Science</a:t>
            </a:r>
          </a:p>
          <a:p>
            <a:pPr algn="ctr"/>
            <a:r>
              <a:rPr lang="en-US" dirty="0">
                <a:solidFill>
                  <a:schemeClr val="tx1">
                    <a:lumMod val="65000"/>
                    <a:lumOff val="35000"/>
                  </a:schemeClr>
                </a:solidFill>
                <a:latin typeface="Corbel" charset="0"/>
                <a:ea typeface="Corbel" charset="0"/>
                <a:cs typeface="Corbel" charset="0"/>
              </a:rPr>
              <a:t>The University of Alabama at Birmingham (UAB) </a:t>
            </a:r>
          </a:p>
        </p:txBody>
      </p:sp>
      <p:pic>
        <p:nvPicPr>
          <p:cNvPr id="8" name="Picture 7">
            <a:extLst>
              <a:ext uri="{FF2B5EF4-FFF2-40B4-BE49-F238E27FC236}">
                <a16:creationId xmlns:a16="http://schemas.microsoft.com/office/drawing/2014/main" id="{441DBCDA-77E4-824A-8F42-3F7D2FC173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78" y="383094"/>
            <a:ext cx="4456973" cy="957674"/>
          </a:xfrm>
          <a:prstGeom prst="rect">
            <a:avLst/>
          </a:prstGeom>
        </p:spPr>
      </p:pic>
      <p:pic>
        <p:nvPicPr>
          <p:cNvPr id="9" name="Picture 8">
            <a:extLst>
              <a:ext uri="{FF2B5EF4-FFF2-40B4-BE49-F238E27FC236}">
                <a16:creationId xmlns:a16="http://schemas.microsoft.com/office/drawing/2014/main" id="{45B390DE-6E0B-3341-8FE7-1FC8B5B6428E}"/>
              </a:ext>
            </a:extLst>
          </p:cNvPr>
          <p:cNvPicPr>
            <a:picLocks noChangeAspect="1"/>
          </p:cNvPicPr>
          <p:nvPr/>
        </p:nvPicPr>
        <p:blipFill>
          <a:blip r:embed="rId6"/>
          <a:stretch>
            <a:fillRect/>
          </a:stretch>
        </p:blipFill>
        <p:spPr>
          <a:xfrm>
            <a:off x="747065" y="1412776"/>
            <a:ext cx="2031777" cy="1451269"/>
          </a:xfrm>
          <a:prstGeom prst="rect">
            <a:avLst/>
          </a:prstGeom>
        </p:spPr>
      </p:pic>
      <p:pic>
        <p:nvPicPr>
          <p:cNvPr id="10" name="Picture 9">
            <a:extLst>
              <a:ext uri="{FF2B5EF4-FFF2-40B4-BE49-F238E27FC236}">
                <a16:creationId xmlns:a16="http://schemas.microsoft.com/office/drawing/2014/main" id="{42959C8C-DDB1-5C4C-8032-62F8A853F619}"/>
              </a:ext>
            </a:extLst>
          </p:cNvPr>
          <p:cNvPicPr>
            <a:picLocks noChangeAspect="1"/>
          </p:cNvPicPr>
          <p:nvPr/>
        </p:nvPicPr>
        <p:blipFill>
          <a:blip r:embed="rId7">
            <a:duotone>
              <a:prstClr val="black"/>
              <a:schemeClr val="accent5">
                <a:tint val="45000"/>
                <a:satMod val="400000"/>
              </a:schemeClr>
            </a:duotone>
          </a:blip>
          <a:stretch>
            <a:fillRect/>
          </a:stretch>
        </p:blipFill>
        <p:spPr>
          <a:xfrm>
            <a:off x="2854370" y="1854572"/>
            <a:ext cx="1440160" cy="483894"/>
          </a:xfrm>
          <a:prstGeom prst="rect">
            <a:avLst/>
          </a:prstGeom>
        </p:spPr>
      </p:pic>
      <p:sp>
        <p:nvSpPr>
          <p:cNvPr id="11" name="Rectangle 10">
            <a:extLst>
              <a:ext uri="{FF2B5EF4-FFF2-40B4-BE49-F238E27FC236}">
                <a16:creationId xmlns:a16="http://schemas.microsoft.com/office/drawing/2014/main" id="{8AAC9448-11D7-A345-872D-D778C4D302D5}"/>
              </a:ext>
            </a:extLst>
          </p:cNvPr>
          <p:cNvSpPr/>
          <p:nvPr/>
        </p:nvSpPr>
        <p:spPr>
          <a:xfrm>
            <a:off x="3166710" y="2210419"/>
            <a:ext cx="3421514" cy="400110"/>
          </a:xfrm>
          <a:prstGeom prst="rect">
            <a:avLst/>
          </a:prstGeom>
          <a:effectLst>
            <a:outerShdw blurRad="50800" dir="5400000" sx="117000" sy="117000" algn="ctr" rotWithShape="0">
              <a:srgbClr val="000000">
                <a:alpha val="43137"/>
              </a:srgbClr>
            </a:outerShdw>
          </a:effectLst>
        </p:spPr>
        <p:txBody>
          <a:bodyPr wrap="none">
            <a:spAutoFit/>
          </a:bodyPr>
          <a:lstStyle/>
          <a:p>
            <a:r>
              <a:rPr lang="en-US" sz="2000" b="1" dirty="0">
                <a:solidFill>
                  <a:srgbClr val="C00000"/>
                </a:solidFill>
              </a:rPr>
              <a:t>Now Taking Place Virtually</a:t>
            </a:r>
          </a:p>
        </p:txBody>
      </p:sp>
    </p:spTree>
    <p:extLst>
      <p:ext uri="{BB962C8B-B14F-4D97-AF65-F5344CB8AC3E}">
        <p14:creationId xmlns:p14="http://schemas.microsoft.com/office/powerpoint/2010/main" val="2401139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76C8B5-0928-6445-B0D0-C805D5D7A511}"/>
              </a:ext>
            </a:extLst>
          </p:cNvPr>
          <p:cNvPicPr>
            <a:picLocks noChangeAspect="1"/>
          </p:cNvPicPr>
          <p:nvPr/>
        </p:nvPicPr>
        <p:blipFill>
          <a:blip r:embed="rId3"/>
          <a:stretch>
            <a:fillRect/>
          </a:stretch>
        </p:blipFill>
        <p:spPr>
          <a:xfrm>
            <a:off x="4375378" y="3118967"/>
            <a:ext cx="3989322" cy="2112725"/>
          </a:xfrm>
          <a:prstGeom prst="rect">
            <a:avLst/>
          </a:prstGeom>
        </p:spPr>
      </p:pic>
      <p:sp>
        <p:nvSpPr>
          <p:cNvPr id="2" name="Title 1"/>
          <p:cNvSpPr>
            <a:spLocks noGrp="1"/>
          </p:cNvSpPr>
          <p:nvPr>
            <p:ph type="title"/>
          </p:nvPr>
        </p:nvSpPr>
        <p:spPr/>
        <p:txBody>
          <a:bodyPr/>
          <a:lstStyle/>
          <a:p>
            <a:r>
              <a:rPr lang="en-US" altLang="zh-CN" sz="4800" dirty="0"/>
              <a:t>Problem</a:t>
            </a:r>
            <a:r>
              <a:rPr lang="zh-CN" altLang="en-US" sz="4800" dirty="0"/>
              <a:t> </a:t>
            </a:r>
            <a:r>
              <a:rPr lang="en-US" altLang="zh-CN" sz="4800" dirty="0"/>
              <a:t>Categorization</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Category</a:t>
            </a:r>
            <a:r>
              <a:rPr lang="zh-CN" altLang="en-US" sz="3600" b="1" dirty="0"/>
              <a:t> </a:t>
            </a:r>
            <a:r>
              <a:rPr lang="en-US" altLang="zh-CN" sz="3600" b="1" dirty="0"/>
              <a:t>I:</a:t>
            </a:r>
            <a:r>
              <a:rPr lang="zh-CN" altLang="en-US" sz="3600" b="1" dirty="0"/>
              <a:t> </a:t>
            </a:r>
            <a:r>
              <a:rPr lang="en-US" altLang="zh-CN" sz="3600" b="1" dirty="0"/>
              <a:t>Iterative</a:t>
            </a:r>
            <a:r>
              <a:rPr lang="zh-CN" altLang="en-US" sz="3600" b="1" dirty="0"/>
              <a:t> </a:t>
            </a:r>
            <a:r>
              <a:rPr lang="en-US" altLang="zh-CN" sz="3600" b="1" dirty="0"/>
              <a:t>Algorithms</a:t>
            </a:r>
            <a:endParaRPr lang="en-US" altLang="zh-CN" sz="2800" dirty="0"/>
          </a:p>
          <a:p>
            <a:pPr lvl="1">
              <a:buFont typeface="Arial" charset="0"/>
              <a:buChar char="•"/>
            </a:pPr>
            <a:r>
              <a:rPr lang="en-US" altLang="zh-CN" sz="2800" dirty="0"/>
              <a:t>Examples:</a:t>
            </a:r>
            <a:r>
              <a:rPr lang="zh-CN" altLang="en-US" sz="2800" dirty="0"/>
              <a:t> </a:t>
            </a:r>
            <a:r>
              <a:rPr lang="en-US" altLang="zh-CN" sz="2800" dirty="0" err="1"/>
              <a:t>PageRanks</a:t>
            </a:r>
            <a:r>
              <a:rPr lang="zh-CN" altLang="en-US" sz="2800" dirty="0"/>
              <a:t> </a:t>
            </a:r>
            <a:r>
              <a:rPr lang="en-US" altLang="zh-CN" sz="2800" dirty="0"/>
              <a:t>(random</a:t>
            </a:r>
            <a:r>
              <a:rPr lang="zh-CN" altLang="en-US" sz="2800" dirty="0"/>
              <a:t> </a:t>
            </a:r>
            <a:r>
              <a:rPr lang="en-US" altLang="zh-CN" sz="2800" dirty="0"/>
              <a:t>walks),</a:t>
            </a:r>
            <a:r>
              <a:rPr lang="zh-CN" altLang="en-US" sz="2800" dirty="0"/>
              <a:t> </a:t>
            </a:r>
            <a:r>
              <a:rPr lang="en-US" altLang="zh-CN" sz="2800" dirty="0"/>
              <a:t>loopy</a:t>
            </a:r>
            <a:r>
              <a:rPr lang="zh-CN" altLang="en-US" sz="2800" dirty="0"/>
              <a:t> </a:t>
            </a:r>
            <a:r>
              <a:rPr lang="en-US" altLang="zh-CN" sz="2800" dirty="0"/>
              <a:t>belief</a:t>
            </a:r>
            <a:r>
              <a:rPr lang="zh-CN" altLang="en-US" sz="2800" dirty="0"/>
              <a:t> </a:t>
            </a:r>
            <a:r>
              <a:rPr lang="en-US" altLang="zh-CN" sz="2800" dirty="0"/>
              <a:t>propagation,</a:t>
            </a:r>
            <a:r>
              <a:rPr lang="zh-CN" altLang="en-US" sz="2800" dirty="0"/>
              <a:t> </a:t>
            </a:r>
            <a:r>
              <a:rPr lang="en-US" altLang="zh-CN" sz="2800" dirty="0"/>
              <a:t>collaborative filtering (ALS)</a:t>
            </a:r>
            <a:endParaRPr lang="en-US" altLang="zh-CN" sz="2800" dirty="0">
              <a:solidFill>
                <a:srgbClr val="C00000"/>
              </a:solidFill>
            </a:endParaRPr>
          </a:p>
        </p:txBody>
      </p:sp>
      <p:pic>
        <p:nvPicPr>
          <p:cNvPr id="3" name="Picture 2">
            <a:extLst>
              <a:ext uri="{FF2B5EF4-FFF2-40B4-BE49-F238E27FC236}">
                <a16:creationId xmlns:a16="http://schemas.microsoft.com/office/drawing/2014/main" id="{C42C2460-41D7-9745-BE94-CD318547791C}"/>
              </a:ext>
            </a:extLst>
          </p:cNvPr>
          <p:cNvPicPr>
            <a:picLocks noChangeAspect="1"/>
          </p:cNvPicPr>
          <p:nvPr/>
        </p:nvPicPr>
        <p:blipFill>
          <a:blip r:embed="rId4"/>
          <a:stretch>
            <a:fillRect/>
          </a:stretch>
        </p:blipFill>
        <p:spPr>
          <a:xfrm>
            <a:off x="4591416" y="4725144"/>
            <a:ext cx="2311584" cy="1860825"/>
          </a:xfrm>
          <a:prstGeom prst="rect">
            <a:avLst/>
          </a:prstGeom>
        </p:spPr>
      </p:pic>
      <p:pic>
        <p:nvPicPr>
          <p:cNvPr id="10" name="Picture 9">
            <a:extLst>
              <a:ext uri="{FF2B5EF4-FFF2-40B4-BE49-F238E27FC236}">
                <a16:creationId xmlns:a16="http://schemas.microsoft.com/office/drawing/2014/main" id="{01E6D07D-9E6D-0D4C-96BD-35E48CBF1187}"/>
              </a:ext>
            </a:extLst>
          </p:cNvPr>
          <p:cNvPicPr>
            <a:picLocks noChangeAspect="1"/>
          </p:cNvPicPr>
          <p:nvPr/>
        </p:nvPicPr>
        <p:blipFill>
          <a:blip r:embed="rId5"/>
          <a:stretch>
            <a:fillRect/>
          </a:stretch>
        </p:blipFill>
        <p:spPr>
          <a:xfrm>
            <a:off x="616733" y="3846061"/>
            <a:ext cx="3565598" cy="2561266"/>
          </a:xfrm>
          <a:prstGeom prst="rect">
            <a:avLst/>
          </a:prstGeom>
        </p:spPr>
      </p:pic>
      <p:sp>
        <p:nvSpPr>
          <p:cNvPr id="11" name="Rectangle 10">
            <a:extLst>
              <a:ext uri="{FF2B5EF4-FFF2-40B4-BE49-F238E27FC236}">
                <a16:creationId xmlns:a16="http://schemas.microsoft.com/office/drawing/2014/main" id="{59BF3560-A290-214E-A823-11212863E8CA}"/>
              </a:ext>
            </a:extLst>
          </p:cNvPr>
          <p:cNvSpPr/>
          <p:nvPr/>
        </p:nvSpPr>
        <p:spPr>
          <a:xfrm>
            <a:off x="3154932" y="126462"/>
            <a:ext cx="5817618" cy="523220"/>
          </a:xfrm>
          <a:prstGeom prst="rect">
            <a:avLst/>
          </a:prstGeom>
        </p:spPr>
        <p:txBody>
          <a:bodyPr wrap="none">
            <a:spAutoFit/>
          </a:bodyPr>
          <a:lstStyle/>
          <a:p>
            <a:r>
              <a:rPr lang="en-US" altLang="zh-CN" sz="2800" b="1" dirty="0">
                <a:solidFill>
                  <a:srgbClr val="C00000"/>
                </a:solidFill>
              </a:rPr>
              <a:t>Mostly</a:t>
            </a:r>
            <a:r>
              <a:rPr lang="zh-CN" altLang="en-US" sz="2800" b="1" dirty="0">
                <a:solidFill>
                  <a:srgbClr val="C00000"/>
                </a:solidFill>
              </a:rPr>
              <a:t> </a:t>
            </a:r>
            <a:r>
              <a:rPr lang="en-US" altLang="zh-CN" sz="2800" b="1" dirty="0">
                <a:solidFill>
                  <a:srgbClr val="C00000"/>
                </a:solidFill>
              </a:rPr>
              <a:t>node</a:t>
            </a:r>
            <a:r>
              <a:rPr lang="zh-CN" altLang="en-US" sz="2800" b="1" dirty="0">
                <a:solidFill>
                  <a:srgbClr val="C00000"/>
                </a:solidFill>
              </a:rPr>
              <a:t> </a:t>
            </a:r>
            <a:r>
              <a:rPr lang="en-US" altLang="zh-CN" sz="2800" b="1" dirty="0">
                <a:solidFill>
                  <a:srgbClr val="C00000"/>
                </a:solidFill>
              </a:rPr>
              <a:t>and/or</a:t>
            </a:r>
            <a:r>
              <a:rPr lang="zh-CN" altLang="en-US" sz="2800" b="1" dirty="0">
                <a:solidFill>
                  <a:srgbClr val="C00000"/>
                </a:solidFill>
              </a:rPr>
              <a:t> </a:t>
            </a:r>
            <a:r>
              <a:rPr lang="en-US" altLang="zh-CN" sz="2800" b="1" dirty="0">
                <a:solidFill>
                  <a:srgbClr val="C00000"/>
                </a:solidFill>
              </a:rPr>
              <a:t>edge</a:t>
            </a:r>
            <a:r>
              <a:rPr lang="zh-CN" altLang="en-US" sz="2800" b="1" dirty="0">
                <a:solidFill>
                  <a:srgbClr val="C00000"/>
                </a:solidFill>
              </a:rPr>
              <a:t> </a:t>
            </a:r>
            <a:r>
              <a:rPr lang="en-US" altLang="zh-CN" sz="2800" b="1" dirty="0">
                <a:solidFill>
                  <a:srgbClr val="C00000"/>
                </a:solidFill>
              </a:rPr>
              <a:t>scoring</a:t>
            </a:r>
          </a:p>
        </p:txBody>
      </p:sp>
    </p:spTree>
    <p:extLst>
      <p:ext uri="{BB962C8B-B14F-4D97-AF65-F5344CB8AC3E}">
        <p14:creationId xmlns:p14="http://schemas.microsoft.com/office/powerpoint/2010/main" val="163069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Features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Divide</a:t>
            </a:r>
            <a:r>
              <a:rPr lang="zh-CN" altLang="en-US" b="1" dirty="0"/>
              <a:t> </a:t>
            </a:r>
            <a:r>
              <a:rPr lang="en-US" altLang="zh-CN" b="1" dirty="0"/>
              <a:t>and</a:t>
            </a:r>
            <a:r>
              <a:rPr lang="zh-CN" altLang="en-US" b="1" dirty="0"/>
              <a:t> </a:t>
            </a:r>
            <a:r>
              <a:rPr lang="en-US" altLang="zh-CN" b="1" dirty="0"/>
              <a:t>conquer</a:t>
            </a:r>
          </a:p>
          <a:p>
            <a:r>
              <a:rPr lang="en-US" altLang="zh-CN" b="1" dirty="0"/>
              <a:t>Serial</a:t>
            </a:r>
            <a:r>
              <a:rPr lang="zh-CN" altLang="en-US" b="1" dirty="0"/>
              <a:t> </a:t>
            </a:r>
            <a:r>
              <a:rPr lang="en-US" altLang="zh-CN" b="1" dirty="0"/>
              <a:t>algorithms:</a:t>
            </a:r>
            <a:r>
              <a:rPr lang="zh-CN" altLang="en-US" b="1" dirty="0"/>
              <a:t> </a:t>
            </a:r>
            <a:r>
              <a:rPr lang="en-US" altLang="zh-CN" b="1" dirty="0"/>
              <a:t>subgraph</a:t>
            </a:r>
            <a:r>
              <a:rPr lang="zh-CN" altLang="en-US" b="1" dirty="0"/>
              <a:t> </a:t>
            </a:r>
            <a:r>
              <a:rPr lang="en-US" altLang="zh-CN" b="1" dirty="0"/>
              <a:t>backtracking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100</a:t>
            </a:fld>
            <a:endParaRPr lang="en-US" sz="2000" dirty="0">
              <a:solidFill>
                <a:schemeClr val="tx1"/>
              </a:solidFill>
              <a:latin typeface="Arial" pitchFamily="34" charset="0"/>
              <a:cs typeface="Arial" pitchFamily="34" charset="0"/>
            </a:endParaRPr>
          </a:p>
        </p:txBody>
      </p:sp>
      <p:sp>
        <p:nvSpPr>
          <p:cNvPr id="5" name="Oval 4"/>
          <p:cNvSpPr/>
          <p:nvPr/>
        </p:nvSpPr>
        <p:spPr>
          <a:xfrm>
            <a:off x="2839161" y="3299226"/>
            <a:ext cx="3528392" cy="3528392"/>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rot="4198336">
            <a:off x="3903309" y="4062634"/>
            <a:ext cx="1650943" cy="3049884"/>
          </a:xfrm>
          <a:prstGeom prst="ellipse">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 name="Group 7"/>
          <p:cNvGrpSpPr/>
          <p:nvPr/>
        </p:nvGrpSpPr>
        <p:grpSpPr>
          <a:xfrm>
            <a:off x="4276412" y="4786180"/>
            <a:ext cx="452368" cy="482476"/>
            <a:chOff x="7143338" y="2708920"/>
            <a:chExt cx="452368" cy="482476"/>
          </a:xfrm>
        </p:grpSpPr>
        <p:sp>
          <p:nvSpPr>
            <p:cNvPr id="9" name="Oval 8"/>
            <p:cNvSpPr/>
            <p:nvPr/>
          </p:nvSpPr>
          <p:spPr>
            <a:xfrm>
              <a:off x="7164288"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10" name="Rectangle 9"/>
            <p:cNvSpPr/>
            <p:nvPr/>
          </p:nvSpPr>
          <p:spPr>
            <a:xfrm>
              <a:off x="7143338" y="2708920"/>
              <a:ext cx="452368" cy="461665"/>
            </a:xfrm>
            <a:prstGeom prst="rect">
              <a:avLst/>
            </a:prstGeom>
          </p:spPr>
          <p:txBody>
            <a:bodyPr wrap="none">
              <a:spAutoFit/>
            </a:bodyPr>
            <a:lstStyle/>
            <a:p>
              <a:pPr algn="ctr"/>
              <a:r>
                <a:rPr lang="en-US" altLang="zh-CN" i="1" dirty="0">
                  <a:solidFill>
                    <a:schemeClr val="tx1">
                      <a:lumMod val="50000"/>
                      <a:lumOff val="50000"/>
                    </a:schemeClr>
                  </a:solidFill>
                </a:rPr>
                <a:t>v</a:t>
              </a:r>
              <a:r>
                <a:rPr lang="en-US" altLang="zh-CN" baseline="-25000" dirty="0">
                  <a:solidFill>
                    <a:schemeClr val="tx1">
                      <a:lumMod val="50000"/>
                      <a:lumOff val="50000"/>
                    </a:schemeClr>
                  </a:solidFill>
                </a:rPr>
                <a:t>1</a:t>
              </a:r>
              <a:endParaRPr lang="en-US" baseline="-25000" dirty="0">
                <a:solidFill>
                  <a:schemeClr val="tx1">
                    <a:lumMod val="50000"/>
                    <a:lumOff val="50000"/>
                  </a:schemeClr>
                </a:solidFill>
              </a:endParaRPr>
            </a:p>
          </p:txBody>
        </p:sp>
      </p:grpSp>
      <p:grpSp>
        <p:nvGrpSpPr>
          <p:cNvPr id="11" name="Group 10"/>
          <p:cNvGrpSpPr/>
          <p:nvPr/>
        </p:nvGrpSpPr>
        <p:grpSpPr>
          <a:xfrm>
            <a:off x="3536012" y="3457306"/>
            <a:ext cx="2344896" cy="2786732"/>
            <a:chOff x="2023254" y="2696692"/>
            <a:chExt cx="2344896" cy="2786732"/>
          </a:xfrm>
        </p:grpSpPr>
        <p:grpSp>
          <p:nvGrpSpPr>
            <p:cNvPr id="12" name="Group 11"/>
            <p:cNvGrpSpPr/>
            <p:nvPr/>
          </p:nvGrpSpPr>
          <p:grpSpPr>
            <a:xfrm>
              <a:off x="2907670" y="2696692"/>
              <a:ext cx="452368" cy="482476"/>
              <a:chOff x="6961024" y="1904604"/>
              <a:chExt cx="452368" cy="482476"/>
            </a:xfrm>
          </p:grpSpPr>
          <p:sp>
            <p:nvSpPr>
              <p:cNvPr id="23" name="Oval 22"/>
              <p:cNvSpPr/>
              <p:nvPr/>
            </p:nvSpPr>
            <p:spPr>
              <a:xfrm>
                <a:off x="6982604" y="1976612"/>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4" name="Rectangle 23"/>
              <p:cNvSpPr/>
              <p:nvPr/>
            </p:nvSpPr>
            <p:spPr>
              <a:xfrm>
                <a:off x="6961024" y="1904604"/>
                <a:ext cx="452368" cy="461665"/>
              </a:xfrm>
              <a:prstGeom prst="rect">
                <a:avLst/>
              </a:prstGeom>
            </p:spPr>
            <p:txBody>
              <a:bodyPr wrap="none">
                <a:spAutoFit/>
              </a:bodyPr>
              <a:lstStyle/>
              <a:p>
                <a:pPr algn="ctr"/>
                <a:r>
                  <a:rPr lang="en-US" altLang="zh-CN" i="1" dirty="0"/>
                  <a:t>v</a:t>
                </a:r>
                <a:r>
                  <a:rPr lang="en-US" altLang="zh-CN" baseline="-25000" dirty="0"/>
                  <a:t>3</a:t>
                </a:r>
                <a:endParaRPr lang="en-US" baseline="-25000" dirty="0"/>
              </a:p>
            </p:txBody>
          </p:sp>
        </p:grpSp>
        <p:grpSp>
          <p:nvGrpSpPr>
            <p:cNvPr id="13" name="Group 12"/>
            <p:cNvGrpSpPr/>
            <p:nvPr/>
          </p:nvGrpSpPr>
          <p:grpSpPr>
            <a:xfrm>
              <a:off x="3915782" y="4064844"/>
              <a:ext cx="452368" cy="482476"/>
              <a:chOff x="7659568" y="2473152"/>
              <a:chExt cx="452368" cy="482476"/>
            </a:xfrm>
          </p:grpSpPr>
          <p:sp>
            <p:nvSpPr>
              <p:cNvPr id="21" name="Oval 20"/>
              <p:cNvSpPr/>
              <p:nvPr/>
            </p:nvSpPr>
            <p:spPr>
              <a:xfrm>
                <a:off x="7681148" y="2545160"/>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2" name="Rectangle 21"/>
              <p:cNvSpPr/>
              <p:nvPr/>
            </p:nvSpPr>
            <p:spPr>
              <a:xfrm>
                <a:off x="7659568" y="2473152"/>
                <a:ext cx="452368" cy="461665"/>
              </a:xfrm>
              <a:prstGeom prst="rect">
                <a:avLst/>
              </a:prstGeom>
            </p:spPr>
            <p:txBody>
              <a:bodyPr wrap="none">
                <a:spAutoFit/>
              </a:bodyPr>
              <a:lstStyle/>
              <a:p>
                <a:pPr algn="ctr"/>
                <a:r>
                  <a:rPr lang="en-US" altLang="zh-CN" i="1" dirty="0">
                    <a:solidFill>
                      <a:srgbClr val="0070C0"/>
                    </a:solidFill>
                  </a:rPr>
                  <a:t>v</a:t>
                </a:r>
                <a:r>
                  <a:rPr lang="en-US" altLang="zh-CN" baseline="-25000" dirty="0">
                    <a:solidFill>
                      <a:srgbClr val="0070C0"/>
                    </a:solidFill>
                  </a:rPr>
                  <a:t>4</a:t>
                </a:r>
                <a:endParaRPr lang="en-US" baseline="-25000" dirty="0">
                  <a:solidFill>
                    <a:srgbClr val="0070C0"/>
                  </a:solidFill>
                </a:endParaRPr>
              </a:p>
            </p:txBody>
          </p:sp>
        </p:grpSp>
        <p:grpSp>
          <p:nvGrpSpPr>
            <p:cNvPr id="14" name="Group 13"/>
            <p:cNvGrpSpPr/>
            <p:nvPr/>
          </p:nvGrpSpPr>
          <p:grpSpPr>
            <a:xfrm>
              <a:off x="2023254" y="4971331"/>
              <a:ext cx="452368" cy="512093"/>
              <a:chOff x="6837315" y="3377803"/>
              <a:chExt cx="452368" cy="512093"/>
            </a:xfrm>
          </p:grpSpPr>
          <p:sp>
            <p:nvSpPr>
              <p:cNvPr id="19" name="Oval 18"/>
              <p:cNvSpPr/>
              <p:nvPr/>
            </p:nvSpPr>
            <p:spPr>
              <a:xfrm>
                <a:off x="6857635" y="34794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0" name="Rectangle 19"/>
              <p:cNvSpPr/>
              <p:nvPr/>
            </p:nvSpPr>
            <p:spPr>
              <a:xfrm>
                <a:off x="6837315" y="3377803"/>
                <a:ext cx="452368" cy="461665"/>
              </a:xfrm>
              <a:prstGeom prst="rect">
                <a:avLst/>
              </a:prstGeom>
            </p:spPr>
            <p:txBody>
              <a:bodyPr wrap="none">
                <a:spAutoFit/>
              </a:bodyPr>
              <a:lstStyle/>
              <a:p>
                <a:pPr algn="ctr"/>
                <a:r>
                  <a:rPr lang="en-US" altLang="zh-CN" i="1" dirty="0">
                    <a:solidFill>
                      <a:srgbClr val="0070C0"/>
                    </a:solidFill>
                  </a:rPr>
                  <a:t>v</a:t>
                </a:r>
                <a:r>
                  <a:rPr lang="en-US" altLang="zh-CN" baseline="-25000" dirty="0">
                    <a:solidFill>
                      <a:srgbClr val="0070C0"/>
                    </a:solidFill>
                  </a:rPr>
                  <a:t>5</a:t>
                </a:r>
                <a:endParaRPr lang="en-US" baseline="-25000" dirty="0">
                  <a:solidFill>
                    <a:srgbClr val="0070C0"/>
                  </a:solidFill>
                </a:endParaRPr>
              </a:p>
            </p:txBody>
          </p:sp>
        </p:grpSp>
        <p:cxnSp>
          <p:nvCxnSpPr>
            <p:cNvPr id="15" name="Straight Connector 14"/>
            <p:cNvCxnSpPr/>
            <p:nvPr/>
          </p:nvCxnSpPr>
          <p:spPr>
            <a:xfrm flipV="1">
              <a:off x="2989838" y="3196866"/>
              <a:ext cx="100761" cy="907306"/>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3" idx="6"/>
            </p:cNvCxnSpPr>
            <p:nvPr/>
          </p:nvCxnSpPr>
          <p:spPr>
            <a:xfrm>
              <a:off x="3195072" y="4252380"/>
              <a:ext cx="742290" cy="89706"/>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363270" y="4475313"/>
              <a:ext cx="462402" cy="597643"/>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23" idx="5"/>
            </p:cNvCxnSpPr>
            <p:nvPr/>
          </p:nvCxnSpPr>
          <p:spPr>
            <a:xfrm flipH="1" flipV="1">
              <a:off x="3279606" y="3119056"/>
              <a:ext cx="862990" cy="101779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25" name="Rectangle 24"/>
          <p:cNvSpPr/>
          <p:nvPr/>
        </p:nvSpPr>
        <p:spPr>
          <a:xfrm>
            <a:off x="4494298" y="1999470"/>
            <a:ext cx="4502964" cy="461665"/>
          </a:xfrm>
          <a:prstGeom prst="rect">
            <a:avLst/>
          </a:prstGeom>
        </p:spPr>
        <p:txBody>
          <a:bodyPr wrap="none">
            <a:spAutoFit/>
          </a:bodyPr>
          <a:lstStyle/>
          <a:p>
            <a:r>
              <a:rPr lang="en-US" altLang="zh-CN" b="1" dirty="0">
                <a:solidFill>
                  <a:srgbClr val="FF0000"/>
                </a:solidFill>
              </a:rPr>
              <a:t>Recursive:</a:t>
            </a:r>
            <a:r>
              <a:rPr lang="zh-CN" altLang="en-US" b="1" dirty="0">
                <a:solidFill>
                  <a:srgbClr val="FF0000"/>
                </a:solidFill>
              </a:rPr>
              <a:t> </a:t>
            </a:r>
            <a:r>
              <a:rPr lang="en-US" altLang="zh-CN" b="1" dirty="0">
                <a:solidFill>
                  <a:srgbClr val="FF0000"/>
                </a:solidFill>
              </a:rPr>
              <a:t>{</a:t>
            </a:r>
            <a:r>
              <a:rPr lang="en-US" altLang="zh-CN" b="1" i="1" dirty="0">
                <a:solidFill>
                  <a:srgbClr val="FF0000"/>
                </a:solidFill>
              </a:rPr>
              <a:t>v</a:t>
            </a:r>
            <a:r>
              <a:rPr lang="en-US" altLang="zh-CN" b="1" baseline="-25000" dirty="0">
                <a:solidFill>
                  <a:srgbClr val="FF0000"/>
                </a:solidFill>
              </a:rPr>
              <a:t>1</a:t>
            </a:r>
            <a:r>
              <a:rPr lang="zh-CN" altLang="en-US" b="1" baseline="-25000" dirty="0">
                <a:solidFill>
                  <a:srgbClr val="FF0000"/>
                </a:solidFill>
              </a:rPr>
              <a:t> </a:t>
            </a:r>
            <a:r>
              <a:rPr lang="en-US" altLang="zh-CN" b="1" dirty="0">
                <a:solidFill>
                  <a:srgbClr val="FF0000"/>
                </a:solidFill>
              </a:rPr>
              <a:t>+</a:t>
            </a:r>
            <a:r>
              <a:rPr lang="zh-CN" altLang="en-US" b="1" dirty="0">
                <a:solidFill>
                  <a:srgbClr val="FF0000"/>
                </a:solidFill>
              </a:rPr>
              <a:t> </a:t>
            </a:r>
            <a:r>
              <a:rPr lang="en-US" altLang="zh-CN" b="1" i="1" dirty="0">
                <a:solidFill>
                  <a:srgbClr val="FF0000"/>
                </a:solidFill>
              </a:rPr>
              <a:t>v</a:t>
            </a:r>
            <a:r>
              <a:rPr lang="en-US" altLang="zh-CN" b="1" baseline="-25000" dirty="0">
                <a:solidFill>
                  <a:srgbClr val="FF0000"/>
                </a:solidFill>
              </a:rPr>
              <a:t>4</a:t>
            </a:r>
            <a:r>
              <a:rPr lang="en-US" altLang="zh-CN" b="1" dirty="0">
                <a:solidFill>
                  <a:srgbClr val="FF0000"/>
                </a:solidFill>
              </a:rPr>
              <a:t>}’s</a:t>
            </a:r>
            <a:r>
              <a:rPr lang="zh-CN" altLang="en-US" b="1" dirty="0">
                <a:solidFill>
                  <a:srgbClr val="FF0000"/>
                </a:solidFill>
              </a:rPr>
              <a:t> </a:t>
            </a:r>
            <a:r>
              <a:rPr lang="en-US" altLang="zh-CN" b="1" dirty="0">
                <a:solidFill>
                  <a:srgbClr val="FF0000"/>
                </a:solidFill>
              </a:rPr>
              <a:t>one-hop</a:t>
            </a:r>
            <a:endParaRPr lang="en-US" b="1" dirty="0">
              <a:solidFill>
                <a:srgbClr val="FF0000"/>
              </a:solidFill>
            </a:endParaRPr>
          </a:p>
        </p:txBody>
      </p:sp>
    </p:spTree>
    <p:extLst>
      <p:ext uri="{BB962C8B-B14F-4D97-AF65-F5344CB8AC3E}">
        <p14:creationId xmlns:p14="http://schemas.microsoft.com/office/powerpoint/2010/main" val="712718067"/>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Features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Divide</a:t>
            </a:r>
            <a:r>
              <a:rPr lang="zh-CN" altLang="en-US" b="1" dirty="0"/>
              <a:t> </a:t>
            </a:r>
            <a:r>
              <a:rPr lang="en-US" altLang="zh-CN" b="1" dirty="0"/>
              <a:t>and</a:t>
            </a:r>
            <a:r>
              <a:rPr lang="zh-CN" altLang="en-US" b="1" dirty="0"/>
              <a:t> </a:t>
            </a:r>
            <a:r>
              <a:rPr lang="en-US" altLang="zh-CN" b="1" dirty="0"/>
              <a:t>conquer</a:t>
            </a:r>
          </a:p>
          <a:p>
            <a:r>
              <a:rPr lang="en-US" altLang="zh-CN" b="1" dirty="0"/>
              <a:t>Serial</a:t>
            </a:r>
            <a:r>
              <a:rPr lang="zh-CN" altLang="en-US" b="1" dirty="0"/>
              <a:t> </a:t>
            </a:r>
            <a:r>
              <a:rPr lang="en-US" altLang="zh-CN" b="1" dirty="0"/>
              <a:t>algorithms:</a:t>
            </a:r>
            <a:r>
              <a:rPr lang="zh-CN" altLang="en-US" b="1" dirty="0"/>
              <a:t> </a:t>
            </a:r>
            <a:r>
              <a:rPr lang="en-US" altLang="zh-CN" b="1" dirty="0"/>
              <a:t>subgraph</a:t>
            </a:r>
            <a:r>
              <a:rPr lang="zh-CN" altLang="en-US" b="1" dirty="0"/>
              <a:t> </a:t>
            </a:r>
            <a:r>
              <a:rPr lang="en-US" altLang="zh-CN" b="1" dirty="0"/>
              <a:t>backtracking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101</a:t>
            </a:fld>
            <a:endParaRPr lang="en-US" sz="2000" dirty="0">
              <a:solidFill>
                <a:schemeClr val="tx1"/>
              </a:solidFill>
              <a:latin typeface="Arial" pitchFamily="34" charset="0"/>
              <a:cs typeface="Arial" pitchFamily="34" charset="0"/>
            </a:endParaRPr>
          </a:p>
        </p:txBody>
      </p:sp>
      <p:sp>
        <p:nvSpPr>
          <p:cNvPr id="5" name="Oval 4"/>
          <p:cNvSpPr/>
          <p:nvPr/>
        </p:nvSpPr>
        <p:spPr>
          <a:xfrm>
            <a:off x="2843808" y="3274290"/>
            <a:ext cx="3528392" cy="3528392"/>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rot="2710771">
            <a:off x="3379355" y="4542885"/>
            <a:ext cx="1458394" cy="1887797"/>
          </a:xfrm>
          <a:prstGeom prst="ellipse">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 name="Group 7"/>
          <p:cNvGrpSpPr/>
          <p:nvPr/>
        </p:nvGrpSpPr>
        <p:grpSpPr>
          <a:xfrm>
            <a:off x="4281059" y="4761244"/>
            <a:ext cx="452368" cy="482476"/>
            <a:chOff x="7143338" y="2708920"/>
            <a:chExt cx="452368" cy="482476"/>
          </a:xfrm>
        </p:grpSpPr>
        <p:sp>
          <p:nvSpPr>
            <p:cNvPr id="9" name="Oval 8"/>
            <p:cNvSpPr/>
            <p:nvPr/>
          </p:nvSpPr>
          <p:spPr>
            <a:xfrm>
              <a:off x="7164288"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10" name="Rectangle 9"/>
            <p:cNvSpPr/>
            <p:nvPr/>
          </p:nvSpPr>
          <p:spPr>
            <a:xfrm>
              <a:off x="7143338" y="2708920"/>
              <a:ext cx="452368" cy="461665"/>
            </a:xfrm>
            <a:prstGeom prst="rect">
              <a:avLst/>
            </a:prstGeom>
          </p:spPr>
          <p:txBody>
            <a:bodyPr wrap="none">
              <a:spAutoFit/>
            </a:bodyPr>
            <a:lstStyle/>
            <a:p>
              <a:pPr algn="ctr"/>
              <a:r>
                <a:rPr lang="en-US" altLang="zh-CN" i="1" dirty="0">
                  <a:solidFill>
                    <a:schemeClr val="tx1">
                      <a:lumMod val="50000"/>
                      <a:lumOff val="50000"/>
                    </a:schemeClr>
                  </a:solidFill>
                </a:rPr>
                <a:t>v</a:t>
              </a:r>
              <a:r>
                <a:rPr lang="en-US" altLang="zh-CN" baseline="-25000" dirty="0">
                  <a:solidFill>
                    <a:schemeClr val="tx1">
                      <a:lumMod val="50000"/>
                      <a:lumOff val="50000"/>
                    </a:schemeClr>
                  </a:solidFill>
                </a:rPr>
                <a:t>1</a:t>
              </a:r>
              <a:endParaRPr lang="en-US" baseline="-25000" dirty="0">
                <a:solidFill>
                  <a:schemeClr val="tx1">
                    <a:lumMod val="50000"/>
                    <a:lumOff val="50000"/>
                  </a:schemeClr>
                </a:solidFill>
              </a:endParaRPr>
            </a:p>
          </p:txBody>
        </p:sp>
      </p:grpSp>
      <p:grpSp>
        <p:nvGrpSpPr>
          <p:cNvPr id="11" name="Group 10"/>
          <p:cNvGrpSpPr/>
          <p:nvPr/>
        </p:nvGrpSpPr>
        <p:grpSpPr>
          <a:xfrm>
            <a:off x="3540659" y="3432370"/>
            <a:ext cx="2344896" cy="2786732"/>
            <a:chOff x="2023254" y="2696692"/>
            <a:chExt cx="2344896" cy="2786732"/>
          </a:xfrm>
        </p:grpSpPr>
        <p:grpSp>
          <p:nvGrpSpPr>
            <p:cNvPr id="12" name="Group 11"/>
            <p:cNvGrpSpPr/>
            <p:nvPr/>
          </p:nvGrpSpPr>
          <p:grpSpPr>
            <a:xfrm>
              <a:off x="2907670" y="2696692"/>
              <a:ext cx="452368" cy="482476"/>
              <a:chOff x="6961024" y="1904604"/>
              <a:chExt cx="452368" cy="482476"/>
            </a:xfrm>
          </p:grpSpPr>
          <p:sp>
            <p:nvSpPr>
              <p:cNvPr id="23" name="Oval 22"/>
              <p:cNvSpPr/>
              <p:nvPr/>
            </p:nvSpPr>
            <p:spPr>
              <a:xfrm>
                <a:off x="6982604" y="1976612"/>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4" name="Rectangle 23"/>
              <p:cNvSpPr/>
              <p:nvPr/>
            </p:nvSpPr>
            <p:spPr>
              <a:xfrm>
                <a:off x="6961024" y="1904604"/>
                <a:ext cx="452368" cy="461665"/>
              </a:xfrm>
              <a:prstGeom prst="rect">
                <a:avLst/>
              </a:prstGeom>
            </p:spPr>
            <p:txBody>
              <a:bodyPr wrap="none">
                <a:spAutoFit/>
              </a:bodyPr>
              <a:lstStyle/>
              <a:p>
                <a:pPr algn="ctr"/>
                <a:r>
                  <a:rPr lang="en-US" altLang="zh-CN" i="1" dirty="0"/>
                  <a:t>v</a:t>
                </a:r>
                <a:r>
                  <a:rPr lang="en-US" altLang="zh-CN" baseline="-25000" dirty="0"/>
                  <a:t>3</a:t>
                </a:r>
                <a:endParaRPr lang="en-US" baseline="-25000" dirty="0"/>
              </a:p>
            </p:txBody>
          </p:sp>
        </p:grpSp>
        <p:grpSp>
          <p:nvGrpSpPr>
            <p:cNvPr id="13" name="Group 12"/>
            <p:cNvGrpSpPr/>
            <p:nvPr/>
          </p:nvGrpSpPr>
          <p:grpSpPr>
            <a:xfrm>
              <a:off x="3915782" y="4064844"/>
              <a:ext cx="452368" cy="482476"/>
              <a:chOff x="7659568" y="2473152"/>
              <a:chExt cx="452368" cy="482476"/>
            </a:xfrm>
          </p:grpSpPr>
          <p:sp>
            <p:nvSpPr>
              <p:cNvPr id="21" name="Oval 20"/>
              <p:cNvSpPr/>
              <p:nvPr/>
            </p:nvSpPr>
            <p:spPr>
              <a:xfrm>
                <a:off x="7681148" y="2545160"/>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2" name="Rectangle 21"/>
              <p:cNvSpPr/>
              <p:nvPr/>
            </p:nvSpPr>
            <p:spPr>
              <a:xfrm>
                <a:off x="7659568" y="2473152"/>
                <a:ext cx="452368" cy="461665"/>
              </a:xfrm>
              <a:prstGeom prst="rect">
                <a:avLst/>
              </a:prstGeom>
            </p:spPr>
            <p:txBody>
              <a:bodyPr wrap="none">
                <a:spAutoFit/>
              </a:bodyPr>
              <a:lstStyle/>
              <a:p>
                <a:pPr algn="ctr"/>
                <a:r>
                  <a:rPr lang="en-US" altLang="zh-CN" i="1" dirty="0"/>
                  <a:t>v</a:t>
                </a:r>
                <a:r>
                  <a:rPr lang="en-US" altLang="zh-CN" baseline="-25000" dirty="0"/>
                  <a:t>4</a:t>
                </a:r>
                <a:endParaRPr lang="en-US" baseline="-25000" dirty="0"/>
              </a:p>
            </p:txBody>
          </p:sp>
        </p:grpSp>
        <p:grpSp>
          <p:nvGrpSpPr>
            <p:cNvPr id="14" name="Group 13"/>
            <p:cNvGrpSpPr/>
            <p:nvPr/>
          </p:nvGrpSpPr>
          <p:grpSpPr>
            <a:xfrm>
              <a:off x="2023254" y="4971331"/>
              <a:ext cx="452368" cy="512093"/>
              <a:chOff x="6837315" y="3377803"/>
              <a:chExt cx="452368" cy="512093"/>
            </a:xfrm>
          </p:grpSpPr>
          <p:sp>
            <p:nvSpPr>
              <p:cNvPr id="19" name="Oval 18"/>
              <p:cNvSpPr/>
              <p:nvPr/>
            </p:nvSpPr>
            <p:spPr>
              <a:xfrm>
                <a:off x="6857635" y="34794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0" name="Rectangle 19"/>
              <p:cNvSpPr/>
              <p:nvPr/>
            </p:nvSpPr>
            <p:spPr>
              <a:xfrm>
                <a:off x="6837315" y="3377803"/>
                <a:ext cx="452368" cy="461665"/>
              </a:xfrm>
              <a:prstGeom prst="rect">
                <a:avLst/>
              </a:prstGeom>
            </p:spPr>
            <p:txBody>
              <a:bodyPr wrap="none">
                <a:spAutoFit/>
              </a:bodyPr>
              <a:lstStyle/>
              <a:p>
                <a:pPr algn="ctr"/>
                <a:r>
                  <a:rPr lang="en-US" altLang="zh-CN" i="1" dirty="0">
                    <a:solidFill>
                      <a:srgbClr val="0070C0"/>
                    </a:solidFill>
                  </a:rPr>
                  <a:t>v</a:t>
                </a:r>
                <a:r>
                  <a:rPr lang="en-US" altLang="zh-CN" baseline="-25000" dirty="0">
                    <a:solidFill>
                      <a:srgbClr val="0070C0"/>
                    </a:solidFill>
                  </a:rPr>
                  <a:t>5</a:t>
                </a:r>
                <a:endParaRPr lang="en-US" baseline="-25000" dirty="0">
                  <a:solidFill>
                    <a:srgbClr val="0070C0"/>
                  </a:solidFill>
                </a:endParaRPr>
              </a:p>
            </p:txBody>
          </p:sp>
        </p:grpSp>
        <p:cxnSp>
          <p:nvCxnSpPr>
            <p:cNvPr id="15" name="Straight Connector 14"/>
            <p:cNvCxnSpPr/>
            <p:nvPr/>
          </p:nvCxnSpPr>
          <p:spPr>
            <a:xfrm flipV="1">
              <a:off x="2989838" y="3196866"/>
              <a:ext cx="100761" cy="907306"/>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3" idx="6"/>
            </p:cNvCxnSpPr>
            <p:nvPr/>
          </p:nvCxnSpPr>
          <p:spPr>
            <a:xfrm>
              <a:off x="3195072" y="4252380"/>
              <a:ext cx="742290" cy="89706"/>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363270" y="4475313"/>
              <a:ext cx="462402" cy="597643"/>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23" idx="5"/>
            </p:cNvCxnSpPr>
            <p:nvPr/>
          </p:nvCxnSpPr>
          <p:spPr>
            <a:xfrm flipH="1" flipV="1">
              <a:off x="3279606" y="3119056"/>
              <a:ext cx="862990" cy="101779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25" name="Rectangle 24"/>
          <p:cNvSpPr/>
          <p:nvPr/>
        </p:nvSpPr>
        <p:spPr>
          <a:xfrm>
            <a:off x="4494298" y="1999470"/>
            <a:ext cx="4502964" cy="461665"/>
          </a:xfrm>
          <a:prstGeom prst="rect">
            <a:avLst/>
          </a:prstGeom>
        </p:spPr>
        <p:txBody>
          <a:bodyPr wrap="none">
            <a:spAutoFit/>
          </a:bodyPr>
          <a:lstStyle/>
          <a:p>
            <a:r>
              <a:rPr lang="en-US" altLang="zh-CN" b="1" dirty="0">
                <a:solidFill>
                  <a:srgbClr val="FF0000"/>
                </a:solidFill>
              </a:rPr>
              <a:t>Recursive:</a:t>
            </a:r>
            <a:r>
              <a:rPr lang="zh-CN" altLang="en-US" b="1" dirty="0">
                <a:solidFill>
                  <a:srgbClr val="FF0000"/>
                </a:solidFill>
              </a:rPr>
              <a:t> </a:t>
            </a:r>
            <a:r>
              <a:rPr lang="en-US" altLang="zh-CN" b="1" dirty="0">
                <a:solidFill>
                  <a:srgbClr val="FF0000"/>
                </a:solidFill>
              </a:rPr>
              <a:t>{</a:t>
            </a:r>
            <a:r>
              <a:rPr lang="en-US" altLang="zh-CN" b="1" i="1" dirty="0">
                <a:solidFill>
                  <a:srgbClr val="FF0000"/>
                </a:solidFill>
              </a:rPr>
              <a:t>v</a:t>
            </a:r>
            <a:r>
              <a:rPr lang="en-US" altLang="zh-CN" b="1" baseline="-25000" dirty="0">
                <a:solidFill>
                  <a:srgbClr val="FF0000"/>
                </a:solidFill>
              </a:rPr>
              <a:t>1</a:t>
            </a:r>
            <a:r>
              <a:rPr lang="zh-CN" altLang="en-US" b="1" baseline="-25000" dirty="0">
                <a:solidFill>
                  <a:srgbClr val="FF0000"/>
                </a:solidFill>
              </a:rPr>
              <a:t> </a:t>
            </a:r>
            <a:r>
              <a:rPr lang="en-US" altLang="zh-CN" b="1" dirty="0">
                <a:solidFill>
                  <a:srgbClr val="FF0000"/>
                </a:solidFill>
              </a:rPr>
              <a:t>+</a:t>
            </a:r>
            <a:r>
              <a:rPr lang="zh-CN" altLang="en-US" b="1" dirty="0">
                <a:solidFill>
                  <a:srgbClr val="FF0000"/>
                </a:solidFill>
              </a:rPr>
              <a:t> </a:t>
            </a:r>
            <a:r>
              <a:rPr lang="en-US" altLang="zh-CN" b="1" i="1" dirty="0">
                <a:solidFill>
                  <a:srgbClr val="FF0000"/>
                </a:solidFill>
              </a:rPr>
              <a:t>v</a:t>
            </a:r>
            <a:r>
              <a:rPr lang="en-US" altLang="zh-CN" b="1" baseline="-25000" dirty="0">
                <a:solidFill>
                  <a:srgbClr val="FF0000"/>
                </a:solidFill>
              </a:rPr>
              <a:t>5</a:t>
            </a:r>
            <a:r>
              <a:rPr lang="en-US" altLang="zh-CN" b="1" dirty="0">
                <a:solidFill>
                  <a:srgbClr val="FF0000"/>
                </a:solidFill>
              </a:rPr>
              <a:t>}’s</a:t>
            </a:r>
            <a:r>
              <a:rPr lang="zh-CN" altLang="en-US" b="1" dirty="0">
                <a:solidFill>
                  <a:srgbClr val="FF0000"/>
                </a:solidFill>
              </a:rPr>
              <a:t> </a:t>
            </a:r>
            <a:r>
              <a:rPr lang="en-US" altLang="zh-CN" b="1" dirty="0">
                <a:solidFill>
                  <a:srgbClr val="FF0000"/>
                </a:solidFill>
              </a:rPr>
              <a:t>one-hop</a:t>
            </a:r>
            <a:endParaRPr lang="en-US" b="1" dirty="0">
              <a:solidFill>
                <a:srgbClr val="FF0000"/>
              </a:solidFill>
            </a:endParaRPr>
          </a:p>
        </p:txBody>
      </p:sp>
    </p:spTree>
    <p:extLst>
      <p:ext uri="{BB962C8B-B14F-4D97-AF65-F5344CB8AC3E}">
        <p14:creationId xmlns:p14="http://schemas.microsoft.com/office/powerpoint/2010/main" val="3151324542"/>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75" y="4524039"/>
            <a:ext cx="5606380" cy="1361220"/>
          </a:xfrm>
          <a:prstGeom prst="rect">
            <a:avLst/>
          </a:prstGeom>
        </p:spPr>
      </p:pic>
      <p:sp>
        <p:nvSpPr>
          <p:cNvPr id="2" name="Title 1"/>
          <p:cNvSpPr>
            <a:spLocks noGrp="1"/>
          </p:cNvSpPr>
          <p:nvPr>
            <p:ph type="title"/>
          </p:nvPr>
        </p:nvSpPr>
        <p:spPr/>
        <p:txBody>
          <a:bodyPr/>
          <a:lstStyle/>
          <a:p>
            <a:r>
              <a:rPr lang="en-US" altLang="zh-CN" dirty="0"/>
              <a:t>Existing</a:t>
            </a:r>
            <a:r>
              <a:rPr lang="zh-CN" altLang="en-US" dirty="0"/>
              <a:t> </a:t>
            </a:r>
            <a:r>
              <a:rPr lang="en-US" altLang="zh-CN" dirty="0"/>
              <a:t>Solutions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MapReduce,</a:t>
            </a:r>
            <a:r>
              <a:rPr lang="zh-CN" altLang="en-US" b="1" dirty="0"/>
              <a:t> </a:t>
            </a:r>
            <a:r>
              <a:rPr lang="en-US" altLang="zh-CN" b="1" dirty="0"/>
              <a:t>Vertex-Centric</a:t>
            </a:r>
            <a:r>
              <a:rPr lang="zh-CN" altLang="en-US" b="1" dirty="0"/>
              <a:t> </a:t>
            </a:r>
            <a:r>
              <a:rPr lang="en-US" altLang="zh-CN" b="1" dirty="0"/>
              <a:t>Systems</a:t>
            </a:r>
          </a:p>
          <a:p>
            <a:r>
              <a:rPr lang="en-US" altLang="zh-CN" b="1" dirty="0"/>
              <a:t>Subgraph-Centric</a:t>
            </a:r>
            <a:r>
              <a:rPr lang="zh-CN" altLang="en-US" b="1" dirty="0"/>
              <a:t> </a:t>
            </a:r>
            <a:r>
              <a:rPr lang="en-US" altLang="zh-CN" b="1" dirty="0"/>
              <a:t>Systems</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102</a:t>
            </a:fld>
            <a:endParaRPr lang="en-US" sz="2000" dirty="0">
              <a:solidFill>
                <a:schemeClr val="tx1"/>
              </a:solidFill>
              <a:latin typeface="Arial" pitchFamily="34" charset="0"/>
              <a:cs typeface="Arial" pitchFamily="34" charset="0"/>
            </a:endParaRPr>
          </a:p>
        </p:txBody>
      </p:sp>
      <p:sp>
        <p:nvSpPr>
          <p:cNvPr id="16" name="Rectangle 15"/>
          <p:cNvSpPr/>
          <p:nvPr/>
        </p:nvSpPr>
        <p:spPr>
          <a:xfrm>
            <a:off x="5940342" y="4293096"/>
            <a:ext cx="2869696" cy="1077218"/>
          </a:xfrm>
          <a:prstGeom prst="rect">
            <a:avLst/>
          </a:prstGeom>
        </p:spPr>
        <p:txBody>
          <a:bodyPr wrap="none">
            <a:spAutoFit/>
          </a:bodyPr>
          <a:lstStyle/>
          <a:p>
            <a:r>
              <a:rPr lang="en-US" altLang="zh-CN" sz="3200" b="1" dirty="0">
                <a:solidFill>
                  <a:srgbClr val="FF0000"/>
                </a:solidFill>
              </a:rPr>
              <a:t>API</a:t>
            </a:r>
            <a:r>
              <a:rPr lang="zh-CN" altLang="en-US" sz="3200" b="1" dirty="0">
                <a:solidFill>
                  <a:srgbClr val="FF0000"/>
                </a:solidFill>
              </a:rPr>
              <a:t> </a:t>
            </a:r>
            <a:r>
              <a:rPr lang="en-US" altLang="zh-CN" sz="3200" b="1" dirty="0">
                <a:solidFill>
                  <a:srgbClr val="FF0000"/>
                </a:solidFill>
              </a:rPr>
              <a:t>is</a:t>
            </a:r>
            <a:r>
              <a:rPr lang="zh-CN" altLang="en-US" sz="3200" b="1" dirty="0">
                <a:solidFill>
                  <a:srgbClr val="FF0000"/>
                </a:solidFill>
              </a:rPr>
              <a:t> </a:t>
            </a:r>
            <a:r>
              <a:rPr lang="en-US" altLang="zh-CN" sz="3200" b="1" dirty="0">
                <a:solidFill>
                  <a:srgbClr val="FF0000"/>
                </a:solidFill>
              </a:rPr>
              <a:t>natural</a:t>
            </a:r>
          </a:p>
          <a:p>
            <a:r>
              <a:rPr lang="en-US" altLang="zh-CN" sz="3200" b="1" dirty="0">
                <a:solidFill>
                  <a:srgbClr val="FF0000"/>
                </a:solidFill>
              </a:rPr>
              <a:t>Still</a:t>
            </a:r>
            <a:r>
              <a:rPr lang="zh-CN" altLang="en-US" sz="3200" b="1" dirty="0">
                <a:solidFill>
                  <a:srgbClr val="FF0000"/>
                </a:solidFill>
              </a:rPr>
              <a:t> </a:t>
            </a:r>
            <a:r>
              <a:rPr lang="en-US" altLang="zh-CN" sz="3200" b="1" dirty="0">
                <a:solidFill>
                  <a:srgbClr val="FF0000"/>
                </a:solidFill>
              </a:rPr>
              <a:t>IO-bound</a:t>
            </a:r>
            <a:endParaRPr lang="en-US" sz="3200" b="1" dirty="0">
              <a:solidFill>
                <a:srgbClr val="FF0000"/>
              </a:solidFill>
            </a:endParaRPr>
          </a:p>
        </p:txBody>
      </p:sp>
      <p:sp>
        <p:nvSpPr>
          <p:cNvPr id="5" name="Rectangle 4"/>
          <p:cNvSpPr/>
          <p:nvPr/>
        </p:nvSpPr>
        <p:spPr>
          <a:xfrm>
            <a:off x="457200" y="3453107"/>
            <a:ext cx="6944978" cy="461665"/>
          </a:xfrm>
          <a:prstGeom prst="rect">
            <a:avLst/>
          </a:prstGeom>
        </p:spPr>
        <p:txBody>
          <a:bodyPr wrap="none">
            <a:spAutoFit/>
          </a:bodyPr>
          <a:lstStyle/>
          <a:p>
            <a:r>
              <a:rPr lang="en-US" altLang="zh-CN" b="1" dirty="0" err="1">
                <a:solidFill>
                  <a:srgbClr val="0070C0"/>
                </a:solidFill>
              </a:rPr>
              <a:t>NScale</a:t>
            </a:r>
            <a:r>
              <a:rPr lang="en-US" altLang="zh-CN" b="1" dirty="0">
                <a:solidFill>
                  <a:srgbClr val="0070C0"/>
                </a:solidFill>
              </a:rPr>
              <a:t>,</a:t>
            </a:r>
            <a:r>
              <a:rPr lang="zh-CN" altLang="en-US" b="1" dirty="0">
                <a:solidFill>
                  <a:srgbClr val="0070C0"/>
                </a:solidFill>
              </a:rPr>
              <a:t> </a:t>
            </a:r>
            <a:r>
              <a:rPr lang="en-US" altLang="zh-CN" b="1" dirty="0">
                <a:solidFill>
                  <a:srgbClr val="0070C0"/>
                </a:solidFill>
              </a:rPr>
              <a:t>Arabesque,</a:t>
            </a:r>
            <a:r>
              <a:rPr lang="zh-CN" altLang="en-US" b="1" dirty="0">
                <a:solidFill>
                  <a:srgbClr val="0070C0"/>
                </a:solidFill>
              </a:rPr>
              <a:t> </a:t>
            </a:r>
            <a:r>
              <a:rPr lang="en-US" altLang="zh-CN" b="1" dirty="0" err="1">
                <a:solidFill>
                  <a:srgbClr val="0070C0"/>
                </a:solidFill>
              </a:rPr>
              <a:t>Rstream</a:t>
            </a:r>
            <a:r>
              <a:rPr lang="en-US" altLang="zh-CN" b="1" dirty="0">
                <a:solidFill>
                  <a:srgbClr val="0070C0"/>
                </a:solidFill>
              </a:rPr>
              <a:t>,</a:t>
            </a:r>
            <a:r>
              <a:rPr lang="zh-CN" altLang="en-US" b="1" dirty="0">
                <a:solidFill>
                  <a:srgbClr val="0070C0"/>
                </a:solidFill>
              </a:rPr>
              <a:t> </a:t>
            </a:r>
            <a:r>
              <a:rPr lang="en-US" altLang="zh-CN" b="1" dirty="0">
                <a:solidFill>
                  <a:srgbClr val="0070C0"/>
                </a:solidFill>
              </a:rPr>
              <a:t>Nuri,</a:t>
            </a:r>
            <a:r>
              <a:rPr lang="zh-CN" altLang="en-US" b="1" dirty="0">
                <a:solidFill>
                  <a:srgbClr val="0070C0"/>
                </a:solidFill>
              </a:rPr>
              <a:t> </a:t>
            </a:r>
            <a:r>
              <a:rPr lang="en-US" altLang="zh-CN" b="1" dirty="0">
                <a:solidFill>
                  <a:srgbClr val="0070C0"/>
                </a:solidFill>
              </a:rPr>
              <a:t>G-Miner,</a:t>
            </a:r>
            <a:r>
              <a:rPr lang="zh-CN" altLang="en-US" b="1" dirty="0">
                <a:solidFill>
                  <a:srgbClr val="0070C0"/>
                </a:solidFill>
              </a:rPr>
              <a:t> </a:t>
            </a:r>
            <a:r>
              <a:rPr lang="mr-IN" altLang="zh-CN" b="1" dirty="0">
                <a:solidFill>
                  <a:srgbClr val="0070C0"/>
                </a:solidFill>
              </a:rPr>
              <a:t>…</a:t>
            </a:r>
            <a:endParaRPr lang="en-US" dirty="0">
              <a:solidFill>
                <a:srgbClr val="0070C0"/>
              </a:solidFill>
            </a:endParaRPr>
          </a:p>
        </p:txBody>
      </p:sp>
      <p:sp>
        <p:nvSpPr>
          <p:cNvPr id="4" name="Rectangle 3">
            <a:extLst>
              <a:ext uri="{FF2B5EF4-FFF2-40B4-BE49-F238E27FC236}">
                <a16:creationId xmlns:a16="http://schemas.microsoft.com/office/drawing/2014/main" id="{DD71A306-2181-A64E-AA18-A7988BC16C16}"/>
              </a:ext>
            </a:extLst>
          </p:cNvPr>
          <p:cNvSpPr/>
          <p:nvPr/>
        </p:nvSpPr>
        <p:spPr>
          <a:xfrm>
            <a:off x="554459" y="4191583"/>
            <a:ext cx="2001317" cy="369332"/>
          </a:xfrm>
          <a:prstGeom prst="rect">
            <a:avLst/>
          </a:prstGeom>
        </p:spPr>
        <p:txBody>
          <a:bodyPr wrap="none">
            <a:spAutoFit/>
          </a:bodyPr>
          <a:lstStyle/>
          <a:p>
            <a:r>
              <a:rPr lang="en-US" altLang="zh-CN" sz="1800" b="1" dirty="0">
                <a:solidFill>
                  <a:srgbClr val="00B050"/>
                </a:solidFill>
              </a:rPr>
              <a:t>Arabesque’s</a:t>
            </a:r>
            <a:r>
              <a:rPr lang="zh-CN" altLang="en-US" sz="1800" b="1" dirty="0">
                <a:solidFill>
                  <a:srgbClr val="00B050"/>
                </a:solidFill>
              </a:rPr>
              <a:t> </a:t>
            </a:r>
            <a:r>
              <a:rPr lang="en-US" altLang="zh-CN" sz="1800" b="1" dirty="0">
                <a:solidFill>
                  <a:srgbClr val="00B050"/>
                </a:solidFill>
              </a:rPr>
              <a:t>API</a:t>
            </a:r>
            <a:endParaRPr lang="en-US" sz="1800" dirty="0">
              <a:solidFill>
                <a:srgbClr val="00B050"/>
              </a:solidFill>
            </a:endParaRPr>
          </a:p>
        </p:txBody>
      </p:sp>
    </p:spTree>
    <p:extLst>
      <p:ext uri="{BB962C8B-B14F-4D97-AF65-F5344CB8AC3E}">
        <p14:creationId xmlns:p14="http://schemas.microsoft.com/office/powerpoint/2010/main" val="1447034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Existing</a:t>
            </a:r>
            <a:r>
              <a:rPr lang="zh-CN" altLang="en-US" dirty="0"/>
              <a:t> </a:t>
            </a:r>
            <a:r>
              <a:rPr lang="en-US" altLang="zh-CN" dirty="0"/>
              <a:t>Solutions</a:t>
            </a:r>
            <a:endParaRPr lang="en-US" dirty="0"/>
          </a:p>
        </p:txBody>
      </p:sp>
      <p:sp>
        <p:nvSpPr>
          <p:cNvPr id="3" name="Content Placeholder 2"/>
          <p:cNvSpPr>
            <a:spLocks noGrp="1"/>
          </p:cNvSpPr>
          <p:nvPr>
            <p:ph idx="1"/>
          </p:nvPr>
        </p:nvSpPr>
        <p:spPr>
          <a:xfrm>
            <a:off x="457200" y="3068960"/>
            <a:ext cx="8515350" cy="3103240"/>
          </a:xfrm>
        </p:spPr>
        <p:txBody>
          <a:bodyPr/>
          <a:lstStyle/>
          <a:p>
            <a:r>
              <a:rPr lang="en-US" altLang="zh-CN" b="1" dirty="0" err="1"/>
              <a:t>NScale</a:t>
            </a:r>
            <a:endParaRPr lang="en-US" b="1" dirty="0"/>
          </a:p>
          <a:p>
            <a:pPr lvl="1"/>
            <a:r>
              <a:rPr lang="en-US" altLang="zh-CN" dirty="0"/>
              <a:t>BFS</a:t>
            </a:r>
            <a:r>
              <a:rPr lang="zh-CN" altLang="en-US" dirty="0"/>
              <a:t> </a:t>
            </a:r>
            <a:r>
              <a:rPr lang="en-US" altLang="zh-CN" dirty="0"/>
              <a:t>around</a:t>
            </a:r>
            <a:r>
              <a:rPr lang="zh-CN" altLang="en-US" dirty="0"/>
              <a:t> </a:t>
            </a:r>
            <a:r>
              <a:rPr lang="en-US" altLang="zh-CN" dirty="0"/>
              <a:t>each</a:t>
            </a:r>
            <a:r>
              <a:rPr lang="zh-CN" altLang="en-US" dirty="0"/>
              <a:t> </a:t>
            </a:r>
            <a:r>
              <a:rPr lang="en-US" altLang="zh-CN" dirty="0"/>
              <a:t>node</a:t>
            </a:r>
            <a:r>
              <a:rPr lang="zh-CN" altLang="en-US" dirty="0"/>
              <a:t> </a:t>
            </a:r>
            <a:r>
              <a:rPr lang="en-US" altLang="zh-CN" dirty="0"/>
              <a:t>to</a:t>
            </a:r>
            <a:r>
              <a:rPr lang="zh-CN" altLang="en-US" dirty="0"/>
              <a:t> </a:t>
            </a:r>
            <a:r>
              <a:rPr lang="en-US" altLang="zh-CN" dirty="0"/>
              <a:t>construct</a:t>
            </a:r>
            <a:r>
              <a:rPr lang="zh-CN" altLang="en-US" dirty="0"/>
              <a:t> </a:t>
            </a:r>
            <a:r>
              <a:rPr lang="en-US" altLang="zh-CN" i="1" dirty="0">
                <a:solidFill>
                  <a:srgbClr val="0070C0"/>
                </a:solidFill>
              </a:rPr>
              <a:t>k</a:t>
            </a:r>
            <a:r>
              <a:rPr lang="en-US" altLang="zh-CN" dirty="0"/>
              <a:t>-hop</a:t>
            </a:r>
            <a:r>
              <a:rPr lang="zh-CN" altLang="en-US" dirty="0"/>
              <a:t> </a:t>
            </a:r>
            <a:r>
              <a:rPr lang="en-US" altLang="zh-CN" dirty="0"/>
              <a:t>subgraph</a:t>
            </a:r>
          </a:p>
          <a:p>
            <a:pPr lvl="1"/>
            <a:r>
              <a:rPr lang="en-US" altLang="zh-CN" dirty="0"/>
              <a:t>Conducted</a:t>
            </a:r>
            <a:r>
              <a:rPr lang="zh-CN" altLang="en-US" dirty="0"/>
              <a:t> </a:t>
            </a:r>
            <a:r>
              <a:rPr lang="en-US" altLang="zh-CN" dirty="0"/>
              <a:t>by</a:t>
            </a:r>
            <a:r>
              <a:rPr lang="zh-CN" altLang="en-US" dirty="0"/>
              <a:t> </a:t>
            </a:r>
            <a:r>
              <a:rPr lang="en-US" altLang="zh-CN" i="1" dirty="0">
                <a:solidFill>
                  <a:srgbClr val="0070C0"/>
                </a:solidFill>
              </a:rPr>
              <a:t>k</a:t>
            </a:r>
            <a:r>
              <a:rPr lang="zh-CN" altLang="en-US" dirty="0"/>
              <a:t> </a:t>
            </a:r>
            <a:r>
              <a:rPr lang="en-US" altLang="zh-CN" dirty="0"/>
              <a:t>MapReduce</a:t>
            </a:r>
            <a:r>
              <a:rPr lang="zh-CN" altLang="en-US" dirty="0"/>
              <a:t> </a:t>
            </a:r>
            <a:r>
              <a:rPr lang="en-US" altLang="zh-CN" dirty="0"/>
              <a:t>jobs</a:t>
            </a:r>
            <a:r>
              <a:rPr lang="zh-CN" altLang="en-US" dirty="0"/>
              <a:t> </a:t>
            </a:r>
            <a:r>
              <a:rPr lang="en-US" altLang="zh-CN" dirty="0"/>
              <a:t>(</a:t>
            </a:r>
            <a:r>
              <a:rPr lang="en-US" altLang="zh-CN" b="1" dirty="0">
                <a:solidFill>
                  <a:srgbClr val="FF0000"/>
                </a:solidFill>
              </a:rPr>
              <a:t>IO-bound</a:t>
            </a:r>
            <a:r>
              <a:rPr lang="en-US" altLang="zh-CN" dirty="0"/>
              <a:t>)</a:t>
            </a:r>
          </a:p>
          <a:p>
            <a:pPr lvl="1"/>
            <a:r>
              <a:rPr lang="en-US" altLang="zh-CN" dirty="0"/>
              <a:t>Intermediate</a:t>
            </a:r>
            <a:r>
              <a:rPr lang="zh-CN" altLang="en-US" dirty="0"/>
              <a:t> </a:t>
            </a:r>
            <a:r>
              <a:rPr lang="en-US" altLang="zh-CN" dirty="0"/>
              <a:t>subgraphs</a:t>
            </a:r>
            <a:r>
              <a:rPr lang="zh-CN" altLang="en-US" dirty="0"/>
              <a:t> </a:t>
            </a:r>
            <a:r>
              <a:rPr lang="en-US" altLang="zh-CN" dirty="0"/>
              <a:t>materialized</a:t>
            </a:r>
            <a:r>
              <a:rPr lang="zh-CN" altLang="en-US" dirty="0"/>
              <a:t> </a:t>
            </a:r>
            <a:r>
              <a:rPr lang="en-US" altLang="zh-CN" dirty="0"/>
              <a:t>(</a:t>
            </a:r>
            <a:r>
              <a:rPr lang="en-US" altLang="zh-CN" b="1" dirty="0">
                <a:solidFill>
                  <a:srgbClr val="FF0000"/>
                </a:solidFill>
              </a:rPr>
              <a:t>HDFS</a:t>
            </a:r>
            <a:r>
              <a:rPr lang="zh-CN" altLang="en-US" b="1" dirty="0">
                <a:solidFill>
                  <a:srgbClr val="FF0000"/>
                </a:solidFill>
              </a:rPr>
              <a:t> </a:t>
            </a:r>
            <a:r>
              <a:rPr lang="en-US" altLang="zh-CN" b="1" dirty="0">
                <a:solidFill>
                  <a:srgbClr val="FF0000"/>
                </a:solidFill>
              </a:rPr>
              <a:t>overhead</a:t>
            </a:r>
            <a:r>
              <a:rPr lang="en-US" altLang="zh-CN" dirty="0"/>
              <a:t>)</a:t>
            </a:r>
          </a:p>
          <a:p>
            <a:pPr lvl="1"/>
            <a:r>
              <a:rPr lang="en-US" altLang="zh-CN" dirty="0"/>
              <a:t>Subgraphs</a:t>
            </a:r>
            <a:r>
              <a:rPr lang="zh-CN" altLang="en-US" dirty="0"/>
              <a:t> </a:t>
            </a:r>
            <a:r>
              <a:rPr lang="en-US" altLang="zh-CN" dirty="0"/>
              <a:t>are</a:t>
            </a:r>
            <a:r>
              <a:rPr lang="zh-CN" altLang="en-US" dirty="0"/>
              <a:t> </a:t>
            </a:r>
            <a:r>
              <a:rPr lang="en-US" altLang="zh-CN" dirty="0"/>
              <a:t>then</a:t>
            </a:r>
            <a:r>
              <a:rPr lang="zh-CN" altLang="en-US" dirty="0"/>
              <a:t> </a:t>
            </a:r>
            <a:r>
              <a:rPr lang="en-US" altLang="zh-CN" dirty="0"/>
              <a:t>distributed</a:t>
            </a:r>
            <a:r>
              <a:rPr lang="zh-CN" altLang="en-US" dirty="0"/>
              <a:t> </a:t>
            </a:r>
            <a:r>
              <a:rPr lang="en-US" altLang="zh-CN" dirty="0"/>
              <a:t>for</a:t>
            </a:r>
            <a:r>
              <a:rPr lang="zh-CN" altLang="en-US" dirty="0"/>
              <a:t> </a:t>
            </a:r>
            <a:r>
              <a:rPr lang="en-US" altLang="zh-CN" dirty="0"/>
              <a:t>processing</a:t>
            </a:r>
            <a:r>
              <a:rPr lang="zh-CN" altLang="en-US" dirty="0"/>
              <a:t> </a:t>
            </a:r>
            <a:r>
              <a:rPr lang="en-US" altLang="zh-CN" dirty="0"/>
              <a:t>by</a:t>
            </a:r>
            <a:r>
              <a:rPr lang="zh-CN" altLang="en-US" dirty="0"/>
              <a:t> </a:t>
            </a:r>
            <a:r>
              <a:rPr lang="en-US" altLang="zh-CN" dirty="0"/>
              <a:t>reducers</a:t>
            </a:r>
            <a:r>
              <a:rPr lang="zh-CN" altLang="en-US" dirty="0"/>
              <a:t> </a:t>
            </a:r>
            <a:r>
              <a:rPr lang="en-US" altLang="zh-CN" dirty="0"/>
              <a:t>(</a:t>
            </a:r>
            <a:r>
              <a:rPr lang="en-US" altLang="zh-CN" b="1" dirty="0">
                <a:solidFill>
                  <a:srgbClr val="FF0000"/>
                </a:solidFill>
              </a:rPr>
              <a:t>straggler’s</a:t>
            </a:r>
            <a:r>
              <a:rPr lang="zh-CN" altLang="en-US" b="1" dirty="0">
                <a:solidFill>
                  <a:srgbClr val="FF0000"/>
                </a:solidFill>
              </a:rPr>
              <a:t> </a:t>
            </a:r>
            <a:r>
              <a:rPr lang="en-US" altLang="zh-CN" b="1" dirty="0">
                <a:solidFill>
                  <a:srgbClr val="FF0000"/>
                </a:solidFill>
              </a:rPr>
              <a:t>problem</a:t>
            </a:r>
            <a:r>
              <a:rPr lang="en-US" altLang="zh-CN" dirty="0"/>
              <a:t>)</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103</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054B6E10-12D2-5A48-993B-B622C3CA64B2}"/>
              </a:ext>
            </a:extLst>
          </p:cNvPr>
          <p:cNvPicPr>
            <a:picLocks noChangeAspect="1"/>
          </p:cNvPicPr>
          <p:nvPr/>
        </p:nvPicPr>
        <p:blipFill rotWithShape="1">
          <a:blip r:embed="rId3"/>
          <a:srcRect l="15751" t="32606"/>
          <a:stretch/>
        </p:blipFill>
        <p:spPr>
          <a:xfrm>
            <a:off x="620388" y="2132856"/>
            <a:ext cx="8092126" cy="568487"/>
          </a:xfrm>
          <a:prstGeom prst="rect">
            <a:avLst/>
          </a:prstGeom>
        </p:spPr>
      </p:pic>
    </p:spTree>
    <p:extLst>
      <p:ext uri="{BB962C8B-B14F-4D97-AF65-F5344CB8AC3E}">
        <p14:creationId xmlns:p14="http://schemas.microsoft.com/office/powerpoint/2010/main" val="1186650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Existing</a:t>
            </a:r>
            <a:r>
              <a:rPr lang="zh-CN" altLang="en-US" dirty="0"/>
              <a:t> </a:t>
            </a:r>
            <a:r>
              <a:rPr lang="en-US" altLang="zh-CN" dirty="0"/>
              <a:t>Solutions</a:t>
            </a:r>
            <a:endParaRPr lang="en-US" dirty="0"/>
          </a:p>
        </p:txBody>
      </p:sp>
      <p:sp>
        <p:nvSpPr>
          <p:cNvPr id="3" name="Content Placeholder 2"/>
          <p:cNvSpPr>
            <a:spLocks noGrp="1"/>
          </p:cNvSpPr>
          <p:nvPr>
            <p:ph idx="1"/>
          </p:nvPr>
        </p:nvSpPr>
        <p:spPr>
          <a:xfrm>
            <a:off x="457200" y="3068960"/>
            <a:ext cx="8515350" cy="3103240"/>
          </a:xfrm>
        </p:spPr>
        <p:txBody>
          <a:bodyPr/>
          <a:lstStyle/>
          <a:p>
            <a:r>
              <a:rPr lang="en-US" altLang="zh-CN" b="1" dirty="0"/>
              <a:t>Arabesque</a:t>
            </a:r>
            <a:endParaRPr lang="en-US" b="1" dirty="0"/>
          </a:p>
          <a:p>
            <a:pPr lvl="1"/>
            <a:r>
              <a:rPr lang="en-US" altLang="zh-CN" dirty="0"/>
              <a:t>Embedding-centric</a:t>
            </a:r>
            <a:r>
              <a:rPr lang="zh-CN" altLang="en-US" dirty="0"/>
              <a:t> </a:t>
            </a:r>
            <a:r>
              <a:rPr lang="en-US" altLang="zh-CN" dirty="0"/>
              <a:t>API</a:t>
            </a:r>
          </a:p>
          <a:p>
            <a:pPr lvl="1"/>
            <a:r>
              <a:rPr lang="en-US" altLang="zh-CN" dirty="0"/>
              <a:t>Subgraphs</a:t>
            </a:r>
            <a:r>
              <a:rPr lang="zh-CN" altLang="en-US" dirty="0"/>
              <a:t> </a:t>
            </a:r>
            <a:r>
              <a:rPr lang="en-US" altLang="zh-CN" dirty="0"/>
              <a:t>are</a:t>
            </a:r>
            <a:r>
              <a:rPr lang="zh-CN" altLang="en-US" dirty="0"/>
              <a:t> </a:t>
            </a:r>
            <a:r>
              <a:rPr lang="en-US" altLang="zh-CN" dirty="0"/>
              <a:t>materialized</a:t>
            </a:r>
            <a:r>
              <a:rPr lang="zh-CN" altLang="en-US" dirty="0"/>
              <a:t> </a:t>
            </a:r>
            <a:r>
              <a:rPr lang="en-US" altLang="zh-CN" dirty="0"/>
              <a:t>in</a:t>
            </a:r>
            <a:r>
              <a:rPr lang="zh-CN" altLang="en-US" dirty="0"/>
              <a:t> </a:t>
            </a:r>
            <a:r>
              <a:rPr lang="en-US" altLang="zh-CN" dirty="0"/>
              <a:t>memory</a:t>
            </a:r>
            <a:r>
              <a:rPr lang="zh-CN" altLang="en-US" dirty="0"/>
              <a:t> </a:t>
            </a:r>
            <a:r>
              <a:rPr lang="en-US" altLang="zh-CN" dirty="0"/>
              <a:t>and</a:t>
            </a:r>
            <a:r>
              <a:rPr lang="zh-CN" altLang="en-US" dirty="0"/>
              <a:t> </a:t>
            </a:r>
            <a:r>
              <a:rPr lang="en-US" altLang="zh-CN" dirty="0"/>
              <a:t>checked</a:t>
            </a:r>
            <a:r>
              <a:rPr lang="zh-CN" altLang="en-US" dirty="0"/>
              <a:t> </a:t>
            </a:r>
            <a:r>
              <a:rPr lang="en-US" altLang="zh-CN" dirty="0"/>
              <a:t>in</a:t>
            </a:r>
            <a:r>
              <a:rPr lang="zh-CN" altLang="en-US" dirty="0"/>
              <a:t> </a:t>
            </a:r>
            <a:r>
              <a:rPr lang="en-US" altLang="zh-CN" dirty="0"/>
              <a:t>increasing</a:t>
            </a:r>
            <a:r>
              <a:rPr lang="zh-CN" altLang="en-US" dirty="0"/>
              <a:t> </a:t>
            </a:r>
            <a:r>
              <a:rPr lang="en-US" altLang="zh-CN" dirty="0"/>
              <a:t>size</a:t>
            </a:r>
            <a:r>
              <a:rPr lang="zh-CN" altLang="en-US" dirty="0"/>
              <a:t> </a:t>
            </a:r>
            <a:r>
              <a:rPr lang="en-US" altLang="zh-CN" dirty="0"/>
              <a:t>1,</a:t>
            </a:r>
            <a:r>
              <a:rPr lang="zh-CN" altLang="en-US" dirty="0"/>
              <a:t> </a:t>
            </a:r>
            <a:r>
              <a:rPr lang="en-US" altLang="zh-CN" dirty="0"/>
              <a:t>2,</a:t>
            </a:r>
            <a:r>
              <a:rPr lang="zh-CN" altLang="en-US" dirty="0"/>
              <a:t> </a:t>
            </a:r>
            <a:r>
              <a:rPr lang="en-US" altLang="zh-CN" dirty="0"/>
              <a:t>…</a:t>
            </a:r>
          </a:p>
          <a:p>
            <a:pPr lvl="1"/>
            <a:r>
              <a:rPr lang="en-US" altLang="zh-CN" dirty="0"/>
              <a:t>Distributed,</a:t>
            </a:r>
            <a:r>
              <a:rPr lang="zh-CN" altLang="en-US" dirty="0"/>
              <a:t> </a:t>
            </a:r>
            <a:r>
              <a:rPr lang="en-US" altLang="zh-CN" dirty="0"/>
              <a:t>each</a:t>
            </a:r>
            <a:r>
              <a:rPr lang="zh-CN" altLang="en-US" dirty="0"/>
              <a:t> </a:t>
            </a:r>
            <a:r>
              <a:rPr lang="en-US" altLang="zh-CN" dirty="0"/>
              <a:t>machine</a:t>
            </a:r>
            <a:r>
              <a:rPr lang="zh-CN" altLang="en-US" dirty="0"/>
              <a:t> </a:t>
            </a:r>
            <a:r>
              <a:rPr lang="en-US" altLang="zh-CN" dirty="0"/>
              <a:t>keeps</a:t>
            </a:r>
            <a:r>
              <a:rPr lang="zh-CN" altLang="en-US" dirty="0"/>
              <a:t> </a:t>
            </a:r>
            <a:r>
              <a:rPr lang="en-US" altLang="zh-CN" dirty="0"/>
              <a:t>an</a:t>
            </a:r>
            <a:r>
              <a:rPr lang="zh-CN" altLang="en-US" dirty="0"/>
              <a:t> </a:t>
            </a:r>
            <a:r>
              <a:rPr lang="en-US" altLang="zh-CN" dirty="0"/>
              <a:t>entire</a:t>
            </a:r>
            <a:r>
              <a:rPr lang="zh-CN" altLang="en-US" dirty="0"/>
              <a:t> </a:t>
            </a:r>
            <a:r>
              <a:rPr lang="en-US" altLang="zh-CN" dirty="0"/>
              <a:t>graph</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104</a:t>
            </a:fld>
            <a:endParaRPr lang="en-US" sz="2000" dirty="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362EFFAF-1F4E-2A45-B99F-99E0D8F440A4}"/>
              </a:ext>
            </a:extLst>
          </p:cNvPr>
          <p:cNvPicPr>
            <a:picLocks noChangeAspect="1"/>
          </p:cNvPicPr>
          <p:nvPr/>
        </p:nvPicPr>
        <p:blipFill rotWithShape="1">
          <a:blip r:embed="rId3"/>
          <a:srcRect l="15022" t="28870"/>
          <a:stretch/>
        </p:blipFill>
        <p:spPr>
          <a:xfrm>
            <a:off x="618144" y="2049217"/>
            <a:ext cx="7842288" cy="728494"/>
          </a:xfrm>
          <a:prstGeom prst="rect">
            <a:avLst/>
          </a:prstGeom>
        </p:spPr>
      </p:pic>
      <p:sp>
        <p:nvSpPr>
          <p:cNvPr id="11" name="Notched Right Arrow 10">
            <a:extLst>
              <a:ext uri="{FF2B5EF4-FFF2-40B4-BE49-F238E27FC236}">
                <a16:creationId xmlns:a16="http://schemas.microsoft.com/office/drawing/2014/main" id="{4B252F28-6237-3B44-8E44-A5500406369E}"/>
              </a:ext>
            </a:extLst>
          </p:cNvPr>
          <p:cNvSpPr/>
          <p:nvPr/>
        </p:nvSpPr>
        <p:spPr>
          <a:xfrm rot="5400000">
            <a:off x="7458906" y="4734797"/>
            <a:ext cx="1282972" cy="720080"/>
          </a:xfrm>
          <a:prstGeom prst="notchedRightArrow">
            <a:avLst>
              <a:gd name="adj1" fmla="val 50000"/>
              <a:gd name="adj2" fmla="val 54174"/>
            </a:avLst>
          </a:prstGeom>
          <a:solidFill>
            <a:schemeClr val="tx2">
              <a:lumMod val="40000"/>
              <a:lumOff val="6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4D6413C7-8EC5-8240-BFF4-BCDDCCB54127}"/>
              </a:ext>
            </a:extLst>
          </p:cNvPr>
          <p:cNvSpPr txBox="1"/>
          <p:nvPr/>
        </p:nvSpPr>
        <p:spPr>
          <a:xfrm>
            <a:off x="538831" y="5758898"/>
            <a:ext cx="8433719" cy="430887"/>
          </a:xfrm>
          <a:prstGeom prst="rect">
            <a:avLst/>
          </a:prstGeom>
          <a:noFill/>
        </p:spPr>
        <p:txBody>
          <a:bodyPr wrap="none" rtlCol="0">
            <a:spAutoFit/>
          </a:bodyPr>
          <a:lstStyle/>
          <a:p>
            <a:r>
              <a:rPr lang="en-US" altLang="zh-CN" sz="2200" b="1" dirty="0">
                <a:solidFill>
                  <a:srgbClr val="0070C0"/>
                </a:solidFill>
              </a:rPr>
              <a:t>In</a:t>
            </a:r>
            <a:r>
              <a:rPr lang="zh-CN" altLang="en-US" sz="2200" b="1" dirty="0">
                <a:solidFill>
                  <a:srgbClr val="0070C0"/>
                </a:solidFill>
              </a:rPr>
              <a:t> </a:t>
            </a:r>
            <a:r>
              <a:rPr lang="en-US" altLang="zh-CN" sz="2200" b="1" dirty="0">
                <a:solidFill>
                  <a:srgbClr val="0070C0"/>
                </a:solidFill>
              </a:rPr>
              <a:t>contrast,</a:t>
            </a:r>
            <a:r>
              <a:rPr lang="zh-CN" altLang="en-US" sz="2200" b="1" dirty="0">
                <a:solidFill>
                  <a:srgbClr val="0070C0"/>
                </a:solidFill>
              </a:rPr>
              <a:t> </a:t>
            </a:r>
            <a:r>
              <a:rPr lang="en-US" altLang="zh-CN" sz="2200" b="1" dirty="0">
                <a:solidFill>
                  <a:srgbClr val="0070C0"/>
                </a:solidFill>
              </a:rPr>
              <a:t>G-thinker</a:t>
            </a:r>
            <a:r>
              <a:rPr lang="zh-CN" altLang="en-US" sz="2200" b="1" dirty="0">
                <a:solidFill>
                  <a:srgbClr val="0070C0"/>
                </a:solidFill>
              </a:rPr>
              <a:t> </a:t>
            </a:r>
            <a:r>
              <a:rPr lang="en-US" altLang="zh-CN" sz="2200" b="1" dirty="0">
                <a:solidFill>
                  <a:srgbClr val="0070C0"/>
                </a:solidFill>
              </a:rPr>
              <a:t>uses</a:t>
            </a:r>
            <a:r>
              <a:rPr lang="zh-CN" altLang="en-US" sz="2200" b="1" dirty="0">
                <a:solidFill>
                  <a:srgbClr val="0070C0"/>
                </a:solidFill>
              </a:rPr>
              <a:t> </a:t>
            </a:r>
            <a:r>
              <a:rPr lang="en-US" altLang="zh-CN" sz="2200" b="1" dirty="0">
                <a:solidFill>
                  <a:srgbClr val="0070C0"/>
                </a:solidFill>
              </a:rPr>
              <a:t>backtracking</a:t>
            </a:r>
            <a:r>
              <a:rPr lang="zh-CN" altLang="en-US" sz="2200" b="1" dirty="0">
                <a:solidFill>
                  <a:srgbClr val="0070C0"/>
                </a:solidFill>
              </a:rPr>
              <a:t> </a:t>
            </a:r>
            <a:r>
              <a:rPr lang="en-US" altLang="zh-CN" sz="2200" b="1" dirty="0">
                <a:solidFill>
                  <a:srgbClr val="0070C0"/>
                </a:solidFill>
              </a:rPr>
              <a:t>as</a:t>
            </a:r>
            <a:r>
              <a:rPr lang="zh-CN" altLang="en-US" sz="2200" b="1" dirty="0">
                <a:solidFill>
                  <a:srgbClr val="0070C0"/>
                </a:solidFill>
              </a:rPr>
              <a:t> </a:t>
            </a:r>
            <a:r>
              <a:rPr lang="en-US" altLang="zh-CN" sz="2200" b="1" dirty="0">
                <a:solidFill>
                  <a:srgbClr val="0070C0"/>
                </a:solidFill>
              </a:rPr>
              <a:t>much</a:t>
            </a:r>
            <a:r>
              <a:rPr lang="zh-CN" altLang="en-US" sz="2200" b="1" dirty="0">
                <a:solidFill>
                  <a:srgbClr val="0070C0"/>
                </a:solidFill>
              </a:rPr>
              <a:t> </a:t>
            </a:r>
            <a:r>
              <a:rPr lang="en-US" altLang="zh-CN" sz="2200" b="1" dirty="0">
                <a:solidFill>
                  <a:srgbClr val="0070C0"/>
                </a:solidFill>
              </a:rPr>
              <a:t>as</a:t>
            </a:r>
            <a:r>
              <a:rPr lang="zh-CN" altLang="en-US" sz="2200" b="1" dirty="0">
                <a:solidFill>
                  <a:srgbClr val="0070C0"/>
                </a:solidFill>
              </a:rPr>
              <a:t> </a:t>
            </a:r>
            <a:r>
              <a:rPr lang="en-US" altLang="zh-CN" sz="2200" b="1" dirty="0">
                <a:solidFill>
                  <a:srgbClr val="0070C0"/>
                </a:solidFill>
              </a:rPr>
              <a:t>possible</a:t>
            </a:r>
            <a:endParaRPr lang="en-US" sz="2200" b="1" dirty="0">
              <a:solidFill>
                <a:srgbClr val="0070C0"/>
              </a:solidFill>
            </a:endParaRPr>
          </a:p>
        </p:txBody>
      </p:sp>
    </p:spTree>
    <p:extLst>
      <p:ext uri="{BB962C8B-B14F-4D97-AF65-F5344CB8AC3E}">
        <p14:creationId xmlns:p14="http://schemas.microsoft.com/office/powerpoint/2010/main" val="3870683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Existing</a:t>
            </a:r>
            <a:r>
              <a:rPr lang="zh-CN" altLang="en-US" dirty="0"/>
              <a:t> </a:t>
            </a:r>
            <a:r>
              <a:rPr lang="en-US" altLang="zh-CN" dirty="0"/>
              <a:t>Solutions</a:t>
            </a:r>
            <a:endParaRPr lang="en-US" dirty="0"/>
          </a:p>
        </p:txBody>
      </p:sp>
      <p:sp>
        <p:nvSpPr>
          <p:cNvPr id="3" name="Content Placeholder 2"/>
          <p:cNvSpPr>
            <a:spLocks noGrp="1"/>
          </p:cNvSpPr>
          <p:nvPr>
            <p:ph idx="1"/>
          </p:nvPr>
        </p:nvSpPr>
        <p:spPr>
          <a:xfrm>
            <a:off x="457200" y="3068960"/>
            <a:ext cx="8515350" cy="3103240"/>
          </a:xfrm>
        </p:spPr>
        <p:txBody>
          <a:bodyPr/>
          <a:lstStyle/>
          <a:p>
            <a:r>
              <a:rPr lang="en-US" altLang="zh-CN" b="1" dirty="0"/>
              <a:t>Arabesque</a:t>
            </a:r>
            <a:endParaRPr lang="en-US" b="1" dirty="0"/>
          </a:p>
          <a:p>
            <a:pPr lvl="1"/>
            <a:r>
              <a:rPr lang="en-US" altLang="zh-CN" dirty="0"/>
              <a:t>Embedding-centric</a:t>
            </a:r>
            <a:r>
              <a:rPr lang="zh-CN" altLang="en-US" dirty="0"/>
              <a:t> </a:t>
            </a:r>
            <a:r>
              <a:rPr lang="en-US" altLang="zh-CN" dirty="0"/>
              <a:t>API</a:t>
            </a:r>
          </a:p>
          <a:p>
            <a:pPr lvl="1"/>
            <a:r>
              <a:rPr lang="en-US" altLang="zh-CN" dirty="0"/>
              <a:t>To</a:t>
            </a:r>
            <a:r>
              <a:rPr lang="zh-CN" altLang="en-US" dirty="0"/>
              <a:t> </a:t>
            </a:r>
            <a:r>
              <a:rPr lang="en-US" altLang="zh-CN" dirty="0"/>
              <a:t>incorporate</a:t>
            </a:r>
            <a:r>
              <a:rPr lang="zh-CN" altLang="en-US" dirty="0"/>
              <a:t> </a:t>
            </a:r>
            <a:r>
              <a:rPr lang="en-US" altLang="zh-CN" dirty="0"/>
              <a:t>frequent</a:t>
            </a:r>
            <a:r>
              <a:rPr lang="zh-CN" altLang="en-US" dirty="0"/>
              <a:t> </a:t>
            </a:r>
            <a:r>
              <a:rPr lang="en-US" altLang="zh-CN" dirty="0"/>
              <a:t>subgraph</a:t>
            </a:r>
            <a:r>
              <a:rPr lang="zh-CN" altLang="en-US" dirty="0"/>
              <a:t> </a:t>
            </a:r>
            <a:r>
              <a:rPr lang="en-US" altLang="zh-CN" dirty="0"/>
              <a:t>pattern</a:t>
            </a:r>
            <a:r>
              <a:rPr lang="zh-CN" altLang="en-US" dirty="0"/>
              <a:t> </a:t>
            </a:r>
            <a:r>
              <a:rPr lang="en-US" altLang="zh-CN" dirty="0"/>
              <a:t>mining,</a:t>
            </a:r>
            <a:r>
              <a:rPr lang="zh-CN" altLang="en-US" dirty="0"/>
              <a:t> </a:t>
            </a:r>
            <a:r>
              <a:rPr lang="en-US" altLang="zh-CN" dirty="0"/>
              <a:t>need</a:t>
            </a:r>
            <a:r>
              <a:rPr lang="zh-CN" altLang="en-US" dirty="0"/>
              <a:t> </a:t>
            </a:r>
            <a:r>
              <a:rPr lang="en-US" altLang="zh-CN" dirty="0">
                <a:solidFill>
                  <a:srgbClr val="00B050"/>
                </a:solidFill>
              </a:rPr>
              <a:t>isomorphism</a:t>
            </a:r>
            <a:r>
              <a:rPr lang="zh-CN" altLang="en-US" dirty="0">
                <a:solidFill>
                  <a:srgbClr val="00B050"/>
                </a:solidFill>
              </a:rPr>
              <a:t> </a:t>
            </a:r>
            <a:r>
              <a:rPr lang="en-US" altLang="zh-CN" dirty="0">
                <a:solidFill>
                  <a:srgbClr val="00B050"/>
                </a:solidFill>
              </a:rPr>
              <a:t>check</a:t>
            </a:r>
            <a:r>
              <a:rPr lang="zh-CN" altLang="en-US" dirty="0"/>
              <a:t> </a:t>
            </a:r>
            <a:r>
              <a:rPr lang="en-US" altLang="zh-CN" dirty="0"/>
              <a:t>for</a:t>
            </a:r>
            <a:r>
              <a:rPr lang="zh-CN" altLang="en-US" dirty="0"/>
              <a:t> </a:t>
            </a:r>
            <a:r>
              <a:rPr lang="en-US" altLang="zh-CN" dirty="0"/>
              <a:t>each</a:t>
            </a:r>
            <a:r>
              <a:rPr lang="zh-CN" altLang="en-US" dirty="0"/>
              <a:t> </a:t>
            </a:r>
            <a:r>
              <a:rPr lang="en-US" altLang="zh-CN" dirty="0"/>
              <a:t>materialized</a:t>
            </a:r>
            <a:r>
              <a:rPr lang="zh-CN" altLang="en-US" dirty="0"/>
              <a:t> </a:t>
            </a:r>
            <a:r>
              <a:rPr lang="en-US" altLang="zh-CN" dirty="0"/>
              <a:t>subgraph</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105</a:t>
            </a:fld>
            <a:endParaRPr lang="en-US" sz="2000" dirty="0">
              <a:solidFill>
                <a:schemeClr val="tx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90C79215-1D20-4A4D-867B-361F0DC2CD58}"/>
              </a:ext>
            </a:extLst>
          </p:cNvPr>
          <p:cNvSpPr txBox="1"/>
          <p:nvPr/>
        </p:nvSpPr>
        <p:spPr>
          <a:xfrm>
            <a:off x="1284288" y="5013176"/>
            <a:ext cx="6861174" cy="461665"/>
          </a:xfrm>
          <a:prstGeom prst="rect">
            <a:avLst/>
          </a:prstGeom>
          <a:noFill/>
        </p:spPr>
        <p:txBody>
          <a:bodyPr wrap="none" rtlCol="0">
            <a:spAutoFit/>
          </a:bodyPr>
          <a:lstStyle/>
          <a:p>
            <a:r>
              <a:rPr lang="en-US" altLang="zh-CN" b="1" dirty="0">
                <a:solidFill>
                  <a:srgbClr val="0070C0"/>
                </a:solidFill>
              </a:rPr>
              <a:t>Not</a:t>
            </a:r>
            <a:r>
              <a:rPr lang="zh-CN" altLang="en-US" b="1" dirty="0">
                <a:solidFill>
                  <a:srgbClr val="0070C0"/>
                </a:solidFill>
              </a:rPr>
              <a:t> </a:t>
            </a:r>
            <a:r>
              <a:rPr lang="en-US" altLang="zh-CN" b="1" dirty="0">
                <a:solidFill>
                  <a:srgbClr val="0070C0"/>
                </a:solidFill>
              </a:rPr>
              <a:t>needed</a:t>
            </a:r>
            <a:r>
              <a:rPr lang="zh-CN" altLang="en-US" b="1" dirty="0">
                <a:solidFill>
                  <a:srgbClr val="0070C0"/>
                </a:solidFill>
              </a:rPr>
              <a:t> </a:t>
            </a:r>
            <a:r>
              <a:rPr lang="en-US" altLang="zh-CN" b="1" dirty="0">
                <a:solidFill>
                  <a:srgbClr val="0070C0"/>
                </a:solidFill>
              </a:rPr>
              <a:t>in</a:t>
            </a:r>
            <a:r>
              <a:rPr lang="zh-CN" altLang="en-US" b="1" dirty="0">
                <a:solidFill>
                  <a:srgbClr val="0070C0"/>
                </a:solidFill>
              </a:rPr>
              <a:t> </a:t>
            </a:r>
            <a:r>
              <a:rPr lang="en-US" altLang="zh-CN" b="1" dirty="0">
                <a:solidFill>
                  <a:srgbClr val="0070C0"/>
                </a:solidFill>
              </a:rPr>
              <a:t>our</a:t>
            </a:r>
            <a:r>
              <a:rPr lang="zh-CN" altLang="en-US" b="1" dirty="0">
                <a:solidFill>
                  <a:srgbClr val="0070C0"/>
                </a:solidFill>
              </a:rPr>
              <a:t> </a:t>
            </a:r>
            <a:r>
              <a:rPr lang="en-US" altLang="zh-CN" b="1" dirty="0">
                <a:solidFill>
                  <a:srgbClr val="0070C0"/>
                </a:solidFill>
              </a:rPr>
              <a:t>subgraph</a:t>
            </a:r>
            <a:r>
              <a:rPr lang="zh-CN" altLang="en-US" b="1" dirty="0">
                <a:solidFill>
                  <a:srgbClr val="0070C0"/>
                </a:solidFill>
              </a:rPr>
              <a:t> </a:t>
            </a:r>
            <a:r>
              <a:rPr lang="en-US" altLang="zh-CN" b="1" dirty="0">
                <a:solidFill>
                  <a:srgbClr val="0070C0"/>
                </a:solidFill>
              </a:rPr>
              <a:t>mining</a:t>
            </a:r>
            <a:r>
              <a:rPr lang="zh-CN" altLang="en-US" b="1" dirty="0">
                <a:solidFill>
                  <a:srgbClr val="0070C0"/>
                </a:solidFill>
              </a:rPr>
              <a:t> </a:t>
            </a:r>
            <a:r>
              <a:rPr lang="en-US" altLang="zh-CN" b="1" dirty="0">
                <a:solidFill>
                  <a:srgbClr val="0070C0"/>
                </a:solidFill>
              </a:rPr>
              <a:t>problem!</a:t>
            </a:r>
            <a:endParaRPr lang="en-US" b="1" dirty="0">
              <a:solidFill>
                <a:srgbClr val="0070C0"/>
              </a:solidFill>
            </a:endParaRPr>
          </a:p>
        </p:txBody>
      </p:sp>
      <p:pic>
        <p:nvPicPr>
          <p:cNvPr id="11" name="Picture 10">
            <a:extLst>
              <a:ext uri="{FF2B5EF4-FFF2-40B4-BE49-F238E27FC236}">
                <a16:creationId xmlns:a16="http://schemas.microsoft.com/office/drawing/2014/main" id="{6F227AEB-644D-B047-BE94-9EE490CB6727}"/>
              </a:ext>
            </a:extLst>
          </p:cNvPr>
          <p:cNvPicPr>
            <a:picLocks noChangeAspect="1"/>
          </p:cNvPicPr>
          <p:nvPr/>
        </p:nvPicPr>
        <p:blipFill rotWithShape="1">
          <a:blip r:embed="rId3"/>
          <a:srcRect l="15022" t="28870"/>
          <a:stretch/>
        </p:blipFill>
        <p:spPr>
          <a:xfrm>
            <a:off x="618144" y="2049217"/>
            <a:ext cx="7842288" cy="728494"/>
          </a:xfrm>
          <a:prstGeom prst="rect">
            <a:avLst/>
          </a:prstGeom>
        </p:spPr>
      </p:pic>
    </p:spTree>
    <p:extLst>
      <p:ext uri="{BB962C8B-B14F-4D97-AF65-F5344CB8AC3E}">
        <p14:creationId xmlns:p14="http://schemas.microsoft.com/office/powerpoint/2010/main" val="565744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Features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High</a:t>
            </a:r>
            <a:r>
              <a:rPr lang="zh-CN" altLang="en-US" b="1" dirty="0"/>
              <a:t> </a:t>
            </a:r>
            <a:r>
              <a:rPr lang="en-US" altLang="zh-CN" b="1" dirty="0"/>
              <a:t>computational</a:t>
            </a:r>
            <a:r>
              <a:rPr lang="zh-CN" altLang="en-US" b="1" dirty="0"/>
              <a:t> </a:t>
            </a:r>
            <a:r>
              <a:rPr lang="en-US" altLang="zh-CN" b="1" dirty="0"/>
              <a:t>complexity</a:t>
            </a:r>
          </a:p>
          <a:p>
            <a:r>
              <a:rPr lang="en-US" altLang="zh-CN" b="1" dirty="0"/>
              <a:t>Search</a:t>
            </a:r>
            <a:r>
              <a:rPr lang="zh-CN" altLang="en-US" b="1" dirty="0"/>
              <a:t> </a:t>
            </a:r>
            <a:r>
              <a:rPr lang="en-US" altLang="zh-CN" b="1" dirty="0"/>
              <a:t>space:</a:t>
            </a:r>
            <a:r>
              <a:rPr lang="zh-CN" altLang="en-US" b="1" dirty="0"/>
              <a:t> </a:t>
            </a:r>
            <a:r>
              <a:rPr lang="en-US" altLang="zh-CN" b="1" dirty="0">
                <a:solidFill>
                  <a:srgbClr val="0070C0"/>
                </a:solidFill>
              </a:rPr>
              <a:t>power</a:t>
            </a:r>
            <a:r>
              <a:rPr lang="zh-CN" altLang="en-US" b="1" dirty="0">
                <a:solidFill>
                  <a:srgbClr val="0070C0"/>
                </a:solidFill>
              </a:rPr>
              <a:t> </a:t>
            </a:r>
            <a:r>
              <a:rPr lang="en-US" altLang="zh-CN" b="1" dirty="0">
                <a:solidFill>
                  <a:srgbClr val="0070C0"/>
                </a:solidFill>
              </a:rPr>
              <a:t>set</a:t>
            </a:r>
            <a:r>
              <a:rPr lang="zh-CN" altLang="en-US" b="1" dirty="0"/>
              <a:t> </a:t>
            </a:r>
            <a:r>
              <a:rPr lang="en-US" altLang="zh-CN" b="1" dirty="0"/>
              <a:t>of</a:t>
            </a:r>
            <a:r>
              <a:rPr lang="zh-CN" altLang="en-US" b="1" dirty="0"/>
              <a:t> </a:t>
            </a:r>
            <a:r>
              <a:rPr lang="en-US" altLang="zh-CN" b="1" dirty="0"/>
              <a:t>vertex</a:t>
            </a:r>
            <a:r>
              <a:rPr lang="zh-CN" altLang="en-US" b="1" dirty="0"/>
              <a:t> </a:t>
            </a:r>
            <a:r>
              <a:rPr lang="en-US" altLang="zh-CN" b="1" dirty="0"/>
              <a:t>set</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106</a:t>
            </a:fld>
            <a:endParaRPr lang="en-US" sz="2000" dirty="0">
              <a:solidFill>
                <a:schemeClr val="tx1"/>
              </a:solidFill>
              <a:latin typeface="Arial" pitchFamily="34" charset="0"/>
              <a:cs typeface="Arial" pitchFamily="34" charset="0"/>
            </a:endParaRPr>
          </a:p>
        </p:txBody>
      </p:sp>
      <p:grpSp>
        <p:nvGrpSpPr>
          <p:cNvPr id="5" name="Group 4"/>
          <p:cNvGrpSpPr/>
          <p:nvPr/>
        </p:nvGrpSpPr>
        <p:grpSpPr>
          <a:xfrm>
            <a:off x="1079283" y="3382091"/>
            <a:ext cx="6564556" cy="3000092"/>
            <a:chOff x="1419221" y="742579"/>
            <a:chExt cx="4773384" cy="2181501"/>
          </a:xfrm>
        </p:grpSpPr>
        <p:sp>
          <p:nvSpPr>
            <p:cNvPr id="7" name="TextBox 6"/>
            <p:cNvSpPr txBox="1"/>
            <p:nvPr/>
          </p:nvSpPr>
          <p:spPr>
            <a:xfrm>
              <a:off x="4163519" y="742579"/>
              <a:ext cx="281146" cy="290938"/>
            </a:xfrm>
            <a:prstGeom prst="rect">
              <a:avLst/>
            </a:prstGeom>
            <a:noFill/>
          </p:spPr>
          <p:txBody>
            <a:bodyPr wrap="none" rtlCol="0">
              <a:spAutoFit/>
            </a:bodyPr>
            <a:lstStyle/>
            <a:p>
              <a:r>
                <a:rPr lang="en-US" altLang="zh-CN" sz="2000" b="1">
                  <a:latin typeface="Times New Roman" charset="0"/>
                  <a:ea typeface="Times New Roman" charset="0"/>
                  <a:cs typeface="Times New Roman" charset="0"/>
                </a:rPr>
                <a:t>{}</a:t>
              </a:r>
              <a:endParaRPr lang="en-US" sz="2000" b="1" dirty="0">
                <a:latin typeface="Times New Roman" charset="0"/>
                <a:ea typeface="Times New Roman" charset="0"/>
                <a:cs typeface="Times New Roman" charset="0"/>
              </a:endParaRPr>
            </a:p>
          </p:txBody>
        </p:sp>
        <p:sp>
          <p:nvSpPr>
            <p:cNvPr id="8" name="TextBox 7"/>
            <p:cNvSpPr txBox="1"/>
            <p:nvPr/>
          </p:nvSpPr>
          <p:spPr>
            <a:xfrm>
              <a:off x="2568141" y="1223974"/>
              <a:ext cx="37439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9" name="TextBox 8"/>
            <p:cNvSpPr txBox="1"/>
            <p:nvPr/>
          </p:nvSpPr>
          <p:spPr>
            <a:xfrm>
              <a:off x="3565493"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0" name="TextBox 9"/>
            <p:cNvSpPr txBox="1"/>
            <p:nvPr/>
          </p:nvSpPr>
          <p:spPr>
            <a:xfrm>
              <a:off x="4511933" y="1223974"/>
              <a:ext cx="36390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1" name="TextBox 10"/>
            <p:cNvSpPr txBox="1"/>
            <p:nvPr/>
          </p:nvSpPr>
          <p:spPr>
            <a:xfrm>
              <a:off x="5509285"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2" name="TextBox 11"/>
            <p:cNvSpPr txBox="1"/>
            <p:nvPr/>
          </p:nvSpPr>
          <p:spPr>
            <a:xfrm>
              <a:off x="1817715"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t>
              </a:r>
              <a:r>
                <a:rPr lang="en-US" altLang="zh-CN" sz="2000" b="1" err="1">
                  <a:latin typeface="Times New Roman" charset="0"/>
                  <a:ea typeface="Times New Roman" charset="0"/>
                  <a:cs typeface="Times New Roman" charset="0"/>
                </a:rPr>
                <a:t>a</a:t>
              </a:r>
              <a:r>
                <a:rPr lang="en-US" altLang="zh-CN" sz="2000" b="1">
                  <a:latin typeface="Times New Roman" charset="0"/>
                  <a:ea typeface="Times New Roman" charset="0"/>
                  <a:cs typeface="Times New Roman" charset="0"/>
                </a:rPr>
                <a:t>,</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3" name="TextBox 12"/>
            <p:cNvSpPr txBox="1"/>
            <p:nvPr/>
          </p:nvSpPr>
          <p:spPr>
            <a:xfrm>
              <a:off x="2568141" y="1700465"/>
              <a:ext cx="55040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4" name="TextBox 13"/>
            <p:cNvSpPr txBox="1"/>
            <p:nvPr/>
          </p:nvSpPr>
          <p:spPr>
            <a:xfrm>
              <a:off x="3285174"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5" name="TextBox 14"/>
            <p:cNvSpPr txBox="1"/>
            <p:nvPr/>
          </p:nvSpPr>
          <p:spPr>
            <a:xfrm>
              <a:off x="4164252"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6" name="TextBox 15"/>
            <p:cNvSpPr txBox="1"/>
            <p:nvPr/>
          </p:nvSpPr>
          <p:spPr>
            <a:xfrm>
              <a:off x="4914678" y="1702869"/>
              <a:ext cx="58187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7" name="TextBox 16"/>
            <p:cNvSpPr txBox="1"/>
            <p:nvPr/>
          </p:nvSpPr>
          <p:spPr>
            <a:xfrm>
              <a:off x="5631711"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8" name="TextBox 17"/>
            <p:cNvSpPr txBox="1"/>
            <p:nvPr/>
          </p:nvSpPr>
          <p:spPr>
            <a:xfrm>
              <a:off x="1516180"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9" name="TextBox 18"/>
            <p:cNvSpPr txBox="1"/>
            <p:nvPr/>
          </p:nvSpPr>
          <p:spPr>
            <a:xfrm>
              <a:off x="2382946" y="2176956"/>
              <a:ext cx="76837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0" name="TextBox 19"/>
            <p:cNvSpPr txBox="1"/>
            <p:nvPr/>
          </p:nvSpPr>
          <p:spPr>
            <a:xfrm>
              <a:off x="3286505"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1" name="TextBox 20"/>
            <p:cNvSpPr txBox="1"/>
            <p:nvPr/>
          </p:nvSpPr>
          <p:spPr>
            <a:xfrm>
              <a:off x="4133624" y="2176955"/>
              <a:ext cx="75788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2" name="TextBox 21"/>
            <p:cNvSpPr txBox="1"/>
            <p:nvPr/>
          </p:nvSpPr>
          <p:spPr>
            <a:xfrm>
              <a:off x="1419221" y="2633142"/>
              <a:ext cx="94438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3" name="Straight Connector 22"/>
            <p:cNvCxnSpPr/>
            <p:nvPr/>
          </p:nvCxnSpPr>
          <p:spPr>
            <a:xfrm flipH="1">
              <a:off x="2801991" y="993566"/>
              <a:ext cx="1464483" cy="2798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345167" y="999196"/>
              <a:ext cx="1336067" cy="29412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333842" y="1017819"/>
              <a:ext cx="332963" cy="25688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78051" y="1032163"/>
              <a:ext cx="496084" cy="241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046817" y="1493987"/>
              <a:ext cx="691644" cy="2877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56365" y="1488630"/>
              <a:ext cx="68124" cy="29309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50568" y="1481017"/>
              <a:ext cx="804891" cy="27597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3213" y="1494814"/>
              <a:ext cx="660315" cy="28690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57103" y="1491883"/>
              <a:ext cx="1332850" cy="2542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35892" y="1481929"/>
              <a:ext cx="1063118" cy="2997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26479" y="1953129"/>
              <a:ext cx="198832" cy="27894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38004" y="1938861"/>
              <a:ext cx="639639" cy="32949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21052" y="1951713"/>
              <a:ext cx="613180" cy="3166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394715" y="1950296"/>
              <a:ext cx="11325" cy="35292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731801" y="2459114"/>
              <a:ext cx="106198" cy="21809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4853356" y="6003188"/>
            <a:ext cx="1803699" cy="461665"/>
          </a:xfrm>
          <a:prstGeom prst="rect">
            <a:avLst/>
          </a:prstGeom>
        </p:spPr>
        <p:txBody>
          <a:bodyPr wrap="none">
            <a:spAutoFit/>
          </a:bodyPr>
          <a:lstStyle/>
          <a:p>
            <a:r>
              <a:rPr lang="en-US" altLang="zh-CN" b="1" dirty="0">
                <a:solidFill>
                  <a:srgbClr val="0070C0"/>
                </a:solidFill>
                <a:latin typeface="Times New Roman" charset="0"/>
                <a:ea typeface="Times New Roman" charset="0"/>
                <a:cs typeface="Times New Roman" charset="0"/>
              </a:rPr>
              <a:t>a</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b</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c</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d</a:t>
            </a:r>
            <a:endParaRPr lang="en-US" dirty="0">
              <a:solidFill>
                <a:srgbClr val="0070C0"/>
              </a:solidFill>
            </a:endParaRPr>
          </a:p>
        </p:txBody>
      </p:sp>
    </p:spTree>
    <p:extLst>
      <p:ext uri="{BB962C8B-B14F-4D97-AF65-F5344CB8AC3E}">
        <p14:creationId xmlns:p14="http://schemas.microsoft.com/office/powerpoint/2010/main" val="2438937617"/>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Existing</a:t>
            </a:r>
            <a:r>
              <a:rPr lang="zh-CN" altLang="en-US" dirty="0"/>
              <a:t> </a:t>
            </a:r>
            <a:r>
              <a:rPr lang="en-US" altLang="zh-CN" dirty="0"/>
              <a:t>Solutions</a:t>
            </a:r>
            <a:endParaRPr lang="en-US" dirty="0"/>
          </a:p>
        </p:txBody>
      </p:sp>
      <p:sp>
        <p:nvSpPr>
          <p:cNvPr id="3" name="Content Placeholder 2"/>
          <p:cNvSpPr>
            <a:spLocks noGrp="1"/>
          </p:cNvSpPr>
          <p:nvPr>
            <p:ph idx="1"/>
          </p:nvPr>
        </p:nvSpPr>
        <p:spPr>
          <a:xfrm>
            <a:off x="457200" y="3068960"/>
            <a:ext cx="8515350" cy="3103240"/>
          </a:xfrm>
        </p:spPr>
        <p:txBody>
          <a:bodyPr/>
          <a:lstStyle/>
          <a:p>
            <a:r>
              <a:rPr lang="en-US" altLang="zh-CN" b="1" dirty="0"/>
              <a:t>Arabesque</a:t>
            </a:r>
            <a:endParaRPr lang="en-US" b="1" dirty="0"/>
          </a:p>
          <a:p>
            <a:pPr lvl="1"/>
            <a:r>
              <a:rPr lang="en-US" altLang="zh-CN" dirty="0"/>
              <a:t>Embedding-centric</a:t>
            </a:r>
            <a:r>
              <a:rPr lang="zh-CN" altLang="en-US" dirty="0"/>
              <a:t> </a:t>
            </a:r>
            <a:r>
              <a:rPr lang="en-US" altLang="zh-CN" dirty="0"/>
              <a:t>API</a:t>
            </a:r>
          </a:p>
          <a:p>
            <a:pPr lvl="1"/>
            <a:r>
              <a:rPr lang="en-US" altLang="zh-CN" dirty="0"/>
              <a:t>To</a:t>
            </a:r>
            <a:r>
              <a:rPr lang="zh-CN" altLang="en-US" dirty="0"/>
              <a:t> </a:t>
            </a:r>
            <a:r>
              <a:rPr lang="en-US" altLang="zh-CN" dirty="0"/>
              <a:t>incorporate</a:t>
            </a:r>
            <a:r>
              <a:rPr lang="zh-CN" altLang="en-US" dirty="0"/>
              <a:t> </a:t>
            </a:r>
            <a:r>
              <a:rPr lang="en-US" altLang="zh-CN" dirty="0">
                <a:solidFill>
                  <a:srgbClr val="C00000"/>
                </a:solidFill>
              </a:rPr>
              <a:t>frequent</a:t>
            </a:r>
            <a:r>
              <a:rPr lang="zh-CN" altLang="en-US" dirty="0">
                <a:solidFill>
                  <a:srgbClr val="C00000"/>
                </a:solidFill>
              </a:rPr>
              <a:t> </a:t>
            </a:r>
            <a:r>
              <a:rPr lang="en-US" altLang="zh-CN" dirty="0">
                <a:solidFill>
                  <a:srgbClr val="C00000"/>
                </a:solidFill>
              </a:rPr>
              <a:t>subgraph</a:t>
            </a:r>
            <a:r>
              <a:rPr lang="zh-CN" altLang="en-US" dirty="0">
                <a:solidFill>
                  <a:srgbClr val="C00000"/>
                </a:solidFill>
              </a:rPr>
              <a:t> </a:t>
            </a:r>
            <a:r>
              <a:rPr lang="en-US" altLang="zh-CN" dirty="0">
                <a:solidFill>
                  <a:srgbClr val="C00000"/>
                </a:solidFill>
              </a:rPr>
              <a:t>pattern</a:t>
            </a:r>
            <a:r>
              <a:rPr lang="zh-CN" altLang="en-US" dirty="0">
                <a:solidFill>
                  <a:srgbClr val="C00000"/>
                </a:solidFill>
              </a:rPr>
              <a:t> </a:t>
            </a:r>
            <a:r>
              <a:rPr lang="en-US" altLang="zh-CN" dirty="0">
                <a:solidFill>
                  <a:srgbClr val="C00000"/>
                </a:solidFill>
              </a:rPr>
              <a:t>mining</a:t>
            </a:r>
            <a:r>
              <a:rPr lang="en-US" altLang="zh-CN" dirty="0"/>
              <a:t>,</a:t>
            </a:r>
            <a:r>
              <a:rPr lang="zh-CN" altLang="en-US" dirty="0"/>
              <a:t> </a:t>
            </a:r>
            <a:r>
              <a:rPr lang="en-US" altLang="zh-CN" dirty="0"/>
              <a:t>need</a:t>
            </a:r>
            <a:r>
              <a:rPr lang="zh-CN" altLang="en-US" dirty="0"/>
              <a:t> </a:t>
            </a:r>
            <a:r>
              <a:rPr lang="en-US" altLang="zh-CN" dirty="0">
                <a:solidFill>
                  <a:srgbClr val="00B050"/>
                </a:solidFill>
              </a:rPr>
              <a:t>isomorphism</a:t>
            </a:r>
            <a:r>
              <a:rPr lang="zh-CN" altLang="en-US" dirty="0">
                <a:solidFill>
                  <a:srgbClr val="00B050"/>
                </a:solidFill>
              </a:rPr>
              <a:t> </a:t>
            </a:r>
            <a:r>
              <a:rPr lang="en-US" altLang="zh-CN" dirty="0">
                <a:solidFill>
                  <a:srgbClr val="00B050"/>
                </a:solidFill>
              </a:rPr>
              <a:t>check</a:t>
            </a:r>
            <a:r>
              <a:rPr lang="zh-CN" altLang="en-US" dirty="0"/>
              <a:t> </a:t>
            </a:r>
            <a:r>
              <a:rPr lang="en-US" altLang="zh-CN" dirty="0"/>
              <a:t>for</a:t>
            </a:r>
            <a:r>
              <a:rPr lang="zh-CN" altLang="en-US" dirty="0"/>
              <a:t> </a:t>
            </a:r>
            <a:r>
              <a:rPr lang="en-US" altLang="zh-CN" dirty="0"/>
              <a:t>each</a:t>
            </a:r>
            <a:r>
              <a:rPr lang="zh-CN" altLang="en-US" dirty="0"/>
              <a:t> </a:t>
            </a:r>
            <a:r>
              <a:rPr lang="en-US" altLang="zh-CN" dirty="0"/>
              <a:t>materialized</a:t>
            </a:r>
            <a:r>
              <a:rPr lang="zh-CN" altLang="en-US" dirty="0"/>
              <a:t> </a:t>
            </a:r>
            <a:r>
              <a:rPr lang="en-US" altLang="zh-CN" dirty="0"/>
              <a:t>subgraph</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107</a:t>
            </a:fld>
            <a:endParaRPr lang="en-US" sz="2000" dirty="0">
              <a:solidFill>
                <a:schemeClr val="tx1"/>
              </a:solidFill>
              <a:latin typeface="Arial" pitchFamily="34" charset="0"/>
              <a:cs typeface="Arial" pitchFamily="34" charset="0"/>
            </a:endParaRPr>
          </a:p>
        </p:txBody>
      </p:sp>
      <p:sp>
        <p:nvSpPr>
          <p:cNvPr id="10" name="Rectangle 9">
            <a:extLst>
              <a:ext uri="{FF2B5EF4-FFF2-40B4-BE49-F238E27FC236}">
                <a16:creationId xmlns:a16="http://schemas.microsoft.com/office/drawing/2014/main" id="{B10D5930-55EE-2B49-B707-03C34EC721ED}"/>
              </a:ext>
            </a:extLst>
          </p:cNvPr>
          <p:cNvSpPr/>
          <p:nvPr/>
        </p:nvSpPr>
        <p:spPr>
          <a:xfrm>
            <a:off x="1317788" y="5474841"/>
            <a:ext cx="4597734" cy="1077218"/>
          </a:xfrm>
          <a:prstGeom prst="rect">
            <a:avLst/>
          </a:prstGeom>
        </p:spPr>
        <p:txBody>
          <a:bodyPr wrap="none">
            <a:spAutoFit/>
          </a:bodyPr>
          <a:lstStyle/>
          <a:p>
            <a:r>
              <a:rPr lang="en-US" altLang="zh-CN" sz="3200" b="1" dirty="0">
                <a:solidFill>
                  <a:srgbClr val="FF0000"/>
                </a:solidFill>
              </a:rPr>
              <a:t>API</a:t>
            </a:r>
            <a:r>
              <a:rPr lang="zh-CN" altLang="en-US" sz="3200" b="1" dirty="0">
                <a:solidFill>
                  <a:srgbClr val="FF0000"/>
                </a:solidFill>
              </a:rPr>
              <a:t> </a:t>
            </a:r>
            <a:r>
              <a:rPr lang="en-US" altLang="zh-CN" sz="3200" b="1" dirty="0">
                <a:solidFill>
                  <a:srgbClr val="FF0000"/>
                </a:solidFill>
              </a:rPr>
              <a:t>is</a:t>
            </a:r>
            <a:r>
              <a:rPr lang="zh-CN" altLang="en-US" sz="3200" b="1" dirty="0">
                <a:solidFill>
                  <a:srgbClr val="FF0000"/>
                </a:solidFill>
              </a:rPr>
              <a:t> </a:t>
            </a:r>
            <a:r>
              <a:rPr lang="en-US" altLang="zh-CN" sz="3200" b="1" dirty="0">
                <a:solidFill>
                  <a:srgbClr val="FF0000"/>
                </a:solidFill>
              </a:rPr>
              <a:t>simple</a:t>
            </a:r>
            <a:r>
              <a:rPr lang="zh-CN" altLang="en-US" sz="3200" b="1" dirty="0">
                <a:solidFill>
                  <a:srgbClr val="FF0000"/>
                </a:solidFill>
              </a:rPr>
              <a:t> </a:t>
            </a:r>
            <a:r>
              <a:rPr lang="en-US" altLang="zh-CN" sz="3200" b="1" dirty="0">
                <a:solidFill>
                  <a:srgbClr val="FF0000"/>
                </a:solidFill>
              </a:rPr>
              <a:t>but…</a:t>
            </a:r>
          </a:p>
          <a:p>
            <a:r>
              <a:rPr lang="en-US" altLang="zh-CN" sz="3200" b="1" dirty="0">
                <a:solidFill>
                  <a:srgbClr val="FF0000"/>
                </a:solidFill>
              </a:rPr>
              <a:t>execution</a:t>
            </a:r>
            <a:r>
              <a:rPr lang="zh-CN" altLang="en-US" sz="3200" b="1" dirty="0">
                <a:solidFill>
                  <a:srgbClr val="FF0000"/>
                </a:solidFill>
              </a:rPr>
              <a:t> </a:t>
            </a:r>
            <a:r>
              <a:rPr lang="en-US" altLang="zh-CN" sz="3200" b="1" dirty="0">
                <a:solidFill>
                  <a:srgbClr val="FF0000"/>
                </a:solidFill>
              </a:rPr>
              <a:t>is</a:t>
            </a:r>
            <a:r>
              <a:rPr lang="zh-CN" altLang="en-US" sz="3200" b="1" dirty="0">
                <a:solidFill>
                  <a:srgbClr val="FF0000"/>
                </a:solidFill>
              </a:rPr>
              <a:t> </a:t>
            </a:r>
            <a:r>
              <a:rPr lang="en-US" altLang="zh-CN" sz="3200" b="1" dirty="0">
                <a:solidFill>
                  <a:srgbClr val="FF0000"/>
                </a:solidFill>
              </a:rPr>
              <a:t>inefficient</a:t>
            </a:r>
            <a:endParaRPr lang="en-US" sz="3200" b="1" dirty="0">
              <a:solidFill>
                <a:srgbClr val="FF0000"/>
              </a:solidFill>
            </a:endParaRPr>
          </a:p>
        </p:txBody>
      </p:sp>
      <p:sp>
        <p:nvSpPr>
          <p:cNvPr id="11" name="TextBox 10">
            <a:extLst>
              <a:ext uri="{FF2B5EF4-FFF2-40B4-BE49-F238E27FC236}">
                <a16:creationId xmlns:a16="http://schemas.microsoft.com/office/drawing/2014/main" id="{C91D07B9-487E-2A4C-A1AC-FAC4A643DB3B}"/>
              </a:ext>
            </a:extLst>
          </p:cNvPr>
          <p:cNvSpPr txBox="1"/>
          <p:nvPr/>
        </p:nvSpPr>
        <p:spPr>
          <a:xfrm>
            <a:off x="1284288" y="5013176"/>
            <a:ext cx="6861174" cy="461665"/>
          </a:xfrm>
          <a:prstGeom prst="rect">
            <a:avLst/>
          </a:prstGeom>
          <a:noFill/>
        </p:spPr>
        <p:txBody>
          <a:bodyPr wrap="none" rtlCol="0">
            <a:spAutoFit/>
          </a:bodyPr>
          <a:lstStyle/>
          <a:p>
            <a:r>
              <a:rPr lang="en-US" altLang="zh-CN" b="1" dirty="0">
                <a:solidFill>
                  <a:srgbClr val="0070C0"/>
                </a:solidFill>
              </a:rPr>
              <a:t>Not</a:t>
            </a:r>
            <a:r>
              <a:rPr lang="zh-CN" altLang="en-US" b="1" dirty="0">
                <a:solidFill>
                  <a:srgbClr val="0070C0"/>
                </a:solidFill>
              </a:rPr>
              <a:t> </a:t>
            </a:r>
            <a:r>
              <a:rPr lang="en-US" altLang="zh-CN" b="1" dirty="0">
                <a:solidFill>
                  <a:srgbClr val="0070C0"/>
                </a:solidFill>
              </a:rPr>
              <a:t>needed</a:t>
            </a:r>
            <a:r>
              <a:rPr lang="zh-CN" altLang="en-US" b="1" dirty="0">
                <a:solidFill>
                  <a:srgbClr val="0070C0"/>
                </a:solidFill>
              </a:rPr>
              <a:t> </a:t>
            </a:r>
            <a:r>
              <a:rPr lang="en-US" altLang="zh-CN" b="1" dirty="0">
                <a:solidFill>
                  <a:srgbClr val="0070C0"/>
                </a:solidFill>
              </a:rPr>
              <a:t>in</a:t>
            </a:r>
            <a:r>
              <a:rPr lang="zh-CN" altLang="en-US" b="1" dirty="0">
                <a:solidFill>
                  <a:srgbClr val="0070C0"/>
                </a:solidFill>
              </a:rPr>
              <a:t> </a:t>
            </a:r>
            <a:r>
              <a:rPr lang="en-US" altLang="zh-CN" b="1" dirty="0">
                <a:solidFill>
                  <a:srgbClr val="0070C0"/>
                </a:solidFill>
              </a:rPr>
              <a:t>our</a:t>
            </a:r>
            <a:r>
              <a:rPr lang="zh-CN" altLang="en-US" b="1" dirty="0">
                <a:solidFill>
                  <a:srgbClr val="0070C0"/>
                </a:solidFill>
              </a:rPr>
              <a:t> </a:t>
            </a:r>
            <a:r>
              <a:rPr lang="en-US" altLang="zh-CN" b="1" dirty="0">
                <a:solidFill>
                  <a:srgbClr val="0070C0"/>
                </a:solidFill>
              </a:rPr>
              <a:t>subgraph</a:t>
            </a:r>
            <a:r>
              <a:rPr lang="zh-CN" altLang="en-US" b="1" dirty="0">
                <a:solidFill>
                  <a:srgbClr val="0070C0"/>
                </a:solidFill>
              </a:rPr>
              <a:t> </a:t>
            </a:r>
            <a:r>
              <a:rPr lang="en-US" altLang="zh-CN" b="1" dirty="0">
                <a:solidFill>
                  <a:srgbClr val="0070C0"/>
                </a:solidFill>
              </a:rPr>
              <a:t>mining</a:t>
            </a:r>
            <a:r>
              <a:rPr lang="zh-CN" altLang="en-US" b="1" dirty="0">
                <a:solidFill>
                  <a:srgbClr val="0070C0"/>
                </a:solidFill>
              </a:rPr>
              <a:t> </a:t>
            </a:r>
            <a:r>
              <a:rPr lang="en-US" altLang="zh-CN" b="1" dirty="0">
                <a:solidFill>
                  <a:srgbClr val="0070C0"/>
                </a:solidFill>
              </a:rPr>
              <a:t>problem!</a:t>
            </a:r>
            <a:endParaRPr lang="en-US" b="1" dirty="0">
              <a:solidFill>
                <a:srgbClr val="0070C0"/>
              </a:solidFill>
            </a:endParaRPr>
          </a:p>
        </p:txBody>
      </p:sp>
      <p:sp>
        <p:nvSpPr>
          <p:cNvPr id="7" name="Right Arrow 6">
            <a:extLst>
              <a:ext uri="{FF2B5EF4-FFF2-40B4-BE49-F238E27FC236}">
                <a16:creationId xmlns:a16="http://schemas.microsoft.com/office/drawing/2014/main" id="{085405CE-74DD-8246-8D82-13C6FA8BCBEF}"/>
              </a:ext>
            </a:extLst>
          </p:cNvPr>
          <p:cNvSpPr/>
          <p:nvPr/>
        </p:nvSpPr>
        <p:spPr>
          <a:xfrm rot="16200000">
            <a:off x="6826195" y="3409204"/>
            <a:ext cx="512064" cy="555957"/>
          </a:xfrm>
          <a:prstGeom prst="rightArrow">
            <a:avLst/>
          </a:prstGeom>
          <a:solidFill>
            <a:srgbClr val="C0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FE3117A4-7B20-F942-9441-2CD286E5966F}"/>
              </a:ext>
            </a:extLst>
          </p:cNvPr>
          <p:cNvSpPr/>
          <p:nvPr/>
        </p:nvSpPr>
        <p:spPr>
          <a:xfrm>
            <a:off x="5796136" y="2884810"/>
            <a:ext cx="2563522" cy="461665"/>
          </a:xfrm>
          <a:prstGeom prst="rect">
            <a:avLst/>
          </a:prstGeom>
        </p:spPr>
        <p:txBody>
          <a:bodyPr wrap="none">
            <a:spAutoFit/>
          </a:bodyPr>
          <a:lstStyle/>
          <a:p>
            <a:r>
              <a:rPr lang="en-US" altLang="zh-CN" dirty="0">
                <a:solidFill>
                  <a:srgbClr val="C00000"/>
                </a:solidFill>
              </a:rPr>
              <a:t>Recall</a:t>
            </a:r>
            <a:r>
              <a:rPr lang="zh-CN" altLang="en-US" dirty="0">
                <a:solidFill>
                  <a:srgbClr val="C00000"/>
                </a:solidFill>
              </a:rPr>
              <a:t> </a:t>
            </a:r>
            <a:r>
              <a:rPr lang="en-US" altLang="zh-CN" dirty="0" err="1">
                <a:solidFill>
                  <a:srgbClr val="C00000"/>
                </a:solidFill>
              </a:rPr>
              <a:t>PrefixFPM</a:t>
            </a:r>
            <a:endParaRPr lang="en-US" dirty="0"/>
          </a:p>
        </p:txBody>
      </p:sp>
      <p:pic>
        <p:nvPicPr>
          <p:cNvPr id="14" name="Picture 13">
            <a:extLst>
              <a:ext uri="{FF2B5EF4-FFF2-40B4-BE49-F238E27FC236}">
                <a16:creationId xmlns:a16="http://schemas.microsoft.com/office/drawing/2014/main" id="{68CA93FA-3050-7C4E-8BD7-4DD14485152D}"/>
              </a:ext>
            </a:extLst>
          </p:cNvPr>
          <p:cNvPicPr>
            <a:picLocks noChangeAspect="1"/>
          </p:cNvPicPr>
          <p:nvPr/>
        </p:nvPicPr>
        <p:blipFill rotWithShape="1">
          <a:blip r:embed="rId3"/>
          <a:srcRect l="15022" t="28870"/>
          <a:stretch/>
        </p:blipFill>
        <p:spPr>
          <a:xfrm>
            <a:off x="618144" y="2049217"/>
            <a:ext cx="7842288" cy="728494"/>
          </a:xfrm>
          <a:prstGeom prst="rect">
            <a:avLst/>
          </a:prstGeom>
        </p:spPr>
      </p:pic>
    </p:spTree>
    <p:extLst>
      <p:ext uri="{BB962C8B-B14F-4D97-AF65-F5344CB8AC3E}">
        <p14:creationId xmlns:p14="http://schemas.microsoft.com/office/powerpoint/2010/main" val="486842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Existing</a:t>
            </a:r>
            <a:r>
              <a:rPr lang="zh-CN" altLang="en-US" dirty="0"/>
              <a:t> </a:t>
            </a:r>
            <a:r>
              <a:rPr lang="en-US" altLang="zh-CN" dirty="0"/>
              <a:t>Solutions</a:t>
            </a:r>
            <a:endParaRPr lang="en-US" dirty="0"/>
          </a:p>
        </p:txBody>
      </p:sp>
      <p:sp>
        <p:nvSpPr>
          <p:cNvPr id="3" name="Content Placeholder 2"/>
          <p:cNvSpPr>
            <a:spLocks noGrp="1"/>
          </p:cNvSpPr>
          <p:nvPr>
            <p:ph idx="1"/>
          </p:nvPr>
        </p:nvSpPr>
        <p:spPr>
          <a:xfrm>
            <a:off x="457200" y="3068960"/>
            <a:ext cx="8515350" cy="3103240"/>
          </a:xfrm>
        </p:spPr>
        <p:txBody>
          <a:bodyPr/>
          <a:lstStyle/>
          <a:p>
            <a:r>
              <a:rPr lang="en-US" altLang="zh-CN" b="1" dirty="0" err="1"/>
              <a:t>RStream</a:t>
            </a:r>
            <a:endParaRPr lang="en-US" b="1" dirty="0"/>
          </a:p>
          <a:p>
            <a:pPr lvl="1"/>
            <a:r>
              <a:rPr lang="en-US" altLang="zh-CN" dirty="0"/>
              <a:t>Inherits</a:t>
            </a:r>
            <a:r>
              <a:rPr lang="zh-CN" altLang="en-US" dirty="0"/>
              <a:t> </a:t>
            </a:r>
            <a:r>
              <a:rPr lang="en-US" altLang="zh-CN" dirty="0"/>
              <a:t>the</a:t>
            </a:r>
            <a:r>
              <a:rPr lang="zh-CN" altLang="en-US" dirty="0"/>
              <a:t> </a:t>
            </a:r>
            <a:r>
              <a:rPr lang="en-US" altLang="zh-CN" dirty="0"/>
              <a:t>embedding-centric</a:t>
            </a:r>
            <a:r>
              <a:rPr lang="zh-CN" altLang="en-US" dirty="0"/>
              <a:t> </a:t>
            </a:r>
            <a:r>
              <a:rPr lang="en-US" altLang="zh-CN" dirty="0"/>
              <a:t>API</a:t>
            </a:r>
          </a:p>
          <a:p>
            <a:pPr lvl="1"/>
            <a:r>
              <a:rPr lang="en-US" altLang="zh-CN" dirty="0"/>
              <a:t>Single-machine</a:t>
            </a:r>
            <a:r>
              <a:rPr lang="zh-CN" altLang="en-US" dirty="0"/>
              <a:t> </a:t>
            </a:r>
            <a:r>
              <a:rPr lang="en-US" altLang="zh-CN" dirty="0"/>
              <a:t>out-of-core</a:t>
            </a:r>
          </a:p>
          <a:p>
            <a:pPr lvl="1"/>
            <a:r>
              <a:rPr lang="en-US" altLang="zh-CN" dirty="0"/>
              <a:t>More</a:t>
            </a:r>
            <a:r>
              <a:rPr lang="zh-CN" altLang="en-US" dirty="0"/>
              <a:t> </a:t>
            </a:r>
            <a:r>
              <a:rPr lang="en-US" altLang="zh-CN" dirty="0"/>
              <a:t>efficient</a:t>
            </a:r>
            <a:r>
              <a:rPr lang="zh-CN" altLang="en-US" dirty="0"/>
              <a:t> </a:t>
            </a:r>
            <a:r>
              <a:rPr lang="en-US" altLang="zh-CN" dirty="0"/>
              <a:t>than</a:t>
            </a:r>
            <a:r>
              <a:rPr lang="zh-CN" altLang="en-US" dirty="0"/>
              <a:t> </a:t>
            </a:r>
            <a:r>
              <a:rPr lang="en-US" altLang="zh-CN" dirty="0"/>
              <a:t>Arabesque</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108</a:t>
            </a:fld>
            <a:endParaRPr lang="en-US" sz="2000" dirty="0">
              <a:solidFill>
                <a:schemeClr val="tx1"/>
              </a:solidFill>
              <a:latin typeface="Arial" pitchFamily="34" charset="0"/>
              <a:cs typeface="Arial" pitchFamily="34" charset="0"/>
            </a:endParaRPr>
          </a:p>
        </p:txBody>
      </p:sp>
      <p:sp>
        <p:nvSpPr>
          <p:cNvPr id="10" name="Rectangle 9">
            <a:extLst>
              <a:ext uri="{FF2B5EF4-FFF2-40B4-BE49-F238E27FC236}">
                <a16:creationId xmlns:a16="http://schemas.microsoft.com/office/drawing/2014/main" id="{B10D5930-55EE-2B49-B707-03C34EC721ED}"/>
              </a:ext>
            </a:extLst>
          </p:cNvPr>
          <p:cNvSpPr/>
          <p:nvPr/>
        </p:nvSpPr>
        <p:spPr>
          <a:xfrm>
            <a:off x="3080245" y="5387113"/>
            <a:ext cx="2983509" cy="584775"/>
          </a:xfrm>
          <a:prstGeom prst="rect">
            <a:avLst/>
          </a:prstGeom>
        </p:spPr>
        <p:txBody>
          <a:bodyPr wrap="none">
            <a:spAutoFit/>
          </a:bodyPr>
          <a:lstStyle/>
          <a:p>
            <a:r>
              <a:rPr lang="en-US" altLang="zh-CN" sz="3200" b="1" dirty="0">
                <a:solidFill>
                  <a:srgbClr val="FF0000"/>
                </a:solidFill>
              </a:rPr>
              <a:t>Disk</a:t>
            </a:r>
            <a:r>
              <a:rPr lang="zh-CN" altLang="en-US" sz="3200" b="1" dirty="0">
                <a:solidFill>
                  <a:srgbClr val="FF0000"/>
                </a:solidFill>
              </a:rPr>
              <a:t> </a:t>
            </a:r>
            <a:r>
              <a:rPr lang="en-US" altLang="zh-CN" sz="3200" b="1" dirty="0">
                <a:solidFill>
                  <a:srgbClr val="FF0000"/>
                </a:solidFill>
              </a:rPr>
              <a:t>IO-bound</a:t>
            </a:r>
            <a:endParaRPr lang="en-US" sz="3200" b="1" dirty="0">
              <a:solidFill>
                <a:srgbClr val="FF0000"/>
              </a:solidFill>
            </a:endParaRPr>
          </a:p>
        </p:txBody>
      </p:sp>
      <p:pic>
        <p:nvPicPr>
          <p:cNvPr id="5" name="Picture 4">
            <a:extLst>
              <a:ext uri="{FF2B5EF4-FFF2-40B4-BE49-F238E27FC236}">
                <a16:creationId xmlns:a16="http://schemas.microsoft.com/office/drawing/2014/main" id="{5703CFA0-0854-324D-8385-AFD25E1F6298}"/>
              </a:ext>
            </a:extLst>
          </p:cNvPr>
          <p:cNvPicPr>
            <a:picLocks noChangeAspect="1"/>
          </p:cNvPicPr>
          <p:nvPr/>
        </p:nvPicPr>
        <p:blipFill rotWithShape="1">
          <a:blip r:embed="rId3"/>
          <a:srcRect l="15197" t="32455"/>
          <a:stretch/>
        </p:blipFill>
        <p:spPr>
          <a:xfrm>
            <a:off x="611560" y="2060848"/>
            <a:ext cx="7900812" cy="700013"/>
          </a:xfrm>
          <a:prstGeom prst="rect">
            <a:avLst/>
          </a:prstGeom>
        </p:spPr>
      </p:pic>
    </p:spTree>
    <p:extLst>
      <p:ext uri="{BB962C8B-B14F-4D97-AF65-F5344CB8AC3E}">
        <p14:creationId xmlns:p14="http://schemas.microsoft.com/office/powerpoint/2010/main" val="3003132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Existing</a:t>
            </a:r>
            <a:r>
              <a:rPr lang="zh-CN" altLang="en-US" dirty="0"/>
              <a:t> </a:t>
            </a:r>
            <a:r>
              <a:rPr lang="en-US" altLang="zh-CN" dirty="0"/>
              <a:t>Solutions</a:t>
            </a:r>
            <a:endParaRPr lang="en-US" dirty="0"/>
          </a:p>
        </p:txBody>
      </p:sp>
      <p:sp>
        <p:nvSpPr>
          <p:cNvPr id="3" name="Content Placeholder 2"/>
          <p:cNvSpPr>
            <a:spLocks noGrp="1"/>
          </p:cNvSpPr>
          <p:nvPr>
            <p:ph idx="1"/>
          </p:nvPr>
        </p:nvSpPr>
        <p:spPr>
          <a:xfrm>
            <a:off x="457200" y="3068960"/>
            <a:ext cx="8515350" cy="3103240"/>
          </a:xfrm>
        </p:spPr>
        <p:txBody>
          <a:bodyPr/>
          <a:lstStyle/>
          <a:p>
            <a:r>
              <a:rPr lang="en-US" altLang="zh-CN" b="1" dirty="0"/>
              <a:t>Nuri</a:t>
            </a:r>
            <a:endParaRPr lang="en-US" b="1" dirty="0"/>
          </a:p>
          <a:p>
            <a:pPr lvl="1"/>
            <a:r>
              <a:rPr lang="en-US" altLang="zh-CN" dirty="0"/>
              <a:t>To</a:t>
            </a:r>
            <a:r>
              <a:rPr lang="zh-CN" altLang="en-US" dirty="0"/>
              <a:t> </a:t>
            </a:r>
            <a:r>
              <a:rPr lang="en-US" altLang="zh-CN" dirty="0"/>
              <a:t>find the </a:t>
            </a:r>
            <a:r>
              <a:rPr lang="en-US" altLang="zh-CN" i="1" dirty="0">
                <a:solidFill>
                  <a:srgbClr val="0070C0"/>
                </a:solidFill>
              </a:rPr>
              <a:t>k</a:t>
            </a:r>
            <a:r>
              <a:rPr lang="en-US" altLang="zh-CN" dirty="0"/>
              <a:t> most relevant subgraphs using only a single computer</a:t>
            </a:r>
          </a:p>
          <a:p>
            <a:pPr lvl="1"/>
            <a:r>
              <a:rPr lang="en-US" altLang="zh-CN" dirty="0"/>
              <a:t>Prioritized subgraph expansion</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109</a:t>
            </a:fld>
            <a:endParaRPr lang="en-US" sz="200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371E31FD-0344-954E-BEF3-E814FD841439}"/>
              </a:ext>
            </a:extLst>
          </p:cNvPr>
          <p:cNvPicPr>
            <a:picLocks noChangeAspect="1"/>
          </p:cNvPicPr>
          <p:nvPr/>
        </p:nvPicPr>
        <p:blipFill>
          <a:blip r:embed="rId3"/>
          <a:stretch>
            <a:fillRect/>
          </a:stretch>
        </p:blipFill>
        <p:spPr>
          <a:xfrm>
            <a:off x="457200" y="1957710"/>
            <a:ext cx="7797800" cy="927100"/>
          </a:xfrm>
          <a:prstGeom prst="rect">
            <a:avLst/>
          </a:prstGeom>
        </p:spPr>
      </p:pic>
      <p:pic>
        <p:nvPicPr>
          <p:cNvPr id="5" name="Picture 4">
            <a:extLst>
              <a:ext uri="{FF2B5EF4-FFF2-40B4-BE49-F238E27FC236}">
                <a16:creationId xmlns:a16="http://schemas.microsoft.com/office/drawing/2014/main" id="{2EFEF7ED-7B05-A24D-B808-0983C105C4BF}"/>
              </a:ext>
            </a:extLst>
          </p:cNvPr>
          <p:cNvPicPr>
            <a:picLocks noChangeAspect="1"/>
          </p:cNvPicPr>
          <p:nvPr/>
        </p:nvPicPr>
        <p:blipFill>
          <a:blip r:embed="rId4"/>
          <a:stretch>
            <a:fillRect/>
          </a:stretch>
        </p:blipFill>
        <p:spPr>
          <a:xfrm>
            <a:off x="1250950" y="5133975"/>
            <a:ext cx="6642100" cy="1130300"/>
          </a:xfrm>
          <a:prstGeom prst="rect">
            <a:avLst/>
          </a:prstGeom>
        </p:spPr>
      </p:pic>
      <p:sp>
        <p:nvSpPr>
          <p:cNvPr id="8" name="Rectangle 7">
            <a:extLst>
              <a:ext uri="{FF2B5EF4-FFF2-40B4-BE49-F238E27FC236}">
                <a16:creationId xmlns:a16="http://schemas.microsoft.com/office/drawing/2014/main" id="{7CCC96C8-19F7-9D47-A8AD-3585AED14D13}"/>
              </a:ext>
            </a:extLst>
          </p:cNvPr>
          <p:cNvSpPr/>
          <p:nvPr/>
        </p:nvSpPr>
        <p:spPr>
          <a:xfrm>
            <a:off x="108575" y="260648"/>
            <a:ext cx="9039654" cy="584775"/>
          </a:xfrm>
          <a:prstGeom prst="rect">
            <a:avLst/>
          </a:prstGeom>
        </p:spPr>
        <p:txBody>
          <a:bodyPr wrap="none">
            <a:spAutoFit/>
          </a:bodyPr>
          <a:lstStyle/>
          <a:p>
            <a:r>
              <a:rPr lang="en-US" altLang="zh-CN" sz="3200" b="1" dirty="0">
                <a:solidFill>
                  <a:srgbClr val="FF0000"/>
                </a:solidFill>
              </a:rPr>
              <a:t>Solutions</a:t>
            </a:r>
            <a:r>
              <a:rPr lang="zh-CN" altLang="en-US" sz="3200" b="1" dirty="0">
                <a:solidFill>
                  <a:srgbClr val="FF0000"/>
                </a:solidFill>
              </a:rPr>
              <a:t> </a:t>
            </a:r>
            <a:r>
              <a:rPr lang="en-US" altLang="zh-CN" sz="3200" b="1" dirty="0">
                <a:solidFill>
                  <a:srgbClr val="FF0000"/>
                </a:solidFill>
              </a:rPr>
              <a:t>so</a:t>
            </a:r>
            <a:r>
              <a:rPr lang="zh-CN" altLang="en-US" sz="3200" b="1" dirty="0">
                <a:solidFill>
                  <a:srgbClr val="FF0000"/>
                </a:solidFill>
              </a:rPr>
              <a:t> </a:t>
            </a:r>
            <a:r>
              <a:rPr lang="en-US" altLang="zh-CN" sz="3200" b="1" dirty="0">
                <a:solidFill>
                  <a:srgbClr val="FF0000"/>
                </a:solidFill>
              </a:rPr>
              <a:t>far</a:t>
            </a:r>
            <a:r>
              <a:rPr lang="zh-CN" altLang="en-US" sz="3200" b="1" dirty="0">
                <a:solidFill>
                  <a:srgbClr val="FF0000"/>
                </a:solidFill>
              </a:rPr>
              <a:t> </a:t>
            </a:r>
            <a:r>
              <a:rPr lang="en-US" altLang="zh-CN" sz="3200" b="1" dirty="0">
                <a:solidFill>
                  <a:srgbClr val="FF0000"/>
                </a:solidFill>
              </a:rPr>
              <a:t>do</a:t>
            </a:r>
            <a:r>
              <a:rPr lang="zh-CN" altLang="en-US" sz="3200" b="1" dirty="0">
                <a:solidFill>
                  <a:srgbClr val="FF0000"/>
                </a:solidFill>
              </a:rPr>
              <a:t> </a:t>
            </a:r>
            <a:r>
              <a:rPr lang="en-US" altLang="zh-CN" sz="3200" b="1" dirty="0">
                <a:solidFill>
                  <a:srgbClr val="FF0000"/>
                </a:solidFill>
              </a:rPr>
              <a:t>not</a:t>
            </a:r>
            <a:r>
              <a:rPr lang="zh-CN" altLang="en-US" sz="3200" b="1" dirty="0">
                <a:solidFill>
                  <a:srgbClr val="FF0000"/>
                </a:solidFill>
              </a:rPr>
              <a:t> </a:t>
            </a:r>
            <a:r>
              <a:rPr lang="en-US" altLang="zh-CN" sz="3200" b="1" dirty="0">
                <a:solidFill>
                  <a:srgbClr val="FF0000"/>
                </a:solidFill>
              </a:rPr>
              <a:t>scale</a:t>
            </a:r>
            <a:r>
              <a:rPr lang="zh-CN" altLang="en-US" sz="3200" b="1" dirty="0">
                <a:solidFill>
                  <a:srgbClr val="FF0000"/>
                </a:solidFill>
              </a:rPr>
              <a:t> </a:t>
            </a:r>
            <a:r>
              <a:rPr lang="en-US" altLang="zh-CN" sz="3200" b="1" dirty="0">
                <a:solidFill>
                  <a:srgbClr val="FF0000"/>
                </a:solidFill>
              </a:rPr>
              <a:t>with</a:t>
            </a:r>
            <a:r>
              <a:rPr lang="zh-CN" altLang="en-US" sz="3200" b="1" dirty="0">
                <a:solidFill>
                  <a:srgbClr val="FF0000"/>
                </a:solidFill>
              </a:rPr>
              <a:t> </a:t>
            </a:r>
            <a:r>
              <a:rPr lang="en-US" altLang="zh-CN" sz="3200" b="1" dirty="0">
                <a:solidFill>
                  <a:srgbClr val="FF0000"/>
                </a:solidFill>
              </a:rPr>
              <a:t>CPU</a:t>
            </a:r>
            <a:r>
              <a:rPr lang="zh-CN" altLang="en-US" sz="3200" b="1" dirty="0">
                <a:solidFill>
                  <a:srgbClr val="FF0000"/>
                </a:solidFill>
              </a:rPr>
              <a:t> </a:t>
            </a:r>
            <a:r>
              <a:rPr lang="en-US" altLang="zh-CN" sz="3200" b="1" dirty="0">
                <a:solidFill>
                  <a:srgbClr val="FF0000"/>
                </a:solidFill>
              </a:rPr>
              <a:t>cores!</a:t>
            </a:r>
            <a:endParaRPr lang="en-US" sz="3200" b="1" dirty="0">
              <a:solidFill>
                <a:srgbClr val="FF0000"/>
              </a:solidFill>
            </a:endParaRPr>
          </a:p>
        </p:txBody>
      </p:sp>
    </p:spTree>
    <p:extLst>
      <p:ext uri="{BB962C8B-B14F-4D97-AF65-F5344CB8AC3E}">
        <p14:creationId xmlns:p14="http://schemas.microsoft.com/office/powerpoint/2010/main" val="1552443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Problem</a:t>
            </a:r>
            <a:r>
              <a:rPr lang="zh-CN" altLang="en-US" sz="4800" dirty="0"/>
              <a:t> </a:t>
            </a:r>
            <a:r>
              <a:rPr lang="en-US" altLang="zh-CN" sz="4800" dirty="0"/>
              <a:t>Categorization</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Category</a:t>
            </a:r>
            <a:r>
              <a:rPr lang="zh-CN" altLang="en-US" sz="3600" b="1" dirty="0"/>
              <a:t> </a:t>
            </a:r>
            <a:r>
              <a:rPr lang="en-US" altLang="zh-CN" sz="3600" b="1" dirty="0"/>
              <a:t>II:</a:t>
            </a:r>
            <a:r>
              <a:rPr lang="zh-CN" altLang="en-US" sz="3600" b="1" dirty="0"/>
              <a:t> </a:t>
            </a:r>
            <a:r>
              <a:rPr lang="en-US" altLang="zh-CN" sz="3600" b="1" dirty="0"/>
              <a:t>Patterns</a:t>
            </a:r>
            <a:r>
              <a:rPr lang="zh-CN" altLang="en-US" sz="3600" b="1" dirty="0"/>
              <a:t> </a:t>
            </a:r>
            <a:r>
              <a:rPr lang="en-US" altLang="zh-CN" sz="3600" b="1" dirty="0"/>
              <a:t>from</a:t>
            </a:r>
            <a:r>
              <a:rPr lang="zh-CN" altLang="en-US" sz="3600" b="1" dirty="0"/>
              <a:t> </a:t>
            </a:r>
            <a:r>
              <a:rPr lang="en-US" altLang="zh-CN" sz="3600" b="1" dirty="0"/>
              <a:t>Transaction</a:t>
            </a:r>
            <a:r>
              <a:rPr lang="zh-CN" altLang="en-US" sz="3600" b="1" dirty="0"/>
              <a:t> </a:t>
            </a:r>
            <a:r>
              <a:rPr lang="en-US" altLang="zh-CN" sz="3600" b="1" dirty="0"/>
              <a:t>DB</a:t>
            </a:r>
            <a:endParaRPr lang="en-US" altLang="zh-CN" sz="2800" dirty="0"/>
          </a:p>
          <a:p>
            <a:pPr lvl="1">
              <a:buFont typeface="Arial" charset="0"/>
              <a:buChar char="•"/>
            </a:pPr>
            <a:r>
              <a:rPr lang="en-US" altLang="zh-CN" sz="2800" dirty="0"/>
              <a:t>Examples:</a:t>
            </a:r>
            <a:r>
              <a:rPr lang="zh-CN" altLang="en-US" sz="2800" dirty="0"/>
              <a:t> </a:t>
            </a:r>
            <a:r>
              <a:rPr lang="en-US" altLang="zh-CN" sz="2800" dirty="0"/>
              <a:t>(closed, maximal)</a:t>
            </a:r>
            <a:r>
              <a:rPr lang="zh-CN" altLang="en-US" sz="2800" dirty="0"/>
              <a:t> </a:t>
            </a:r>
            <a:r>
              <a:rPr lang="en-US" altLang="zh-CN" sz="2800" dirty="0"/>
              <a:t>frequent</a:t>
            </a:r>
            <a:r>
              <a:rPr lang="zh-CN" altLang="en-US" sz="2800" dirty="0"/>
              <a:t> </a:t>
            </a:r>
            <a:r>
              <a:rPr lang="en-US" altLang="zh-CN" sz="2800" dirty="0"/>
              <a:t>subgraph</a:t>
            </a:r>
            <a:r>
              <a:rPr lang="zh-CN" altLang="en-US" sz="2800" dirty="0"/>
              <a:t> </a:t>
            </a:r>
            <a:r>
              <a:rPr lang="en-US" altLang="zh-CN" sz="2800" dirty="0"/>
              <a:t>pattern</a:t>
            </a:r>
            <a:r>
              <a:rPr lang="zh-CN" altLang="en-US" sz="2800" dirty="0"/>
              <a:t> </a:t>
            </a:r>
            <a:r>
              <a:rPr lang="en-US" altLang="zh-CN" sz="2800" dirty="0"/>
              <a:t>mining</a:t>
            </a:r>
            <a:endParaRPr lang="en-US" altLang="zh-CN" sz="2800" dirty="0">
              <a:solidFill>
                <a:srgbClr val="C00000"/>
              </a:solidFill>
            </a:endParaRPr>
          </a:p>
        </p:txBody>
      </p:sp>
      <p:pic>
        <p:nvPicPr>
          <p:cNvPr id="9" name="Picture 8">
            <a:extLst>
              <a:ext uri="{FF2B5EF4-FFF2-40B4-BE49-F238E27FC236}">
                <a16:creationId xmlns:a16="http://schemas.microsoft.com/office/drawing/2014/main" id="{90FCFA2D-ED7F-344C-B7A6-FE2B64C80327}"/>
              </a:ext>
            </a:extLst>
          </p:cNvPr>
          <p:cNvPicPr>
            <a:picLocks noChangeAspect="1"/>
          </p:cNvPicPr>
          <p:nvPr/>
        </p:nvPicPr>
        <p:blipFill rotWithShape="1">
          <a:blip r:embed="rId3"/>
          <a:srcRect b="7315"/>
          <a:stretch/>
        </p:blipFill>
        <p:spPr>
          <a:xfrm>
            <a:off x="5724128" y="3284984"/>
            <a:ext cx="2324706" cy="3231987"/>
          </a:xfrm>
          <a:prstGeom prst="rect">
            <a:avLst/>
          </a:prstGeom>
        </p:spPr>
      </p:pic>
      <p:pic>
        <p:nvPicPr>
          <p:cNvPr id="11" name="Picture 10">
            <a:extLst>
              <a:ext uri="{FF2B5EF4-FFF2-40B4-BE49-F238E27FC236}">
                <a16:creationId xmlns:a16="http://schemas.microsoft.com/office/drawing/2014/main" id="{60D01DD1-9058-E54C-A0FD-E4E94A1C539E}"/>
              </a:ext>
            </a:extLst>
          </p:cNvPr>
          <p:cNvPicPr>
            <a:picLocks noChangeAspect="1"/>
          </p:cNvPicPr>
          <p:nvPr/>
        </p:nvPicPr>
        <p:blipFill rotWithShape="1">
          <a:blip r:embed="rId4"/>
          <a:srcRect l="77619" t="10317" b="5229"/>
          <a:stretch/>
        </p:blipFill>
        <p:spPr>
          <a:xfrm>
            <a:off x="4035362" y="3305373"/>
            <a:ext cx="1544728" cy="3098160"/>
          </a:xfrm>
          <a:prstGeom prst="rect">
            <a:avLst/>
          </a:prstGeom>
        </p:spPr>
      </p:pic>
      <p:pic>
        <p:nvPicPr>
          <p:cNvPr id="5" name="Picture 4">
            <a:extLst>
              <a:ext uri="{FF2B5EF4-FFF2-40B4-BE49-F238E27FC236}">
                <a16:creationId xmlns:a16="http://schemas.microsoft.com/office/drawing/2014/main" id="{30027ED3-EB20-A448-91E6-8414B4BB16DB}"/>
              </a:ext>
            </a:extLst>
          </p:cNvPr>
          <p:cNvPicPr>
            <a:picLocks noChangeAspect="1"/>
          </p:cNvPicPr>
          <p:nvPr/>
        </p:nvPicPr>
        <p:blipFill>
          <a:blip r:embed="rId5"/>
          <a:stretch>
            <a:fillRect/>
          </a:stretch>
        </p:blipFill>
        <p:spPr>
          <a:xfrm>
            <a:off x="457200" y="4077072"/>
            <a:ext cx="2095128" cy="2095128"/>
          </a:xfrm>
          <a:prstGeom prst="rect">
            <a:avLst/>
          </a:prstGeom>
        </p:spPr>
      </p:pic>
      <p:sp>
        <p:nvSpPr>
          <p:cNvPr id="12" name="Rectangle 11">
            <a:extLst>
              <a:ext uri="{FF2B5EF4-FFF2-40B4-BE49-F238E27FC236}">
                <a16:creationId xmlns:a16="http://schemas.microsoft.com/office/drawing/2014/main" id="{160EE2EE-ED41-CD4F-ACDF-98CC8A1CA897}"/>
              </a:ext>
            </a:extLst>
          </p:cNvPr>
          <p:cNvSpPr/>
          <p:nvPr/>
        </p:nvSpPr>
        <p:spPr>
          <a:xfrm>
            <a:off x="971600" y="4090884"/>
            <a:ext cx="1039067" cy="338554"/>
          </a:xfrm>
          <a:prstGeom prst="rect">
            <a:avLst/>
          </a:prstGeom>
        </p:spPr>
        <p:txBody>
          <a:bodyPr wrap="none">
            <a:spAutoFit/>
          </a:bodyPr>
          <a:lstStyle/>
          <a:p>
            <a:r>
              <a:rPr lang="en-US" altLang="zh-CN" sz="1600" b="1" dirty="0">
                <a:solidFill>
                  <a:srgbClr val="A7F0FF"/>
                </a:solidFill>
                <a:latin typeface="Corbel" charset="0"/>
                <a:ea typeface="Corbel" charset="0"/>
                <a:cs typeface="Corbel" charset="0"/>
              </a:rPr>
              <a:t>Graph</a:t>
            </a:r>
            <a:r>
              <a:rPr lang="zh-CN" altLang="en-US" sz="1600" b="1" dirty="0">
                <a:solidFill>
                  <a:srgbClr val="A7F0FF"/>
                </a:solidFill>
                <a:latin typeface="Corbel" charset="0"/>
                <a:ea typeface="Corbel" charset="0"/>
                <a:cs typeface="Corbel" charset="0"/>
              </a:rPr>
              <a:t> </a:t>
            </a:r>
            <a:r>
              <a:rPr lang="en-US" altLang="zh-CN" sz="1600" b="1" dirty="0">
                <a:solidFill>
                  <a:srgbClr val="A7F0FF"/>
                </a:solidFill>
                <a:latin typeface="Corbel" charset="0"/>
                <a:ea typeface="Corbel" charset="0"/>
                <a:cs typeface="Corbel" charset="0"/>
              </a:rPr>
              <a:t>DB</a:t>
            </a:r>
            <a:endParaRPr lang="en-US" sz="1600" dirty="0">
              <a:solidFill>
                <a:srgbClr val="A7F0FF"/>
              </a:solidFill>
            </a:endParaRPr>
          </a:p>
        </p:txBody>
      </p:sp>
      <p:pic>
        <p:nvPicPr>
          <p:cNvPr id="7" name="Picture 6">
            <a:extLst>
              <a:ext uri="{FF2B5EF4-FFF2-40B4-BE49-F238E27FC236}">
                <a16:creationId xmlns:a16="http://schemas.microsoft.com/office/drawing/2014/main" id="{04EA26B2-5582-8641-B663-BA8CECC18428}"/>
              </a:ext>
            </a:extLst>
          </p:cNvPr>
          <p:cNvPicPr>
            <a:picLocks noChangeAspect="1"/>
          </p:cNvPicPr>
          <p:nvPr/>
        </p:nvPicPr>
        <p:blipFill>
          <a:blip r:embed="rId6"/>
          <a:stretch>
            <a:fillRect/>
          </a:stretch>
        </p:blipFill>
        <p:spPr>
          <a:xfrm>
            <a:off x="2290669" y="4095046"/>
            <a:ext cx="668784" cy="668784"/>
          </a:xfrm>
          <a:prstGeom prst="rect">
            <a:avLst/>
          </a:prstGeom>
        </p:spPr>
      </p:pic>
      <p:pic>
        <p:nvPicPr>
          <p:cNvPr id="13" name="Picture 12">
            <a:extLst>
              <a:ext uri="{FF2B5EF4-FFF2-40B4-BE49-F238E27FC236}">
                <a16:creationId xmlns:a16="http://schemas.microsoft.com/office/drawing/2014/main" id="{51B884DC-04D9-3C42-AA60-86D8ECD4AFA4}"/>
              </a:ext>
            </a:extLst>
          </p:cNvPr>
          <p:cNvPicPr>
            <a:picLocks noChangeAspect="1"/>
          </p:cNvPicPr>
          <p:nvPr/>
        </p:nvPicPr>
        <p:blipFill>
          <a:blip r:embed="rId7"/>
          <a:stretch>
            <a:fillRect/>
          </a:stretch>
        </p:blipFill>
        <p:spPr>
          <a:xfrm>
            <a:off x="2340755" y="4878040"/>
            <a:ext cx="567184" cy="567184"/>
          </a:xfrm>
          <a:prstGeom prst="rect">
            <a:avLst/>
          </a:prstGeom>
        </p:spPr>
      </p:pic>
      <p:pic>
        <p:nvPicPr>
          <p:cNvPr id="14" name="Picture 13">
            <a:extLst>
              <a:ext uri="{FF2B5EF4-FFF2-40B4-BE49-F238E27FC236}">
                <a16:creationId xmlns:a16="http://schemas.microsoft.com/office/drawing/2014/main" id="{C1AE2AC1-CC5A-2B4B-AF82-DFC0049009F7}"/>
              </a:ext>
            </a:extLst>
          </p:cNvPr>
          <p:cNvPicPr>
            <a:picLocks noChangeAspect="1"/>
          </p:cNvPicPr>
          <p:nvPr/>
        </p:nvPicPr>
        <p:blipFill>
          <a:blip r:embed="rId8"/>
          <a:stretch>
            <a:fillRect/>
          </a:stretch>
        </p:blipFill>
        <p:spPr>
          <a:xfrm>
            <a:off x="2316669" y="5487076"/>
            <a:ext cx="625162" cy="625162"/>
          </a:xfrm>
          <a:prstGeom prst="rect">
            <a:avLst/>
          </a:prstGeom>
        </p:spPr>
      </p:pic>
      <p:sp>
        <p:nvSpPr>
          <p:cNvPr id="15" name="Oval 14">
            <a:extLst>
              <a:ext uri="{FF2B5EF4-FFF2-40B4-BE49-F238E27FC236}">
                <a16:creationId xmlns:a16="http://schemas.microsoft.com/office/drawing/2014/main" id="{0ABAFB88-3C47-FF4E-AD7B-216B244EBA7F}"/>
              </a:ext>
            </a:extLst>
          </p:cNvPr>
          <p:cNvSpPr/>
          <p:nvPr/>
        </p:nvSpPr>
        <p:spPr>
          <a:xfrm>
            <a:off x="2992264" y="5165829"/>
            <a:ext cx="283592" cy="135379"/>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Oval 15">
            <a:extLst>
              <a:ext uri="{FF2B5EF4-FFF2-40B4-BE49-F238E27FC236}">
                <a16:creationId xmlns:a16="http://schemas.microsoft.com/office/drawing/2014/main" id="{F016388A-4C7A-8249-9A84-3A2B619BC324}"/>
              </a:ext>
            </a:extLst>
          </p:cNvPr>
          <p:cNvSpPr/>
          <p:nvPr/>
        </p:nvSpPr>
        <p:spPr>
          <a:xfrm>
            <a:off x="3238869" y="4900859"/>
            <a:ext cx="541043" cy="192962"/>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Oval 16">
            <a:extLst>
              <a:ext uri="{FF2B5EF4-FFF2-40B4-BE49-F238E27FC236}">
                <a16:creationId xmlns:a16="http://schemas.microsoft.com/office/drawing/2014/main" id="{D06A43BA-7251-1148-BCAC-983DBB8FD2E3}"/>
              </a:ext>
            </a:extLst>
          </p:cNvPr>
          <p:cNvSpPr/>
          <p:nvPr/>
        </p:nvSpPr>
        <p:spPr>
          <a:xfrm>
            <a:off x="3539536" y="4517757"/>
            <a:ext cx="744432" cy="265500"/>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54F9534F-0189-B348-B708-D65431C9F47E}"/>
              </a:ext>
            </a:extLst>
          </p:cNvPr>
          <p:cNvSpPr/>
          <p:nvPr/>
        </p:nvSpPr>
        <p:spPr>
          <a:xfrm>
            <a:off x="2224007" y="3397974"/>
            <a:ext cx="2029723" cy="584775"/>
          </a:xfrm>
          <a:prstGeom prst="rect">
            <a:avLst/>
          </a:prstGeom>
        </p:spPr>
        <p:txBody>
          <a:bodyPr wrap="none">
            <a:spAutoFit/>
          </a:bodyPr>
          <a:lstStyle/>
          <a:p>
            <a:r>
              <a:rPr lang="en-US" altLang="zh-CN" sz="3200" b="1" dirty="0">
                <a:solidFill>
                  <a:srgbClr val="C00000"/>
                </a:solidFill>
              </a:rPr>
              <a:t>NP-hard</a:t>
            </a:r>
            <a:r>
              <a:rPr lang="zh-CN" altLang="en-US" sz="3200" b="1" dirty="0">
                <a:solidFill>
                  <a:srgbClr val="C00000"/>
                </a:solidFill>
              </a:rPr>
              <a:t> </a:t>
            </a:r>
            <a:r>
              <a:rPr lang="en-US" altLang="zh-CN" sz="3200" b="1" dirty="0">
                <a:solidFill>
                  <a:srgbClr val="C00000"/>
                </a:solidFill>
              </a:rPr>
              <a:t>!</a:t>
            </a:r>
          </a:p>
        </p:txBody>
      </p:sp>
    </p:spTree>
    <p:extLst>
      <p:ext uri="{BB962C8B-B14F-4D97-AF65-F5344CB8AC3E}">
        <p14:creationId xmlns:p14="http://schemas.microsoft.com/office/powerpoint/2010/main" val="4234377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110</a:t>
            </a:fld>
            <a:endParaRPr lang="en-US" sz="2000" dirty="0">
              <a:solidFill>
                <a:schemeClr val="tx1"/>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88A16722-F7F6-4049-97D3-D6FCF2DAEA7F}"/>
              </a:ext>
            </a:extLst>
          </p:cNvPr>
          <p:cNvPicPr>
            <a:picLocks noChangeAspect="1"/>
          </p:cNvPicPr>
          <p:nvPr/>
        </p:nvPicPr>
        <p:blipFill>
          <a:blip r:embed="rId3"/>
          <a:stretch>
            <a:fillRect/>
          </a:stretch>
        </p:blipFill>
        <p:spPr>
          <a:xfrm>
            <a:off x="251520" y="1040267"/>
            <a:ext cx="8712968" cy="5314733"/>
          </a:xfrm>
          <a:prstGeom prst="rect">
            <a:avLst/>
          </a:prstGeom>
        </p:spPr>
      </p:pic>
      <p:sp>
        <p:nvSpPr>
          <p:cNvPr id="13" name="Oval 12">
            <a:extLst>
              <a:ext uri="{FF2B5EF4-FFF2-40B4-BE49-F238E27FC236}">
                <a16:creationId xmlns:a16="http://schemas.microsoft.com/office/drawing/2014/main" id="{FCE18ACC-ABA9-A944-AA15-41059E69A50D}"/>
              </a:ext>
            </a:extLst>
          </p:cNvPr>
          <p:cNvSpPr/>
          <p:nvPr/>
        </p:nvSpPr>
        <p:spPr>
          <a:xfrm>
            <a:off x="4860032" y="3284984"/>
            <a:ext cx="648072" cy="504056"/>
          </a:xfrm>
          <a:prstGeom prst="ellipse">
            <a:avLst/>
          </a:prstGeom>
          <a:noFill/>
          <a:ln>
            <a:headEnd type="none" w="med" len="med"/>
            <a:tailEnd type="none"/>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A4C41576-F4DC-0841-B367-C128690FB046}"/>
              </a:ext>
            </a:extLst>
          </p:cNvPr>
          <p:cNvSpPr/>
          <p:nvPr/>
        </p:nvSpPr>
        <p:spPr>
          <a:xfrm>
            <a:off x="5148064" y="1484784"/>
            <a:ext cx="648072" cy="504056"/>
          </a:xfrm>
          <a:prstGeom prst="ellipse">
            <a:avLst/>
          </a:prstGeom>
          <a:noFill/>
          <a:ln>
            <a:headEnd type="none" w="med" len="med"/>
            <a:tailEnd type="none"/>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7698C5DB-C8D5-5645-8177-B530E8F08E07}"/>
              </a:ext>
            </a:extLst>
          </p:cNvPr>
          <p:cNvSpPr/>
          <p:nvPr/>
        </p:nvSpPr>
        <p:spPr>
          <a:xfrm>
            <a:off x="2915816" y="5548064"/>
            <a:ext cx="1656184" cy="637721"/>
          </a:xfrm>
          <a:prstGeom prst="ellipse">
            <a:avLst/>
          </a:prstGeom>
          <a:noFill/>
          <a:ln>
            <a:headEnd type="none" w="med" len="med"/>
            <a:tailEnd type="none"/>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570E86E0-8718-F347-BF6F-3B59EC753061}"/>
              </a:ext>
            </a:extLst>
          </p:cNvPr>
          <p:cNvSpPr/>
          <p:nvPr/>
        </p:nvSpPr>
        <p:spPr>
          <a:xfrm>
            <a:off x="6786638" y="5517232"/>
            <a:ext cx="1961826" cy="755410"/>
          </a:xfrm>
          <a:prstGeom prst="ellipse">
            <a:avLst/>
          </a:prstGeom>
          <a:noFill/>
          <a:ln>
            <a:headEnd type="none" w="med" len="med"/>
            <a:tailEnd type="none"/>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670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111</a:t>
            </a:fld>
            <a:endParaRPr lang="en-US" sz="2000" dirty="0">
              <a:solidFill>
                <a:schemeClr val="tx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A09E508A-F61C-8D4E-A66D-87602BE7B333}"/>
              </a:ext>
            </a:extLst>
          </p:cNvPr>
          <p:cNvPicPr>
            <a:picLocks noChangeAspect="1"/>
          </p:cNvPicPr>
          <p:nvPr/>
        </p:nvPicPr>
        <p:blipFill>
          <a:blip r:embed="rId3"/>
          <a:stretch>
            <a:fillRect/>
          </a:stretch>
        </p:blipFill>
        <p:spPr>
          <a:xfrm>
            <a:off x="251520" y="505321"/>
            <a:ext cx="8892480" cy="5831775"/>
          </a:xfrm>
          <a:prstGeom prst="rect">
            <a:avLst/>
          </a:prstGeom>
        </p:spPr>
      </p:pic>
    </p:spTree>
    <p:extLst>
      <p:ext uri="{BB962C8B-B14F-4D97-AF65-F5344CB8AC3E}">
        <p14:creationId xmlns:p14="http://schemas.microsoft.com/office/powerpoint/2010/main" val="1967146599"/>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112</a:t>
            </a:fld>
            <a:endParaRPr lang="en-US" sz="200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0D006090-F99E-424D-9EC3-195E33A9A04E}"/>
              </a:ext>
            </a:extLst>
          </p:cNvPr>
          <p:cNvPicPr>
            <a:picLocks noChangeAspect="1"/>
          </p:cNvPicPr>
          <p:nvPr/>
        </p:nvPicPr>
        <p:blipFill>
          <a:blip r:embed="rId3"/>
          <a:stretch>
            <a:fillRect/>
          </a:stretch>
        </p:blipFill>
        <p:spPr>
          <a:xfrm>
            <a:off x="0" y="486149"/>
            <a:ext cx="9144000" cy="5885701"/>
          </a:xfrm>
          <a:prstGeom prst="rect">
            <a:avLst/>
          </a:prstGeom>
        </p:spPr>
      </p:pic>
      <p:sp>
        <p:nvSpPr>
          <p:cNvPr id="8" name="Rectangle 7">
            <a:extLst>
              <a:ext uri="{FF2B5EF4-FFF2-40B4-BE49-F238E27FC236}">
                <a16:creationId xmlns:a16="http://schemas.microsoft.com/office/drawing/2014/main" id="{34A9D1DF-D3F1-8A46-8C73-088F8A8B0EE0}"/>
              </a:ext>
            </a:extLst>
          </p:cNvPr>
          <p:cNvSpPr/>
          <p:nvPr/>
        </p:nvSpPr>
        <p:spPr>
          <a:xfrm>
            <a:off x="1115616" y="980728"/>
            <a:ext cx="7295587" cy="523220"/>
          </a:xfrm>
          <a:prstGeom prst="rect">
            <a:avLst/>
          </a:prstGeom>
        </p:spPr>
        <p:txBody>
          <a:bodyPr wrap="none">
            <a:spAutoFit/>
          </a:bodyPr>
          <a:lstStyle/>
          <a:p>
            <a:r>
              <a:rPr lang="en-US" altLang="zh-CN" sz="2800" b="1" dirty="0">
                <a:solidFill>
                  <a:srgbClr val="FF0000"/>
                </a:solidFill>
              </a:rPr>
              <a:t>Check</a:t>
            </a:r>
            <a:r>
              <a:rPr lang="zh-CN" altLang="en-US" sz="2800" b="1" dirty="0">
                <a:solidFill>
                  <a:srgbClr val="FF0000"/>
                </a:solidFill>
              </a:rPr>
              <a:t> </a:t>
            </a:r>
            <a:r>
              <a:rPr lang="en-US" altLang="zh-CN" sz="2800" b="1" dirty="0">
                <a:solidFill>
                  <a:srgbClr val="FF0000"/>
                </a:solidFill>
              </a:rPr>
              <a:t>out</a:t>
            </a:r>
            <a:r>
              <a:rPr lang="zh-CN" altLang="en-US" sz="2800" b="1" dirty="0">
                <a:solidFill>
                  <a:srgbClr val="FF0000"/>
                </a:solidFill>
              </a:rPr>
              <a:t> </a:t>
            </a:r>
            <a:r>
              <a:rPr lang="en-US" altLang="zh-CN" sz="2800" b="1" dirty="0">
                <a:solidFill>
                  <a:srgbClr val="FF0000"/>
                </a:solidFill>
              </a:rPr>
              <a:t>our</a:t>
            </a:r>
            <a:r>
              <a:rPr lang="zh-CN" altLang="en-US" sz="2800" b="1" dirty="0">
                <a:solidFill>
                  <a:srgbClr val="FF0000"/>
                </a:solidFill>
              </a:rPr>
              <a:t> </a:t>
            </a:r>
            <a:r>
              <a:rPr lang="en-US" altLang="zh-CN" sz="2800" b="1" dirty="0">
                <a:solidFill>
                  <a:srgbClr val="FF0000"/>
                </a:solidFill>
              </a:rPr>
              <a:t>demo</a:t>
            </a:r>
            <a:r>
              <a:rPr lang="zh-CN" altLang="en-US" sz="2800" b="1" dirty="0">
                <a:solidFill>
                  <a:srgbClr val="FF0000"/>
                </a:solidFill>
              </a:rPr>
              <a:t> </a:t>
            </a:r>
            <a:r>
              <a:rPr lang="en-US" altLang="zh-CN" sz="2800" b="1" dirty="0">
                <a:solidFill>
                  <a:srgbClr val="FF0000"/>
                </a:solidFill>
              </a:rPr>
              <a:t>at</a:t>
            </a:r>
            <a:r>
              <a:rPr lang="zh-CN" altLang="en-US" sz="2800" b="1" dirty="0">
                <a:solidFill>
                  <a:srgbClr val="FF0000"/>
                </a:solidFill>
              </a:rPr>
              <a:t> </a:t>
            </a:r>
            <a:r>
              <a:rPr lang="en-US" sz="2800" dirty="0">
                <a:hlinkClick r:id="rId4"/>
              </a:rPr>
              <a:t>http://bit.ly/gthinker</a:t>
            </a:r>
            <a:r>
              <a:rPr lang="zh-CN" altLang="en-US" sz="2800" b="1" dirty="0">
                <a:solidFill>
                  <a:srgbClr val="FF0000"/>
                </a:solidFill>
              </a:rPr>
              <a:t> </a:t>
            </a:r>
            <a:endParaRPr lang="en-US" sz="2800" b="1" dirty="0">
              <a:solidFill>
                <a:srgbClr val="FF0000"/>
              </a:solidFill>
            </a:endParaRPr>
          </a:p>
        </p:txBody>
      </p:sp>
      <p:sp>
        <p:nvSpPr>
          <p:cNvPr id="9" name="Rectangle 8">
            <a:extLst>
              <a:ext uri="{FF2B5EF4-FFF2-40B4-BE49-F238E27FC236}">
                <a16:creationId xmlns:a16="http://schemas.microsoft.com/office/drawing/2014/main" id="{1528A452-084E-7B4B-9D64-36BEEFCDE3CC}"/>
              </a:ext>
            </a:extLst>
          </p:cNvPr>
          <p:cNvSpPr/>
          <p:nvPr/>
        </p:nvSpPr>
        <p:spPr>
          <a:xfrm>
            <a:off x="4725144" y="4093437"/>
            <a:ext cx="2934072" cy="461665"/>
          </a:xfrm>
          <a:prstGeom prst="rect">
            <a:avLst/>
          </a:prstGeom>
        </p:spPr>
        <p:txBody>
          <a:bodyPr wrap="square">
            <a:spAutoFit/>
          </a:bodyPr>
          <a:lstStyle/>
          <a:p>
            <a:pPr algn="ctr"/>
            <a:r>
              <a:rPr lang="en-US" altLang="zh-CN" dirty="0">
                <a:hlinkClick r:id="rId4"/>
              </a:rPr>
              <a:t>http://bit.ly/gthinker</a:t>
            </a:r>
            <a:endParaRPr lang="en-US" altLang="zh-CN" dirty="0"/>
          </a:p>
        </p:txBody>
      </p:sp>
      <p:pic>
        <p:nvPicPr>
          <p:cNvPr id="10" name="Picture 9">
            <a:extLst>
              <a:ext uri="{FF2B5EF4-FFF2-40B4-BE49-F238E27FC236}">
                <a16:creationId xmlns:a16="http://schemas.microsoft.com/office/drawing/2014/main" id="{4454C7E4-234F-FB4A-BE2F-6ED064D87DF8}"/>
              </a:ext>
            </a:extLst>
          </p:cNvPr>
          <p:cNvPicPr>
            <a:picLocks noChangeAspect="1"/>
          </p:cNvPicPr>
          <p:nvPr/>
        </p:nvPicPr>
        <p:blipFill>
          <a:blip r:embed="rId5"/>
          <a:stretch>
            <a:fillRect/>
          </a:stretch>
        </p:blipFill>
        <p:spPr>
          <a:xfrm>
            <a:off x="5148064" y="2005205"/>
            <a:ext cx="2088232" cy="2088232"/>
          </a:xfrm>
          <a:prstGeom prst="rect">
            <a:avLst/>
          </a:prstGeom>
        </p:spPr>
      </p:pic>
    </p:spTree>
    <p:extLst>
      <p:ext uri="{BB962C8B-B14F-4D97-AF65-F5344CB8AC3E}">
        <p14:creationId xmlns:p14="http://schemas.microsoft.com/office/powerpoint/2010/main" val="2205583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113</a:t>
            </a:fld>
            <a:endParaRPr lang="en-US" sz="2000" dirty="0">
              <a:solidFill>
                <a:schemeClr val="tx1"/>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8918AD84-5662-0E40-B926-B3712D8303F4}"/>
              </a:ext>
            </a:extLst>
          </p:cNvPr>
          <p:cNvSpPr/>
          <p:nvPr/>
        </p:nvSpPr>
        <p:spPr>
          <a:xfrm>
            <a:off x="3069632" y="649024"/>
            <a:ext cx="3235181" cy="584775"/>
          </a:xfrm>
          <a:prstGeom prst="rect">
            <a:avLst/>
          </a:prstGeom>
        </p:spPr>
        <p:txBody>
          <a:bodyPr wrap="none">
            <a:spAutoFit/>
          </a:bodyPr>
          <a:lstStyle/>
          <a:p>
            <a:r>
              <a:rPr lang="en-US" altLang="zh-CN" sz="3200" b="1" dirty="0">
                <a:solidFill>
                  <a:srgbClr val="002060"/>
                </a:solidFill>
              </a:rPr>
              <a:t>The</a:t>
            </a:r>
            <a:r>
              <a:rPr lang="zh-CN" altLang="en-US" sz="3200" b="1" dirty="0">
                <a:solidFill>
                  <a:srgbClr val="002060"/>
                </a:solidFill>
              </a:rPr>
              <a:t> </a:t>
            </a:r>
            <a:r>
              <a:rPr lang="en-US" altLang="zh-CN" sz="3200" b="1" dirty="0">
                <a:solidFill>
                  <a:srgbClr val="002060"/>
                </a:solidFill>
              </a:rPr>
              <a:t>Curse</a:t>
            </a:r>
            <a:r>
              <a:rPr lang="zh-CN" altLang="en-US" sz="3200" b="1" dirty="0">
                <a:solidFill>
                  <a:srgbClr val="002060"/>
                </a:solidFill>
              </a:rPr>
              <a:t> </a:t>
            </a:r>
            <a:r>
              <a:rPr lang="en-US" altLang="zh-CN" sz="3200" b="1" dirty="0">
                <a:solidFill>
                  <a:srgbClr val="002060"/>
                </a:solidFill>
              </a:rPr>
              <a:t>of</a:t>
            </a:r>
            <a:r>
              <a:rPr lang="zh-CN" altLang="en-US" sz="3200" b="1" dirty="0">
                <a:solidFill>
                  <a:srgbClr val="002060"/>
                </a:solidFill>
              </a:rPr>
              <a:t> </a:t>
            </a:r>
            <a:r>
              <a:rPr lang="en-US" altLang="zh-CN" sz="3200" b="1" dirty="0">
                <a:solidFill>
                  <a:srgbClr val="002060"/>
                </a:solidFill>
              </a:rPr>
              <a:t>IO</a:t>
            </a:r>
            <a:endParaRPr lang="en-US" sz="3200" b="1" dirty="0">
              <a:solidFill>
                <a:srgbClr val="002060"/>
              </a:solidFill>
            </a:endParaRPr>
          </a:p>
        </p:txBody>
      </p:sp>
      <p:pic>
        <p:nvPicPr>
          <p:cNvPr id="5" name="Picture 4">
            <a:extLst>
              <a:ext uri="{FF2B5EF4-FFF2-40B4-BE49-F238E27FC236}">
                <a16:creationId xmlns:a16="http://schemas.microsoft.com/office/drawing/2014/main" id="{8ABCC97D-EE72-DA49-9086-92850D76965F}"/>
              </a:ext>
            </a:extLst>
          </p:cNvPr>
          <p:cNvPicPr>
            <a:picLocks noChangeAspect="1"/>
          </p:cNvPicPr>
          <p:nvPr/>
        </p:nvPicPr>
        <p:blipFill>
          <a:blip r:embed="rId3"/>
          <a:stretch>
            <a:fillRect/>
          </a:stretch>
        </p:blipFill>
        <p:spPr>
          <a:xfrm>
            <a:off x="-21704" y="1556792"/>
            <a:ext cx="9144000" cy="3860097"/>
          </a:xfrm>
          <a:prstGeom prst="rect">
            <a:avLst/>
          </a:prstGeom>
        </p:spPr>
      </p:pic>
      <p:cxnSp>
        <p:nvCxnSpPr>
          <p:cNvPr id="8" name="Straight Connector 7">
            <a:extLst>
              <a:ext uri="{FF2B5EF4-FFF2-40B4-BE49-F238E27FC236}">
                <a16:creationId xmlns:a16="http://schemas.microsoft.com/office/drawing/2014/main" id="{5052EF46-21CD-7743-ACF1-AFFA932B52C0}"/>
              </a:ext>
            </a:extLst>
          </p:cNvPr>
          <p:cNvCxnSpPr>
            <a:cxnSpLocks/>
          </p:cNvCxnSpPr>
          <p:nvPr/>
        </p:nvCxnSpPr>
        <p:spPr>
          <a:xfrm>
            <a:off x="1525960" y="4077072"/>
            <a:ext cx="4392488" cy="0"/>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B9D46D4-7691-AB4E-965C-0D449F50C7C4}"/>
              </a:ext>
            </a:extLst>
          </p:cNvPr>
          <p:cNvCxnSpPr>
            <a:cxnSpLocks/>
          </p:cNvCxnSpPr>
          <p:nvPr/>
        </p:nvCxnSpPr>
        <p:spPr>
          <a:xfrm>
            <a:off x="4118248" y="4293096"/>
            <a:ext cx="4160960" cy="0"/>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7CC8083-08F2-6A4C-8448-F28AC58D3896}"/>
              </a:ext>
            </a:extLst>
          </p:cNvPr>
          <p:cNvCxnSpPr>
            <a:cxnSpLocks/>
          </p:cNvCxnSpPr>
          <p:nvPr/>
        </p:nvCxnSpPr>
        <p:spPr>
          <a:xfrm>
            <a:off x="733872" y="4509120"/>
            <a:ext cx="3168352" cy="0"/>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D75F0FA-C404-CF48-BC4B-8894C9A3AAAF}"/>
              </a:ext>
            </a:extLst>
          </p:cNvPr>
          <p:cNvCxnSpPr>
            <a:cxnSpLocks/>
          </p:cNvCxnSpPr>
          <p:nvPr/>
        </p:nvCxnSpPr>
        <p:spPr>
          <a:xfrm>
            <a:off x="4982344" y="5416889"/>
            <a:ext cx="3610744" cy="0"/>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6C7E91CC-1D1B-EF4B-924B-5F5234B87651}"/>
              </a:ext>
            </a:extLst>
          </p:cNvPr>
          <p:cNvSpPr/>
          <p:nvPr/>
        </p:nvSpPr>
        <p:spPr>
          <a:xfrm>
            <a:off x="212409" y="5691021"/>
            <a:ext cx="8675773" cy="523220"/>
          </a:xfrm>
          <a:prstGeom prst="rect">
            <a:avLst/>
          </a:prstGeom>
        </p:spPr>
        <p:txBody>
          <a:bodyPr wrap="none">
            <a:spAutoFit/>
          </a:bodyPr>
          <a:lstStyle/>
          <a:p>
            <a:r>
              <a:rPr lang="en-US" altLang="zh-CN" sz="2800" b="1" dirty="0">
                <a:solidFill>
                  <a:srgbClr val="FF0000"/>
                </a:solidFill>
              </a:rPr>
              <a:t>Current</a:t>
            </a:r>
            <a:r>
              <a:rPr lang="zh-CN" altLang="en-US" sz="2800" b="1" dirty="0">
                <a:solidFill>
                  <a:srgbClr val="FF0000"/>
                </a:solidFill>
              </a:rPr>
              <a:t> </a:t>
            </a:r>
            <a:r>
              <a:rPr lang="en-US" altLang="zh-CN" sz="2800" b="1" dirty="0">
                <a:solidFill>
                  <a:srgbClr val="FF0000"/>
                </a:solidFill>
              </a:rPr>
              <a:t>data-intensive</a:t>
            </a:r>
            <a:r>
              <a:rPr lang="zh-CN" altLang="en-US" sz="2800" b="1" dirty="0">
                <a:solidFill>
                  <a:srgbClr val="FF0000"/>
                </a:solidFill>
              </a:rPr>
              <a:t> </a:t>
            </a:r>
            <a:r>
              <a:rPr lang="en-US" altLang="zh-CN" sz="2800" b="1" dirty="0">
                <a:solidFill>
                  <a:srgbClr val="FF0000"/>
                </a:solidFill>
              </a:rPr>
              <a:t>frameworks</a:t>
            </a:r>
            <a:r>
              <a:rPr lang="zh-CN" altLang="en-US" sz="2800" b="1" dirty="0">
                <a:solidFill>
                  <a:srgbClr val="FF0000"/>
                </a:solidFill>
              </a:rPr>
              <a:t> </a:t>
            </a:r>
            <a:r>
              <a:rPr lang="en-US" altLang="zh-CN" sz="2800" b="1" dirty="0">
                <a:solidFill>
                  <a:srgbClr val="FF0000"/>
                </a:solidFill>
              </a:rPr>
              <a:t>are</a:t>
            </a:r>
            <a:r>
              <a:rPr lang="zh-CN" altLang="en-US" sz="2800" b="1" dirty="0">
                <a:solidFill>
                  <a:srgbClr val="FF0000"/>
                </a:solidFill>
              </a:rPr>
              <a:t> </a:t>
            </a:r>
            <a:r>
              <a:rPr lang="en-US" altLang="zh-CN" sz="2800" b="1" dirty="0">
                <a:solidFill>
                  <a:srgbClr val="FF0000"/>
                </a:solidFill>
              </a:rPr>
              <a:t>IO-bound</a:t>
            </a:r>
            <a:r>
              <a:rPr lang="zh-CN" altLang="en-US" sz="2800" b="1" dirty="0">
                <a:solidFill>
                  <a:srgbClr val="FF0000"/>
                </a:solidFill>
              </a:rPr>
              <a:t> </a:t>
            </a:r>
            <a:r>
              <a:rPr lang="en-US" altLang="zh-CN" sz="2800" b="1" dirty="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4186271357"/>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229600" cy="1143000"/>
          </a:xfrm>
        </p:spPr>
        <p:txBody>
          <a:bodyPr/>
          <a:lstStyle/>
          <a:p>
            <a:r>
              <a:rPr lang="en-US" altLang="zh-CN" dirty="0"/>
              <a:t>Our</a:t>
            </a:r>
            <a:r>
              <a:rPr lang="zh-CN" altLang="en-US" dirty="0"/>
              <a:t> </a:t>
            </a:r>
            <a:r>
              <a:rPr lang="en-US" altLang="zh-CN" dirty="0"/>
              <a:t>Solution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114</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Think</a:t>
            </a:r>
            <a:r>
              <a:rPr lang="zh-CN" altLang="en-US" b="1" dirty="0"/>
              <a:t> </a:t>
            </a:r>
            <a:r>
              <a:rPr lang="en-US" altLang="zh-CN" b="1" dirty="0"/>
              <a:t>Like</a:t>
            </a:r>
            <a:r>
              <a:rPr lang="zh-CN" altLang="en-US" b="1" dirty="0"/>
              <a:t> </a:t>
            </a:r>
            <a:r>
              <a:rPr lang="en-US" altLang="zh-CN" b="1" dirty="0"/>
              <a:t>a</a:t>
            </a:r>
            <a:r>
              <a:rPr lang="zh-CN" altLang="en-US" b="1" dirty="0"/>
              <a:t> </a:t>
            </a:r>
            <a:r>
              <a:rPr lang="en-US" altLang="zh-CN" b="1" dirty="0"/>
              <a:t>Task</a:t>
            </a:r>
            <a:endParaRPr lang="en-US" b="1" dirty="0"/>
          </a:p>
          <a:p>
            <a:pPr lvl="1">
              <a:buFont typeface="Arial" charset="0"/>
              <a:buChar char="•"/>
            </a:pPr>
            <a:r>
              <a:rPr lang="en-US" altLang="zh-CN" dirty="0"/>
              <a:t>Target</a:t>
            </a:r>
            <a:r>
              <a:rPr lang="zh-CN" altLang="en-US" dirty="0"/>
              <a:t> </a:t>
            </a:r>
            <a:r>
              <a:rPr lang="en-US" altLang="zh-CN" dirty="0"/>
              <a:t>giant</a:t>
            </a:r>
            <a:r>
              <a:rPr lang="zh-CN" altLang="en-US" dirty="0"/>
              <a:t> </a:t>
            </a:r>
            <a:r>
              <a:rPr lang="en-US" altLang="zh-CN" dirty="0"/>
              <a:t>search</a:t>
            </a:r>
            <a:r>
              <a:rPr lang="zh-CN" altLang="en-US" dirty="0"/>
              <a:t> </a:t>
            </a:r>
            <a:r>
              <a:rPr lang="en-US" altLang="zh-CN" dirty="0"/>
              <a:t>space,</a:t>
            </a:r>
            <a:r>
              <a:rPr lang="zh-CN" altLang="en-US" dirty="0"/>
              <a:t> </a:t>
            </a:r>
            <a:r>
              <a:rPr lang="en-US" altLang="zh-CN" dirty="0"/>
              <a:t>high</a:t>
            </a:r>
            <a:r>
              <a:rPr lang="zh-CN" altLang="en-US" dirty="0"/>
              <a:t> </a:t>
            </a:r>
            <a:r>
              <a:rPr lang="en-US" altLang="zh-CN" dirty="0"/>
              <a:t>time</a:t>
            </a:r>
            <a:r>
              <a:rPr lang="zh-CN" altLang="en-US" dirty="0"/>
              <a:t> </a:t>
            </a:r>
            <a:r>
              <a:rPr lang="en-US" altLang="zh-CN" dirty="0"/>
              <a:t>complexity</a:t>
            </a:r>
          </a:p>
          <a:p>
            <a:pPr lvl="1">
              <a:buFont typeface="Arial" charset="0"/>
              <a:buChar char="•"/>
            </a:pPr>
            <a:r>
              <a:rPr lang="en-US" altLang="zh-CN" dirty="0"/>
              <a:t>Target</a:t>
            </a:r>
            <a:r>
              <a:rPr lang="zh-CN" altLang="en-US" dirty="0"/>
              <a:t> </a:t>
            </a:r>
            <a:r>
              <a:rPr lang="en-US" altLang="zh-CN" dirty="0"/>
              <a:t>problems</a:t>
            </a:r>
            <a:r>
              <a:rPr lang="zh-CN" altLang="en-US" dirty="0"/>
              <a:t> </a:t>
            </a:r>
            <a:r>
              <a:rPr lang="en-US" altLang="zh-CN" dirty="0"/>
              <a:t>amenable</a:t>
            </a:r>
            <a:r>
              <a:rPr lang="zh-CN" altLang="en-US" dirty="0"/>
              <a:t> </a:t>
            </a:r>
            <a:r>
              <a:rPr lang="en-US" altLang="zh-CN" dirty="0"/>
              <a:t>to</a:t>
            </a:r>
            <a:r>
              <a:rPr lang="zh-CN" altLang="en-US" dirty="0"/>
              <a:t> </a:t>
            </a:r>
            <a:r>
              <a:rPr lang="en-US" altLang="zh-CN" dirty="0"/>
              <a:t>divide</a:t>
            </a:r>
            <a:r>
              <a:rPr lang="zh-CN" altLang="en-US" dirty="0"/>
              <a:t> </a:t>
            </a:r>
            <a:r>
              <a:rPr lang="en-US" altLang="zh-CN" dirty="0"/>
              <a:t>and</a:t>
            </a:r>
            <a:r>
              <a:rPr lang="zh-CN" altLang="en-US" dirty="0"/>
              <a:t> </a:t>
            </a:r>
            <a:r>
              <a:rPr lang="en-US" altLang="zh-CN" dirty="0"/>
              <a:t>conquer</a:t>
            </a:r>
            <a:endParaRPr lang="en-US" dirty="0"/>
          </a:p>
        </p:txBody>
      </p:sp>
      <p:pic>
        <p:nvPicPr>
          <p:cNvPr id="4" name="Picture 3">
            <a:extLst>
              <a:ext uri="{FF2B5EF4-FFF2-40B4-BE49-F238E27FC236}">
                <a16:creationId xmlns:a16="http://schemas.microsoft.com/office/drawing/2014/main" id="{6D8A1EFD-C76F-9D49-BA7A-F8986464E0DC}"/>
              </a:ext>
            </a:extLst>
          </p:cNvPr>
          <p:cNvPicPr>
            <a:picLocks noChangeAspect="1"/>
          </p:cNvPicPr>
          <p:nvPr/>
        </p:nvPicPr>
        <p:blipFill rotWithShape="1">
          <a:blip r:embed="rId3"/>
          <a:srcRect l="16021" t="25116"/>
          <a:stretch/>
        </p:blipFill>
        <p:spPr>
          <a:xfrm>
            <a:off x="1054380" y="3389076"/>
            <a:ext cx="6995120" cy="770932"/>
          </a:xfrm>
          <a:prstGeom prst="rect">
            <a:avLst/>
          </a:prstGeom>
        </p:spPr>
      </p:pic>
      <p:sp>
        <p:nvSpPr>
          <p:cNvPr id="29" name="Notched Right Arrow 28">
            <a:extLst>
              <a:ext uri="{FF2B5EF4-FFF2-40B4-BE49-F238E27FC236}">
                <a16:creationId xmlns:a16="http://schemas.microsoft.com/office/drawing/2014/main" id="{16F154F6-1AE7-C24A-9550-3BE62E59AB2F}"/>
              </a:ext>
            </a:extLst>
          </p:cNvPr>
          <p:cNvSpPr/>
          <p:nvPr/>
        </p:nvSpPr>
        <p:spPr>
          <a:xfrm rot="5400000" flipH="1">
            <a:off x="5121356" y="1554996"/>
            <a:ext cx="2156648" cy="720080"/>
          </a:xfrm>
          <a:prstGeom prst="notchedRightArrow">
            <a:avLst>
              <a:gd name="adj1" fmla="val 50000"/>
              <a:gd name="adj2" fmla="val 54174"/>
            </a:avLst>
          </a:prstGeom>
          <a:solidFill>
            <a:schemeClr val="tx2">
              <a:lumMod val="40000"/>
              <a:lumOff val="60000"/>
              <a:alpha val="5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a:extLst>
              <a:ext uri="{FF2B5EF4-FFF2-40B4-BE49-F238E27FC236}">
                <a16:creationId xmlns:a16="http://schemas.microsoft.com/office/drawing/2014/main" id="{C593262D-6ED6-D943-9D8B-9C9884F43CA4}"/>
              </a:ext>
            </a:extLst>
          </p:cNvPr>
          <p:cNvSpPr/>
          <p:nvPr/>
        </p:nvSpPr>
        <p:spPr>
          <a:xfrm>
            <a:off x="4283968" y="199427"/>
            <a:ext cx="3560590" cy="523220"/>
          </a:xfrm>
          <a:prstGeom prst="rect">
            <a:avLst/>
          </a:prstGeom>
        </p:spPr>
        <p:txBody>
          <a:bodyPr wrap="none">
            <a:spAutoFit/>
          </a:bodyPr>
          <a:lstStyle/>
          <a:p>
            <a:pPr algn="r"/>
            <a:r>
              <a:rPr lang="en-US" altLang="zh-CN" sz="2800" b="1" dirty="0">
                <a:solidFill>
                  <a:srgbClr val="FF0000"/>
                </a:solidFill>
              </a:rPr>
              <a:t>Lots</a:t>
            </a:r>
            <a:r>
              <a:rPr lang="zh-CN" altLang="en-US" sz="2800" b="1" dirty="0">
                <a:solidFill>
                  <a:srgbClr val="FF0000"/>
                </a:solidFill>
              </a:rPr>
              <a:t> </a:t>
            </a:r>
            <a:r>
              <a:rPr lang="en-US" altLang="zh-CN" sz="2800" b="1" dirty="0">
                <a:solidFill>
                  <a:srgbClr val="FF0000"/>
                </a:solidFill>
              </a:rPr>
              <a:t>of</a:t>
            </a:r>
            <a:r>
              <a:rPr lang="zh-CN" altLang="en-US" sz="2800" b="1" dirty="0">
                <a:solidFill>
                  <a:srgbClr val="FF0000"/>
                </a:solidFill>
              </a:rPr>
              <a:t> </a:t>
            </a:r>
            <a:r>
              <a:rPr lang="en-US" altLang="zh-CN" sz="2800" b="1" dirty="0">
                <a:solidFill>
                  <a:srgbClr val="FF0000"/>
                </a:solidFill>
              </a:rPr>
              <a:t>problems</a:t>
            </a:r>
            <a:r>
              <a:rPr lang="zh-CN" altLang="en-US" sz="2800" b="1" dirty="0">
                <a:solidFill>
                  <a:srgbClr val="FF0000"/>
                </a:solidFill>
              </a:rPr>
              <a:t> </a:t>
            </a:r>
            <a:r>
              <a:rPr lang="en-US" altLang="zh-CN" sz="2800" b="1" dirty="0">
                <a:solidFill>
                  <a:srgbClr val="FF0000"/>
                </a:solidFill>
              </a:rPr>
              <a:t>!!!</a:t>
            </a:r>
          </a:p>
        </p:txBody>
      </p:sp>
      <p:grpSp>
        <p:nvGrpSpPr>
          <p:cNvPr id="31" name="Group 30">
            <a:extLst>
              <a:ext uri="{FF2B5EF4-FFF2-40B4-BE49-F238E27FC236}">
                <a16:creationId xmlns:a16="http://schemas.microsoft.com/office/drawing/2014/main" id="{220AC328-3EFA-FB4D-AA49-74690CE423B0}"/>
              </a:ext>
            </a:extLst>
          </p:cNvPr>
          <p:cNvGrpSpPr/>
          <p:nvPr/>
        </p:nvGrpSpPr>
        <p:grpSpPr>
          <a:xfrm>
            <a:off x="-257117" y="2361386"/>
            <a:ext cx="7047028" cy="4381489"/>
            <a:chOff x="-1416337" y="-175189"/>
            <a:chExt cx="4822309" cy="2998270"/>
          </a:xfrm>
        </p:grpSpPr>
        <p:cxnSp>
          <p:nvCxnSpPr>
            <p:cNvPr id="32" name="Straight Arrow Connector 31">
              <a:extLst>
                <a:ext uri="{FF2B5EF4-FFF2-40B4-BE49-F238E27FC236}">
                  <a16:creationId xmlns:a16="http://schemas.microsoft.com/office/drawing/2014/main" id="{38E319BC-0965-6F41-BDE3-3C349E606157}"/>
                </a:ext>
              </a:extLst>
            </p:cNvPr>
            <p:cNvCxnSpPr/>
            <p:nvPr/>
          </p:nvCxnSpPr>
          <p:spPr>
            <a:xfrm>
              <a:off x="603504" y="2532888"/>
              <a:ext cx="25420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AB2B45B-7705-0947-9CB8-3BA729012C08}"/>
                </a:ext>
              </a:extLst>
            </p:cNvPr>
            <p:cNvCxnSpPr/>
            <p:nvPr/>
          </p:nvCxnSpPr>
          <p:spPr>
            <a:xfrm flipV="1">
              <a:off x="612648" y="1161288"/>
              <a:ext cx="0" cy="13624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D86041E-BCC6-2644-9BA0-F85B6139923D}"/>
                </a:ext>
              </a:extLst>
            </p:cNvPr>
            <p:cNvSpPr txBox="1"/>
            <p:nvPr/>
          </p:nvSpPr>
          <p:spPr>
            <a:xfrm>
              <a:off x="3090931" y="2378998"/>
              <a:ext cx="315041" cy="273797"/>
            </a:xfrm>
            <a:prstGeom prst="rect">
              <a:avLst/>
            </a:prstGeom>
            <a:noFill/>
          </p:spPr>
          <p:txBody>
            <a:bodyPr wrap="none" rtlCol="0">
              <a:spAutoFit/>
            </a:bodyPr>
            <a:lstStyle/>
            <a:p>
              <a:r>
                <a:rPr lang="en-US" altLang="zh-CN" sz="2000" dirty="0">
                  <a:latin typeface="Arial Hebrew" charset="-79"/>
                  <a:ea typeface="Arial Hebrew" charset="-79"/>
                  <a:cs typeface="Arial Hebrew" charset="-79"/>
                </a:rPr>
                <a:t>|</a:t>
              </a:r>
              <a:r>
                <a:rPr lang="en-US" altLang="zh-CN" sz="2000" i="1" dirty="0">
                  <a:latin typeface="Arial Hebrew" charset="-79"/>
                  <a:ea typeface="Arial Hebrew" charset="-79"/>
                  <a:cs typeface="Arial Hebrew" charset="-79"/>
                </a:rPr>
                <a:t>g</a:t>
              </a:r>
              <a:r>
                <a:rPr lang="en-US" altLang="zh-CN" sz="2000" dirty="0">
                  <a:latin typeface="Arial Hebrew" charset="-79"/>
                  <a:ea typeface="Arial Hebrew" charset="-79"/>
                  <a:cs typeface="Arial Hebrew" charset="-79"/>
                </a:rPr>
                <a:t>|</a:t>
              </a:r>
              <a:endParaRPr lang="en-US" sz="2000" dirty="0">
                <a:latin typeface="Arial Hebrew" charset="-79"/>
                <a:ea typeface="Arial Hebrew" charset="-79"/>
                <a:cs typeface="Arial Hebrew" charset="-79"/>
              </a:endParaRPr>
            </a:p>
          </p:txBody>
        </p:sp>
        <p:sp>
          <p:nvSpPr>
            <p:cNvPr id="35" name="TextBox 34">
              <a:extLst>
                <a:ext uri="{FF2B5EF4-FFF2-40B4-BE49-F238E27FC236}">
                  <a16:creationId xmlns:a16="http://schemas.microsoft.com/office/drawing/2014/main" id="{36C38272-1509-D747-8DCA-F0CD953253BA}"/>
                </a:ext>
              </a:extLst>
            </p:cNvPr>
            <p:cNvSpPr txBox="1"/>
            <p:nvPr/>
          </p:nvSpPr>
          <p:spPr>
            <a:xfrm rot="16200000">
              <a:off x="8666" y="1700022"/>
              <a:ext cx="973338" cy="273797"/>
            </a:xfrm>
            <a:prstGeom prst="rect">
              <a:avLst/>
            </a:prstGeom>
            <a:noFill/>
          </p:spPr>
          <p:txBody>
            <a:bodyPr wrap="none" rtlCol="0">
              <a:spAutoFit/>
            </a:bodyPr>
            <a:lstStyle/>
            <a:p>
              <a:r>
                <a:rPr lang="en-US" altLang="zh-CN" sz="2000" dirty="0">
                  <a:latin typeface="Arial Hebrew" charset="-79"/>
                  <a:ea typeface="Arial Hebrew" charset="-79"/>
                  <a:cs typeface="Arial Hebrew" charset="-79"/>
                </a:rPr>
                <a:t>Complexity</a:t>
              </a:r>
              <a:endParaRPr lang="en-US" sz="2000" dirty="0">
                <a:latin typeface="Arial Hebrew" charset="-79"/>
                <a:ea typeface="Arial Hebrew" charset="-79"/>
                <a:cs typeface="Arial Hebrew" charset="-79"/>
              </a:endParaRPr>
            </a:p>
          </p:txBody>
        </p:sp>
        <p:cxnSp>
          <p:nvCxnSpPr>
            <p:cNvPr id="36" name="Straight Connector 35">
              <a:extLst>
                <a:ext uri="{FF2B5EF4-FFF2-40B4-BE49-F238E27FC236}">
                  <a16:creationId xmlns:a16="http://schemas.microsoft.com/office/drawing/2014/main" id="{EA3613EF-E1E2-1C42-B770-D1B41787E972}"/>
                </a:ext>
              </a:extLst>
            </p:cNvPr>
            <p:cNvCxnSpPr/>
            <p:nvPr/>
          </p:nvCxnSpPr>
          <p:spPr>
            <a:xfrm flipV="1">
              <a:off x="612648" y="1836920"/>
              <a:ext cx="2258568" cy="68682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C8EC648-408E-6D42-B5A3-84018BC7CDE6}"/>
                </a:ext>
              </a:extLst>
            </p:cNvPr>
            <p:cNvSpPr txBox="1"/>
            <p:nvPr/>
          </p:nvSpPr>
          <p:spPr>
            <a:xfrm>
              <a:off x="369012" y="2378999"/>
              <a:ext cx="234965" cy="273797"/>
            </a:xfrm>
            <a:prstGeom prst="rect">
              <a:avLst/>
            </a:prstGeom>
            <a:noFill/>
          </p:spPr>
          <p:txBody>
            <a:bodyPr wrap="none" rtlCol="0">
              <a:spAutoFit/>
            </a:bodyPr>
            <a:lstStyle/>
            <a:p>
              <a:r>
                <a:rPr lang="en-US" altLang="zh-CN" sz="2000" i="1">
                  <a:latin typeface="Arial Hebrew" charset="-79"/>
                  <a:ea typeface="Arial Hebrew" charset="-79"/>
                  <a:cs typeface="Arial Hebrew" charset="-79"/>
                </a:rPr>
                <a:t>O</a:t>
              </a:r>
              <a:endParaRPr lang="en-US" sz="2000" i="1" dirty="0">
                <a:latin typeface="Arial Hebrew" charset="-79"/>
                <a:ea typeface="Arial Hebrew" charset="-79"/>
                <a:cs typeface="Arial Hebrew" charset="-79"/>
              </a:endParaRPr>
            </a:p>
          </p:txBody>
        </p:sp>
        <p:sp>
          <p:nvSpPr>
            <p:cNvPr id="38" name="TextBox 37">
              <a:extLst>
                <a:ext uri="{FF2B5EF4-FFF2-40B4-BE49-F238E27FC236}">
                  <a16:creationId xmlns:a16="http://schemas.microsoft.com/office/drawing/2014/main" id="{C419DEC9-BC71-9040-8452-69A1A61EF7FF}"/>
                </a:ext>
              </a:extLst>
            </p:cNvPr>
            <p:cNvSpPr txBox="1"/>
            <p:nvPr/>
          </p:nvSpPr>
          <p:spPr>
            <a:xfrm>
              <a:off x="2651923" y="1842516"/>
              <a:ext cx="683613" cy="273797"/>
            </a:xfrm>
            <a:prstGeom prst="rect">
              <a:avLst/>
            </a:prstGeom>
            <a:noFill/>
          </p:spPr>
          <p:txBody>
            <a:bodyPr wrap="none" rtlCol="0">
              <a:spAutoFit/>
            </a:bodyPr>
            <a:lstStyle/>
            <a:p>
              <a:r>
                <a:rPr lang="en-US" altLang="zh-CN" sz="2000" i="1" dirty="0" err="1">
                  <a:latin typeface="Arial Hebrew" charset="-79"/>
                  <a:ea typeface="Arial Hebrew" charset="-79"/>
                  <a:cs typeface="Arial Hebrew" charset="-79"/>
                </a:rPr>
                <a:t>c</a:t>
              </a:r>
              <a:r>
                <a:rPr lang="en-US" altLang="zh-CN" sz="2000" baseline="-25000" dirty="0" err="1">
                  <a:latin typeface="Arial Hebrew" charset="-79"/>
                  <a:ea typeface="Arial Hebrew" charset="-79"/>
                  <a:cs typeface="Arial Hebrew" charset="-79"/>
                </a:rPr>
                <a:t>net</a:t>
              </a:r>
              <a:r>
                <a:rPr lang="zh-CN" altLang="en-US" sz="2000" baseline="-25000" dirty="0">
                  <a:latin typeface="Arial Hebrew" charset="-79"/>
                  <a:ea typeface="Arial Hebrew" charset="-79"/>
                  <a:cs typeface="Arial Hebrew" charset="-79"/>
                </a:rPr>
                <a:t> </a:t>
              </a:r>
              <a:r>
                <a:rPr lang="en-US" altLang="zh-CN" sz="2000" dirty="0">
                  <a:latin typeface="Arial Hebrew" charset="-79"/>
                  <a:ea typeface="Arial Hebrew" charset="-79"/>
                  <a:cs typeface="Arial Hebrew" charset="-79"/>
                </a:rPr>
                <a:t>·</a:t>
              </a:r>
              <a:r>
                <a:rPr lang="zh-CN" altLang="en-US" sz="2000" dirty="0">
                  <a:latin typeface="Arial Hebrew" charset="-79"/>
                  <a:ea typeface="Arial Hebrew" charset="-79"/>
                  <a:cs typeface="Arial Hebrew" charset="-79"/>
                </a:rPr>
                <a:t> </a:t>
              </a:r>
              <a:r>
                <a:rPr lang="en-US" altLang="zh-CN" sz="2000" dirty="0">
                  <a:latin typeface="Arial Hebrew" charset="-79"/>
                  <a:ea typeface="Arial Hebrew" charset="-79"/>
                  <a:cs typeface="Arial Hebrew" charset="-79"/>
                </a:rPr>
                <a:t>|</a:t>
              </a:r>
              <a:r>
                <a:rPr lang="en-US" altLang="zh-CN" sz="2000" i="1" dirty="0">
                  <a:latin typeface="Arial Hebrew" charset="-79"/>
                  <a:ea typeface="Arial Hebrew" charset="-79"/>
                  <a:cs typeface="Arial Hebrew" charset="-79"/>
                </a:rPr>
                <a:t>g</a:t>
              </a:r>
              <a:r>
                <a:rPr lang="en-US" altLang="zh-CN" sz="2000" dirty="0">
                  <a:latin typeface="Arial Hebrew" charset="-79"/>
                  <a:ea typeface="Arial Hebrew" charset="-79"/>
                  <a:cs typeface="Arial Hebrew" charset="-79"/>
                </a:rPr>
                <a:t>|</a:t>
              </a:r>
              <a:endParaRPr lang="en-US" sz="2000" dirty="0">
                <a:latin typeface="Arial Hebrew" charset="-79"/>
                <a:ea typeface="Arial Hebrew" charset="-79"/>
                <a:cs typeface="Arial Hebrew" charset="-79"/>
              </a:endParaRPr>
            </a:p>
          </p:txBody>
        </p:sp>
        <p:sp>
          <p:nvSpPr>
            <p:cNvPr id="39" name="Arc 38">
              <a:extLst>
                <a:ext uri="{FF2B5EF4-FFF2-40B4-BE49-F238E27FC236}">
                  <a16:creationId xmlns:a16="http://schemas.microsoft.com/office/drawing/2014/main" id="{18835CF9-8E1D-1745-9EC2-52CA6A80E304}"/>
                </a:ext>
              </a:extLst>
            </p:cNvPr>
            <p:cNvSpPr/>
            <p:nvPr/>
          </p:nvSpPr>
          <p:spPr>
            <a:xfrm rot="5400000">
              <a:off x="-724131" y="-867395"/>
              <a:ext cx="2701424" cy="4085835"/>
            </a:xfrm>
            <a:prstGeom prst="arc">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p>
          </p:txBody>
        </p:sp>
        <p:sp>
          <p:nvSpPr>
            <p:cNvPr id="40" name="TextBox 39">
              <a:extLst>
                <a:ext uri="{FF2B5EF4-FFF2-40B4-BE49-F238E27FC236}">
                  <a16:creationId xmlns:a16="http://schemas.microsoft.com/office/drawing/2014/main" id="{EE6C20CF-96E2-6B41-B8AB-F6BFFB2EFDF0}"/>
                </a:ext>
              </a:extLst>
            </p:cNvPr>
            <p:cNvSpPr txBox="1"/>
            <p:nvPr/>
          </p:nvSpPr>
          <p:spPr>
            <a:xfrm>
              <a:off x="1754835" y="1175522"/>
              <a:ext cx="888742" cy="273797"/>
            </a:xfrm>
            <a:prstGeom prst="rect">
              <a:avLst/>
            </a:prstGeom>
            <a:noFill/>
          </p:spPr>
          <p:txBody>
            <a:bodyPr wrap="none" rtlCol="0">
              <a:spAutoFit/>
            </a:bodyPr>
            <a:lstStyle/>
            <a:p>
              <a:r>
                <a:rPr lang="en-US" altLang="zh-CN" sz="2000" i="1" dirty="0" err="1">
                  <a:latin typeface="Arial Hebrew" charset="-79"/>
                  <a:ea typeface="Arial Hebrew" charset="-79"/>
                  <a:cs typeface="Arial Hebrew" charset="-79"/>
                </a:rPr>
                <a:t>c</a:t>
              </a:r>
              <a:r>
                <a:rPr lang="en-US" altLang="zh-CN" sz="2000" baseline="-25000" dirty="0" err="1">
                  <a:latin typeface="Arial Hebrew" charset="-79"/>
                  <a:ea typeface="Arial Hebrew" charset="-79"/>
                  <a:cs typeface="Arial Hebrew" charset="-79"/>
                </a:rPr>
                <a:t>cpu</a:t>
              </a:r>
              <a:r>
                <a:rPr lang="zh-CN" altLang="en-US" sz="2000" baseline="-25000" dirty="0">
                  <a:latin typeface="Arial Hebrew" charset="-79"/>
                  <a:ea typeface="Arial Hebrew" charset="-79"/>
                  <a:cs typeface="Arial Hebrew" charset="-79"/>
                </a:rPr>
                <a:t> </a:t>
              </a:r>
              <a:r>
                <a:rPr lang="en-US" altLang="zh-CN" sz="2000" dirty="0">
                  <a:latin typeface="Arial Hebrew" charset="-79"/>
                  <a:ea typeface="Arial Hebrew" charset="-79"/>
                  <a:cs typeface="Arial Hebrew" charset="-79"/>
                </a:rPr>
                <a:t>·</a:t>
              </a:r>
              <a:r>
                <a:rPr lang="zh-CN" altLang="en-US" sz="2000" dirty="0">
                  <a:latin typeface="Arial Hebrew" charset="-79"/>
                  <a:ea typeface="Arial Hebrew" charset="-79"/>
                  <a:cs typeface="Arial Hebrew" charset="-79"/>
                </a:rPr>
                <a:t> </a:t>
              </a:r>
              <a:r>
                <a:rPr lang="en-US" altLang="zh-CN" sz="2000" i="1" dirty="0">
                  <a:latin typeface="Arial Hebrew" charset="-79"/>
                  <a:ea typeface="Arial Hebrew" charset="-79"/>
                  <a:cs typeface="Arial Hebrew" charset="-79"/>
                </a:rPr>
                <a:t>f</a:t>
              </a:r>
              <a:r>
                <a:rPr lang="zh-CN" altLang="en-US" sz="1050" i="1" dirty="0">
                  <a:latin typeface="Arial Hebrew" charset="-79"/>
                  <a:ea typeface="Arial Hebrew" charset="-79"/>
                  <a:cs typeface="Arial Hebrew" charset="-79"/>
                </a:rPr>
                <a:t> </a:t>
              </a:r>
              <a:r>
                <a:rPr lang="en-US" altLang="zh-CN" sz="2000" dirty="0">
                  <a:latin typeface="Arial Hebrew" charset="-79"/>
                  <a:ea typeface="Arial Hebrew" charset="-79"/>
                  <a:cs typeface="Arial Hebrew" charset="-79"/>
                </a:rPr>
                <a:t>(</a:t>
              </a:r>
              <a:r>
                <a:rPr lang="zh-CN" altLang="en-US" sz="500" dirty="0">
                  <a:latin typeface="Arial Hebrew" charset="-79"/>
                  <a:ea typeface="Arial Hebrew" charset="-79"/>
                  <a:cs typeface="Arial Hebrew" charset="-79"/>
                </a:rPr>
                <a:t> </a:t>
              </a:r>
              <a:r>
                <a:rPr lang="en-US" altLang="zh-CN" sz="2000" dirty="0">
                  <a:latin typeface="Arial Hebrew" charset="-79"/>
                  <a:ea typeface="Arial Hebrew" charset="-79"/>
                  <a:cs typeface="Arial Hebrew" charset="-79"/>
                </a:rPr>
                <a:t>|</a:t>
              </a:r>
              <a:r>
                <a:rPr lang="en-US" altLang="zh-CN" sz="2000" i="1" dirty="0">
                  <a:latin typeface="Arial Hebrew" charset="-79"/>
                  <a:ea typeface="Arial Hebrew" charset="-79"/>
                  <a:cs typeface="Arial Hebrew" charset="-79"/>
                </a:rPr>
                <a:t>g</a:t>
              </a:r>
              <a:r>
                <a:rPr lang="en-US" altLang="zh-CN" sz="2000" dirty="0">
                  <a:latin typeface="Arial Hebrew" charset="-79"/>
                  <a:ea typeface="Arial Hebrew" charset="-79"/>
                  <a:cs typeface="Arial Hebrew" charset="-79"/>
                </a:rPr>
                <a:t>|</a:t>
              </a:r>
              <a:r>
                <a:rPr lang="zh-CN" altLang="en-US" sz="500" dirty="0">
                  <a:latin typeface="Arial Hebrew" charset="-79"/>
                  <a:ea typeface="Arial Hebrew" charset="-79"/>
                  <a:cs typeface="Arial Hebrew" charset="-79"/>
                </a:rPr>
                <a:t> </a:t>
              </a:r>
              <a:r>
                <a:rPr lang="en-US" altLang="zh-CN" sz="2000" dirty="0">
                  <a:latin typeface="Arial Hebrew" charset="-79"/>
                  <a:ea typeface="Arial Hebrew" charset="-79"/>
                  <a:cs typeface="Arial Hebrew" charset="-79"/>
                </a:rPr>
                <a:t>)</a:t>
              </a:r>
              <a:endParaRPr lang="en-US" sz="2000" dirty="0">
                <a:latin typeface="Arial Hebrew" charset="-79"/>
                <a:ea typeface="Arial Hebrew" charset="-79"/>
                <a:cs typeface="Arial Hebrew" charset="-79"/>
              </a:endParaRPr>
            </a:p>
          </p:txBody>
        </p:sp>
        <p:sp>
          <p:nvSpPr>
            <p:cNvPr id="41" name="Oval 40">
              <a:extLst>
                <a:ext uri="{FF2B5EF4-FFF2-40B4-BE49-F238E27FC236}">
                  <a16:creationId xmlns:a16="http://schemas.microsoft.com/office/drawing/2014/main" id="{47B8BD2F-4D87-C649-B3FB-1414B2376CC7}"/>
                </a:ext>
              </a:extLst>
            </p:cNvPr>
            <p:cNvSpPr/>
            <p:nvPr/>
          </p:nvSpPr>
          <p:spPr>
            <a:xfrm>
              <a:off x="2167643" y="1994600"/>
              <a:ext cx="82296" cy="822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2" name="TextBox 41">
              <a:extLst>
                <a:ext uri="{FF2B5EF4-FFF2-40B4-BE49-F238E27FC236}">
                  <a16:creationId xmlns:a16="http://schemas.microsoft.com/office/drawing/2014/main" id="{3E54A98E-F145-AE46-B37A-0F371F73608A}"/>
                </a:ext>
              </a:extLst>
            </p:cNvPr>
            <p:cNvSpPr txBox="1"/>
            <p:nvPr/>
          </p:nvSpPr>
          <p:spPr>
            <a:xfrm>
              <a:off x="1305731" y="2549284"/>
              <a:ext cx="1190708" cy="273797"/>
            </a:xfrm>
            <a:prstGeom prst="rect">
              <a:avLst/>
            </a:prstGeom>
            <a:noFill/>
          </p:spPr>
          <p:txBody>
            <a:bodyPr wrap="none" rtlCol="0">
              <a:spAutoFit/>
            </a:bodyPr>
            <a:lstStyle/>
            <a:p>
              <a:r>
                <a:rPr lang="en-US" altLang="zh-CN" sz="2000" dirty="0">
                  <a:latin typeface="Arial Hebrew" charset="-79"/>
                  <a:ea typeface="Arial Hebrew" charset="-79"/>
                  <a:cs typeface="Arial Hebrew" charset="-79"/>
                </a:rPr>
                <a:t>Subgraph Size</a:t>
              </a:r>
              <a:endParaRPr lang="en-US" sz="2000" dirty="0">
                <a:latin typeface="Arial Hebrew" charset="-79"/>
                <a:ea typeface="Arial Hebrew" charset="-79"/>
                <a:cs typeface="Arial Hebrew" charset="-79"/>
              </a:endParaRPr>
            </a:p>
          </p:txBody>
        </p:sp>
      </p:grpSp>
    </p:spTree>
    <p:extLst>
      <p:ext uri="{BB962C8B-B14F-4D97-AF65-F5344CB8AC3E}">
        <p14:creationId xmlns:p14="http://schemas.microsoft.com/office/powerpoint/2010/main" val="333994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229600" cy="1143000"/>
          </a:xfrm>
        </p:spPr>
        <p:txBody>
          <a:bodyPr/>
          <a:lstStyle/>
          <a:p>
            <a:r>
              <a:rPr lang="en-US" altLang="zh-CN" dirty="0"/>
              <a:t>Our</a:t>
            </a:r>
            <a:r>
              <a:rPr lang="zh-CN" altLang="en-US" dirty="0"/>
              <a:t> </a:t>
            </a:r>
            <a:r>
              <a:rPr lang="en-US" altLang="zh-CN" dirty="0"/>
              <a:t>Solution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115</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253155" y="1951038"/>
            <a:ext cx="8855349" cy="4221162"/>
          </a:xfrm>
        </p:spPr>
        <p:txBody>
          <a:bodyPr/>
          <a:lstStyle/>
          <a:p>
            <a:r>
              <a:rPr lang="en-US" altLang="zh-CN" b="1" dirty="0"/>
              <a:t>Examples</a:t>
            </a:r>
            <a:r>
              <a:rPr lang="zh-CN" altLang="en-US" b="1" dirty="0"/>
              <a:t> </a:t>
            </a:r>
            <a:r>
              <a:rPr lang="en-US" altLang="zh-CN" b="1" dirty="0"/>
              <a:t>that</a:t>
            </a:r>
            <a:r>
              <a:rPr lang="zh-CN" altLang="en-US" b="1" dirty="0"/>
              <a:t> </a:t>
            </a:r>
            <a:r>
              <a:rPr lang="en-US" altLang="zh-CN" b="1" dirty="0"/>
              <a:t>fall</a:t>
            </a:r>
            <a:r>
              <a:rPr lang="zh-CN" altLang="en-US" b="1" dirty="0"/>
              <a:t> </a:t>
            </a:r>
            <a:r>
              <a:rPr lang="en-US" altLang="zh-CN" b="1" dirty="0"/>
              <a:t>in</a:t>
            </a:r>
            <a:r>
              <a:rPr lang="zh-CN" altLang="en-US" b="1" dirty="0"/>
              <a:t> </a:t>
            </a:r>
            <a:r>
              <a:rPr lang="en-US" altLang="zh-CN" b="1" dirty="0"/>
              <a:t>Think-Like-a-Task</a:t>
            </a:r>
            <a:r>
              <a:rPr lang="zh-CN" altLang="en-US" b="1" dirty="0"/>
              <a:t> </a:t>
            </a:r>
            <a:r>
              <a:rPr lang="en-US" altLang="zh-CN" b="1" dirty="0"/>
              <a:t>Paradigm</a:t>
            </a:r>
            <a:endParaRPr lang="en-US" b="1" dirty="0"/>
          </a:p>
          <a:p>
            <a:pPr lvl="1">
              <a:buFont typeface="Arial" charset="0"/>
              <a:buChar char="•"/>
            </a:pPr>
            <a:r>
              <a:rPr lang="en-US" altLang="zh-CN" sz="2400" dirty="0"/>
              <a:t>Some</a:t>
            </a:r>
            <a:r>
              <a:rPr lang="zh-CN" altLang="en-US" sz="2400" dirty="0"/>
              <a:t> </a:t>
            </a:r>
            <a:r>
              <a:rPr lang="en-US" altLang="zh-CN" sz="2400" dirty="0">
                <a:solidFill>
                  <a:srgbClr val="C00000"/>
                </a:solidFill>
              </a:rPr>
              <a:t>divide-and-conquer</a:t>
            </a:r>
            <a:r>
              <a:rPr lang="zh-CN" altLang="en-US" sz="2400" dirty="0"/>
              <a:t> </a:t>
            </a:r>
            <a:r>
              <a:rPr lang="en-US" altLang="zh-CN" sz="2400" dirty="0"/>
              <a:t>(often</a:t>
            </a:r>
            <a:r>
              <a:rPr lang="zh-CN" altLang="en-US" sz="2400" dirty="0"/>
              <a:t> </a:t>
            </a:r>
            <a:r>
              <a:rPr lang="en-US" altLang="zh-CN" sz="2400" dirty="0">
                <a:solidFill>
                  <a:srgbClr val="C00000"/>
                </a:solidFill>
              </a:rPr>
              <a:t>recursive</a:t>
            </a:r>
            <a:r>
              <a:rPr lang="en-US" altLang="zh-CN" sz="2400" dirty="0"/>
              <a:t>)</a:t>
            </a:r>
            <a:r>
              <a:rPr lang="zh-CN" altLang="en-US" sz="2400" dirty="0"/>
              <a:t> </a:t>
            </a:r>
            <a:r>
              <a:rPr lang="en-US" altLang="zh-CN" sz="2400" dirty="0"/>
              <a:t>algorithms</a:t>
            </a:r>
            <a:r>
              <a:rPr lang="zh-CN" altLang="en-US" sz="2400" dirty="0"/>
              <a:t> </a:t>
            </a:r>
            <a:r>
              <a:rPr lang="en-US" altLang="zh-CN" sz="2400" dirty="0"/>
              <a:t>that</a:t>
            </a:r>
            <a:r>
              <a:rPr lang="zh-CN" altLang="en-US" sz="2400" dirty="0"/>
              <a:t> </a:t>
            </a:r>
            <a:r>
              <a:rPr lang="en-US" altLang="zh-CN" sz="2400" dirty="0"/>
              <a:t>are</a:t>
            </a:r>
            <a:r>
              <a:rPr lang="zh-CN" altLang="en-US" sz="2400" dirty="0"/>
              <a:t> </a:t>
            </a:r>
            <a:r>
              <a:rPr lang="en-US" altLang="zh-CN" sz="2400" dirty="0"/>
              <a:t>straightforward</a:t>
            </a:r>
            <a:r>
              <a:rPr lang="zh-CN" altLang="en-US" sz="2400" dirty="0"/>
              <a:t> </a:t>
            </a:r>
            <a:r>
              <a:rPr lang="en-US" altLang="zh-CN" sz="2400" dirty="0"/>
              <a:t>to</a:t>
            </a:r>
            <a:r>
              <a:rPr lang="zh-CN" altLang="en-US" sz="2400" dirty="0"/>
              <a:t> </a:t>
            </a:r>
            <a:r>
              <a:rPr lang="en-US" altLang="zh-CN" sz="2400" dirty="0"/>
              <a:t>implement</a:t>
            </a:r>
            <a:r>
              <a:rPr lang="zh-CN" altLang="en-US" sz="2400" dirty="0"/>
              <a:t> </a:t>
            </a:r>
            <a:r>
              <a:rPr lang="en-US" altLang="zh-CN" sz="2400" dirty="0"/>
              <a:t>on</a:t>
            </a:r>
            <a:r>
              <a:rPr lang="zh-CN" altLang="en-US" sz="2400" dirty="0"/>
              <a:t> </a:t>
            </a:r>
            <a:r>
              <a:rPr lang="en-US" altLang="zh-CN" sz="2400" dirty="0"/>
              <a:t>G-thinker</a:t>
            </a:r>
            <a:r>
              <a:rPr lang="zh-CN" altLang="en-US" sz="2400" dirty="0"/>
              <a:t> </a:t>
            </a:r>
            <a:r>
              <a:rPr lang="en-US" altLang="zh-CN" sz="2400" dirty="0"/>
              <a:t>(beyond</a:t>
            </a:r>
            <a:r>
              <a:rPr lang="zh-CN" altLang="en-US" sz="2400" dirty="0"/>
              <a:t> </a:t>
            </a:r>
            <a:r>
              <a:rPr lang="en-US" altLang="zh-CN" sz="2400" dirty="0"/>
              <a:t>simple</a:t>
            </a:r>
            <a:r>
              <a:rPr lang="zh-CN" altLang="en-US" sz="2400" dirty="0"/>
              <a:t> </a:t>
            </a:r>
            <a:r>
              <a:rPr lang="en-US" altLang="zh-CN" sz="2400" dirty="0"/>
              <a:t>ones</a:t>
            </a:r>
            <a:r>
              <a:rPr lang="zh-CN" altLang="en-US" sz="2400" dirty="0"/>
              <a:t> </a:t>
            </a:r>
            <a:r>
              <a:rPr lang="en-US" altLang="zh-CN" sz="2400" dirty="0"/>
              <a:t>like</a:t>
            </a:r>
            <a:r>
              <a:rPr lang="zh-CN" altLang="en-US" sz="2400" dirty="0"/>
              <a:t> </a:t>
            </a:r>
            <a:r>
              <a:rPr lang="en-US" altLang="zh-CN" sz="2400" dirty="0">
                <a:solidFill>
                  <a:srgbClr val="C00000"/>
                </a:solidFill>
              </a:rPr>
              <a:t>triangle</a:t>
            </a:r>
            <a:r>
              <a:rPr lang="zh-CN" altLang="en-US" sz="2400" dirty="0">
                <a:solidFill>
                  <a:srgbClr val="C00000"/>
                </a:solidFill>
              </a:rPr>
              <a:t> </a:t>
            </a:r>
            <a:r>
              <a:rPr lang="en-US" altLang="zh-CN" sz="2400" dirty="0">
                <a:solidFill>
                  <a:srgbClr val="C00000"/>
                </a:solidFill>
              </a:rPr>
              <a:t>counting</a:t>
            </a:r>
            <a:r>
              <a:rPr lang="zh-CN" altLang="en-US" sz="2400" dirty="0">
                <a:solidFill>
                  <a:srgbClr val="C00000"/>
                </a:solidFill>
              </a:rPr>
              <a:t> </a:t>
            </a:r>
            <a:r>
              <a:rPr lang="en-US" altLang="zh-CN" sz="2400" dirty="0"/>
              <a:t>and</a:t>
            </a:r>
            <a:r>
              <a:rPr lang="zh-CN" altLang="en-US" sz="2400" dirty="0"/>
              <a:t> </a:t>
            </a:r>
            <a:r>
              <a:rPr lang="en-US" altLang="zh-CN" sz="2400" dirty="0">
                <a:solidFill>
                  <a:srgbClr val="C00000"/>
                </a:solidFill>
              </a:rPr>
              <a:t>maximal</a:t>
            </a:r>
            <a:r>
              <a:rPr lang="zh-CN" altLang="en-US" sz="2400" dirty="0"/>
              <a:t> </a:t>
            </a:r>
            <a:r>
              <a:rPr lang="en-US" altLang="zh-CN" sz="2400" dirty="0">
                <a:solidFill>
                  <a:srgbClr val="C00000"/>
                </a:solidFill>
              </a:rPr>
              <a:t>clique</a:t>
            </a:r>
            <a:r>
              <a:rPr lang="zh-CN" altLang="en-US" sz="2400" dirty="0">
                <a:solidFill>
                  <a:srgbClr val="C00000"/>
                </a:solidFill>
              </a:rPr>
              <a:t> </a:t>
            </a:r>
            <a:r>
              <a:rPr lang="en-US" altLang="zh-CN" sz="2400" dirty="0">
                <a:solidFill>
                  <a:srgbClr val="C00000"/>
                </a:solidFill>
              </a:rPr>
              <a:t>finding</a:t>
            </a:r>
            <a:r>
              <a:rPr lang="en-US" altLang="zh-CN" sz="2400" dirty="0"/>
              <a:t>,</a:t>
            </a:r>
            <a:r>
              <a:rPr lang="zh-CN" altLang="en-US" sz="2400" dirty="0"/>
              <a:t> </a:t>
            </a:r>
            <a:r>
              <a:rPr lang="en-US" altLang="zh-CN" sz="2400" dirty="0"/>
              <a:t>i.e.,</a:t>
            </a:r>
            <a:r>
              <a:rPr lang="zh-CN" altLang="en-US" sz="2400" dirty="0">
                <a:solidFill>
                  <a:srgbClr val="C00000"/>
                </a:solidFill>
              </a:rPr>
              <a:t> </a:t>
            </a:r>
            <a:r>
              <a:rPr lang="en-US" altLang="zh-CN" sz="2400" dirty="0" err="1">
                <a:solidFill>
                  <a:srgbClr val="C00000"/>
                </a:solidFill>
              </a:rPr>
              <a:t>Bron-Kerbosch</a:t>
            </a:r>
            <a:r>
              <a:rPr lang="en-US" altLang="zh-CN" sz="2400" dirty="0">
                <a:solidFill>
                  <a:srgbClr val="C00000"/>
                </a:solidFill>
              </a:rPr>
              <a:t> algorithm</a:t>
            </a:r>
            <a:r>
              <a:rPr lang="en-US" altLang="zh-CN" sz="2400" dirty="0"/>
              <a:t>)</a:t>
            </a:r>
            <a:endParaRPr lang="en-US" sz="2400" dirty="0"/>
          </a:p>
        </p:txBody>
      </p:sp>
      <p:pic>
        <p:nvPicPr>
          <p:cNvPr id="5" name="Picture 4">
            <a:extLst>
              <a:ext uri="{FF2B5EF4-FFF2-40B4-BE49-F238E27FC236}">
                <a16:creationId xmlns:a16="http://schemas.microsoft.com/office/drawing/2014/main" id="{13A3BC9F-EED9-884F-B978-FA73BF32B0C1}"/>
              </a:ext>
            </a:extLst>
          </p:cNvPr>
          <p:cNvPicPr>
            <a:picLocks noChangeAspect="1"/>
          </p:cNvPicPr>
          <p:nvPr/>
        </p:nvPicPr>
        <p:blipFill>
          <a:blip r:embed="rId3"/>
          <a:stretch>
            <a:fillRect/>
          </a:stretch>
        </p:blipFill>
        <p:spPr>
          <a:xfrm>
            <a:off x="304784" y="4149080"/>
            <a:ext cx="7683500" cy="622300"/>
          </a:xfrm>
          <a:prstGeom prst="rect">
            <a:avLst/>
          </a:prstGeom>
        </p:spPr>
      </p:pic>
      <p:pic>
        <p:nvPicPr>
          <p:cNvPr id="9" name="Picture 8">
            <a:extLst>
              <a:ext uri="{FF2B5EF4-FFF2-40B4-BE49-F238E27FC236}">
                <a16:creationId xmlns:a16="http://schemas.microsoft.com/office/drawing/2014/main" id="{FBB6D27B-73E8-E44E-8E7E-55E370E909C1}"/>
              </a:ext>
            </a:extLst>
          </p:cNvPr>
          <p:cNvPicPr>
            <a:picLocks noChangeAspect="1"/>
          </p:cNvPicPr>
          <p:nvPr/>
        </p:nvPicPr>
        <p:blipFill>
          <a:blip r:embed="rId4"/>
          <a:stretch>
            <a:fillRect/>
          </a:stretch>
        </p:blipFill>
        <p:spPr>
          <a:xfrm>
            <a:off x="288651" y="5562600"/>
            <a:ext cx="8166100" cy="609600"/>
          </a:xfrm>
          <a:prstGeom prst="rect">
            <a:avLst/>
          </a:prstGeom>
        </p:spPr>
      </p:pic>
      <p:pic>
        <p:nvPicPr>
          <p:cNvPr id="11" name="Picture 10">
            <a:extLst>
              <a:ext uri="{FF2B5EF4-FFF2-40B4-BE49-F238E27FC236}">
                <a16:creationId xmlns:a16="http://schemas.microsoft.com/office/drawing/2014/main" id="{C79C8ED4-7D76-CC47-912B-2D2CFD8CEC86}"/>
              </a:ext>
            </a:extLst>
          </p:cNvPr>
          <p:cNvPicPr>
            <a:picLocks noChangeAspect="1"/>
          </p:cNvPicPr>
          <p:nvPr/>
        </p:nvPicPr>
        <p:blipFill>
          <a:blip r:embed="rId5"/>
          <a:stretch>
            <a:fillRect/>
          </a:stretch>
        </p:blipFill>
        <p:spPr>
          <a:xfrm>
            <a:off x="288651" y="4771380"/>
            <a:ext cx="8674100" cy="784168"/>
          </a:xfrm>
          <a:prstGeom prst="rect">
            <a:avLst/>
          </a:prstGeom>
        </p:spPr>
      </p:pic>
      <p:sp>
        <p:nvSpPr>
          <p:cNvPr id="12" name="Rectangle 11">
            <a:extLst>
              <a:ext uri="{FF2B5EF4-FFF2-40B4-BE49-F238E27FC236}">
                <a16:creationId xmlns:a16="http://schemas.microsoft.com/office/drawing/2014/main" id="{56B0DAC3-2357-8A4E-9100-4DDFD2E04304}"/>
              </a:ext>
            </a:extLst>
          </p:cNvPr>
          <p:cNvSpPr/>
          <p:nvPr/>
        </p:nvSpPr>
        <p:spPr>
          <a:xfrm rot="5400000">
            <a:off x="4357663" y="6133471"/>
            <a:ext cx="646331" cy="646331"/>
          </a:xfrm>
          <a:prstGeom prst="rect">
            <a:avLst/>
          </a:prstGeom>
        </p:spPr>
        <p:txBody>
          <a:bodyPr wrap="none">
            <a:spAutoFit/>
          </a:bodyPr>
          <a:lstStyle/>
          <a:p>
            <a:r>
              <a:rPr lang="en-US" altLang="zh-CN" sz="3600" b="1" dirty="0"/>
              <a:t>…</a:t>
            </a:r>
            <a:endParaRPr lang="en-US" sz="3600" b="1" dirty="0"/>
          </a:p>
        </p:txBody>
      </p:sp>
    </p:spTree>
    <p:extLst>
      <p:ext uri="{BB962C8B-B14F-4D97-AF65-F5344CB8AC3E}">
        <p14:creationId xmlns:p14="http://schemas.microsoft.com/office/powerpoint/2010/main" val="93057933"/>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r>
              <a:rPr lang="zh-CN" altLang="en-US" dirty="0"/>
              <a:t> </a:t>
            </a:r>
            <a:r>
              <a:rPr lang="en-US" altLang="zh-CN" dirty="0"/>
              <a:t>History</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116</a:t>
            </a:fld>
            <a:endParaRPr lang="en-US" sz="2000" dirty="0">
              <a:solidFill>
                <a:schemeClr val="tx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3D9D68D4-B177-2E48-AABD-5AB8577B8768}"/>
              </a:ext>
            </a:extLst>
          </p:cNvPr>
          <p:cNvPicPr>
            <a:picLocks noChangeAspect="1"/>
          </p:cNvPicPr>
          <p:nvPr/>
        </p:nvPicPr>
        <p:blipFill rotWithShape="1">
          <a:blip r:embed="rId3"/>
          <a:srcRect l="22492" t="17208"/>
          <a:stretch/>
        </p:blipFill>
        <p:spPr>
          <a:xfrm>
            <a:off x="532681" y="1861619"/>
            <a:ext cx="7087319" cy="580079"/>
          </a:xfrm>
          <a:prstGeom prst="rect">
            <a:avLst/>
          </a:prstGeom>
        </p:spPr>
      </p:pic>
      <p:sp>
        <p:nvSpPr>
          <p:cNvPr id="7" name="Rectangle 6">
            <a:extLst>
              <a:ext uri="{FF2B5EF4-FFF2-40B4-BE49-F238E27FC236}">
                <a16:creationId xmlns:a16="http://schemas.microsoft.com/office/drawing/2014/main" id="{3CF29A9F-AAC4-E54C-8E00-C93B1E091C55}"/>
              </a:ext>
            </a:extLst>
          </p:cNvPr>
          <p:cNvSpPr/>
          <p:nvPr/>
        </p:nvSpPr>
        <p:spPr>
          <a:xfrm>
            <a:off x="558735" y="2441699"/>
            <a:ext cx="8161209" cy="1477328"/>
          </a:xfrm>
          <a:prstGeom prst="rect">
            <a:avLst/>
          </a:prstGeom>
        </p:spPr>
        <p:txBody>
          <a:bodyPr wrap="none">
            <a:spAutoFit/>
          </a:bodyPr>
          <a:lstStyle/>
          <a:p>
            <a:r>
              <a:rPr lang="en-US" altLang="zh-CN" sz="1800" b="1" dirty="0">
                <a:solidFill>
                  <a:srgbClr val="002060"/>
                </a:solidFill>
              </a:rPr>
              <a:t>Prototype:</a:t>
            </a:r>
            <a:r>
              <a:rPr lang="zh-CN" altLang="en-US" sz="1800" b="1" dirty="0">
                <a:solidFill>
                  <a:srgbClr val="002060"/>
                </a:solidFill>
              </a:rPr>
              <a:t> </a:t>
            </a:r>
            <a:r>
              <a:rPr lang="en-US" altLang="zh-CN" sz="1800" b="1" dirty="0">
                <a:solidFill>
                  <a:srgbClr val="002060"/>
                </a:solidFill>
              </a:rPr>
              <a:t>API</a:t>
            </a:r>
            <a:r>
              <a:rPr lang="zh-CN" altLang="en-US" sz="1800" b="1" dirty="0">
                <a:solidFill>
                  <a:srgbClr val="002060"/>
                </a:solidFill>
              </a:rPr>
              <a:t> </a:t>
            </a:r>
            <a:r>
              <a:rPr lang="en-US" altLang="zh-CN" sz="1800" b="1" dirty="0">
                <a:solidFill>
                  <a:srgbClr val="002060"/>
                </a:solidFill>
              </a:rPr>
              <a:t>proposed</a:t>
            </a:r>
          </a:p>
          <a:p>
            <a:r>
              <a:rPr lang="en-US" altLang="zh-CN" sz="1800" b="1" dirty="0">
                <a:solidFill>
                  <a:srgbClr val="002060"/>
                </a:solidFill>
              </a:rPr>
              <a:t>No</a:t>
            </a:r>
            <a:r>
              <a:rPr lang="zh-CN" altLang="en-US" sz="1800" b="1" dirty="0">
                <a:solidFill>
                  <a:srgbClr val="002060"/>
                </a:solidFill>
              </a:rPr>
              <a:t> </a:t>
            </a:r>
            <a:r>
              <a:rPr lang="en-US" altLang="zh-CN" sz="1800" b="1" dirty="0">
                <a:solidFill>
                  <a:srgbClr val="002060"/>
                </a:solidFill>
              </a:rPr>
              <a:t>multithreading</a:t>
            </a:r>
            <a:r>
              <a:rPr lang="zh-CN" altLang="en-US" sz="1800" b="1" dirty="0">
                <a:solidFill>
                  <a:srgbClr val="002060"/>
                </a:solidFill>
              </a:rPr>
              <a:t> </a:t>
            </a:r>
            <a:r>
              <a:rPr lang="en-US" altLang="zh-CN" sz="1800" b="1" dirty="0">
                <a:solidFill>
                  <a:srgbClr val="002060"/>
                </a:solidFill>
              </a:rPr>
              <a:t>support,</a:t>
            </a:r>
            <a:r>
              <a:rPr lang="zh-CN" altLang="en-US" sz="1800" b="1" dirty="0">
                <a:solidFill>
                  <a:srgbClr val="002060"/>
                </a:solidFill>
              </a:rPr>
              <a:t> </a:t>
            </a:r>
            <a:r>
              <a:rPr lang="en-US" altLang="zh-CN" sz="1800" b="1" dirty="0">
                <a:solidFill>
                  <a:srgbClr val="002060"/>
                </a:solidFill>
              </a:rPr>
              <a:t>running</a:t>
            </a:r>
            <a:r>
              <a:rPr lang="zh-CN" altLang="en-US" sz="1800" b="1" dirty="0">
                <a:solidFill>
                  <a:srgbClr val="002060"/>
                </a:solidFill>
              </a:rPr>
              <a:t> </a:t>
            </a:r>
            <a:r>
              <a:rPr lang="en-US" altLang="zh-CN" sz="1800" b="1" dirty="0">
                <a:solidFill>
                  <a:srgbClr val="002060"/>
                </a:solidFill>
              </a:rPr>
              <a:t>multiple</a:t>
            </a:r>
            <a:r>
              <a:rPr lang="zh-CN" altLang="en-US" sz="1800" b="1" dirty="0">
                <a:solidFill>
                  <a:srgbClr val="002060"/>
                </a:solidFill>
              </a:rPr>
              <a:t> </a:t>
            </a:r>
            <a:r>
              <a:rPr lang="en-US" altLang="zh-CN" sz="1800" b="1" dirty="0">
                <a:solidFill>
                  <a:srgbClr val="002060"/>
                </a:solidFill>
              </a:rPr>
              <a:t>processes</a:t>
            </a:r>
            <a:r>
              <a:rPr lang="zh-CN" altLang="en-US" sz="1800" b="1" dirty="0">
                <a:solidFill>
                  <a:srgbClr val="002060"/>
                </a:solidFill>
              </a:rPr>
              <a:t> </a:t>
            </a:r>
            <a:r>
              <a:rPr lang="en-US" altLang="zh-CN" sz="1800" b="1" dirty="0">
                <a:solidFill>
                  <a:srgbClr val="002060"/>
                </a:solidFill>
              </a:rPr>
              <a:t>on</a:t>
            </a:r>
            <a:r>
              <a:rPr lang="zh-CN" altLang="en-US" sz="1800" b="1" dirty="0">
                <a:solidFill>
                  <a:srgbClr val="002060"/>
                </a:solidFill>
              </a:rPr>
              <a:t> </a:t>
            </a:r>
            <a:r>
              <a:rPr lang="en-US" altLang="zh-CN" sz="1800" b="1" dirty="0">
                <a:solidFill>
                  <a:srgbClr val="002060"/>
                </a:solidFill>
              </a:rPr>
              <a:t>each</a:t>
            </a:r>
            <a:r>
              <a:rPr lang="zh-CN" altLang="en-US" sz="1800" b="1" dirty="0">
                <a:solidFill>
                  <a:srgbClr val="002060"/>
                </a:solidFill>
              </a:rPr>
              <a:t> </a:t>
            </a:r>
            <a:r>
              <a:rPr lang="en-US" altLang="zh-CN" sz="1800" b="1" dirty="0">
                <a:solidFill>
                  <a:srgbClr val="002060"/>
                </a:solidFill>
              </a:rPr>
              <a:t>machine</a:t>
            </a:r>
          </a:p>
          <a:p>
            <a:r>
              <a:rPr lang="en-US" altLang="zh-CN" sz="1800" b="1" dirty="0">
                <a:solidFill>
                  <a:srgbClr val="002060"/>
                </a:solidFill>
              </a:rPr>
              <a:t>Inefficient</a:t>
            </a:r>
            <a:r>
              <a:rPr lang="zh-CN" altLang="en-US" sz="1800" b="1" dirty="0">
                <a:solidFill>
                  <a:srgbClr val="002060"/>
                </a:solidFill>
              </a:rPr>
              <a:t> </a:t>
            </a:r>
            <a:r>
              <a:rPr lang="en-US" altLang="zh-CN" sz="1800" b="1" dirty="0">
                <a:solidFill>
                  <a:srgbClr val="002060"/>
                </a:solidFill>
              </a:rPr>
              <a:t>engine</a:t>
            </a:r>
            <a:r>
              <a:rPr lang="zh-CN" altLang="en-US" sz="1800" b="1" dirty="0">
                <a:solidFill>
                  <a:srgbClr val="002060"/>
                </a:solidFill>
              </a:rPr>
              <a:t> </a:t>
            </a:r>
            <a:r>
              <a:rPr lang="en-US" altLang="zh-CN" sz="1800" b="1" dirty="0">
                <a:solidFill>
                  <a:srgbClr val="002060"/>
                </a:solidFill>
              </a:rPr>
              <a:t>(bad</a:t>
            </a:r>
            <a:r>
              <a:rPr lang="zh-CN" altLang="en-US" sz="1800" b="1" dirty="0">
                <a:solidFill>
                  <a:srgbClr val="002060"/>
                </a:solidFill>
              </a:rPr>
              <a:t> </a:t>
            </a:r>
            <a:r>
              <a:rPr lang="en-US" altLang="zh-CN" sz="1800" b="1" dirty="0">
                <a:solidFill>
                  <a:srgbClr val="002060"/>
                </a:solidFill>
              </a:rPr>
              <a:t>designs):</a:t>
            </a:r>
          </a:p>
          <a:p>
            <a:pPr marL="285750" indent="-285750">
              <a:buFont typeface="Arial" panose="020B0604020202020204" pitchFamily="34" charset="0"/>
              <a:buChar char="•"/>
            </a:pPr>
            <a:r>
              <a:rPr lang="en-US" altLang="zh-CN" sz="1800" b="1" dirty="0">
                <a:solidFill>
                  <a:srgbClr val="002060"/>
                </a:solidFill>
              </a:rPr>
              <a:t>Vertex</a:t>
            </a:r>
            <a:r>
              <a:rPr lang="zh-CN" altLang="en-US" sz="1800" b="1" dirty="0">
                <a:solidFill>
                  <a:srgbClr val="002060"/>
                </a:solidFill>
              </a:rPr>
              <a:t> </a:t>
            </a:r>
            <a:r>
              <a:rPr lang="en-US" altLang="zh-CN" sz="1800" b="1" dirty="0">
                <a:solidFill>
                  <a:srgbClr val="002060"/>
                </a:solidFill>
              </a:rPr>
              <a:t>cache</a:t>
            </a:r>
            <a:r>
              <a:rPr lang="zh-CN" altLang="en-US" sz="1800" b="1" dirty="0">
                <a:solidFill>
                  <a:srgbClr val="002060"/>
                </a:solidFill>
              </a:rPr>
              <a:t> </a:t>
            </a:r>
            <a:r>
              <a:rPr lang="en-US" altLang="zh-CN" sz="1800" b="1" dirty="0">
                <a:solidFill>
                  <a:srgbClr val="002060"/>
                </a:solidFill>
              </a:rPr>
              <a:t>cannot</a:t>
            </a:r>
            <a:r>
              <a:rPr lang="zh-CN" altLang="en-US" sz="1800" b="1" dirty="0">
                <a:solidFill>
                  <a:srgbClr val="002060"/>
                </a:solidFill>
              </a:rPr>
              <a:t> </a:t>
            </a:r>
            <a:r>
              <a:rPr lang="en-US" altLang="zh-CN" sz="1800" b="1" dirty="0">
                <a:solidFill>
                  <a:srgbClr val="002060"/>
                </a:solidFill>
              </a:rPr>
              <a:t>be</a:t>
            </a:r>
            <a:r>
              <a:rPr lang="zh-CN" altLang="en-US" sz="1800" b="1" dirty="0">
                <a:solidFill>
                  <a:srgbClr val="002060"/>
                </a:solidFill>
              </a:rPr>
              <a:t> </a:t>
            </a:r>
            <a:r>
              <a:rPr lang="en-US" altLang="zh-CN" sz="1800" b="1" dirty="0">
                <a:solidFill>
                  <a:srgbClr val="002060"/>
                </a:solidFill>
              </a:rPr>
              <a:t>concurrently</a:t>
            </a:r>
            <a:r>
              <a:rPr lang="zh-CN" altLang="en-US" sz="1800" b="1" dirty="0">
                <a:solidFill>
                  <a:srgbClr val="002060"/>
                </a:solidFill>
              </a:rPr>
              <a:t> </a:t>
            </a:r>
            <a:r>
              <a:rPr lang="en-US" altLang="zh-CN" sz="1800" b="1" dirty="0">
                <a:solidFill>
                  <a:srgbClr val="002060"/>
                </a:solidFill>
              </a:rPr>
              <a:t>visited</a:t>
            </a:r>
            <a:r>
              <a:rPr lang="zh-CN" altLang="en-US" sz="1800" b="1" dirty="0">
                <a:solidFill>
                  <a:srgbClr val="002060"/>
                </a:solidFill>
              </a:rPr>
              <a:t> </a:t>
            </a:r>
            <a:r>
              <a:rPr lang="en-US" altLang="zh-CN" sz="1800" b="1" dirty="0">
                <a:solidFill>
                  <a:srgbClr val="002060"/>
                </a:solidFill>
              </a:rPr>
              <a:t>by</a:t>
            </a:r>
            <a:r>
              <a:rPr lang="zh-CN" altLang="en-US" sz="1800" b="1" dirty="0">
                <a:solidFill>
                  <a:srgbClr val="002060"/>
                </a:solidFill>
              </a:rPr>
              <a:t> </a:t>
            </a:r>
            <a:r>
              <a:rPr lang="en-US" altLang="zh-CN" sz="1800" b="1" dirty="0">
                <a:solidFill>
                  <a:srgbClr val="002060"/>
                </a:solidFill>
              </a:rPr>
              <a:t>tasks</a:t>
            </a:r>
          </a:p>
          <a:p>
            <a:pPr marL="285750" indent="-285750">
              <a:buFont typeface="Arial" panose="020B0604020202020204" pitchFamily="34" charset="0"/>
              <a:buChar char="•"/>
            </a:pPr>
            <a:r>
              <a:rPr lang="en-US" altLang="zh-CN" sz="1800" b="1" dirty="0">
                <a:solidFill>
                  <a:srgbClr val="002060"/>
                </a:solidFill>
              </a:rPr>
              <a:t>LSH-based</a:t>
            </a:r>
            <a:r>
              <a:rPr lang="zh-CN" altLang="en-US" sz="1800" b="1" dirty="0">
                <a:solidFill>
                  <a:srgbClr val="002060"/>
                </a:solidFill>
              </a:rPr>
              <a:t> </a:t>
            </a:r>
            <a:r>
              <a:rPr lang="en-US" altLang="zh-CN" sz="1800" b="1" dirty="0">
                <a:solidFill>
                  <a:srgbClr val="002060"/>
                </a:solidFill>
              </a:rPr>
              <a:t>cache</a:t>
            </a:r>
            <a:r>
              <a:rPr lang="zh-CN" altLang="en-US" sz="1800" b="1" dirty="0">
                <a:solidFill>
                  <a:srgbClr val="002060"/>
                </a:solidFill>
              </a:rPr>
              <a:t> </a:t>
            </a:r>
            <a:r>
              <a:rPr lang="en-US" altLang="zh-CN" sz="1800" b="1" dirty="0">
                <a:solidFill>
                  <a:srgbClr val="002060"/>
                </a:solidFill>
              </a:rPr>
              <a:t>design</a:t>
            </a:r>
            <a:r>
              <a:rPr lang="zh-CN" altLang="en-US" sz="1800" b="1" dirty="0">
                <a:solidFill>
                  <a:srgbClr val="002060"/>
                </a:solidFill>
              </a:rPr>
              <a:t> </a:t>
            </a:r>
            <a:r>
              <a:rPr lang="en-US" altLang="zh-CN" sz="1800" b="1" dirty="0">
                <a:solidFill>
                  <a:srgbClr val="002060"/>
                </a:solidFill>
              </a:rPr>
              <a:t>that</a:t>
            </a:r>
            <a:r>
              <a:rPr lang="zh-CN" altLang="en-US" sz="1800" b="1" dirty="0">
                <a:solidFill>
                  <a:srgbClr val="002060"/>
                </a:solidFill>
              </a:rPr>
              <a:t> </a:t>
            </a:r>
            <a:r>
              <a:rPr lang="en-US" altLang="zh-CN" sz="1800" b="1" dirty="0">
                <a:solidFill>
                  <a:srgbClr val="002060"/>
                </a:solidFill>
              </a:rPr>
              <a:t>keeps</a:t>
            </a:r>
            <a:r>
              <a:rPr lang="zh-CN" altLang="en-US" sz="1800" b="1" dirty="0">
                <a:solidFill>
                  <a:srgbClr val="002060"/>
                </a:solidFill>
              </a:rPr>
              <a:t> </a:t>
            </a:r>
            <a:r>
              <a:rPr lang="en-US" altLang="zh-CN" sz="1800" b="1" dirty="0">
                <a:solidFill>
                  <a:srgbClr val="002060"/>
                </a:solidFill>
              </a:rPr>
              <a:t>a</a:t>
            </a:r>
            <a:r>
              <a:rPr lang="zh-CN" altLang="en-US" sz="1800" b="1" dirty="0">
                <a:solidFill>
                  <a:srgbClr val="002060"/>
                </a:solidFill>
              </a:rPr>
              <a:t> </a:t>
            </a:r>
            <a:r>
              <a:rPr lang="en-US" altLang="zh-CN" sz="1800" b="1" dirty="0">
                <a:solidFill>
                  <a:srgbClr val="002060"/>
                </a:solidFill>
              </a:rPr>
              <a:t>lot</a:t>
            </a:r>
            <a:r>
              <a:rPr lang="zh-CN" altLang="en-US" sz="1800" b="1" dirty="0">
                <a:solidFill>
                  <a:srgbClr val="002060"/>
                </a:solidFill>
              </a:rPr>
              <a:t> </a:t>
            </a:r>
            <a:r>
              <a:rPr lang="en-US" altLang="zh-CN" sz="1800" b="1" dirty="0">
                <a:solidFill>
                  <a:srgbClr val="002060"/>
                </a:solidFill>
              </a:rPr>
              <a:t>of</a:t>
            </a:r>
            <a:r>
              <a:rPr lang="zh-CN" altLang="en-US" sz="1800" b="1" dirty="0">
                <a:solidFill>
                  <a:srgbClr val="002060"/>
                </a:solidFill>
              </a:rPr>
              <a:t> </a:t>
            </a:r>
            <a:r>
              <a:rPr lang="en-US" altLang="zh-CN" sz="1800" b="1" dirty="0">
                <a:solidFill>
                  <a:srgbClr val="002060"/>
                </a:solidFill>
              </a:rPr>
              <a:t>partial</a:t>
            </a:r>
            <a:r>
              <a:rPr lang="zh-CN" altLang="en-US" sz="1800" b="1" dirty="0">
                <a:solidFill>
                  <a:srgbClr val="002060"/>
                </a:solidFill>
              </a:rPr>
              <a:t> </a:t>
            </a:r>
            <a:r>
              <a:rPr lang="en-US" altLang="zh-CN" sz="1800" b="1" dirty="0">
                <a:solidFill>
                  <a:srgbClr val="002060"/>
                </a:solidFill>
              </a:rPr>
              <a:t>tasks</a:t>
            </a:r>
            <a:r>
              <a:rPr lang="zh-CN" altLang="en-US" sz="1800" b="1" dirty="0">
                <a:solidFill>
                  <a:srgbClr val="002060"/>
                </a:solidFill>
              </a:rPr>
              <a:t> </a:t>
            </a:r>
            <a:r>
              <a:rPr lang="en-US" altLang="zh-CN" sz="1800" b="1" dirty="0">
                <a:solidFill>
                  <a:srgbClr val="002060"/>
                </a:solidFill>
              </a:rPr>
              <a:t>on</a:t>
            </a:r>
            <a:r>
              <a:rPr lang="zh-CN" altLang="en-US" sz="1800" b="1" dirty="0">
                <a:solidFill>
                  <a:srgbClr val="002060"/>
                </a:solidFill>
              </a:rPr>
              <a:t> </a:t>
            </a:r>
            <a:r>
              <a:rPr lang="en-US" altLang="zh-CN" sz="1800" b="1" dirty="0">
                <a:solidFill>
                  <a:srgbClr val="002060"/>
                </a:solidFill>
              </a:rPr>
              <a:t>disk</a:t>
            </a:r>
            <a:endParaRPr lang="en-US" sz="1800" b="1" dirty="0">
              <a:solidFill>
                <a:srgbClr val="002060"/>
              </a:solidFill>
            </a:endParaRPr>
          </a:p>
        </p:txBody>
      </p:sp>
      <p:pic>
        <p:nvPicPr>
          <p:cNvPr id="8" name="Picture 7">
            <a:extLst>
              <a:ext uri="{FF2B5EF4-FFF2-40B4-BE49-F238E27FC236}">
                <a16:creationId xmlns:a16="http://schemas.microsoft.com/office/drawing/2014/main" id="{9F4E7D24-612E-9845-8BF1-7576787B6D16}"/>
              </a:ext>
            </a:extLst>
          </p:cNvPr>
          <p:cNvPicPr>
            <a:picLocks noChangeAspect="1"/>
          </p:cNvPicPr>
          <p:nvPr/>
        </p:nvPicPr>
        <p:blipFill rotWithShape="1">
          <a:blip r:embed="rId4"/>
          <a:srcRect l="21864" t="-849"/>
          <a:stretch/>
        </p:blipFill>
        <p:spPr>
          <a:xfrm>
            <a:off x="558735" y="4039592"/>
            <a:ext cx="6948264" cy="580079"/>
          </a:xfrm>
          <a:prstGeom prst="rect">
            <a:avLst/>
          </a:prstGeom>
        </p:spPr>
      </p:pic>
      <p:sp>
        <p:nvSpPr>
          <p:cNvPr id="10" name="Rectangle 9">
            <a:extLst>
              <a:ext uri="{FF2B5EF4-FFF2-40B4-BE49-F238E27FC236}">
                <a16:creationId xmlns:a16="http://schemas.microsoft.com/office/drawing/2014/main" id="{90247620-5F81-584C-8BDD-286E208D970A}"/>
              </a:ext>
            </a:extLst>
          </p:cNvPr>
          <p:cNvSpPr/>
          <p:nvPr/>
        </p:nvSpPr>
        <p:spPr>
          <a:xfrm>
            <a:off x="558735" y="4619671"/>
            <a:ext cx="7904728" cy="646331"/>
          </a:xfrm>
          <a:prstGeom prst="rect">
            <a:avLst/>
          </a:prstGeom>
        </p:spPr>
        <p:txBody>
          <a:bodyPr wrap="none">
            <a:spAutoFit/>
          </a:bodyPr>
          <a:lstStyle/>
          <a:p>
            <a:r>
              <a:rPr lang="en-US" altLang="zh-CN" sz="1800" b="1" dirty="0">
                <a:solidFill>
                  <a:srgbClr val="002060"/>
                </a:solidFill>
              </a:rPr>
              <a:t>Basically</a:t>
            </a:r>
            <a:r>
              <a:rPr lang="zh-CN" altLang="en-US" sz="1800" b="1" dirty="0">
                <a:solidFill>
                  <a:srgbClr val="002060"/>
                </a:solidFill>
              </a:rPr>
              <a:t> </a:t>
            </a:r>
            <a:r>
              <a:rPr lang="en-US" altLang="zh-CN" sz="1800" b="1" dirty="0">
                <a:solidFill>
                  <a:srgbClr val="002060"/>
                </a:solidFill>
              </a:rPr>
              <a:t>our</a:t>
            </a:r>
            <a:r>
              <a:rPr lang="zh-CN" altLang="en-US" sz="1800" b="1" dirty="0">
                <a:solidFill>
                  <a:srgbClr val="002060"/>
                </a:solidFill>
              </a:rPr>
              <a:t> </a:t>
            </a:r>
            <a:r>
              <a:rPr lang="en-US" altLang="zh-CN" sz="1800" b="1" dirty="0">
                <a:solidFill>
                  <a:srgbClr val="002060"/>
                </a:solidFill>
              </a:rPr>
              <a:t>old</a:t>
            </a:r>
            <a:r>
              <a:rPr lang="zh-CN" altLang="en-US" sz="1800" b="1" dirty="0">
                <a:solidFill>
                  <a:srgbClr val="002060"/>
                </a:solidFill>
              </a:rPr>
              <a:t> </a:t>
            </a:r>
            <a:r>
              <a:rPr lang="en-US" altLang="zh-CN" sz="1800" b="1" dirty="0">
                <a:solidFill>
                  <a:srgbClr val="002060"/>
                </a:solidFill>
              </a:rPr>
              <a:t>G-thinker</a:t>
            </a:r>
            <a:r>
              <a:rPr lang="zh-CN" altLang="en-US" sz="1800" b="1" dirty="0">
                <a:solidFill>
                  <a:srgbClr val="002060"/>
                </a:solidFill>
              </a:rPr>
              <a:t> </a:t>
            </a:r>
            <a:r>
              <a:rPr lang="en-US" altLang="zh-CN" sz="1800" b="1" dirty="0">
                <a:solidFill>
                  <a:srgbClr val="002060"/>
                </a:solidFill>
              </a:rPr>
              <a:t>system</a:t>
            </a:r>
            <a:r>
              <a:rPr lang="zh-CN" altLang="en-US" sz="1800" b="1" dirty="0">
                <a:solidFill>
                  <a:srgbClr val="002060"/>
                </a:solidFill>
              </a:rPr>
              <a:t> </a:t>
            </a:r>
            <a:r>
              <a:rPr lang="en-US" altLang="zh-CN" sz="1800" b="1" dirty="0">
                <a:solidFill>
                  <a:srgbClr val="002060"/>
                </a:solidFill>
              </a:rPr>
              <a:t>with</a:t>
            </a:r>
            <a:r>
              <a:rPr lang="zh-CN" altLang="en-US" sz="1800" b="1" dirty="0">
                <a:solidFill>
                  <a:srgbClr val="002060"/>
                </a:solidFill>
              </a:rPr>
              <a:t> </a:t>
            </a:r>
            <a:r>
              <a:rPr lang="en-US" altLang="zh-CN" sz="1800" b="1" dirty="0">
                <a:solidFill>
                  <a:srgbClr val="002060"/>
                </a:solidFill>
              </a:rPr>
              <a:t>multithreading</a:t>
            </a:r>
            <a:r>
              <a:rPr lang="zh-CN" altLang="en-US" sz="1800" b="1" dirty="0">
                <a:solidFill>
                  <a:srgbClr val="002060"/>
                </a:solidFill>
              </a:rPr>
              <a:t> </a:t>
            </a:r>
            <a:r>
              <a:rPr lang="en-US" altLang="zh-CN" sz="1800" b="1" dirty="0">
                <a:solidFill>
                  <a:srgbClr val="002060"/>
                </a:solidFill>
              </a:rPr>
              <a:t>support</a:t>
            </a:r>
            <a:r>
              <a:rPr lang="zh-CN" altLang="en-US" sz="1800" b="1" dirty="0">
                <a:solidFill>
                  <a:srgbClr val="002060"/>
                </a:solidFill>
              </a:rPr>
              <a:t> </a:t>
            </a:r>
            <a:r>
              <a:rPr lang="en-US" altLang="zh-CN" sz="1800" b="1" dirty="0">
                <a:solidFill>
                  <a:srgbClr val="002060"/>
                </a:solidFill>
              </a:rPr>
              <a:t>added</a:t>
            </a:r>
            <a:r>
              <a:rPr lang="zh-CN" altLang="en-US" sz="1800" b="1" dirty="0">
                <a:solidFill>
                  <a:srgbClr val="002060"/>
                </a:solidFill>
              </a:rPr>
              <a:t> </a:t>
            </a:r>
            <a:endParaRPr lang="en-US" altLang="zh-CN" sz="1800" b="1" dirty="0">
              <a:solidFill>
                <a:srgbClr val="002060"/>
              </a:solidFill>
            </a:endParaRPr>
          </a:p>
          <a:p>
            <a:r>
              <a:rPr lang="en-US" altLang="zh-CN" sz="1800" b="1" dirty="0">
                <a:solidFill>
                  <a:srgbClr val="002060"/>
                </a:solidFill>
              </a:rPr>
              <a:t>But</a:t>
            </a:r>
            <a:r>
              <a:rPr lang="zh-CN" altLang="en-US" sz="1800" b="1" dirty="0">
                <a:solidFill>
                  <a:srgbClr val="002060"/>
                </a:solidFill>
              </a:rPr>
              <a:t> </a:t>
            </a:r>
            <a:r>
              <a:rPr lang="en-US" altLang="zh-CN" sz="1800" b="1" dirty="0">
                <a:solidFill>
                  <a:srgbClr val="002060"/>
                </a:solidFill>
              </a:rPr>
              <a:t>inherits</a:t>
            </a:r>
            <a:r>
              <a:rPr lang="zh-CN" altLang="en-US" sz="1800" b="1" dirty="0">
                <a:solidFill>
                  <a:srgbClr val="002060"/>
                </a:solidFill>
              </a:rPr>
              <a:t> </a:t>
            </a:r>
            <a:r>
              <a:rPr lang="en-US" altLang="zh-CN" sz="1800" b="1" dirty="0">
                <a:solidFill>
                  <a:srgbClr val="002060"/>
                </a:solidFill>
              </a:rPr>
              <a:t>all</a:t>
            </a:r>
            <a:r>
              <a:rPr lang="zh-CN" altLang="en-US" sz="1800" b="1" dirty="0">
                <a:solidFill>
                  <a:srgbClr val="002060"/>
                </a:solidFill>
              </a:rPr>
              <a:t> </a:t>
            </a:r>
            <a:r>
              <a:rPr lang="en-US" altLang="zh-CN" sz="1800" b="1" dirty="0">
                <a:solidFill>
                  <a:srgbClr val="002060"/>
                </a:solidFill>
              </a:rPr>
              <a:t>bad</a:t>
            </a:r>
            <a:r>
              <a:rPr lang="zh-CN" altLang="en-US" sz="1800" b="1" dirty="0">
                <a:solidFill>
                  <a:srgbClr val="002060"/>
                </a:solidFill>
              </a:rPr>
              <a:t> </a:t>
            </a:r>
            <a:r>
              <a:rPr lang="en-US" altLang="zh-CN" sz="1800" b="1" dirty="0">
                <a:solidFill>
                  <a:srgbClr val="002060"/>
                </a:solidFill>
              </a:rPr>
              <a:t>designs,</a:t>
            </a:r>
            <a:r>
              <a:rPr lang="zh-CN" altLang="en-US" sz="1800" b="1" dirty="0">
                <a:solidFill>
                  <a:srgbClr val="002060"/>
                </a:solidFill>
              </a:rPr>
              <a:t> </a:t>
            </a:r>
            <a:r>
              <a:rPr lang="en-US" altLang="zh-CN" sz="1800" b="1" dirty="0">
                <a:solidFill>
                  <a:srgbClr val="002060"/>
                </a:solidFill>
              </a:rPr>
              <a:t>and</a:t>
            </a:r>
            <a:r>
              <a:rPr lang="zh-CN" altLang="en-US" sz="1800" b="1" dirty="0">
                <a:solidFill>
                  <a:srgbClr val="002060"/>
                </a:solidFill>
              </a:rPr>
              <a:t> </a:t>
            </a:r>
            <a:r>
              <a:rPr lang="en-US" altLang="zh-CN" sz="1800" b="1" dirty="0">
                <a:solidFill>
                  <a:srgbClr val="002060"/>
                </a:solidFill>
              </a:rPr>
              <a:t>thus</a:t>
            </a:r>
            <a:r>
              <a:rPr lang="zh-CN" altLang="en-US" sz="1800" b="1" dirty="0">
                <a:solidFill>
                  <a:srgbClr val="002060"/>
                </a:solidFill>
              </a:rPr>
              <a:t> </a:t>
            </a:r>
            <a:r>
              <a:rPr lang="en-US" altLang="zh-CN" sz="1800" b="1" dirty="0">
                <a:solidFill>
                  <a:srgbClr val="002060"/>
                </a:solidFill>
              </a:rPr>
              <a:t>do</a:t>
            </a:r>
            <a:r>
              <a:rPr lang="zh-CN" altLang="en-US" sz="1800" b="1" dirty="0">
                <a:solidFill>
                  <a:srgbClr val="002060"/>
                </a:solidFill>
              </a:rPr>
              <a:t> </a:t>
            </a:r>
            <a:r>
              <a:rPr lang="en-US" altLang="zh-CN" sz="1800" b="1" dirty="0">
                <a:solidFill>
                  <a:srgbClr val="002060"/>
                </a:solidFill>
              </a:rPr>
              <a:t>not</a:t>
            </a:r>
            <a:r>
              <a:rPr lang="zh-CN" altLang="en-US" sz="1800" b="1" dirty="0">
                <a:solidFill>
                  <a:srgbClr val="002060"/>
                </a:solidFill>
              </a:rPr>
              <a:t> </a:t>
            </a:r>
            <a:r>
              <a:rPr lang="en-US" altLang="zh-CN" sz="1800" b="1" dirty="0">
                <a:solidFill>
                  <a:srgbClr val="002060"/>
                </a:solidFill>
              </a:rPr>
              <a:t>scale</a:t>
            </a:r>
            <a:endParaRPr lang="en-US" sz="1800" b="1" dirty="0">
              <a:solidFill>
                <a:srgbClr val="002060"/>
              </a:solidFill>
            </a:endParaRPr>
          </a:p>
        </p:txBody>
      </p:sp>
      <p:pic>
        <p:nvPicPr>
          <p:cNvPr id="11" name="Picture 10">
            <a:extLst>
              <a:ext uri="{FF2B5EF4-FFF2-40B4-BE49-F238E27FC236}">
                <a16:creationId xmlns:a16="http://schemas.microsoft.com/office/drawing/2014/main" id="{AC33F358-D2F6-5C4B-AB5E-DBA5A1A6D360}"/>
              </a:ext>
            </a:extLst>
          </p:cNvPr>
          <p:cNvPicPr>
            <a:picLocks noChangeAspect="1"/>
          </p:cNvPicPr>
          <p:nvPr/>
        </p:nvPicPr>
        <p:blipFill>
          <a:blip r:embed="rId5"/>
          <a:stretch>
            <a:fillRect/>
          </a:stretch>
        </p:blipFill>
        <p:spPr>
          <a:xfrm>
            <a:off x="2074936" y="1828609"/>
            <a:ext cx="4994126" cy="3534018"/>
          </a:xfrm>
          <a:prstGeom prst="rect">
            <a:avLst/>
          </a:prstGeom>
        </p:spPr>
      </p:pic>
      <p:sp>
        <p:nvSpPr>
          <p:cNvPr id="13" name="Rectangle 12">
            <a:extLst>
              <a:ext uri="{FF2B5EF4-FFF2-40B4-BE49-F238E27FC236}">
                <a16:creationId xmlns:a16="http://schemas.microsoft.com/office/drawing/2014/main" id="{E515E362-E247-904E-ABEA-3811A13D819C}"/>
              </a:ext>
            </a:extLst>
          </p:cNvPr>
          <p:cNvSpPr/>
          <p:nvPr/>
        </p:nvSpPr>
        <p:spPr>
          <a:xfrm>
            <a:off x="786348" y="5527899"/>
            <a:ext cx="7571303" cy="707886"/>
          </a:xfrm>
          <a:prstGeom prst="rect">
            <a:avLst/>
          </a:prstGeom>
        </p:spPr>
        <p:txBody>
          <a:bodyPr wrap="none">
            <a:spAutoFit/>
          </a:bodyPr>
          <a:lstStyle/>
          <a:p>
            <a:r>
              <a:rPr lang="en-US" altLang="zh-CN" sz="2000" b="1" dirty="0">
                <a:solidFill>
                  <a:srgbClr val="FF0000"/>
                </a:solidFill>
              </a:rPr>
              <a:t>Our</a:t>
            </a:r>
            <a:r>
              <a:rPr lang="zh-CN" altLang="en-US" sz="2000" b="1" dirty="0">
                <a:solidFill>
                  <a:srgbClr val="FF0000"/>
                </a:solidFill>
              </a:rPr>
              <a:t> </a:t>
            </a:r>
            <a:r>
              <a:rPr lang="en-US" altLang="zh-CN" sz="2000" b="1" dirty="0">
                <a:solidFill>
                  <a:srgbClr val="FF0000"/>
                </a:solidFill>
              </a:rPr>
              <a:t>new</a:t>
            </a:r>
            <a:r>
              <a:rPr lang="zh-CN" altLang="en-US" sz="2000" b="1" dirty="0">
                <a:solidFill>
                  <a:srgbClr val="FF0000"/>
                </a:solidFill>
              </a:rPr>
              <a:t> </a:t>
            </a:r>
            <a:r>
              <a:rPr lang="en-US" altLang="zh-CN" sz="2000" b="1" dirty="0">
                <a:solidFill>
                  <a:srgbClr val="FF0000"/>
                </a:solidFill>
              </a:rPr>
              <a:t>G-thinker</a:t>
            </a:r>
            <a:r>
              <a:rPr lang="zh-CN" altLang="en-US" sz="2000" b="1" dirty="0">
                <a:solidFill>
                  <a:srgbClr val="FF0000"/>
                </a:solidFill>
              </a:rPr>
              <a:t> </a:t>
            </a:r>
            <a:r>
              <a:rPr lang="en-US" altLang="zh-CN" sz="2000" b="1" dirty="0">
                <a:solidFill>
                  <a:srgbClr val="FF0000"/>
                </a:solidFill>
              </a:rPr>
              <a:t>implementation</a:t>
            </a:r>
            <a:r>
              <a:rPr lang="zh-CN" altLang="en-US" sz="2000" b="1" dirty="0">
                <a:solidFill>
                  <a:srgbClr val="FF0000"/>
                </a:solidFill>
              </a:rPr>
              <a:t> </a:t>
            </a:r>
            <a:r>
              <a:rPr lang="en-US" altLang="zh-CN" sz="2000" b="1" dirty="0">
                <a:solidFill>
                  <a:srgbClr val="FF0000"/>
                </a:solidFill>
              </a:rPr>
              <a:t>has</a:t>
            </a:r>
            <a:r>
              <a:rPr lang="zh-CN" altLang="en-US" sz="2000" b="1" dirty="0">
                <a:solidFill>
                  <a:srgbClr val="FF0000"/>
                </a:solidFill>
              </a:rPr>
              <a:t> </a:t>
            </a:r>
            <a:r>
              <a:rPr lang="en-US" altLang="zh-CN" sz="2000" b="1" dirty="0">
                <a:solidFill>
                  <a:srgbClr val="FF0000"/>
                </a:solidFill>
              </a:rPr>
              <a:t>great</a:t>
            </a:r>
            <a:r>
              <a:rPr lang="zh-CN" altLang="en-US" sz="2000" b="1" dirty="0">
                <a:solidFill>
                  <a:srgbClr val="FF0000"/>
                </a:solidFill>
              </a:rPr>
              <a:t> </a:t>
            </a:r>
            <a:r>
              <a:rPr lang="en-US" altLang="zh-CN" sz="2000" b="1" dirty="0">
                <a:solidFill>
                  <a:srgbClr val="FF0000"/>
                </a:solidFill>
              </a:rPr>
              <a:t>documentation,</a:t>
            </a:r>
          </a:p>
          <a:p>
            <a:r>
              <a:rPr lang="en-US" altLang="zh-CN" sz="2000" b="1" dirty="0">
                <a:solidFill>
                  <a:srgbClr val="FF0000"/>
                </a:solidFill>
              </a:rPr>
              <a:t>and</a:t>
            </a:r>
            <a:r>
              <a:rPr lang="zh-CN" altLang="en-US" sz="2000" b="1" dirty="0">
                <a:solidFill>
                  <a:srgbClr val="FF0000"/>
                </a:solidFill>
              </a:rPr>
              <a:t> </a:t>
            </a:r>
            <a:r>
              <a:rPr lang="en-US" altLang="zh-CN" sz="2000" b="1" dirty="0">
                <a:solidFill>
                  <a:srgbClr val="FF0000"/>
                </a:solidFill>
              </a:rPr>
              <a:t>we</a:t>
            </a:r>
            <a:r>
              <a:rPr lang="zh-CN" altLang="en-US" sz="2000" b="1" dirty="0">
                <a:solidFill>
                  <a:srgbClr val="FF0000"/>
                </a:solidFill>
              </a:rPr>
              <a:t> </a:t>
            </a:r>
            <a:r>
              <a:rPr lang="en-US" altLang="zh-CN" sz="2000" b="1" dirty="0">
                <a:solidFill>
                  <a:srgbClr val="FF0000"/>
                </a:solidFill>
              </a:rPr>
              <a:t>actively provide</a:t>
            </a:r>
            <a:r>
              <a:rPr lang="zh-CN" altLang="en-US" sz="2000" b="1" dirty="0">
                <a:solidFill>
                  <a:srgbClr val="FF0000"/>
                </a:solidFill>
              </a:rPr>
              <a:t> </a:t>
            </a:r>
            <a:r>
              <a:rPr lang="en-US" altLang="zh-CN" sz="2000" b="1" dirty="0">
                <a:solidFill>
                  <a:srgbClr val="FF0000"/>
                </a:solidFill>
              </a:rPr>
              <a:t>technical</a:t>
            </a:r>
            <a:r>
              <a:rPr lang="zh-CN" altLang="en-US" sz="2000" b="1" dirty="0">
                <a:solidFill>
                  <a:srgbClr val="FF0000"/>
                </a:solidFill>
              </a:rPr>
              <a:t> </a:t>
            </a:r>
            <a:r>
              <a:rPr lang="en-US" altLang="zh-CN" sz="2000" b="1" dirty="0">
                <a:solidFill>
                  <a:srgbClr val="FF0000"/>
                </a:solidFill>
              </a:rPr>
              <a:t>support</a:t>
            </a:r>
            <a:r>
              <a:rPr lang="zh-CN" altLang="en-US" sz="2000" b="1" dirty="0">
                <a:solidFill>
                  <a:srgbClr val="FF0000"/>
                </a:solidFill>
              </a:rPr>
              <a:t> </a:t>
            </a:r>
            <a:r>
              <a:rPr lang="en-US" altLang="zh-CN" sz="2000" b="1" dirty="0">
                <a:solidFill>
                  <a:srgbClr val="FF0000"/>
                </a:solidFill>
                <a:sym typeface="Wingdings" pitchFamily="2" charset="2"/>
              </a:rPr>
              <a:t></a:t>
            </a:r>
            <a:endParaRPr lang="en-US" sz="2000" b="1" dirty="0">
              <a:solidFill>
                <a:srgbClr val="FF0000"/>
              </a:solidFill>
            </a:endParaRPr>
          </a:p>
        </p:txBody>
      </p:sp>
    </p:spTree>
    <p:extLst>
      <p:ext uri="{BB962C8B-B14F-4D97-AF65-F5344CB8AC3E}">
        <p14:creationId xmlns:p14="http://schemas.microsoft.com/office/powerpoint/2010/main" val="3791917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r>
              <a:rPr lang="zh-CN" altLang="en-US" dirty="0"/>
              <a:t> </a:t>
            </a:r>
            <a:r>
              <a:rPr lang="en-US" altLang="zh-CN" dirty="0"/>
              <a:t>Overview</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117</a:t>
            </a:fld>
            <a:endParaRPr lang="en-US" sz="2000" dirty="0">
              <a:solidFill>
                <a:schemeClr val="tx1"/>
              </a:solidFill>
              <a:latin typeface="Arial" pitchFamily="34" charset="0"/>
              <a:cs typeface="Arial" pitchFamily="34" charset="0"/>
            </a:endParaRPr>
          </a:p>
        </p:txBody>
      </p:sp>
      <p:pic>
        <p:nvPicPr>
          <p:cNvPr id="62" name="Picture 61">
            <a:extLst>
              <a:ext uri="{FF2B5EF4-FFF2-40B4-BE49-F238E27FC236}">
                <a16:creationId xmlns:a16="http://schemas.microsoft.com/office/drawing/2014/main" id="{50BE292C-E903-C347-B631-E0AE98C80B74}"/>
              </a:ext>
            </a:extLst>
          </p:cNvPr>
          <p:cNvPicPr>
            <a:picLocks noChangeAspect="1"/>
          </p:cNvPicPr>
          <p:nvPr/>
        </p:nvPicPr>
        <p:blipFill>
          <a:blip r:embed="rId3"/>
          <a:stretch>
            <a:fillRect/>
          </a:stretch>
        </p:blipFill>
        <p:spPr>
          <a:xfrm>
            <a:off x="231375" y="2132855"/>
            <a:ext cx="8733113" cy="4020871"/>
          </a:xfrm>
          <a:prstGeom prst="rect">
            <a:avLst/>
          </a:prstGeom>
        </p:spPr>
      </p:pic>
      <p:cxnSp>
        <p:nvCxnSpPr>
          <p:cNvPr id="4" name="Straight Arrow Connector 3">
            <a:extLst>
              <a:ext uri="{FF2B5EF4-FFF2-40B4-BE49-F238E27FC236}">
                <a16:creationId xmlns:a16="http://schemas.microsoft.com/office/drawing/2014/main" id="{8AB0CEAB-83BA-8848-91E6-6783ACFD147D}"/>
              </a:ext>
            </a:extLst>
          </p:cNvPr>
          <p:cNvCxnSpPr/>
          <p:nvPr/>
        </p:nvCxnSpPr>
        <p:spPr>
          <a:xfrm flipV="1">
            <a:off x="1619672" y="3140968"/>
            <a:ext cx="0" cy="648072"/>
          </a:xfrm>
          <a:prstGeom prst="straightConnector1">
            <a:avLst/>
          </a:prstGeom>
          <a:ln w="19050">
            <a:solidFill>
              <a:schemeClr val="tx1"/>
            </a:solidFill>
            <a:prstDash val="dash"/>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1057853"/>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b="1" dirty="0"/>
              <a:t>Vertex Partitioning</a:t>
            </a:r>
          </a:p>
          <a:p>
            <a:pPr lvl="1"/>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118</a:t>
            </a:fld>
            <a:endParaRPr lang="en-US" sz="2000" dirty="0">
              <a:solidFill>
                <a:schemeClr val="tx1"/>
              </a:solidFill>
              <a:latin typeface="Arial" pitchFamily="34" charset="0"/>
              <a:cs typeface="Arial" pitchFamily="34" charset="0"/>
            </a:endParaRPr>
          </a:p>
        </p:txBody>
      </p:sp>
      <p:grpSp>
        <p:nvGrpSpPr>
          <p:cNvPr id="4" name="组合 4"/>
          <p:cNvGrpSpPr/>
          <p:nvPr/>
        </p:nvGrpSpPr>
        <p:grpSpPr>
          <a:xfrm>
            <a:off x="2095514" y="3076552"/>
            <a:ext cx="4405312" cy="1119188"/>
            <a:chOff x="2095514" y="3357562"/>
            <a:chExt cx="4405312" cy="1119188"/>
          </a:xfrm>
        </p:grpSpPr>
        <p:cxnSp>
          <p:nvCxnSpPr>
            <p:cNvPr id="7" name="直接连接符 6"/>
            <p:cNvCxnSpPr/>
            <p:nvPr/>
          </p:nvCxnSpPr>
          <p:spPr>
            <a:xfrm rot="16200000" flipV="1">
              <a:off x="3159932" y="3740944"/>
              <a:ext cx="511175" cy="32861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0800000" flipV="1">
              <a:off x="2338401" y="3540125"/>
              <a:ext cx="693738" cy="25558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2374914" y="3905250"/>
              <a:ext cx="1095375" cy="36512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0800000">
              <a:off x="3689364" y="4303712"/>
              <a:ext cx="1935162" cy="317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0800000">
              <a:off x="3141676" y="3503612"/>
              <a:ext cx="3213100" cy="317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2095514" y="3698875"/>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0</a:t>
              </a:r>
              <a:endParaRPr lang="zh-CN" altLang="en-US" sz="2000">
                <a:latin typeface="Times New Roman" panose="02020603050405020304" pitchFamily="18" charset="0"/>
                <a:cs typeface="Times New Roman" panose="02020603050405020304" pitchFamily="18" charset="0"/>
              </a:endParaRPr>
            </a:p>
          </p:txBody>
        </p:sp>
        <p:sp>
          <p:nvSpPr>
            <p:cNvPr id="13" name="椭圆 12"/>
            <p:cNvSpPr/>
            <p:nvPr/>
          </p:nvSpPr>
          <p:spPr>
            <a:xfrm>
              <a:off x="3032139" y="3370262"/>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1</a:t>
              </a:r>
              <a:endParaRPr lang="zh-CN" altLang="en-US" sz="2000">
                <a:latin typeface="Times New Roman" panose="02020603050405020304" pitchFamily="18" charset="0"/>
                <a:cs typeface="Times New Roman" panose="02020603050405020304" pitchFamily="18" charset="0"/>
              </a:endParaRPr>
            </a:p>
          </p:txBody>
        </p:sp>
        <p:sp>
          <p:nvSpPr>
            <p:cNvPr id="14" name="椭圆 13"/>
            <p:cNvSpPr/>
            <p:nvPr/>
          </p:nvSpPr>
          <p:spPr>
            <a:xfrm>
              <a:off x="3689364" y="3357562"/>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2</a:t>
              </a:r>
              <a:endParaRPr lang="zh-CN" altLang="en-US" sz="2000">
                <a:latin typeface="Times New Roman" panose="02020603050405020304" pitchFamily="18" charset="0"/>
                <a:cs typeface="Times New Roman" panose="02020603050405020304" pitchFamily="18" charset="0"/>
              </a:endParaRPr>
            </a:p>
          </p:txBody>
        </p:sp>
        <p:sp>
          <p:nvSpPr>
            <p:cNvPr id="15" name="椭圆 14"/>
            <p:cNvSpPr/>
            <p:nvPr/>
          </p:nvSpPr>
          <p:spPr>
            <a:xfrm>
              <a:off x="3470289" y="4160837"/>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3</a:t>
              </a:r>
              <a:endParaRPr lang="zh-CN" altLang="en-US" sz="2000">
                <a:latin typeface="Times New Roman" panose="02020603050405020304" pitchFamily="18" charset="0"/>
                <a:cs typeface="Times New Roman" panose="02020603050405020304" pitchFamily="18" charset="0"/>
              </a:endParaRPr>
            </a:p>
          </p:txBody>
        </p:sp>
        <p:sp>
          <p:nvSpPr>
            <p:cNvPr id="16" name="椭圆 15"/>
            <p:cNvSpPr/>
            <p:nvPr/>
          </p:nvSpPr>
          <p:spPr>
            <a:xfrm>
              <a:off x="4468826" y="3357562"/>
              <a:ext cx="315913"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4</a:t>
              </a:r>
              <a:endParaRPr lang="zh-CN" altLang="en-US" sz="2000">
                <a:latin typeface="Times New Roman" panose="02020603050405020304" pitchFamily="18" charset="0"/>
                <a:cs typeface="Times New Roman" panose="02020603050405020304" pitchFamily="18" charset="0"/>
              </a:endParaRPr>
            </a:p>
          </p:txBody>
        </p:sp>
        <p:sp>
          <p:nvSpPr>
            <p:cNvPr id="17" name="椭圆 16"/>
            <p:cNvSpPr/>
            <p:nvPr/>
          </p:nvSpPr>
          <p:spPr>
            <a:xfrm>
              <a:off x="5284801" y="3357562"/>
              <a:ext cx="315913"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5</a:t>
              </a:r>
              <a:endParaRPr lang="zh-CN" altLang="en-US" sz="2000">
                <a:latin typeface="Times New Roman" panose="02020603050405020304" pitchFamily="18" charset="0"/>
                <a:cs typeface="Times New Roman" panose="02020603050405020304" pitchFamily="18" charset="0"/>
              </a:endParaRPr>
            </a:p>
          </p:txBody>
        </p:sp>
        <p:sp>
          <p:nvSpPr>
            <p:cNvPr id="18" name="椭圆 17"/>
            <p:cNvSpPr/>
            <p:nvPr/>
          </p:nvSpPr>
          <p:spPr>
            <a:xfrm>
              <a:off x="6184914" y="3357562"/>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6</a:t>
              </a:r>
              <a:endParaRPr lang="zh-CN" altLang="en-US" sz="2000">
                <a:latin typeface="Times New Roman" panose="02020603050405020304" pitchFamily="18" charset="0"/>
                <a:cs typeface="Times New Roman" panose="02020603050405020304" pitchFamily="18" charset="0"/>
              </a:endParaRPr>
            </a:p>
          </p:txBody>
        </p:sp>
        <p:sp>
          <p:nvSpPr>
            <p:cNvPr id="19" name="椭圆 18"/>
            <p:cNvSpPr/>
            <p:nvPr/>
          </p:nvSpPr>
          <p:spPr>
            <a:xfrm>
              <a:off x="4699014" y="4160837"/>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7</a:t>
              </a:r>
              <a:endParaRPr lang="zh-CN" altLang="en-US" sz="2000">
                <a:latin typeface="Times New Roman" panose="02020603050405020304" pitchFamily="18" charset="0"/>
                <a:cs typeface="Times New Roman" panose="02020603050405020304" pitchFamily="18" charset="0"/>
              </a:endParaRPr>
            </a:p>
          </p:txBody>
        </p:sp>
        <p:sp>
          <p:nvSpPr>
            <p:cNvPr id="20" name="椭圆 19"/>
            <p:cNvSpPr/>
            <p:nvPr/>
          </p:nvSpPr>
          <p:spPr>
            <a:xfrm>
              <a:off x="5502289" y="4160837"/>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cxnSp>
          <p:nvCxnSpPr>
            <p:cNvPr id="21" name="直接连接符 20"/>
            <p:cNvCxnSpPr>
              <a:stCxn id="15" idx="0"/>
              <a:endCxn id="14" idx="4"/>
            </p:cNvCxnSpPr>
            <p:nvPr/>
          </p:nvCxnSpPr>
          <p:spPr>
            <a:xfrm rot="5400000" flipH="1" flipV="1">
              <a:off x="3493308" y="3807618"/>
              <a:ext cx="487362" cy="21907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9" idx="0"/>
              <a:endCxn id="16" idx="4"/>
            </p:cNvCxnSpPr>
            <p:nvPr/>
          </p:nvCxnSpPr>
          <p:spPr>
            <a:xfrm rot="16200000" flipV="1">
              <a:off x="4498195" y="3802856"/>
              <a:ext cx="487362" cy="22860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9" idx="1"/>
              <a:endCxn id="14" idx="5"/>
            </p:cNvCxnSpPr>
            <p:nvPr/>
          </p:nvCxnSpPr>
          <p:spPr>
            <a:xfrm rot="16200000" flipV="1">
              <a:off x="4062426" y="3524250"/>
              <a:ext cx="579438" cy="78581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0" idx="7"/>
              <a:endCxn id="18" idx="4"/>
            </p:cNvCxnSpPr>
            <p:nvPr/>
          </p:nvCxnSpPr>
          <p:spPr>
            <a:xfrm rot="5400000" flipH="1" flipV="1">
              <a:off x="5791214" y="3654425"/>
              <a:ext cx="533400" cy="57150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25" name="直接箭头连接符 24"/>
          <p:cNvCxnSpPr/>
          <p:nvPr/>
        </p:nvCxnSpPr>
        <p:spPr>
          <a:xfrm>
            <a:off x="1231874" y="4981599"/>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954061" y="4835549"/>
            <a:ext cx="314325"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0</a:t>
            </a:r>
            <a:endParaRPr lang="zh-CN" altLang="en-US" sz="2000">
              <a:latin typeface="Times New Roman" panose="02020603050405020304" pitchFamily="18" charset="0"/>
              <a:cs typeface="Times New Roman" panose="02020603050405020304" pitchFamily="18" charset="0"/>
            </a:endParaRPr>
          </a:p>
        </p:txBody>
      </p:sp>
      <p:graphicFrame>
        <p:nvGraphicFramePr>
          <p:cNvPr id="27" name="表格 26"/>
          <p:cNvGraphicFramePr>
            <a:graphicFrameLocks noGrp="1"/>
          </p:cNvGraphicFramePr>
          <p:nvPr/>
        </p:nvGraphicFramePr>
        <p:xfrm>
          <a:off x="1562074" y="4835549"/>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28" name="直接箭头连接符 27"/>
          <p:cNvCxnSpPr/>
          <p:nvPr/>
        </p:nvCxnSpPr>
        <p:spPr>
          <a:xfrm>
            <a:off x="3692499" y="4981599"/>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3413099" y="4835549"/>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1</a:t>
            </a:r>
            <a:endParaRPr lang="zh-CN" altLang="en-US" sz="2000">
              <a:latin typeface="Times New Roman" panose="02020603050405020304" pitchFamily="18" charset="0"/>
              <a:cs typeface="Times New Roman" panose="02020603050405020304" pitchFamily="18" charset="0"/>
            </a:endParaRPr>
          </a:p>
        </p:txBody>
      </p:sp>
      <p:graphicFrame>
        <p:nvGraphicFramePr>
          <p:cNvPr id="30" name="表格 29"/>
          <p:cNvGraphicFramePr>
            <a:graphicFrameLocks noGrp="1"/>
          </p:cNvGraphicFramePr>
          <p:nvPr/>
        </p:nvGraphicFramePr>
        <p:xfrm>
          <a:off x="4022699" y="4835549"/>
          <a:ext cx="105092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31" name="直接箭头连接符 30"/>
          <p:cNvCxnSpPr/>
          <p:nvPr/>
        </p:nvCxnSpPr>
        <p:spPr>
          <a:xfrm>
            <a:off x="6175349" y="4981599"/>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5895949" y="4835549"/>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2</a:t>
            </a:r>
            <a:endParaRPr lang="zh-CN" altLang="en-US" sz="2000">
              <a:latin typeface="Times New Roman" panose="02020603050405020304" pitchFamily="18" charset="0"/>
              <a:cs typeface="Times New Roman" panose="02020603050405020304" pitchFamily="18" charset="0"/>
            </a:endParaRPr>
          </a:p>
        </p:txBody>
      </p:sp>
      <p:graphicFrame>
        <p:nvGraphicFramePr>
          <p:cNvPr id="33" name="表格 32"/>
          <p:cNvGraphicFramePr>
            <a:graphicFrameLocks noGrp="1"/>
          </p:cNvGraphicFramePr>
          <p:nvPr/>
        </p:nvGraphicFramePr>
        <p:xfrm>
          <a:off x="6505549" y="4835549"/>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34" name="直接箭头连接符 33"/>
          <p:cNvCxnSpPr/>
          <p:nvPr/>
        </p:nvCxnSpPr>
        <p:spPr>
          <a:xfrm>
            <a:off x="1231874" y="539593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954061" y="5249887"/>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3</a:t>
            </a:r>
            <a:endParaRPr lang="zh-CN" altLang="en-US" sz="2000">
              <a:latin typeface="Times New Roman" panose="02020603050405020304" pitchFamily="18" charset="0"/>
              <a:cs typeface="Times New Roman" panose="02020603050405020304" pitchFamily="18" charset="0"/>
            </a:endParaRPr>
          </a:p>
        </p:txBody>
      </p:sp>
      <p:graphicFrame>
        <p:nvGraphicFramePr>
          <p:cNvPr id="36" name="表格 35"/>
          <p:cNvGraphicFramePr>
            <a:graphicFrameLocks noGrp="1"/>
          </p:cNvGraphicFramePr>
          <p:nvPr/>
        </p:nvGraphicFramePr>
        <p:xfrm>
          <a:off x="1562074" y="5249887"/>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37" name="直接箭头连接符 36"/>
          <p:cNvCxnSpPr/>
          <p:nvPr/>
        </p:nvCxnSpPr>
        <p:spPr>
          <a:xfrm>
            <a:off x="3692499" y="539593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3413099" y="524988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4</a:t>
            </a:r>
            <a:endParaRPr lang="zh-CN" altLang="en-US" sz="2000">
              <a:latin typeface="Times New Roman" panose="02020603050405020304" pitchFamily="18" charset="0"/>
              <a:cs typeface="Times New Roman" panose="02020603050405020304" pitchFamily="18" charset="0"/>
            </a:endParaRPr>
          </a:p>
        </p:txBody>
      </p:sp>
      <p:graphicFrame>
        <p:nvGraphicFramePr>
          <p:cNvPr id="39" name="表格 38"/>
          <p:cNvGraphicFramePr>
            <a:graphicFrameLocks noGrp="1"/>
          </p:cNvGraphicFramePr>
          <p:nvPr/>
        </p:nvGraphicFramePr>
        <p:xfrm>
          <a:off x="4022699" y="5249887"/>
          <a:ext cx="105092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0" name="直接箭头连接符 39"/>
          <p:cNvCxnSpPr/>
          <p:nvPr/>
        </p:nvCxnSpPr>
        <p:spPr>
          <a:xfrm>
            <a:off x="6175349" y="539593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5895949" y="524988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5</a:t>
            </a:r>
            <a:endParaRPr lang="zh-CN" altLang="en-US" sz="2000">
              <a:latin typeface="Times New Roman" panose="02020603050405020304" pitchFamily="18" charset="0"/>
              <a:cs typeface="Times New Roman" panose="02020603050405020304" pitchFamily="18" charset="0"/>
            </a:endParaRPr>
          </a:p>
        </p:txBody>
      </p:sp>
      <p:graphicFrame>
        <p:nvGraphicFramePr>
          <p:cNvPr id="42" name="表格 41"/>
          <p:cNvGraphicFramePr>
            <a:graphicFrameLocks noGrp="1"/>
          </p:cNvGraphicFramePr>
          <p:nvPr/>
        </p:nvGraphicFramePr>
        <p:xfrm>
          <a:off x="6505549" y="524988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3" name="直接箭头连接符 42"/>
          <p:cNvCxnSpPr/>
          <p:nvPr/>
        </p:nvCxnSpPr>
        <p:spPr>
          <a:xfrm>
            <a:off x="1231874" y="582138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椭圆 43"/>
          <p:cNvSpPr/>
          <p:nvPr/>
        </p:nvSpPr>
        <p:spPr>
          <a:xfrm>
            <a:off x="954061" y="5675337"/>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6</a:t>
            </a:r>
            <a:endParaRPr lang="zh-CN" altLang="en-US" sz="2000">
              <a:latin typeface="Times New Roman" panose="02020603050405020304" pitchFamily="18" charset="0"/>
              <a:cs typeface="Times New Roman" panose="02020603050405020304" pitchFamily="18" charset="0"/>
            </a:endParaRPr>
          </a:p>
        </p:txBody>
      </p:sp>
      <p:graphicFrame>
        <p:nvGraphicFramePr>
          <p:cNvPr id="45" name="表格 44"/>
          <p:cNvGraphicFramePr>
            <a:graphicFrameLocks noGrp="1"/>
          </p:cNvGraphicFramePr>
          <p:nvPr/>
        </p:nvGraphicFramePr>
        <p:xfrm>
          <a:off x="1562074" y="567533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6" name="直接箭头连接符 45"/>
          <p:cNvCxnSpPr/>
          <p:nvPr/>
        </p:nvCxnSpPr>
        <p:spPr>
          <a:xfrm>
            <a:off x="3706786" y="5821387"/>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3413099" y="567533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7</a:t>
            </a:r>
            <a:endParaRPr lang="zh-CN" altLang="en-US" sz="2000">
              <a:latin typeface="Times New Roman" panose="02020603050405020304" pitchFamily="18" charset="0"/>
              <a:cs typeface="Times New Roman" panose="02020603050405020304" pitchFamily="18" charset="0"/>
            </a:endParaRPr>
          </a:p>
        </p:txBody>
      </p:sp>
      <p:graphicFrame>
        <p:nvGraphicFramePr>
          <p:cNvPr id="48" name="表格 47"/>
          <p:cNvGraphicFramePr>
            <a:graphicFrameLocks noGrp="1"/>
          </p:cNvGraphicFramePr>
          <p:nvPr/>
        </p:nvGraphicFramePr>
        <p:xfrm>
          <a:off x="4022699" y="5675337"/>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9" name="直接箭头连接符 48"/>
          <p:cNvCxnSpPr/>
          <p:nvPr/>
        </p:nvCxnSpPr>
        <p:spPr>
          <a:xfrm>
            <a:off x="6189636" y="5821387"/>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5895949" y="567533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graphicFrame>
        <p:nvGraphicFramePr>
          <p:cNvPr id="51" name="表格 50"/>
          <p:cNvGraphicFramePr>
            <a:graphicFrameLocks noGrp="1"/>
          </p:cNvGraphicFramePr>
          <p:nvPr/>
        </p:nvGraphicFramePr>
        <p:xfrm>
          <a:off x="6505549" y="567533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2" name="矩形 51"/>
          <p:cNvSpPr/>
          <p:nvPr/>
        </p:nvSpPr>
        <p:spPr>
          <a:xfrm>
            <a:off x="785786" y="4713311"/>
            <a:ext cx="2336800" cy="16493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53" name="矩形 52"/>
          <p:cNvSpPr/>
          <p:nvPr/>
        </p:nvSpPr>
        <p:spPr>
          <a:xfrm>
            <a:off x="3268636" y="4713311"/>
            <a:ext cx="2336800" cy="16493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54" name="矩形 53"/>
          <p:cNvSpPr/>
          <p:nvPr/>
        </p:nvSpPr>
        <p:spPr>
          <a:xfrm>
            <a:off x="5751486" y="4713311"/>
            <a:ext cx="2336800" cy="16493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55" name="矩形 84"/>
          <p:cNvSpPr>
            <a:spLocks noChangeArrowheads="1"/>
          </p:cNvSpPr>
          <p:nvPr/>
        </p:nvSpPr>
        <p:spPr bwMode="auto">
          <a:xfrm>
            <a:off x="2571736" y="591504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0</a:t>
            </a:r>
            <a:endParaRPr lang="zh-CN" altLang="en-US" baseline="-25000" dirty="0">
              <a:latin typeface="Times New Roman" panose="02020603050405020304" pitchFamily="18" charset="0"/>
              <a:cs typeface="Times New Roman" panose="02020603050405020304" pitchFamily="18" charset="0"/>
            </a:endParaRPr>
          </a:p>
        </p:txBody>
      </p:sp>
      <p:sp>
        <p:nvSpPr>
          <p:cNvPr id="56" name="矩形 86"/>
          <p:cNvSpPr>
            <a:spLocks noChangeArrowheads="1"/>
          </p:cNvSpPr>
          <p:nvPr/>
        </p:nvSpPr>
        <p:spPr bwMode="auto">
          <a:xfrm>
            <a:off x="5054586" y="591504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a:latin typeface="Times New Roman" panose="02020603050405020304" pitchFamily="18" charset="0"/>
                <a:cs typeface="Times New Roman" panose="02020603050405020304" pitchFamily="18" charset="0"/>
              </a:rPr>
              <a:t>M</a:t>
            </a:r>
            <a:r>
              <a:rPr lang="en-US" altLang="zh-CN" baseline="-25000">
                <a:latin typeface="Times New Roman" panose="02020603050405020304" pitchFamily="18" charset="0"/>
                <a:cs typeface="Times New Roman" panose="02020603050405020304" pitchFamily="18" charset="0"/>
              </a:rPr>
              <a:t>1</a:t>
            </a:r>
            <a:endParaRPr lang="zh-CN" altLang="en-US" baseline="-25000">
              <a:latin typeface="Times New Roman" panose="02020603050405020304" pitchFamily="18" charset="0"/>
              <a:cs typeface="Times New Roman" panose="02020603050405020304" pitchFamily="18" charset="0"/>
            </a:endParaRPr>
          </a:p>
        </p:txBody>
      </p:sp>
      <p:sp>
        <p:nvSpPr>
          <p:cNvPr id="57" name="矩形 87"/>
          <p:cNvSpPr>
            <a:spLocks noChangeArrowheads="1"/>
          </p:cNvSpPr>
          <p:nvPr/>
        </p:nvSpPr>
        <p:spPr bwMode="auto">
          <a:xfrm>
            <a:off x="7537436" y="591504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a:latin typeface="Times New Roman" panose="02020603050405020304" pitchFamily="18" charset="0"/>
                <a:cs typeface="Times New Roman" panose="02020603050405020304" pitchFamily="18" charset="0"/>
              </a:rPr>
              <a:t>M</a:t>
            </a:r>
            <a:r>
              <a:rPr lang="en-US" altLang="zh-CN" baseline="-25000">
                <a:latin typeface="Times New Roman" panose="02020603050405020304" pitchFamily="18" charset="0"/>
                <a:cs typeface="Times New Roman" panose="02020603050405020304" pitchFamily="18" charset="0"/>
              </a:rPr>
              <a:t>2</a:t>
            </a:r>
            <a:endParaRPr lang="zh-CN" altLang="en-US" baseline="-25000">
              <a:latin typeface="Times New Roman" panose="02020603050405020304" pitchFamily="18" charset="0"/>
              <a:cs typeface="Times New Roman" panose="02020603050405020304" pitchFamily="18" charset="0"/>
            </a:endParaRPr>
          </a:p>
        </p:txBody>
      </p:sp>
      <p:sp>
        <p:nvSpPr>
          <p:cNvPr id="58" name="下箭头 57"/>
          <p:cNvSpPr/>
          <p:nvPr/>
        </p:nvSpPr>
        <p:spPr>
          <a:xfrm>
            <a:off x="4205235" y="4211626"/>
            <a:ext cx="438203" cy="365124"/>
          </a:xfrm>
          <a:prstGeom prst="downArrow">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59" name="Rectangle 58"/>
          <p:cNvSpPr/>
          <p:nvPr/>
        </p:nvSpPr>
        <p:spPr>
          <a:xfrm>
            <a:off x="4687638" y="1460020"/>
            <a:ext cx="4464496" cy="1015663"/>
          </a:xfrm>
          <a:prstGeom prst="rect">
            <a:avLst/>
          </a:prstGeom>
        </p:spPr>
        <p:txBody>
          <a:bodyPr wrap="square">
            <a:spAutoFit/>
          </a:bodyPr>
          <a:lstStyle/>
          <a:p>
            <a:r>
              <a:rPr lang="en-US" altLang="zh-CN" sz="2000" b="1" dirty="0">
                <a:solidFill>
                  <a:srgbClr val="0070C0"/>
                </a:solidFill>
              </a:rPr>
              <a:t>Distributed</a:t>
            </a:r>
            <a:r>
              <a:rPr lang="zh-CN" altLang="en-US" sz="2000" b="1" dirty="0">
                <a:solidFill>
                  <a:srgbClr val="0070C0"/>
                </a:solidFill>
              </a:rPr>
              <a:t> </a:t>
            </a:r>
            <a:r>
              <a:rPr lang="en-US" altLang="zh-CN" sz="2000" b="1" dirty="0">
                <a:solidFill>
                  <a:srgbClr val="0070C0"/>
                </a:solidFill>
              </a:rPr>
              <a:t>Key-Value</a:t>
            </a:r>
            <a:r>
              <a:rPr lang="zh-CN" altLang="en-US" sz="2000" b="1" dirty="0">
                <a:solidFill>
                  <a:srgbClr val="0070C0"/>
                </a:solidFill>
              </a:rPr>
              <a:t> </a:t>
            </a:r>
            <a:r>
              <a:rPr lang="en-US" altLang="zh-CN" sz="2000" b="1" dirty="0">
                <a:solidFill>
                  <a:srgbClr val="0070C0"/>
                </a:solidFill>
              </a:rPr>
              <a:t>Store</a:t>
            </a:r>
          </a:p>
          <a:p>
            <a:pPr marL="342900" indent="-342900">
              <a:buFont typeface="Arial" charset="0"/>
              <a:buChar char="•"/>
            </a:pPr>
            <a:r>
              <a:rPr lang="en-US" altLang="zh-CN" sz="2000" dirty="0">
                <a:solidFill>
                  <a:srgbClr val="0070C0"/>
                </a:solidFill>
              </a:rPr>
              <a:t>Key:</a:t>
            </a:r>
            <a:r>
              <a:rPr lang="zh-CN" altLang="en-US" sz="2000" dirty="0">
                <a:solidFill>
                  <a:srgbClr val="0070C0"/>
                </a:solidFill>
              </a:rPr>
              <a:t> </a:t>
            </a:r>
            <a:r>
              <a:rPr lang="en-US" altLang="zh-CN" sz="2000" dirty="0">
                <a:solidFill>
                  <a:srgbClr val="0070C0"/>
                </a:solidFill>
              </a:rPr>
              <a:t>vertex</a:t>
            </a:r>
            <a:r>
              <a:rPr lang="zh-CN" altLang="en-US" sz="2000" dirty="0">
                <a:solidFill>
                  <a:srgbClr val="0070C0"/>
                </a:solidFill>
              </a:rPr>
              <a:t> </a:t>
            </a:r>
            <a:r>
              <a:rPr lang="en-US" altLang="zh-CN" sz="2000" dirty="0">
                <a:solidFill>
                  <a:srgbClr val="0070C0"/>
                </a:solidFill>
              </a:rPr>
              <a:t>ID</a:t>
            </a:r>
          </a:p>
          <a:p>
            <a:pPr marL="342900" indent="-342900">
              <a:buFont typeface="Arial" charset="0"/>
              <a:buChar char="•"/>
            </a:pPr>
            <a:r>
              <a:rPr lang="en-US" altLang="zh-CN" sz="2000" dirty="0">
                <a:solidFill>
                  <a:srgbClr val="0070C0"/>
                </a:solidFill>
              </a:rPr>
              <a:t>Value:</a:t>
            </a:r>
            <a:r>
              <a:rPr lang="zh-CN" altLang="en-US" sz="2000" dirty="0">
                <a:solidFill>
                  <a:srgbClr val="0070C0"/>
                </a:solidFill>
              </a:rPr>
              <a:t> </a:t>
            </a:r>
            <a:r>
              <a:rPr lang="en-US" altLang="zh-CN" sz="2000" dirty="0">
                <a:solidFill>
                  <a:srgbClr val="0070C0"/>
                </a:solidFill>
              </a:rPr>
              <a:t>(labeled)</a:t>
            </a:r>
            <a:r>
              <a:rPr lang="zh-CN" altLang="en-US" sz="2000" dirty="0">
                <a:solidFill>
                  <a:srgbClr val="0070C0"/>
                </a:solidFill>
              </a:rPr>
              <a:t> </a:t>
            </a:r>
            <a:r>
              <a:rPr lang="en-US" altLang="zh-CN" sz="2000" dirty="0">
                <a:solidFill>
                  <a:srgbClr val="0070C0"/>
                </a:solidFill>
              </a:rPr>
              <a:t>adjacency</a:t>
            </a:r>
            <a:r>
              <a:rPr lang="zh-CN" altLang="en-US" sz="2000" dirty="0">
                <a:solidFill>
                  <a:srgbClr val="0070C0"/>
                </a:solidFill>
              </a:rPr>
              <a:t> </a:t>
            </a:r>
            <a:r>
              <a:rPr lang="en-US" altLang="zh-CN" sz="2000" dirty="0">
                <a:solidFill>
                  <a:srgbClr val="0070C0"/>
                </a:solidFill>
              </a:rPr>
              <a:t>list</a:t>
            </a:r>
            <a:endParaRPr lang="en-US" sz="2000" dirty="0">
              <a:solidFill>
                <a:srgbClr val="0070C0"/>
              </a:solidFill>
            </a:endParaRPr>
          </a:p>
        </p:txBody>
      </p:sp>
    </p:spTree>
    <p:extLst>
      <p:ext uri="{BB962C8B-B14F-4D97-AF65-F5344CB8AC3E}">
        <p14:creationId xmlns:p14="http://schemas.microsoft.com/office/powerpoint/2010/main" val="451102981"/>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b="1" dirty="0"/>
              <a:t>Vertex </a:t>
            </a:r>
            <a:r>
              <a:rPr lang="en-US" altLang="zh-CN" b="1" dirty="0"/>
              <a:t>Pulling</a:t>
            </a:r>
            <a:r>
              <a:rPr lang="zh-CN" altLang="en-US" b="1" dirty="0"/>
              <a:t> </a:t>
            </a:r>
            <a:r>
              <a:rPr lang="en-US" altLang="zh-CN" b="1" dirty="0"/>
              <a:t>&amp;</a:t>
            </a:r>
            <a:r>
              <a:rPr lang="zh-CN" altLang="en-US" b="1" dirty="0"/>
              <a:t> </a:t>
            </a:r>
            <a:r>
              <a:rPr lang="en-US" altLang="zh-CN" b="1" dirty="0"/>
              <a:t>Remote</a:t>
            </a:r>
            <a:r>
              <a:rPr lang="zh-CN" altLang="en-US" b="1" dirty="0"/>
              <a:t> </a:t>
            </a:r>
            <a:r>
              <a:rPr lang="en-US" altLang="zh-CN" b="1" dirty="0"/>
              <a:t>Vertex</a:t>
            </a:r>
            <a:r>
              <a:rPr lang="zh-CN" altLang="en-US" b="1" dirty="0"/>
              <a:t> </a:t>
            </a:r>
            <a:r>
              <a:rPr lang="en-US" altLang="zh-CN" b="1" dirty="0"/>
              <a:t>Caching</a:t>
            </a:r>
            <a:endParaRPr lang="en-US" b="1" dirty="0"/>
          </a:p>
          <a:p>
            <a:pPr lvl="1"/>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119</a:t>
            </a:fld>
            <a:endParaRPr lang="en-US" sz="2000" dirty="0">
              <a:solidFill>
                <a:schemeClr val="tx1"/>
              </a:solidFill>
              <a:latin typeface="Arial" pitchFamily="34" charset="0"/>
              <a:cs typeface="Arial" pitchFamily="34" charset="0"/>
            </a:endParaRPr>
          </a:p>
        </p:txBody>
      </p:sp>
      <p:cxnSp>
        <p:nvCxnSpPr>
          <p:cNvPr id="60" name="直接箭头连接符 24"/>
          <p:cNvCxnSpPr/>
          <p:nvPr/>
        </p:nvCxnSpPr>
        <p:spPr>
          <a:xfrm>
            <a:off x="1315988" y="5197623"/>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椭圆 25"/>
          <p:cNvSpPr/>
          <p:nvPr/>
        </p:nvSpPr>
        <p:spPr>
          <a:xfrm>
            <a:off x="1038175" y="5051573"/>
            <a:ext cx="314325"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0</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62" name="表格 26"/>
          <p:cNvGraphicFramePr>
            <a:graphicFrameLocks noGrp="1"/>
          </p:cNvGraphicFramePr>
          <p:nvPr/>
        </p:nvGraphicFramePr>
        <p:xfrm>
          <a:off x="1646188" y="5051573"/>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63" name="直接箭头连接符 27"/>
          <p:cNvCxnSpPr/>
          <p:nvPr/>
        </p:nvCxnSpPr>
        <p:spPr>
          <a:xfrm>
            <a:off x="3776613" y="5197623"/>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椭圆 28"/>
          <p:cNvSpPr/>
          <p:nvPr/>
        </p:nvSpPr>
        <p:spPr>
          <a:xfrm>
            <a:off x="3497213" y="5051573"/>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1</a:t>
            </a:r>
            <a:endParaRPr lang="zh-CN" altLang="en-US" sz="2000">
              <a:latin typeface="Times New Roman" panose="02020603050405020304" pitchFamily="18" charset="0"/>
              <a:cs typeface="Times New Roman" panose="02020603050405020304" pitchFamily="18" charset="0"/>
            </a:endParaRPr>
          </a:p>
        </p:txBody>
      </p:sp>
      <p:graphicFrame>
        <p:nvGraphicFramePr>
          <p:cNvPr id="65" name="表格 29"/>
          <p:cNvGraphicFramePr>
            <a:graphicFrameLocks noGrp="1"/>
          </p:cNvGraphicFramePr>
          <p:nvPr/>
        </p:nvGraphicFramePr>
        <p:xfrm>
          <a:off x="4106813" y="5051573"/>
          <a:ext cx="105092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66" name="直接箭头连接符 30"/>
          <p:cNvCxnSpPr/>
          <p:nvPr/>
        </p:nvCxnSpPr>
        <p:spPr>
          <a:xfrm>
            <a:off x="6259463" y="5197623"/>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椭圆 31"/>
          <p:cNvSpPr/>
          <p:nvPr/>
        </p:nvSpPr>
        <p:spPr>
          <a:xfrm>
            <a:off x="5980063" y="5051573"/>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2</a:t>
            </a:r>
            <a:endParaRPr lang="zh-CN" altLang="en-US" sz="2000">
              <a:latin typeface="Times New Roman" panose="02020603050405020304" pitchFamily="18" charset="0"/>
              <a:cs typeface="Times New Roman" panose="02020603050405020304" pitchFamily="18" charset="0"/>
            </a:endParaRPr>
          </a:p>
        </p:txBody>
      </p:sp>
      <p:graphicFrame>
        <p:nvGraphicFramePr>
          <p:cNvPr id="68" name="表格 32"/>
          <p:cNvGraphicFramePr>
            <a:graphicFrameLocks noGrp="1"/>
          </p:cNvGraphicFramePr>
          <p:nvPr/>
        </p:nvGraphicFramePr>
        <p:xfrm>
          <a:off x="6589663" y="5051573"/>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69" name="直接箭头连接符 33"/>
          <p:cNvCxnSpPr/>
          <p:nvPr/>
        </p:nvCxnSpPr>
        <p:spPr>
          <a:xfrm>
            <a:off x="1315988" y="5611961"/>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椭圆 34"/>
          <p:cNvSpPr/>
          <p:nvPr/>
        </p:nvSpPr>
        <p:spPr>
          <a:xfrm>
            <a:off x="1038175" y="5465911"/>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3</a:t>
            </a:r>
            <a:endParaRPr lang="zh-CN" altLang="en-US" sz="2000">
              <a:latin typeface="Times New Roman" panose="02020603050405020304" pitchFamily="18" charset="0"/>
              <a:cs typeface="Times New Roman" panose="02020603050405020304" pitchFamily="18" charset="0"/>
            </a:endParaRPr>
          </a:p>
        </p:txBody>
      </p:sp>
      <p:graphicFrame>
        <p:nvGraphicFramePr>
          <p:cNvPr id="71" name="表格 35"/>
          <p:cNvGraphicFramePr>
            <a:graphicFrameLocks noGrp="1"/>
          </p:cNvGraphicFramePr>
          <p:nvPr/>
        </p:nvGraphicFramePr>
        <p:xfrm>
          <a:off x="1646188" y="5465911"/>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72" name="直接箭头连接符 36"/>
          <p:cNvCxnSpPr/>
          <p:nvPr/>
        </p:nvCxnSpPr>
        <p:spPr>
          <a:xfrm>
            <a:off x="3776613" y="5611961"/>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椭圆 37"/>
          <p:cNvSpPr/>
          <p:nvPr/>
        </p:nvSpPr>
        <p:spPr>
          <a:xfrm>
            <a:off x="3497213" y="5465911"/>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4</a:t>
            </a:r>
            <a:endParaRPr lang="zh-CN" altLang="en-US" sz="2000">
              <a:latin typeface="Times New Roman" panose="02020603050405020304" pitchFamily="18" charset="0"/>
              <a:cs typeface="Times New Roman" panose="02020603050405020304" pitchFamily="18" charset="0"/>
            </a:endParaRPr>
          </a:p>
        </p:txBody>
      </p:sp>
      <p:graphicFrame>
        <p:nvGraphicFramePr>
          <p:cNvPr id="74" name="表格 38"/>
          <p:cNvGraphicFramePr>
            <a:graphicFrameLocks noGrp="1"/>
          </p:cNvGraphicFramePr>
          <p:nvPr/>
        </p:nvGraphicFramePr>
        <p:xfrm>
          <a:off x="4106813" y="5465911"/>
          <a:ext cx="105092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75" name="直接箭头连接符 39"/>
          <p:cNvCxnSpPr/>
          <p:nvPr/>
        </p:nvCxnSpPr>
        <p:spPr>
          <a:xfrm>
            <a:off x="6259463" y="5611961"/>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椭圆 40"/>
          <p:cNvSpPr/>
          <p:nvPr/>
        </p:nvSpPr>
        <p:spPr>
          <a:xfrm>
            <a:off x="5980063" y="5465911"/>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5</a:t>
            </a:r>
            <a:endParaRPr lang="zh-CN" altLang="en-US" sz="2000">
              <a:latin typeface="Times New Roman" panose="02020603050405020304" pitchFamily="18" charset="0"/>
              <a:cs typeface="Times New Roman" panose="02020603050405020304" pitchFamily="18" charset="0"/>
            </a:endParaRPr>
          </a:p>
        </p:txBody>
      </p:sp>
      <p:graphicFrame>
        <p:nvGraphicFramePr>
          <p:cNvPr id="77" name="表格 41"/>
          <p:cNvGraphicFramePr>
            <a:graphicFrameLocks noGrp="1"/>
          </p:cNvGraphicFramePr>
          <p:nvPr/>
        </p:nvGraphicFramePr>
        <p:xfrm>
          <a:off x="6589663" y="5465911"/>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78" name="直接箭头连接符 42"/>
          <p:cNvCxnSpPr/>
          <p:nvPr/>
        </p:nvCxnSpPr>
        <p:spPr>
          <a:xfrm>
            <a:off x="1315988" y="6037411"/>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椭圆 43"/>
          <p:cNvSpPr/>
          <p:nvPr/>
        </p:nvSpPr>
        <p:spPr>
          <a:xfrm>
            <a:off x="1038175" y="5891361"/>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6</a:t>
            </a:r>
            <a:endParaRPr lang="zh-CN" altLang="en-US" sz="2000">
              <a:latin typeface="Times New Roman" panose="02020603050405020304" pitchFamily="18" charset="0"/>
              <a:cs typeface="Times New Roman" panose="02020603050405020304" pitchFamily="18" charset="0"/>
            </a:endParaRPr>
          </a:p>
        </p:txBody>
      </p:sp>
      <p:graphicFrame>
        <p:nvGraphicFramePr>
          <p:cNvPr id="80" name="表格 44"/>
          <p:cNvGraphicFramePr>
            <a:graphicFrameLocks noGrp="1"/>
          </p:cNvGraphicFramePr>
          <p:nvPr/>
        </p:nvGraphicFramePr>
        <p:xfrm>
          <a:off x="1646188" y="5891361"/>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81" name="直接箭头连接符 45"/>
          <p:cNvCxnSpPr/>
          <p:nvPr/>
        </p:nvCxnSpPr>
        <p:spPr>
          <a:xfrm>
            <a:off x="3790900" y="6037411"/>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椭圆 46"/>
          <p:cNvSpPr/>
          <p:nvPr/>
        </p:nvSpPr>
        <p:spPr>
          <a:xfrm>
            <a:off x="3497213" y="5891361"/>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7</a:t>
            </a:r>
            <a:endParaRPr lang="zh-CN" altLang="en-US" sz="2000">
              <a:latin typeface="Times New Roman" panose="02020603050405020304" pitchFamily="18" charset="0"/>
              <a:cs typeface="Times New Roman" panose="02020603050405020304" pitchFamily="18" charset="0"/>
            </a:endParaRPr>
          </a:p>
        </p:txBody>
      </p:sp>
      <p:graphicFrame>
        <p:nvGraphicFramePr>
          <p:cNvPr id="83" name="表格 47"/>
          <p:cNvGraphicFramePr>
            <a:graphicFrameLocks noGrp="1"/>
          </p:cNvGraphicFramePr>
          <p:nvPr/>
        </p:nvGraphicFramePr>
        <p:xfrm>
          <a:off x="4106813" y="5891361"/>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84" name="直接箭头连接符 48"/>
          <p:cNvCxnSpPr/>
          <p:nvPr/>
        </p:nvCxnSpPr>
        <p:spPr>
          <a:xfrm>
            <a:off x="6273750" y="6037411"/>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椭圆 49"/>
          <p:cNvSpPr/>
          <p:nvPr/>
        </p:nvSpPr>
        <p:spPr>
          <a:xfrm>
            <a:off x="5980063" y="5891361"/>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graphicFrame>
        <p:nvGraphicFramePr>
          <p:cNvPr id="86" name="表格 50"/>
          <p:cNvGraphicFramePr>
            <a:graphicFrameLocks noGrp="1"/>
          </p:cNvGraphicFramePr>
          <p:nvPr/>
        </p:nvGraphicFramePr>
        <p:xfrm>
          <a:off x="6589663" y="5891361"/>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87" name="矩形 51"/>
          <p:cNvSpPr/>
          <p:nvPr/>
        </p:nvSpPr>
        <p:spPr>
          <a:xfrm>
            <a:off x="869900" y="2996952"/>
            <a:ext cx="2336800" cy="358177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88" name="矩形 52"/>
          <p:cNvSpPr/>
          <p:nvPr/>
        </p:nvSpPr>
        <p:spPr>
          <a:xfrm>
            <a:off x="3352750" y="2996953"/>
            <a:ext cx="2336800" cy="358177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89" name="矩形 53"/>
          <p:cNvSpPr/>
          <p:nvPr/>
        </p:nvSpPr>
        <p:spPr>
          <a:xfrm>
            <a:off x="5835600" y="2996953"/>
            <a:ext cx="2336800" cy="358177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90" name="矩形 84"/>
          <p:cNvSpPr>
            <a:spLocks noChangeArrowheads="1"/>
          </p:cNvSpPr>
          <p:nvPr/>
        </p:nvSpPr>
        <p:spPr bwMode="auto">
          <a:xfrm>
            <a:off x="2655850" y="6131073"/>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0</a:t>
            </a:r>
            <a:endParaRPr lang="zh-CN" altLang="en-US" baseline="-25000" dirty="0">
              <a:latin typeface="Times New Roman" panose="02020603050405020304" pitchFamily="18" charset="0"/>
              <a:cs typeface="Times New Roman" panose="02020603050405020304" pitchFamily="18" charset="0"/>
            </a:endParaRPr>
          </a:p>
        </p:txBody>
      </p:sp>
      <p:sp>
        <p:nvSpPr>
          <p:cNvPr id="91" name="矩形 86"/>
          <p:cNvSpPr>
            <a:spLocks noChangeArrowheads="1"/>
          </p:cNvSpPr>
          <p:nvPr/>
        </p:nvSpPr>
        <p:spPr bwMode="auto">
          <a:xfrm>
            <a:off x="5138700" y="6131073"/>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a:latin typeface="Times New Roman" panose="02020603050405020304" pitchFamily="18" charset="0"/>
                <a:cs typeface="Times New Roman" panose="02020603050405020304" pitchFamily="18" charset="0"/>
              </a:rPr>
              <a:t>M</a:t>
            </a:r>
            <a:r>
              <a:rPr lang="en-US" altLang="zh-CN" baseline="-25000">
                <a:latin typeface="Times New Roman" panose="02020603050405020304" pitchFamily="18" charset="0"/>
                <a:cs typeface="Times New Roman" panose="02020603050405020304" pitchFamily="18" charset="0"/>
              </a:rPr>
              <a:t>1</a:t>
            </a:r>
            <a:endParaRPr lang="zh-CN" altLang="en-US" baseline="-25000">
              <a:latin typeface="Times New Roman" panose="02020603050405020304" pitchFamily="18" charset="0"/>
              <a:cs typeface="Times New Roman" panose="02020603050405020304" pitchFamily="18" charset="0"/>
            </a:endParaRPr>
          </a:p>
        </p:txBody>
      </p:sp>
      <p:sp>
        <p:nvSpPr>
          <p:cNvPr id="92" name="矩形 87"/>
          <p:cNvSpPr>
            <a:spLocks noChangeArrowheads="1"/>
          </p:cNvSpPr>
          <p:nvPr/>
        </p:nvSpPr>
        <p:spPr bwMode="auto">
          <a:xfrm>
            <a:off x="7621550" y="6131073"/>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a:latin typeface="Times New Roman" panose="02020603050405020304" pitchFamily="18" charset="0"/>
                <a:cs typeface="Times New Roman" panose="02020603050405020304" pitchFamily="18" charset="0"/>
              </a:rPr>
              <a:t>M</a:t>
            </a:r>
            <a:r>
              <a:rPr lang="en-US" altLang="zh-CN" baseline="-25000">
                <a:latin typeface="Times New Roman" panose="02020603050405020304" pitchFamily="18" charset="0"/>
                <a:cs typeface="Times New Roman" panose="02020603050405020304" pitchFamily="18" charset="0"/>
              </a:rPr>
              <a:t>2</a:t>
            </a:r>
            <a:endParaRPr lang="zh-CN" altLang="en-US" baseline="-250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063656" y="3024396"/>
            <a:ext cx="1884951" cy="1884951"/>
          </a:xfrm>
          <a:prstGeom prst="rect">
            <a:avLst/>
          </a:prstGeom>
        </p:spPr>
      </p:pic>
      <p:pic>
        <p:nvPicPr>
          <p:cNvPr id="93" name="Picture 92"/>
          <p:cNvPicPr>
            <a:picLocks noChangeAspect="1"/>
          </p:cNvPicPr>
          <p:nvPr/>
        </p:nvPicPr>
        <p:blipFill>
          <a:blip r:embed="rId3"/>
          <a:stretch>
            <a:fillRect/>
          </a:stretch>
        </p:blipFill>
        <p:spPr>
          <a:xfrm>
            <a:off x="3578674" y="3038034"/>
            <a:ext cx="1884951" cy="1884951"/>
          </a:xfrm>
          <a:prstGeom prst="rect">
            <a:avLst/>
          </a:prstGeom>
        </p:spPr>
      </p:pic>
      <p:pic>
        <p:nvPicPr>
          <p:cNvPr id="94" name="Picture 93"/>
          <p:cNvPicPr>
            <a:picLocks noChangeAspect="1"/>
          </p:cNvPicPr>
          <p:nvPr/>
        </p:nvPicPr>
        <p:blipFill>
          <a:blip r:embed="rId3"/>
          <a:stretch>
            <a:fillRect/>
          </a:stretch>
        </p:blipFill>
        <p:spPr>
          <a:xfrm>
            <a:off x="6061524" y="3026680"/>
            <a:ext cx="1884951" cy="1884951"/>
          </a:xfrm>
          <a:prstGeom prst="rect">
            <a:avLst/>
          </a:prstGeom>
        </p:spPr>
      </p:pic>
      <p:cxnSp>
        <p:nvCxnSpPr>
          <p:cNvPr id="95" name="直接箭头连接符 24"/>
          <p:cNvCxnSpPr/>
          <p:nvPr/>
        </p:nvCxnSpPr>
        <p:spPr>
          <a:xfrm>
            <a:off x="4108413" y="3492409"/>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 name="椭圆 25"/>
          <p:cNvSpPr/>
          <p:nvPr/>
        </p:nvSpPr>
        <p:spPr>
          <a:xfrm>
            <a:off x="3830600" y="3346359"/>
            <a:ext cx="314325"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0</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97" name="表格 26"/>
          <p:cNvGraphicFramePr>
            <a:graphicFrameLocks noGrp="1"/>
          </p:cNvGraphicFramePr>
          <p:nvPr/>
        </p:nvGraphicFramePr>
        <p:xfrm>
          <a:off x="4438613" y="3346359"/>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99" name="直接箭头连接符 42"/>
          <p:cNvCxnSpPr/>
          <p:nvPr/>
        </p:nvCxnSpPr>
        <p:spPr>
          <a:xfrm>
            <a:off x="6590111" y="3492409"/>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椭圆 43"/>
          <p:cNvSpPr/>
          <p:nvPr/>
        </p:nvSpPr>
        <p:spPr>
          <a:xfrm>
            <a:off x="6312298" y="3346359"/>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6</a:t>
            </a:r>
            <a:endParaRPr lang="zh-CN" altLang="en-US" sz="2000">
              <a:latin typeface="Times New Roman" panose="02020603050405020304" pitchFamily="18" charset="0"/>
              <a:cs typeface="Times New Roman" panose="02020603050405020304" pitchFamily="18" charset="0"/>
            </a:endParaRPr>
          </a:p>
        </p:txBody>
      </p:sp>
      <p:graphicFrame>
        <p:nvGraphicFramePr>
          <p:cNvPr id="101" name="表格 44"/>
          <p:cNvGraphicFramePr>
            <a:graphicFrameLocks noGrp="1"/>
          </p:cNvGraphicFramePr>
          <p:nvPr/>
        </p:nvGraphicFramePr>
        <p:xfrm>
          <a:off x="6920311" y="3346359"/>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102" name="直接箭头连接符 48"/>
          <p:cNvCxnSpPr/>
          <p:nvPr/>
        </p:nvCxnSpPr>
        <p:spPr>
          <a:xfrm>
            <a:off x="1602385" y="3492409"/>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椭圆 49"/>
          <p:cNvSpPr/>
          <p:nvPr/>
        </p:nvSpPr>
        <p:spPr>
          <a:xfrm>
            <a:off x="1308698" y="3346359"/>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graphicFrame>
        <p:nvGraphicFramePr>
          <p:cNvPr id="104" name="表格 50"/>
          <p:cNvGraphicFramePr>
            <a:graphicFrameLocks noGrp="1"/>
          </p:cNvGraphicFramePr>
          <p:nvPr/>
        </p:nvGraphicFramePr>
        <p:xfrm>
          <a:off x="1918298" y="3346359"/>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105" name="直接箭头连接符 48"/>
          <p:cNvCxnSpPr/>
          <p:nvPr/>
        </p:nvCxnSpPr>
        <p:spPr>
          <a:xfrm>
            <a:off x="4144116" y="3942460"/>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 name="椭圆 49"/>
          <p:cNvSpPr/>
          <p:nvPr/>
        </p:nvSpPr>
        <p:spPr>
          <a:xfrm>
            <a:off x="3850429" y="3796410"/>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graphicFrame>
        <p:nvGraphicFramePr>
          <p:cNvPr id="107" name="表格 50"/>
          <p:cNvGraphicFramePr>
            <a:graphicFrameLocks noGrp="1"/>
          </p:cNvGraphicFramePr>
          <p:nvPr/>
        </p:nvGraphicFramePr>
        <p:xfrm>
          <a:off x="4460029" y="3796410"/>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108" name="直接箭头连接符 39"/>
          <p:cNvCxnSpPr/>
          <p:nvPr/>
        </p:nvCxnSpPr>
        <p:spPr>
          <a:xfrm>
            <a:off x="1578466" y="3919433"/>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椭圆 40"/>
          <p:cNvSpPr/>
          <p:nvPr/>
        </p:nvSpPr>
        <p:spPr>
          <a:xfrm>
            <a:off x="1299066" y="3773383"/>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5</a:t>
            </a:r>
            <a:endParaRPr lang="zh-CN" altLang="en-US" sz="2000">
              <a:latin typeface="Times New Roman" panose="02020603050405020304" pitchFamily="18" charset="0"/>
              <a:cs typeface="Times New Roman" panose="02020603050405020304" pitchFamily="18" charset="0"/>
            </a:endParaRPr>
          </a:p>
        </p:txBody>
      </p:sp>
      <p:graphicFrame>
        <p:nvGraphicFramePr>
          <p:cNvPr id="110" name="表格 41"/>
          <p:cNvGraphicFramePr>
            <a:graphicFrameLocks noGrp="1"/>
          </p:cNvGraphicFramePr>
          <p:nvPr/>
        </p:nvGraphicFramePr>
        <p:xfrm>
          <a:off x="1908666" y="3773383"/>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6" name="Rectangle 55">
            <a:extLst>
              <a:ext uri="{FF2B5EF4-FFF2-40B4-BE49-F238E27FC236}">
                <a16:creationId xmlns:a16="http://schemas.microsoft.com/office/drawing/2014/main" id="{21D72CB4-15B0-E44D-B162-3DDA0FFFD39C}"/>
              </a:ext>
            </a:extLst>
          </p:cNvPr>
          <p:cNvSpPr/>
          <p:nvPr/>
        </p:nvSpPr>
        <p:spPr>
          <a:xfrm>
            <a:off x="889248" y="2524833"/>
            <a:ext cx="7427168" cy="400110"/>
          </a:xfrm>
          <a:prstGeom prst="rect">
            <a:avLst/>
          </a:prstGeom>
        </p:spPr>
        <p:txBody>
          <a:bodyPr wrap="square">
            <a:spAutoFit/>
          </a:bodyPr>
          <a:lstStyle/>
          <a:p>
            <a:r>
              <a:rPr lang="en-US" altLang="zh-CN" sz="2000" dirty="0">
                <a:solidFill>
                  <a:srgbClr val="0070C0"/>
                </a:solidFill>
              </a:rPr>
              <a:t>Tasks</a:t>
            </a:r>
            <a:r>
              <a:rPr lang="zh-CN" altLang="en-US" sz="2000" dirty="0">
                <a:solidFill>
                  <a:srgbClr val="0070C0"/>
                </a:solidFill>
              </a:rPr>
              <a:t> </a:t>
            </a:r>
            <a:r>
              <a:rPr lang="en-US" altLang="zh-CN" sz="2000" dirty="0">
                <a:solidFill>
                  <a:srgbClr val="0070C0"/>
                </a:solidFill>
              </a:rPr>
              <a:t>can</a:t>
            </a:r>
            <a:r>
              <a:rPr lang="zh-CN" altLang="en-US" sz="2000" dirty="0">
                <a:solidFill>
                  <a:srgbClr val="0070C0"/>
                </a:solidFill>
              </a:rPr>
              <a:t> </a:t>
            </a:r>
            <a:r>
              <a:rPr lang="en-US" altLang="zh-CN" sz="2000" dirty="0">
                <a:solidFill>
                  <a:srgbClr val="0070C0"/>
                </a:solidFill>
              </a:rPr>
              <a:t>share</a:t>
            </a:r>
            <a:r>
              <a:rPr lang="zh-CN" altLang="en-US" sz="2000" dirty="0">
                <a:solidFill>
                  <a:srgbClr val="0070C0"/>
                </a:solidFill>
              </a:rPr>
              <a:t> </a:t>
            </a:r>
            <a:r>
              <a:rPr lang="en-US" altLang="zh-CN" sz="2000" dirty="0">
                <a:solidFill>
                  <a:srgbClr val="0070C0"/>
                </a:solidFill>
              </a:rPr>
              <a:t>vertices</a:t>
            </a:r>
            <a:r>
              <a:rPr lang="zh-CN" altLang="en-US" sz="2000" dirty="0">
                <a:solidFill>
                  <a:srgbClr val="0070C0"/>
                </a:solidFill>
              </a:rPr>
              <a:t> </a:t>
            </a:r>
            <a:r>
              <a:rPr lang="en-US" altLang="zh-CN" sz="2000" dirty="0">
                <a:solidFill>
                  <a:srgbClr val="0070C0"/>
                </a:solidFill>
              </a:rPr>
              <a:t>to</a:t>
            </a:r>
            <a:r>
              <a:rPr lang="zh-CN" altLang="en-US" sz="2000" dirty="0">
                <a:solidFill>
                  <a:srgbClr val="0070C0"/>
                </a:solidFill>
              </a:rPr>
              <a:t> </a:t>
            </a:r>
            <a:r>
              <a:rPr lang="en-US" altLang="zh-CN" sz="2000" dirty="0">
                <a:solidFill>
                  <a:srgbClr val="0070C0"/>
                </a:solidFill>
              </a:rPr>
              <a:t>reduce</a:t>
            </a:r>
            <a:r>
              <a:rPr lang="zh-CN" altLang="en-US" sz="2000" dirty="0">
                <a:solidFill>
                  <a:srgbClr val="0070C0"/>
                </a:solidFill>
              </a:rPr>
              <a:t> </a:t>
            </a:r>
            <a:r>
              <a:rPr lang="en-US" altLang="zh-CN" sz="2000" dirty="0">
                <a:solidFill>
                  <a:srgbClr val="0070C0"/>
                </a:solidFill>
              </a:rPr>
              <a:t>#</a:t>
            </a:r>
            <a:r>
              <a:rPr lang="zh-CN" altLang="en-US" sz="2000" dirty="0">
                <a:solidFill>
                  <a:srgbClr val="0070C0"/>
                </a:solidFill>
              </a:rPr>
              <a:t> </a:t>
            </a:r>
            <a:r>
              <a:rPr lang="en-US" altLang="zh-CN" sz="2000" dirty="0">
                <a:solidFill>
                  <a:srgbClr val="0070C0"/>
                </a:solidFill>
              </a:rPr>
              <a:t>of</a:t>
            </a:r>
            <a:r>
              <a:rPr lang="zh-CN" altLang="en-US" sz="2000" dirty="0">
                <a:solidFill>
                  <a:srgbClr val="0070C0"/>
                </a:solidFill>
              </a:rPr>
              <a:t> </a:t>
            </a:r>
            <a:r>
              <a:rPr lang="en-US" altLang="zh-CN" sz="2000" dirty="0">
                <a:solidFill>
                  <a:srgbClr val="0070C0"/>
                </a:solidFill>
              </a:rPr>
              <a:t>remote</a:t>
            </a:r>
            <a:r>
              <a:rPr lang="zh-CN" altLang="en-US" sz="2000" dirty="0">
                <a:solidFill>
                  <a:srgbClr val="0070C0"/>
                </a:solidFill>
              </a:rPr>
              <a:t> </a:t>
            </a:r>
            <a:r>
              <a:rPr lang="en-US" altLang="zh-CN" sz="2000" dirty="0">
                <a:solidFill>
                  <a:srgbClr val="0070C0"/>
                </a:solidFill>
              </a:rPr>
              <a:t>vertex</a:t>
            </a:r>
            <a:r>
              <a:rPr lang="zh-CN" altLang="en-US" sz="2000" dirty="0">
                <a:solidFill>
                  <a:srgbClr val="0070C0"/>
                </a:solidFill>
              </a:rPr>
              <a:t> </a:t>
            </a:r>
            <a:r>
              <a:rPr lang="en-US" altLang="zh-CN" sz="2000" dirty="0">
                <a:solidFill>
                  <a:srgbClr val="0070C0"/>
                </a:solidFill>
              </a:rPr>
              <a:t>requests</a:t>
            </a:r>
            <a:endParaRPr lang="en-US" sz="2000" dirty="0">
              <a:solidFill>
                <a:srgbClr val="0070C0"/>
              </a:solidFill>
            </a:endParaRPr>
          </a:p>
        </p:txBody>
      </p:sp>
    </p:spTree>
    <p:extLst>
      <p:ext uri="{BB962C8B-B14F-4D97-AF65-F5344CB8AC3E}">
        <p14:creationId xmlns:p14="http://schemas.microsoft.com/office/powerpoint/2010/main" val="408772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Problem</a:t>
            </a:r>
            <a:r>
              <a:rPr lang="zh-CN" altLang="en-US" sz="4800" dirty="0"/>
              <a:t> </a:t>
            </a:r>
            <a:r>
              <a:rPr lang="en-US" altLang="zh-CN" sz="4800" dirty="0"/>
              <a:t>Categorization</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Category</a:t>
            </a:r>
            <a:r>
              <a:rPr lang="zh-CN" altLang="en-US" sz="3600" b="1" dirty="0"/>
              <a:t> </a:t>
            </a:r>
            <a:r>
              <a:rPr lang="en-US" altLang="zh-CN" sz="3600" b="1" dirty="0"/>
              <a:t>III:</a:t>
            </a:r>
            <a:r>
              <a:rPr lang="zh-CN" altLang="en-US" sz="3600" b="1" dirty="0"/>
              <a:t> </a:t>
            </a:r>
            <a:r>
              <a:rPr lang="en-US" altLang="zh-CN" sz="3600" b="1" dirty="0"/>
              <a:t>Patterns</a:t>
            </a:r>
            <a:r>
              <a:rPr lang="zh-CN" altLang="en-US" sz="3600" b="1" dirty="0"/>
              <a:t> </a:t>
            </a:r>
            <a:r>
              <a:rPr lang="en-US" altLang="zh-CN" sz="3600" b="1" dirty="0"/>
              <a:t>from</a:t>
            </a:r>
            <a:r>
              <a:rPr lang="zh-CN" altLang="en-US" sz="3600" b="1" dirty="0"/>
              <a:t> </a:t>
            </a:r>
            <a:r>
              <a:rPr lang="en-US" altLang="zh-CN" sz="3600" b="1" dirty="0"/>
              <a:t>a</a:t>
            </a:r>
            <a:r>
              <a:rPr lang="zh-CN" altLang="en-US" sz="3600" b="1" dirty="0"/>
              <a:t> </a:t>
            </a:r>
            <a:r>
              <a:rPr lang="en-US" altLang="zh-CN" sz="3600" b="1" dirty="0"/>
              <a:t>Big</a:t>
            </a:r>
            <a:r>
              <a:rPr lang="zh-CN" altLang="en-US" sz="3600" b="1" dirty="0"/>
              <a:t> </a:t>
            </a:r>
            <a:r>
              <a:rPr lang="en-US" altLang="zh-CN" sz="3600" b="1" dirty="0"/>
              <a:t>Graph</a:t>
            </a:r>
            <a:endParaRPr lang="en-US" altLang="zh-CN" sz="2800" dirty="0"/>
          </a:p>
          <a:p>
            <a:pPr lvl="1">
              <a:buFont typeface="Arial" charset="0"/>
              <a:buChar char="•"/>
            </a:pPr>
            <a:r>
              <a:rPr lang="en-US" altLang="zh-CN" sz="2800" dirty="0"/>
              <a:t>Examples:</a:t>
            </a:r>
            <a:r>
              <a:rPr lang="zh-CN" altLang="en-US" sz="2800" dirty="0"/>
              <a:t> </a:t>
            </a:r>
            <a:r>
              <a:rPr lang="en-US" altLang="zh-CN" sz="2800" dirty="0"/>
              <a:t>dense</a:t>
            </a:r>
            <a:r>
              <a:rPr lang="zh-CN" altLang="en-US" sz="2800" dirty="0"/>
              <a:t> </a:t>
            </a:r>
            <a:r>
              <a:rPr lang="en-US" altLang="zh-CN" sz="2800" dirty="0"/>
              <a:t>subgraph</a:t>
            </a:r>
            <a:r>
              <a:rPr lang="zh-CN" altLang="en-US" sz="2800" dirty="0"/>
              <a:t> </a:t>
            </a:r>
            <a:r>
              <a:rPr lang="en-US" altLang="zh-CN" sz="2800" dirty="0"/>
              <a:t>mining</a:t>
            </a:r>
            <a:r>
              <a:rPr lang="zh-CN" altLang="en-US" sz="2800" dirty="0"/>
              <a:t> </a:t>
            </a:r>
            <a:r>
              <a:rPr lang="en-US" altLang="zh-CN" sz="2800" dirty="0"/>
              <a:t>(</a:t>
            </a:r>
            <a:r>
              <a:rPr lang="en-US" altLang="zh-CN" sz="2800" dirty="0">
                <a:solidFill>
                  <a:srgbClr val="0070C0"/>
                </a:solidFill>
              </a:rPr>
              <a:t>triangle</a:t>
            </a:r>
            <a:r>
              <a:rPr lang="en-US" altLang="zh-CN" sz="2800" dirty="0"/>
              <a:t>,</a:t>
            </a:r>
            <a:r>
              <a:rPr lang="zh-CN" altLang="en-US" sz="2800" dirty="0"/>
              <a:t> </a:t>
            </a:r>
            <a:r>
              <a:rPr lang="en-US" altLang="zh-CN" sz="2800" i="1" dirty="0">
                <a:solidFill>
                  <a:srgbClr val="0070C0"/>
                </a:solidFill>
              </a:rPr>
              <a:t>k</a:t>
            </a:r>
            <a:r>
              <a:rPr lang="en-US" altLang="zh-CN" sz="2800" dirty="0">
                <a:solidFill>
                  <a:srgbClr val="0070C0"/>
                </a:solidFill>
              </a:rPr>
              <a:t>-truss</a:t>
            </a:r>
            <a:r>
              <a:rPr lang="en-US" altLang="zh-CN" sz="2800" dirty="0"/>
              <a:t>,</a:t>
            </a:r>
            <a:r>
              <a:rPr lang="zh-CN" altLang="en-US" sz="2800" dirty="0"/>
              <a:t> </a:t>
            </a:r>
            <a:r>
              <a:rPr lang="en-US" altLang="zh-CN" sz="2800" dirty="0">
                <a:solidFill>
                  <a:srgbClr val="0070C0"/>
                </a:solidFill>
              </a:rPr>
              <a:t>clique</a:t>
            </a:r>
            <a:r>
              <a:rPr lang="en-US" altLang="zh-CN" sz="2800" dirty="0"/>
              <a:t>,</a:t>
            </a:r>
            <a:r>
              <a:rPr lang="zh-CN" altLang="en-US" sz="2800" dirty="0"/>
              <a:t> </a:t>
            </a:r>
            <a:r>
              <a:rPr lang="en-US" altLang="zh-CN" sz="2800" i="1" dirty="0">
                <a:solidFill>
                  <a:srgbClr val="0070C0"/>
                </a:solidFill>
              </a:rPr>
              <a:t>k</a:t>
            </a:r>
            <a:r>
              <a:rPr lang="en-US" altLang="zh-CN" sz="2800" dirty="0">
                <a:solidFill>
                  <a:srgbClr val="0070C0"/>
                </a:solidFill>
              </a:rPr>
              <a:t>-plex</a:t>
            </a:r>
            <a:r>
              <a:rPr lang="en-US" altLang="zh-CN" sz="2800" dirty="0"/>
              <a:t>,</a:t>
            </a:r>
            <a:r>
              <a:rPr lang="zh-CN" altLang="en-US" sz="2800" dirty="0"/>
              <a:t> </a:t>
            </a:r>
            <a:r>
              <a:rPr lang="el-GR" altLang="zh-CN" sz="2800" dirty="0">
                <a:solidFill>
                  <a:srgbClr val="0070C0"/>
                </a:solidFill>
              </a:rPr>
              <a:t>γ</a:t>
            </a:r>
            <a:r>
              <a:rPr lang="en-US" altLang="zh-CN" sz="2800" dirty="0">
                <a:solidFill>
                  <a:srgbClr val="0070C0"/>
                </a:solidFill>
              </a:rPr>
              <a:t>-quasi-clique</a:t>
            </a:r>
            <a:r>
              <a:rPr lang="en-US" altLang="zh-CN" sz="2800" dirty="0"/>
              <a:t>),</a:t>
            </a:r>
            <a:r>
              <a:rPr lang="zh-CN" altLang="en-US" sz="2800" dirty="0"/>
              <a:t> </a:t>
            </a:r>
            <a:r>
              <a:rPr lang="en-US" altLang="zh-CN" sz="2800" dirty="0"/>
              <a:t>subgraph</a:t>
            </a:r>
            <a:r>
              <a:rPr lang="zh-CN" altLang="en-US" sz="2800" dirty="0"/>
              <a:t> </a:t>
            </a:r>
            <a:r>
              <a:rPr lang="en-US" altLang="zh-CN" sz="2800" dirty="0"/>
              <a:t>matching</a:t>
            </a:r>
            <a:r>
              <a:rPr lang="zh-CN" altLang="en-US" sz="2800" dirty="0"/>
              <a:t> </a:t>
            </a:r>
            <a:r>
              <a:rPr lang="en-US" altLang="zh-CN" sz="2800" dirty="0"/>
              <a:t>(not</a:t>
            </a:r>
            <a:r>
              <a:rPr lang="zh-CN" altLang="en-US" sz="2800" dirty="0"/>
              <a:t> </a:t>
            </a:r>
            <a:r>
              <a:rPr lang="en-US" altLang="zh-CN" sz="2800" dirty="0"/>
              <a:t>mining?)</a:t>
            </a:r>
          </a:p>
        </p:txBody>
      </p:sp>
      <p:pic>
        <p:nvPicPr>
          <p:cNvPr id="3" name="Picture 2">
            <a:extLst>
              <a:ext uri="{FF2B5EF4-FFF2-40B4-BE49-F238E27FC236}">
                <a16:creationId xmlns:a16="http://schemas.microsoft.com/office/drawing/2014/main" id="{11B389E7-E06E-CD49-A22E-56F8F0E48D31}"/>
              </a:ext>
            </a:extLst>
          </p:cNvPr>
          <p:cNvPicPr>
            <a:picLocks noChangeAspect="1"/>
          </p:cNvPicPr>
          <p:nvPr/>
        </p:nvPicPr>
        <p:blipFill>
          <a:blip r:embed="rId3"/>
          <a:stretch>
            <a:fillRect/>
          </a:stretch>
        </p:blipFill>
        <p:spPr>
          <a:xfrm>
            <a:off x="2411760" y="3636671"/>
            <a:ext cx="1631924" cy="1193824"/>
          </a:xfrm>
          <a:prstGeom prst="rect">
            <a:avLst/>
          </a:prstGeom>
        </p:spPr>
      </p:pic>
      <p:pic>
        <p:nvPicPr>
          <p:cNvPr id="4" name="Picture 3">
            <a:extLst>
              <a:ext uri="{FF2B5EF4-FFF2-40B4-BE49-F238E27FC236}">
                <a16:creationId xmlns:a16="http://schemas.microsoft.com/office/drawing/2014/main" id="{81BCBFFE-A903-C241-9A12-5FE33B556AD2}"/>
              </a:ext>
            </a:extLst>
          </p:cNvPr>
          <p:cNvPicPr>
            <a:picLocks noChangeAspect="1"/>
          </p:cNvPicPr>
          <p:nvPr/>
        </p:nvPicPr>
        <p:blipFill>
          <a:blip r:embed="rId4"/>
          <a:stretch>
            <a:fillRect/>
          </a:stretch>
        </p:blipFill>
        <p:spPr>
          <a:xfrm>
            <a:off x="931513" y="4911024"/>
            <a:ext cx="4576591" cy="1754360"/>
          </a:xfrm>
          <a:prstGeom prst="rect">
            <a:avLst/>
          </a:prstGeom>
        </p:spPr>
      </p:pic>
      <p:pic>
        <p:nvPicPr>
          <p:cNvPr id="10" name="Picture 9">
            <a:extLst>
              <a:ext uri="{FF2B5EF4-FFF2-40B4-BE49-F238E27FC236}">
                <a16:creationId xmlns:a16="http://schemas.microsoft.com/office/drawing/2014/main" id="{96294A3E-2F7D-0442-8C2F-E01FF5EF4A58}"/>
              </a:ext>
            </a:extLst>
          </p:cNvPr>
          <p:cNvPicPr>
            <a:picLocks noChangeAspect="1"/>
          </p:cNvPicPr>
          <p:nvPr/>
        </p:nvPicPr>
        <p:blipFill>
          <a:blip r:embed="rId5"/>
          <a:stretch>
            <a:fillRect/>
          </a:stretch>
        </p:blipFill>
        <p:spPr>
          <a:xfrm>
            <a:off x="5645879" y="4172744"/>
            <a:ext cx="2873896" cy="2299117"/>
          </a:xfrm>
          <a:prstGeom prst="rect">
            <a:avLst/>
          </a:prstGeom>
        </p:spPr>
      </p:pic>
      <p:sp>
        <p:nvSpPr>
          <p:cNvPr id="19" name="Rectangle 18">
            <a:extLst>
              <a:ext uri="{FF2B5EF4-FFF2-40B4-BE49-F238E27FC236}">
                <a16:creationId xmlns:a16="http://schemas.microsoft.com/office/drawing/2014/main" id="{48ECF4E4-B5DE-2C46-A466-70FFBBB38723}"/>
              </a:ext>
            </a:extLst>
          </p:cNvPr>
          <p:cNvSpPr/>
          <p:nvPr/>
        </p:nvSpPr>
        <p:spPr>
          <a:xfrm>
            <a:off x="4391874" y="3404199"/>
            <a:ext cx="3212739" cy="584775"/>
          </a:xfrm>
          <a:prstGeom prst="rect">
            <a:avLst/>
          </a:prstGeom>
        </p:spPr>
        <p:txBody>
          <a:bodyPr wrap="none">
            <a:spAutoFit/>
          </a:bodyPr>
          <a:lstStyle/>
          <a:p>
            <a:r>
              <a:rPr lang="en-US" altLang="zh-CN" sz="3200" b="1" dirty="0">
                <a:solidFill>
                  <a:srgbClr val="C00000"/>
                </a:solidFill>
              </a:rPr>
              <a:t>Often</a:t>
            </a:r>
            <a:r>
              <a:rPr lang="zh-CN" altLang="en-US" sz="3200" b="1" dirty="0">
                <a:solidFill>
                  <a:srgbClr val="C00000"/>
                </a:solidFill>
              </a:rPr>
              <a:t> </a:t>
            </a:r>
            <a:r>
              <a:rPr lang="en-US" altLang="zh-CN" sz="3200" b="1" dirty="0">
                <a:solidFill>
                  <a:srgbClr val="C00000"/>
                </a:solidFill>
              </a:rPr>
              <a:t>NP-hard</a:t>
            </a:r>
            <a:r>
              <a:rPr lang="zh-CN" altLang="en-US" sz="3200" b="1" dirty="0">
                <a:solidFill>
                  <a:srgbClr val="C00000"/>
                </a:solidFill>
              </a:rPr>
              <a:t> </a:t>
            </a:r>
            <a:r>
              <a:rPr lang="en-US" altLang="zh-CN" sz="3200" b="1" dirty="0">
                <a:solidFill>
                  <a:srgbClr val="C00000"/>
                </a:solidFill>
              </a:rPr>
              <a:t>!</a:t>
            </a:r>
          </a:p>
        </p:txBody>
      </p:sp>
    </p:spTree>
    <p:extLst>
      <p:ext uri="{BB962C8B-B14F-4D97-AF65-F5344CB8AC3E}">
        <p14:creationId xmlns:p14="http://schemas.microsoft.com/office/powerpoint/2010/main" val="4238462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Task-Centric</a:t>
            </a:r>
            <a:r>
              <a:rPr lang="zh-CN" altLang="en-US" b="1" dirty="0"/>
              <a:t> </a:t>
            </a:r>
            <a:r>
              <a:rPr lang="en-US" b="1" dirty="0"/>
              <a:t>Programming Interface</a:t>
            </a:r>
          </a:p>
          <a:p>
            <a:pPr lvl="1"/>
            <a:r>
              <a:rPr lang="en-US" altLang="zh-CN" b="1" dirty="0"/>
              <a:t>UDF:</a:t>
            </a:r>
            <a:r>
              <a:rPr lang="zh-CN" altLang="en-US" b="1" dirty="0"/>
              <a:t> </a:t>
            </a:r>
            <a:r>
              <a:rPr lang="en-US" altLang="zh-CN" i="1" dirty="0" err="1">
                <a:solidFill>
                  <a:srgbClr val="0070C0"/>
                </a:solidFill>
              </a:rPr>
              <a:t>spawn_task</a:t>
            </a:r>
            <a:r>
              <a:rPr lang="en-US" altLang="zh-CN" dirty="0">
                <a:solidFill>
                  <a:srgbClr val="0070C0"/>
                </a:solidFill>
              </a:rPr>
              <a:t>(</a:t>
            </a:r>
            <a:r>
              <a:rPr lang="en-US" altLang="zh-CN" i="1" dirty="0"/>
              <a:t>vertex</a:t>
            </a:r>
            <a:r>
              <a:rPr lang="en-US" altLang="zh-CN" dirty="0">
                <a:solidFill>
                  <a:srgbClr val="0070C0"/>
                </a:solidFill>
              </a:rPr>
              <a:t>)</a:t>
            </a:r>
            <a:endParaRPr lang="en-US" altLang="zh-CN" i="1" dirty="0"/>
          </a:p>
          <a:p>
            <a:pPr lvl="1"/>
            <a:r>
              <a:rPr lang="en-US" altLang="zh-CN" b="1" dirty="0"/>
              <a:t>UDF:</a:t>
            </a:r>
            <a:r>
              <a:rPr lang="zh-CN" altLang="en-US" b="1" dirty="0"/>
              <a:t> </a:t>
            </a:r>
            <a:r>
              <a:rPr lang="en-US" altLang="zh-CN" i="1" dirty="0">
                <a:solidFill>
                  <a:srgbClr val="0070C0"/>
                </a:solidFill>
              </a:rPr>
              <a:t>compute</a:t>
            </a:r>
            <a:r>
              <a:rPr lang="en-US" altLang="zh-CN" dirty="0">
                <a:solidFill>
                  <a:srgbClr val="0070C0"/>
                </a:solidFill>
              </a:rPr>
              <a:t>(</a:t>
            </a:r>
            <a:r>
              <a:rPr lang="en-US" altLang="zh-CN" i="1" dirty="0"/>
              <a:t>task,</a:t>
            </a:r>
            <a:r>
              <a:rPr lang="zh-CN" altLang="en-US" i="1" dirty="0"/>
              <a:t> </a:t>
            </a:r>
            <a:r>
              <a:rPr lang="en-US" altLang="zh-CN" i="1" dirty="0"/>
              <a:t>frontier</a:t>
            </a:r>
            <a:r>
              <a:rPr lang="en-US" altLang="zh-CN" dirty="0">
                <a:solidFill>
                  <a:srgbClr val="0070C0"/>
                </a:solidFill>
              </a:rPr>
              <a:t>)</a:t>
            </a:r>
            <a:endParaRPr lang="en-US" dirty="0">
              <a:solidFill>
                <a:srgbClr val="0070C0"/>
              </a:solidFill>
            </a:endParaRPr>
          </a:p>
          <a:p>
            <a:pPr lvl="1"/>
            <a:r>
              <a:rPr lang="zh-CN" altLang="en-US" i="1" dirty="0"/>
              <a:t> </a:t>
            </a:r>
            <a:r>
              <a:rPr lang="en-US" altLang="zh-CN" i="1" dirty="0">
                <a:solidFill>
                  <a:srgbClr val="0070C0"/>
                </a:solidFill>
              </a:rPr>
              <a:t>pull</a:t>
            </a:r>
            <a:r>
              <a:rPr lang="en-US" altLang="zh-CN" dirty="0">
                <a:solidFill>
                  <a:srgbClr val="0070C0"/>
                </a:solidFill>
              </a:rPr>
              <a:t>(</a:t>
            </a:r>
            <a:r>
              <a:rPr lang="en-US" altLang="zh-CN" i="1" dirty="0" err="1"/>
              <a:t>vertex_id</a:t>
            </a:r>
            <a:r>
              <a:rPr lang="en-US" altLang="zh-CN" dirty="0">
                <a:solidFill>
                  <a:srgbClr val="0070C0"/>
                </a:solidFill>
              </a:rPr>
              <a:t>)</a:t>
            </a:r>
            <a:endParaRPr lang="en-US" altLang="zh-CN" i="1" dirty="0"/>
          </a:p>
          <a:p>
            <a:pPr lvl="1"/>
            <a:r>
              <a:rPr lang="zh-CN" altLang="en-US" i="1" dirty="0"/>
              <a:t> </a:t>
            </a:r>
            <a:r>
              <a:rPr lang="en-US" altLang="zh-CN" i="1" dirty="0" err="1">
                <a:solidFill>
                  <a:srgbClr val="0070C0"/>
                </a:solidFill>
              </a:rPr>
              <a:t>add_task</a:t>
            </a:r>
            <a:r>
              <a:rPr lang="en-US" altLang="zh-CN" dirty="0">
                <a:solidFill>
                  <a:srgbClr val="0070C0"/>
                </a:solidFill>
              </a:rPr>
              <a:t>(</a:t>
            </a:r>
            <a:r>
              <a:rPr lang="en-US" altLang="zh-CN" i="1" dirty="0"/>
              <a:t>task</a:t>
            </a:r>
            <a:r>
              <a:rPr lang="en-US" altLang="zh-CN" dirty="0">
                <a:solidFill>
                  <a:srgbClr val="0070C0"/>
                </a:solidFill>
              </a:rPr>
              <a:t>)</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120</a:t>
            </a:fld>
            <a:endParaRPr lang="en-US" sz="2000" dirty="0">
              <a:solidFill>
                <a:schemeClr val="tx1"/>
              </a:solidFill>
              <a:latin typeface="Arial" pitchFamily="34" charset="0"/>
              <a:cs typeface="Arial" pitchFamily="34" charset="0"/>
            </a:endParaRPr>
          </a:p>
        </p:txBody>
      </p:sp>
      <p:grpSp>
        <p:nvGrpSpPr>
          <p:cNvPr id="87" name="Group 86"/>
          <p:cNvGrpSpPr/>
          <p:nvPr/>
        </p:nvGrpSpPr>
        <p:grpSpPr>
          <a:xfrm>
            <a:off x="5135429" y="3965201"/>
            <a:ext cx="2886539" cy="2033864"/>
            <a:chOff x="4232777" y="4706765"/>
            <a:chExt cx="2886539" cy="2033864"/>
          </a:xfrm>
        </p:grpSpPr>
        <p:sp>
          <p:nvSpPr>
            <p:cNvPr id="8" name="Oval 7"/>
            <p:cNvSpPr/>
            <p:nvPr/>
          </p:nvSpPr>
          <p:spPr>
            <a:xfrm rot="4198336">
              <a:off x="4659115" y="4280427"/>
              <a:ext cx="2033864" cy="2886539"/>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rot="4198336">
              <a:off x="4958874" y="4680418"/>
              <a:ext cx="1363834" cy="2084597"/>
            </a:xfrm>
            <a:prstGeom prst="ellipse">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Oval 3"/>
            <p:cNvSpPr/>
            <p:nvPr/>
          </p:nvSpPr>
          <p:spPr>
            <a:xfrm>
              <a:off x="5580112" y="5157192"/>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Oval 9"/>
            <p:cNvSpPr/>
            <p:nvPr/>
          </p:nvSpPr>
          <p:spPr>
            <a:xfrm>
              <a:off x="6372200" y="5445224"/>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a:off x="5652120" y="6093296"/>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Oval 12"/>
            <p:cNvSpPr/>
            <p:nvPr/>
          </p:nvSpPr>
          <p:spPr>
            <a:xfrm>
              <a:off x="4860032" y="5733256"/>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p:nvPr/>
          </p:nvCxnSpPr>
          <p:spPr>
            <a:xfrm>
              <a:off x="5580112" y="5229200"/>
              <a:ext cx="864096" cy="288032"/>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4" idx="4"/>
            </p:cNvCxnSpPr>
            <p:nvPr/>
          </p:nvCxnSpPr>
          <p:spPr>
            <a:xfrm>
              <a:off x="5652120" y="5301208"/>
              <a:ext cx="72008" cy="82940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916213" y="5518742"/>
              <a:ext cx="1600003" cy="29039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0" idx="3"/>
            </p:cNvCxnSpPr>
            <p:nvPr/>
          </p:nvCxnSpPr>
          <p:spPr>
            <a:xfrm flipV="1">
              <a:off x="5728159" y="5568149"/>
              <a:ext cx="665132" cy="60405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732240" y="508518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Oval 30"/>
            <p:cNvSpPr/>
            <p:nvPr/>
          </p:nvSpPr>
          <p:spPr>
            <a:xfrm>
              <a:off x="6372200" y="616530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Oval 31"/>
            <p:cNvSpPr/>
            <p:nvPr/>
          </p:nvSpPr>
          <p:spPr>
            <a:xfrm>
              <a:off x="5652120" y="652534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Oval 32"/>
            <p:cNvSpPr/>
            <p:nvPr/>
          </p:nvSpPr>
          <p:spPr>
            <a:xfrm>
              <a:off x="6084168" y="4797152"/>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Oval 33"/>
            <p:cNvSpPr/>
            <p:nvPr/>
          </p:nvSpPr>
          <p:spPr>
            <a:xfrm>
              <a:off x="5220072" y="4869160"/>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Oval 35"/>
            <p:cNvSpPr/>
            <p:nvPr/>
          </p:nvSpPr>
          <p:spPr>
            <a:xfrm>
              <a:off x="4427984" y="5661248"/>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Oval 36"/>
            <p:cNvSpPr/>
            <p:nvPr/>
          </p:nvSpPr>
          <p:spPr>
            <a:xfrm>
              <a:off x="4788024" y="6453336"/>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Oval 41"/>
            <p:cNvSpPr/>
            <p:nvPr/>
          </p:nvSpPr>
          <p:spPr>
            <a:xfrm>
              <a:off x="5607360" y="5605671"/>
              <a:ext cx="144016" cy="144016"/>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Connector 42"/>
            <p:cNvCxnSpPr>
              <a:endCxn id="31" idx="0"/>
            </p:cNvCxnSpPr>
            <p:nvPr/>
          </p:nvCxnSpPr>
          <p:spPr>
            <a:xfrm flipH="1">
              <a:off x="6444208" y="5553663"/>
              <a:ext cx="17197" cy="61164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12" idx="6"/>
              <a:endCxn id="31" idx="2"/>
            </p:cNvCxnSpPr>
            <p:nvPr/>
          </p:nvCxnSpPr>
          <p:spPr>
            <a:xfrm>
              <a:off x="5796136" y="6165304"/>
              <a:ext cx="576064"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endCxn id="32" idx="0"/>
            </p:cNvCxnSpPr>
            <p:nvPr/>
          </p:nvCxnSpPr>
          <p:spPr>
            <a:xfrm>
              <a:off x="5714685" y="6154411"/>
              <a:ext cx="9443" cy="370933"/>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3" idx="4"/>
            </p:cNvCxnSpPr>
            <p:nvPr/>
          </p:nvCxnSpPr>
          <p:spPr>
            <a:xfrm flipH="1">
              <a:off x="4874425" y="5877272"/>
              <a:ext cx="57615" cy="512462"/>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13" idx="6"/>
              <a:endCxn id="32" idx="1"/>
            </p:cNvCxnSpPr>
            <p:nvPr/>
          </p:nvCxnSpPr>
          <p:spPr>
            <a:xfrm>
              <a:off x="5004048" y="5805264"/>
              <a:ext cx="669163" cy="74117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6" idx="6"/>
              <a:endCxn id="13" idx="2"/>
            </p:cNvCxnSpPr>
            <p:nvPr/>
          </p:nvCxnSpPr>
          <p:spPr>
            <a:xfrm>
              <a:off x="4572000" y="5733256"/>
              <a:ext cx="288032"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34" idx="3"/>
              <a:endCxn id="13" idx="0"/>
            </p:cNvCxnSpPr>
            <p:nvPr/>
          </p:nvCxnSpPr>
          <p:spPr>
            <a:xfrm flipH="1">
              <a:off x="4932040" y="4992085"/>
              <a:ext cx="309123" cy="74117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4" idx="5"/>
            </p:cNvCxnSpPr>
            <p:nvPr/>
          </p:nvCxnSpPr>
          <p:spPr>
            <a:xfrm>
              <a:off x="5342997" y="4992085"/>
              <a:ext cx="186198" cy="165107"/>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32" idx="2"/>
            </p:cNvCxnSpPr>
            <p:nvPr/>
          </p:nvCxnSpPr>
          <p:spPr>
            <a:xfrm>
              <a:off x="4944178" y="6525344"/>
              <a:ext cx="707942"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36" idx="3"/>
              <a:endCxn id="37" idx="1"/>
            </p:cNvCxnSpPr>
            <p:nvPr/>
          </p:nvCxnSpPr>
          <p:spPr>
            <a:xfrm>
              <a:off x="4449075" y="5784173"/>
              <a:ext cx="360040" cy="690254"/>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34" idx="6"/>
              <a:endCxn id="33" idx="2"/>
            </p:cNvCxnSpPr>
            <p:nvPr/>
          </p:nvCxnSpPr>
          <p:spPr>
            <a:xfrm flipV="1">
              <a:off x="5364088" y="4869160"/>
              <a:ext cx="720080"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10" idx="1"/>
            </p:cNvCxnSpPr>
            <p:nvPr/>
          </p:nvCxnSpPr>
          <p:spPr>
            <a:xfrm>
              <a:off x="6202073" y="4941168"/>
              <a:ext cx="191218" cy="525147"/>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29" idx="4"/>
              <a:endCxn id="31" idx="7"/>
            </p:cNvCxnSpPr>
            <p:nvPr/>
          </p:nvCxnSpPr>
          <p:spPr>
            <a:xfrm flipH="1">
              <a:off x="6495125" y="5229200"/>
              <a:ext cx="309123" cy="957195"/>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29" idx="2"/>
              <a:endCxn id="10" idx="7"/>
            </p:cNvCxnSpPr>
            <p:nvPr/>
          </p:nvCxnSpPr>
          <p:spPr>
            <a:xfrm flipH="1">
              <a:off x="6495125" y="5157192"/>
              <a:ext cx="237115" cy="309123"/>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88" name="Rectangle 87"/>
          <p:cNvSpPr/>
          <p:nvPr/>
        </p:nvSpPr>
        <p:spPr>
          <a:xfrm>
            <a:off x="3491880" y="3749177"/>
            <a:ext cx="4725296" cy="2704159"/>
          </a:xfrm>
          <a:prstGeom prst="rect">
            <a:avLst/>
          </a:prstGeom>
          <a:ln>
            <a:solidFill>
              <a:schemeClr val="tx1"/>
            </a:solidFill>
            <a:prstDash val="lg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26" name="Picture 2" descr="https://static.thenounproject.com/png/47058-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79" y="4562446"/>
            <a:ext cx="1479070" cy="1479070"/>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p:cNvSpPr/>
          <p:nvPr/>
        </p:nvSpPr>
        <p:spPr>
          <a:xfrm>
            <a:off x="3647745" y="4235889"/>
            <a:ext cx="1583319" cy="338554"/>
          </a:xfrm>
          <a:prstGeom prst="rect">
            <a:avLst/>
          </a:prstGeom>
        </p:spPr>
        <p:txBody>
          <a:bodyPr wrap="none">
            <a:spAutoFit/>
          </a:bodyPr>
          <a:lstStyle/>
          <a:p>
            <a:r>
              <a:rPr lang="en-US" altLang="zh-CN" sz="1600" b="1" dirty="0"/>
              <a:t>Task</a:t>
            </a:r>
            <a:r>
              <a:rPr lang="zh-CN" altLang="en-US" sz="1600" b="1" dirty="0"/>
              <a:t> </a:t>
            </a:r>
            <a:r>
              <a:rPr lang="en-US" altLang="zh-CN" sz="1600" b="1" dirty="0"/>
              <a:t>Metadata</a:t>
            </a:r>
            <a:endParaRPr lang="en-US" sz="1600" b="1" dirty="0"/>
          </a:p>
        </p:txBody>
      </p:sp>
      <p:sp>
        <p:nvSpPr>
          <p:cNvPr id="91" name="Rectangle 90"/>
          <p:cNvSpPr/>
          <p:nvPr/>
        </p:nvSpPr>
        <p:spPr>
          <a:xfrm>
            <a:off x="5846830" y="6046586"/>
            <a:ext cx="1649041" cy="338554"/>
          </a:xfrm>
          <a:prstGeom prst="rect">
            <a:avLst/>
          </a:prstGeom>
        </p:spPr>
        <p:txBody>
          <a:bodyPr wrap="none">
            <a:spAutoFit/>
          </a:bodyPr>
          <a:lstStyle/>
          <a:p>
            <a:r>
              <a:rPr lang="en-US" altLang="zh-CN" sz="1600" b="1" dirty="0"/>
              <a:t>Task</a:t>
            </a:r>
            <a:r>
              <a:rPr lang="zh-CN" altLang="en-US" sz="1600" b="1" dirty="0"/>
              <a:t> </a:t>
            </a:r>
            <a:r>
              <a:rPr lang="en-US" altLang="zh-CN" sz="1600" b="1" dirty="0"/>
              <a:t>Subgraph</a:t>
            </a:r>
            <a:endParaRPr lang="en-US" sz="1600" b="1" dirty="0"/>
          </a:p>
        </p:txBody>
      </p:sp>
    </p:spTree>
    <p:extLst>
      <p:ext uri="{BB962C8B-B14F-4D97-AF65-F5344CB8AC3E}">
        <p14:creationId xmlns:p14="http://schemas.microsoft.com/office/powerpoint/2010/main" val="2166455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19441" y="3893121"/>
            <a:ext cx="690824" cy="687754"/>
          </a:xfrm>
          <a:prstGeom prst="rect">
            <a:avLst/>
          </a:prstGeom>
        </p:spPr>
      </p:pic>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Vertex</a:t>
            </a:r>
            <a:r>
              <a:rPr lang="zh-CN" altLang="en-US" b="1" dirty="0"/>
              <a:t> </a:t>
            </a:r>
            <a:r>
              <a:rPr lang="en-US" altLang="zh-CN" b="1" dirty="0"/>
              <a:t>Cache:</a:t>
            </a:r>
            <a:r>
              <a:rPr lang="zh-CN" altLang="en-US" b="1" dirty="0"/>
              <a:t> </a:t>
            </a:r>
            <a:r>
              <a:rPr lang="en-US" altLang="zh-CN" b="1" dirty="0"/>
              <a:t>High</a:t>
            </a:r>
            <a:r>
              <a:rPr lang="zh-CN" altLang="en-US" b="1" dirty="0"/>
              <a:t> </a:t>
            </a:r>
            <a:r>
              <a:rPr lang="en-US" altLang="zh-CN" b="1" dirty="0"/>
              <a:t>Concurrency</a:t>
            </a:r>
            <a:endParaRPr lang="en-US" b="1" dirty="0"/>
          </a:p>
          <a:p>
            <a:pPr lvl="1"/>
            <a:r>
              <a:rPr lang="en-US" altLang="zh-CN" dirty="0"/>
              <a:t>Vertices</a:t>
            </a:r>
            <a:r>
              <a:rPr lang="zh-CN" altLang="en-US" dirty="0"/>
              <a:t> </a:t>
            </a:r>
            <a:r>
              <a:rPr lang="en-US" altLang="zh-CN" dirty="0"/>
              <a:t>hashed</a:t>
            </a:r>
            <a:r>
              <a:rPr lang="zh-CN" altLang="en-US" dirty="0"/>
              <a:t> </a:t>
            </a:r>
            <a:r>
              <a:rPr lang="en-US" altLang="zh-CN" dirty="0"/>
              <a:t>to</a:t>
            </a:r>
            <a:r>
              <a:rPr lang="zh-CN" altLang="en-US" dirty="0"/>
              <a:t> </a:t>
            </a:r>
            <a:r>
              <a:rPr lang="en-US" altLang="zh-CN" dirty="0"/>
              <a:t>different</a:t>
            </a:r>
            <a:r>
              <a:rPr lang="zh-CN" altLang="en-US" dirty="0"/>
              <a:t> </a:t>
            </a:r>
            <a:r>
              <a:rPr lang="en-US" altLang="zh-CN" dirty="0"/>
              <a:t>buckets</a:t>
            </a:r>
            <a:r>
              <a:rPr lang="zh-CN" altLang="en-US" dirty="0"/>
              <a:t> </a:t>
            </a:r>
            <a:r>
              <a:rPr lang="en-US" altLang="zh-CN" dirty="0"/>
              <a:t>can</a:t>
            </a:r>
            <a:r>
              <a:rPr lang="zh-CN" altLang="en-US" dirty="0"/>
              <a:t> </a:t>
            </a:r>
            <a:r>
              <a:rPr lang="en-US" altLang="zh-CN" dirty="0"/>
              <a:t>be</a:t>
            </a:r>
            <a:r>
              <a:rPr lang="zh-CN" altLang="en-US" dirty="0"/>
              <a:t> </a:t>
            </a:r>
            <a:r>
              <a:rPr lang="en-US" altLang="zh-CN" dirty="0"/>
              <a:t>accessed</a:t>
            </a:r>
            <a:r>
              <a:rPr lang="zh-CN" altLang="en-US" dirty="0"/>
              <a:t> </a:t>
            </a:r>
            <a:r>
              <a:rPr lang="en-US" altLang="zh-CN" dirty="0"/>
              <a:t>concurrently</a:t>
            </a:r>
          </a:p>
          <a:p>
            <a:pPr lvl="1"/>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121</a:t>
            </a:fld>
            <a:endParaRPr lang="en-US" sz="2000" dirty="0">
              <a:solidFill>
                <a:schemeClr val="tx1"/>
              </a:solidFill>
              <a:latin typeface="Arial" pitchFamily="34" charset="0"/>
              <a:cs typeface="Arial" pitchFamily="34" charset="0"/>
            </a:endParaRPr>
          </a:p>
        </p:txBody>
      </p:sp>
      <p:graphicFrame>
        <p:nvGraphicFramePr>
          <p:cNvPr id="227" name="Table 226"/>
          <p:cNvGraphicFramePr>
            <a:graphicFrameLocks noGrp="1"/>
          </p:cNvGraphicFramePr>
          <p:nvPr/>
        </p:nvGraphicFramePr>
        <p:xfrm>
          <a:off x="88524" y="3479235"/>
          <a:ext cx="3763396" cy="2684145"/>
        </p:xfrm>
        <a:graphic>
          <a:graphicData uri="http://schemas.openxmlformats.org/drawingml/2006/table">
            <a:tbl>
              <a:tblPr/>
              <a:tblGrid>
                <a:gridCol w="660252">
                  <a:extLst>
                    <a:ext uri="{9D8B030D-6E8A-4147-A177-3AD203B41FA5}">
                      <a16:colId xmlns:a16="http://schemas.microsoft.com/office/drawing/2014/main" val="713999621"/>
                    </a:ext>
                  </a:extLst>
                </a:gridCol>
                <a:gridCol w="45368">
                  <a:extLst>
                    <a:ext uri="{9D8B030D-6E8A-4147-A177-3AD203B41FA5}">
                      <a16:colId xmlns:a16="http://schemas.microsoft.com/office/drawing/2014/main" val="377046079"/>
                    </a:ext>
                  </a:extLst>
                </a:gridCol>
                <a:gridCol w="359052">
                  <a:extLst>
                    <a:ext uri="{9D8B030D-6E8A-4147-A177-3AD203B41FA5}">
                      <a16:colId xmlns:a16="http://schemas.microsoft.com/office/drawing/2014/main" val="458349535"/>
                    </a:ext>
                  </a:extLst>
                </a:gridCol>
                <a:gridCol w="987717">
                  <a:extLst>
                    <a:ext uri="{9D8B030D-6E8A-4147-A177-3AD203B41FA5}">
                      <a16:colId xmlns:a16="http://schemas.microsoft.com/office/drawing/2014/main" val="4268481262"/>
                    </a:ext>
                  </a:extLst>
                </a:gridCol>
                <a:gridCol w="77773">
                  <a:extLst>
                    <a:ext uri="{9D8B030D-6E8A-4147-A177-3AD203B41FA5}">
                      <a16:colId xmlns:a16="http://schemas.microsoft.com/office/drawing/2014/main" val="3004858577"/>
                    </a:ext>
                  </a:extLst>
                </a:gridCol>
                <a:gridCol w="559966">
                  <a:extLst>
                    <a:ext uri="{9D8B030D-6E8A-4147-A177-3AD203B41FA5}">
                      <a16:colId xmlns:a16="http://schemas.microsoft.com/office/drawing/2014/main" val="2790263650"/>
                    </a:ext>
                  </a:extLst>
                </a:gridCol>
                <a:gridCol w="77773">
                  <a:extLst>
                    <a:ext uri="{9D8B030D-6E8A-4147-A177-3AD203B41FA5}">
                      <a16:colId xmlns:a16="http://schemas.microsoft.com/office/drawing/2014/main" val="817769372"/>
                    </a:ext>
                  </a:extLst>
                </a:gridCol>
                <a:gridCol w="334424">
                  <a:extLst>
                    <a:ext uri="{9D8B030D-6E8A-4147-A177-3AD203B41FA5}">
                      <a16:colId xmlns:a16="http://schemas.microsoft.com/office/drawing/2014/main" val="1467878016"/>
                    </a:ext>
                  </a:extLst>
                </a:gridCol>
                <a:gridCol w="661071">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0</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229" name="TextBox 228"/>
          <p:cNvSpPr txBox="1"/>
          <p:nvPr/>
        </p:nvSpPr>
        <p:spPr>
          <a:xfrm>
            <a:off x="1446978" y="40956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0" name="TextBox 229"/>
          <p:cNvSpPr txBox="1"/>
          <p:nvPr/>
        </p:nvSpPr>
        <p:spPr>
          <a:xfrm>
            <a:off x="2315924" y="408931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1" name="TextBox 230"/>
          <p:cNvSpPr txBox="1"/>
          <p:nvPr/>
        </p:nvSpPr>
        <p:spPr>
          <a:xfrm>
            <a:off x="2829094" y="40753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2" name="TextBox 231"/>
          <p:cNvSpPr txBox="1"/>
          <p:nvPr/>
        </p:nvSpPr>
        <p:spPr>
          <a:xfrm>
            <a:off x="3314235" y="40677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3" name="TextBox 232"/>
          <p:cNvSpPr txBox="1"/>
          <p:nvPr/>
        </p:nvSpPr>
        <p:spPr>
          <a:xfrm>
            <a:off x="797774" y="450714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34" name="TextBox 233"/>
          <p:cNvSpPr txBox="1"/>
          <p:nvPr/>
        </p:nvSpPr>
        <p:spPr>
          <a:xfrm>
            <a:off x="1443435" y="450968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5" name="TextBox 234"/>
          <p:cNvSpPr txBox="1"/>
          <p:nvPr/>
        </p:nvSpPr>
        <p:spPr>
          <a:xfrm>
            <a:off x="2317372" y="435347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6" name="TextBox 235"/>
          <p:cNvSpPr txBox="1"/>
          <p:nvPr/>
        </p:nvSpPr>
        <p:spPr>
          <a:xfrm>
            <a:off x="2317372" y="4490542"/>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7" name="TextBox 236"/>
          <p:cNvSpPr txBox="1"/>
          <p:nvPr/>
        </p:nvSpPr>
        <p:spPr>
          <a:xfrm>
            <a:off x="2821474" y="44919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8" name="TextBox 237"/>
          <p:cNvSpPr txBox="1"/>
          <p:nvPr/>
        </p:nvSpPr>
        <p:spPr>
          <a:xfrm>
            <a:off x="2821474" y="43547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9" name="TextBox 238"/>
          <p:cNvSpPr txBox="1"/>
          <p:nvPr/>
        </p:nvSpPr>
        <p:spPr>
          <a:xfrm>
            <a:off x="3314413" y="44919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0" name="TextBox 239"/>
          <p:cNvSpPr txBox="1"/>
          <p:nvPr/>
        </p:nvSpPr>
        <p:spPr>
          <a:xfrm>
            <a:off x="3314413" y="43471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1" name="TextBox 240"/>
          <p:cNvSpPr txBox="1"/>
          <p:nvPr/>
        </p:nvSpPr>
        <p:spPr>
          <a:xfrm>
            <a:off x="797774" y="49059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42" name="TextBox 241"/>
          <p:cNvSpPr txBox="1"/>
          <p:nvPr/>
        </p:nvSpPr>
        <p:spPr>
          <a:xfrm>
            <a:off x="1443435" y="4908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3" name="TextBox 242"/>
          <p:cNvSpPr txBox="1"/>
          <p:nvPr/>
        </p:nvSpPr>
        <p:spPr>
          <a:xfrm>
            <a:off x="2821474" y="490211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4" name="TextBox 243"/>
          <p:cNvSpPr txBox="1"/>
          <p:nvPr/>
        </p:nvSpPr>
        <p:spPr>
          <a:xfrm>
            <a:off x="3322033" y="489449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5" name="TextBox 244"/>
          <p:cNvSpPr txBox="1"/>
          <p:nvPr/>
        </p:nvSpPr>
        <p:spPr>
          <a:xfrm>
            <a:off x="2317372" y="48957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6" name="TextBox 245"/>
          <p:cNvSpPr txBox="1"/>
          <p:nvPr/>
        </p:nvSpPr>
        <p:spPr>
          <a:xfrm>
            <a:off x="2317372" y="47738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7" name="TextBox 246"/>
          <p:cNvSpPr txBox="1"/>
          <p:nvPr/>
        </p:nvSpPr>
        <p:spPr>
          <a:xfrm>
            <a:off x="797774" y="53123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48" name="TextBox 247"/>
          <p:cNvSpPr txBox="1"/>
          <p:nvPr/>
        </p:nvSpPr>
        <p:spPr>
          <a:xfrm>
            <a:off x="1443435" y="53123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9" name="TextBox 248"/>
          <p:cNvSpPr txBox="1"/>
          <p:nvPr/>
        </p:nvSpPr>
        <p:spPr>
          <a:xfrm>
            <a:off x="2310057" y="52818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0" name="TextBox 249"/>
          <p:cNvSpPr txBox="1"/>
          <p:nvPr/>
        </p:nvSpPr>
        <p:spPr>
          <a:xfrm>
            <a:off x="2310933" y="5162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1" name="TextBox 250"/>
          <p:cNvSpPr txBox="1"/>
          <p:nvPr/>
        </p:nvSpPr>
        <p:spPr>
          <a:xfrm>
            <a:off x="2821474" y="528057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2" name="TextBox 251"/>
          <p:cNvSpPr txBox="1"/>
          <p:nvPr/>
        </p:nvSpPr>
        <p:spPr>
          <a:xfrm>
            <a:off x="2821474" y="5162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3" name="TextBox 252"/>
          <p:cNvSpPr txBox="1"/>
          <p:nvPr/>
        </p:nvSpPr>
        <p:spPr>
          <a:xfrm>
            <a:off x="3322033" y="52793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4" name="TextBox 253"/>
          <p:cNvSpPr txBox="1"/>
          <p:nvPr/>
        </p:nvSpPr>
        <p:spPr>
          <a:xfrm>
            <a:off x="3322033" y="51675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5" name="TextBox 254"/>
          <p:cNvSpPr txBox="1"/>
          <p:nvPr/>
        </p:nvSpPr>
        <p:spPr>
          <a:xfrm rot="5400000">
            <a:off x="2014311" y="563871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56" name="TextBox 255"/>
          <p:cNvSpPr txBox="1"/>
          <p:nvPr/>
        </p:nvSpPr>
        <p:spPr>
          <a:xfrm>
            <a:off x="769711" y="58457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57" name="TextBox 256"/>
          <p:cNvSpPr txBox="1"/>
          <p:nvPr/>
        </p:nvSpPr>
        <p:spPr>
          <a:xfrm>
            <a:off x="1436907" y="583175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8" name="TextBox 257"/>
          <p:cNvSpPr txBox="1"/>
          <p:nvPr/>
        </p:nvSpPr>
        <p:spPr>
          <a:xfrm>
            <a:off x="2313562"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9" name="TextBox 258"/>
          <p:cNvSpPr txBox="1"/>
          <p:nvPr/>
        </p:nvSpPr>
        <p:spPr>
          <a:xfrm>
            <a:off x="3323303"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60" name="TextBox 259"/>
          <p:cNvSpPr txBox="1"/>
          <p:nvPr/>
        </p:nvSpPr>
        <p:spPr>
          <a:xfrm>
            <a:off x="2827824"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8" name="TextBox 87"/>
          <p:cNvSpPr txBox="1"/>
          <p:nvPr/>
        </p:nvSpPr>
        <p:spPr>
          <a:xfrm>
            <a:off x="797774" y="4089311"/>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90" name="Rectangle 89"/>
          <p:cNvSpPr/>
          <p:nvPr/>
        </p:nvSpPr>
        <p:spPr>
          <a:xfrm>
            <a:off x="5047070" y="3977277"/>
            <a:ext cx="3344185" cy="2185214"/>
          </a:xfrm>
          <a:prstGeom prst="rect">
            <a:avLst/>
          </a:prstGeom>
        </p:spPr>
        <p:txBody>
          <a:bodyPr wrap="none">
            <a:spAutoFit/>
          </a:bodyPr>
          <a:lstStyle/>
          <a:p>
            <a:r>
              <a:rPr lang="en-US" altLang="zh-CN" sz="2000" dirty="0">
                <a:solidFill>
                  <a:srgbClr val="0070C0"/>
                </a:solidFill>
              </a:rPr>
              <a:t>Vertices</a:t>
            </a:r>
            <a:r>
              <a:rPr lang="zh-CN" altLang="en-US" sz="2000" dirty="0">
                <a:solidFill>
                  <a:srgbClr val="0070C0"/>
                </a:solidFill>
              </a:rPr>
              <a:t> </a:t>
            </a:r>
            <a:r>
              <a:rPr lang="en-US" altLang="zh-CN" sz="2000" dirty="0">
                <a:solidFill>
                  <a:srgbClr val="0070C0"/>
                </a:solidFill>
              </a:rPr>
              <a:t>hashed</a:t>
            </a:r>
            <a:r>
              <a:rPr lang="zh-CN" altLang="en-US" sz="2000" dirty="0">
                <a:solidFill>
                  <a:srgbClr val="0070C0"/>
                </a:solidFill>
              </a:rPr>
              <a:t> </a:t>
            </a:r>
            <a:r>
              <a:rPr lang="en-US" altLang="zh-CN" sz="2000" dirty="0">
                <a:solidFill>
                  <a:srgbClr val="0070C0"/>
                </a:solidFill>
              </a:rPr>
              <a:t>to</a:t>
            </a:r>
            <a:r>
              <a:rPr lang="zh-CN" altLang="en-US" sz="2000" dirty="0">
                <a:solidFill>
                  <a:srgbClr val="0070C0"/>
                </a:solidFill>
              </a:rPr>
              <a:t> </a:t>
            </a:r>
            <a:r>
              <a:rPr lang="en-US" altLang="zh-CN" sz="2000" dirty="0">
                <a:solidFill>
                  <a:srgbClr val="0070C0"/>
                </a:solidFill>
              </a:rPr>
              <a:t>buckets</a:t>
            </a:r>
          </a:p>
          <a:p>
            <a:endParaRPr lang="en-US" sz="800" dirty="0">
              <a:solidFill>
                <a:srgbClr val="0070C0"/>
              </a:solidFill>
            </a:endParaRPr>
          </a:p>
          <a:p>
            <a:r>
              <a:rPr lang="en-US" altLang="zh-CN" sz="2000" dirty="0">
                <a:solidFill>
                  <a:srgbClr val="0070C0"/>
                </a:solidFill>
              </a:rPr>
              <a:t>Buckets</a:t>
            </a:r>
            <a:r>
              <a:rPr lang="zh-CN" altLang="en-US" sz="2000" dirty="0">
                <a:solidFill>
                  <a:srgbClr val="0070C0"/>
                </a:solidFill>
              </a:rPr>
              <a:t> </a:t>
            </a:r>
            <a:r>
              <a:rPr lang="en-US" altLang="zh-CN" sz="2000" dirty="0">
                <a:solidFill>
                  <a:srgbClr val="0070C0"/>
                </a:solidFill>
              </a:rPr>
              <a:t>protected</a:t>
            </a:r>
            <a:r>
              <a:rPr lang="zh-CN" altLang="en-US" sz="2000" dirty="0">
                <a:solidFill>
                  <a:srgbClr val="0070C0"/>
                </a:solidFill>
              </a:rPr>
              <a:t> </a:t>
            </a:r>
            <a:r>
              <a:rPr lang="en-US" altLang="zh-CN" sz="2000" dirty="0">
                <a:solidFill>
                  <a:srgbClr val="0070C0"/>
                </a:solidFill>
              </a:rPr>
              <a:t>by</a:t>
            </a:r>
            <a:r>
              <a:rPr lang="zh-CN" altLang="en-US" sz="2000" dirty="0">
                <a:solidFill>
                  <a:srgbClr val="0070C0"/>
                </a:solidFill>
              </a:rPr>
              <a:t> </a:t>
            </a:r>
            <a:r>
              <a:rPr lang="en-US" altLang="zh-CN" sz="2000" dirty="0" err="1">
                <a:solidFill>
                  <a:srgbClr val="0070C0"/>
                </a:solidFill>
              </a:rPr>
              <a:t>mutex</a:t>
            </a:r>
            <a:endParaRPr lang="en-US" altLang="zh-CN" sz="2000" dirty="0">
              <a:solidFill>
                <a:srgbClr val="0070C0"/>
              </a:solidFill>
            </a:endParaRPr>
          </a:p>
          <a:p>
            <a:endParaRPr lang="en-US" altLang="zh-CN" sz="800" dirty="0">
              <a:solidFill>
                <a:srgbClr val="0070C0"/>
              </a:solidFill>
            </a:endParaRPr>
          </a:p>
          <a:p>
            <a:r>
              <a:rPr lang="en-US" altLang="zh-CN" sz="2000" dirty="0">
                <a:solidFill>
                  <a:srgbClr val="0070C0"/>
                </a:solidFill>
              </a:rPr>
              <a:t>Each</a:t>
            </a:r>
            <a:r>
              <a:rPr lang="zh-CN" altLang="en-US" sz="2000" dirty="0">
                <a:solidFill>
                  <a:srgbClr val="0070C0"/>
                </a:solidFill>
              </a:rPr>
              <a:t> </a:t>
            </a:r>
            <a:r>
              <a:rPr lang="en-US" altLang="zh-CN" sz="2000" dirty="0">
                <a:solidFill>
                  <a:srgbClr val="0070C0"/>
                </a:solidFill>
              </a:rPr>
              <a:t>bucket</a:t>
            </a:r>
            <a:r>
              <a:rPr lang="zh-CN" altLang="en-US" sz="2000" dirty="0">
                <a:solidFill>
                  <a:srgbClr val="0070C0"/>
                </a:solidFill>
              </a:rPr>
              <a:t> </a:t>
            </a:r>
            <a:r>
              <a:rPr lang="en-US" altLang="zh-CN" sz="2000" dirty="0">
                <a:solidFill>
                  <a:srgbClr val="0070C0"/>
                </a:solidFill>
              </a:rPr>
              <a:t>has</a:t>
            </a:r>
          </a:p>
          <a:p>
            <a:pPr marL="342900" indent="-342900">
              <a:buFont typeface="Arial" charset="0"/>
              <a:buChar char="•"/>
            </a:pPr>
            <a:r>
              <a:rPr lang="en-US" altLang="zh-CN" sz="2000" dirty="0">
                <a:solidFill>
                  <a:srgbClr val="0070C0"/>
                </a:solidFill>
              </a:rPr>
              <a:t>A</a:t>
            </a:r>
            <a:r>
              <a:rPr lang="zh-CN" altLang="en-US" sz="2000" dirty="0">
                <a:solidFill>
                  <a:srgbClr val="0070C0"/>
                </a:solidFill>
              </a:rPr>
              <a:t> </a:t>
            </a:r>
            <a:r>
              <a:rPr lang="en-US" altLang="zh-CN" sz="2000" dirty="0" err="1">
                <a:solidFill>
                  <a:srgbClr val="FF0000"/>
                </a:solidFill>
              </a:rPr>
              <a:t>Γ</a:t>
            </a:r>
            <a:r>
              <a:rPr lang="en-US" altLang="zh-CN" sz="2000" dirty="0">
                <a:solidFill>
                  <a:srgbClr val="FF0000"/>
                </a:solidFill>
              </a:rPr>
              <a:t>-table</a:t>
            </a:r>
          </a:p>
          <a:p>
            <a:pPr marL="342900" indent="-342900">
              <a:buFont typeface="Arial" charset="0"/>
              <a:buChar char="•"/>
            </a:pPr>
            <a:r>
              <a:rPr lang="en-US" altLang="zh-CN" sz="2000" dirty="0">
                <a:solidFill>
                  <a:srgbClr val="0070C0"/>
                </a:solidFill>
              </a:rPr>
              <a:t>A</a:t>
            </a:r>
            <a:r>
              <a:rPr lang="zh-CN" altLang="en-US" sz="2000" dirty="0">
                <a:solidFill>
                  <a:srgbClr val="0070C0"/>
                </a:solidFill>
              </a:rPr>
              <a:t> </a:t>
            </a:r>
            <a:r>
              <a:rPr lang="en-US" altLang="zh-CN" sz="2000" dirty="0">
                <a:solidFill>
                  <a:srgbClr val="FF0000"/>
                </a:solidFill>
              </a:rPr>
              <a:t>Z-table</a:t>
            </a:r>
          </a:p>
          <a:p>
            <a:pPr marL="342900" indent="-342900">
              <a:buFont typeface="Arial" charset="0"/>
              <a:buChar char="•"/>
            </a:pPr>
            <a:r>
              <a:rPr lang="en-US" altLang="zh-CN" sz="2000" dirty="0">
                <a:solidFill>
                  <a:srgbClr val="0070C0"/>
                </a:solidFill>
              </a:rPr>
              <a:t>An</a:t>
            </a:r>
            <a:r>
              <a:rPr lang="zh-CN" altLang="en-US" sz="2000" dirty="0">
                <a:solidFill>
                  <a:srgbClr val="0070C0"/>
                </a:solidFill>
              </a:rPr>
              <a:t> </a:t>
            </a:r>
            <a:r>
              <a:rPr lang="en-US" altLang="zh-CN" sz="2000" dirty="0">
                <a:solidFill>
                  <a:srgbClr val="FF0000"/>
                </a:solidFill>
              </a:rPr>
              <a:t>R-table</a:t>
            </a:r>
            <a:endParaRPr lang="en-US" sz="2000" dirty="0">
              <a:solidFill>
                <a:srgbClr val="FF0000"/>
              </a:solidFill>
            </a:endParaRPr>
          </a:p>
        </p:txBody>
      </p:sp>
      <p:sp>
        <p:nvSpPr>
          <p:cNvPr id="4" name="Rectangle 3"/>
          <p:cNvSpPr/>
          <p:nvPr/>
        </p:nvSpPr>
        <p:spPr>
          <a:xfrm>
            <a:off x="1317004" y="6309320"/>
            <a:ext cx="1866217" cy="400110"/>
          </a:xfrm>
          <a:prstGeom prst="rect">
            <a:avLst/>
          </a:prstGeom>
        </p:spPr>
        <p:txBody>
          <a:bodyPr wrap="none">
            <a:spAutoFit/>
          </a:bodyPr>
          <a:lstStyle/>
          <a:p>
            <a:r>
              <a:rPr lang="en-US" altLang="zh-CN" sz="2000" b="1" i="1" dirty="0" err="1">
                <a:solidFill>
                  <a:srgbClr val="00B050"/>
                </a:solidFill>
              </a:rPr>
              <a:t>B</a:t>
            </a:r>
            <a:r>
              <a:rPr lang="en-US" altLang="zh-CN" sz="2000" b="1" i="1" baseline="-25000" dirty="0" err="1">
                <a:solidFill>
                  <a:srgbClr val="00B050"/>
                </a:solidFill>
              </a:rPr>
              <a:t>v</a:t>
            </a:r>
            <a:r>
              <a:rPr lang="zh-CN" altLang="en-US" sz="2000" b="1" dirty="0">
                <a:solidFill>
                  <a:srgbClr val="00B050"/>
                </a:solidFill>
              </a:rPr>
              <a:t> </a:t>
            </a:r>
            <a:r>
              <a:rPr lang="en-US" altLang="zh-CN" sz="2000" b="1" dirty="0">
                <a:solidFill>
                  <a:srgbClr val="00B050"/>
                </a:solidFill>
              </a:rPr>
              <a:t>=</a:t>
            </a:r>
            <a:r>
              <a:rPr lang="zh-CN" altLang="en-US" sz="2000" b="1" dirty="0">
                <a:solidFill>
                  <a:srgbClr val="00B050"/>
                </a:solidFill>
              </a:rPr>
              <a:t> </a:t>
            </a:r>
            <a:r>
              <a:rPr lang="en-US" altLang="zh-CN" sz="2000" b="1" i="1" dirty="0">
                <a:solidFill>
                  <a:srgbClr val="00B050"/>
                </a:solidFill>
              </a:rPr>
              <a:t>v</a:t>
            </a:r>
            <a:r>
              <a:rPr lang="zh-CN" altLang="en-US" sz="2000" b="1" dirty="0">
                <a:solidFill>
                  <a:srgbClr val="00B050"/>
                </a:solidFill>
              </a:rPr>
              <a:t> </a:t>
            </a:r>
            <a:r>
              <a:rPr lang="en-US" altLang="zh-CN" sz="2000" b="1" dirty="0">
                <a:solidFill>
                  <a:srgbClr val="00B050"/>
                </a:solidFill>
              </a:rPr>
              <a:t>mod</a:t>
            </a:r>
            <a:r>
              <a:rPr lang="zh-CN" altLang="en-US" sz="2000" b="1" dirty="0">
                <a:solidFill>
                  <a:srgbClr val="00B050"/>
                </a:solidFill>
              </a:rPr>
              <a:t> </a:t>
            </a:r>
            <a:r>
              <a:rPr lang="en-US" altLang="zh-CN" sz="2000" b="1" dirty="0">
                <a:solidFill>
                  <a:srgbClr val="00B050"/>
                </a:solidFill>
              </a:rPr>
              <a:t>10</a:t>
            </a:r>
            <a:endParaRPr lang="en-US" sz="2000" b="1" dirty="0">
              <a:solidFill>
                <a:srgbClr val="00B050"/>
              </a:solidFill>
            </a:endParaRPr>
          </a:p>
        </p:txBody>
      </p:sp>
      <p:sp>
        <p:nvSpPr>
          <p:cNvPr id="5" name="Rectangle 4"/>
          <p:cNvSpPr/>
          <p:nvPr/>
        </p:nvSpPr>
        <p:spPr>
          <a:xfrm>
            <a:off x="209754" y="4016606"/>
            <a:ext cx="4434254" cy="397289"/>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3843002" y="3691894"/>
            <a:ext cx="971676" cy="338554"/>
          </a:xfrm>
          <a:prstGeom prst="rect">
            <a:avLst/>
          </a:prstGeom>
        </p:spPr>
        <p:txBody>
          <a:bodyPr wrap="none">
            <a:spAutoFit/>
          </a:bodyPr>
          <a:lstStyle/>
          <a:p>
            <a:r>
              <a:rPr lang="en-US" altLang="zh-CN" sz="1600" dirty="0">
                <a:solidFill>
                  <a:srgbClr val="FF0000"/>
                </a:solidFill>
              </a:rPr>
              <a:t>A</a:t>
            </a:r>
            <a:r>
              <a:rPr lang="zh-CN" altLang="en-US" sz="1600" dirty="0">
                <a:solidFill>
                  <a:srgbClr val="FF0000"/>
                </a:solidFill>
              </a:rPr>
              <a:t> </a:t>
            </a:r>
            <a:r>
              <a:rPr lang="en-US" altLang="zh-CN" sz="1600" dirty="0">
                <a:solidFill>
                  <a:srgbClr val="FF0000"/>
                </a:solidFill>
              </a:rPr>
              <a:t>bucket</a:t>
            </a:r>
            <a:endParaRPr lang="en-US" sz="1600" dirty="0"/>
          </a:p>
        </p:txBody>
      </p:sp>
      <p:sp>
        <p:nvSpPr>
          <p:cNvPr id="44" name="Rectangle 43">
            <a:extLst>
              <a:ext uri="{FF2B5EF4-FFF2-40B4-BE49-F238E27FC236}">
                <a16:creationId xmlns:a16="http://schemas.microsoft.com/office/drawing/2014/main" id="{F48F8C93-29A4-7B4B-8D2D-2193542B564F}"/>
              </a:ext>
            </a:extLst>
          </p:cNvPr>
          <p:cNvSpPr/>
          <p:nvPr/>
        </p:nvSpPr>
        <p:spPr>
          <a:xfrm>
            <a:off x="1467066" y="-2434"/>
            <a:ext cx="7243365" cy="461665"/>
          </a:xfrm>
          <a:prstGeom prst="rect">
            <a:avLst/>
          </a:prstGeom>
        </p:spPr>
        <p:txBody>
          <a:bodyPr wrap="square">
            <a:spAutoFit/>
          </a:bodyPr>
          <a:lstStyle/>
          <a:p>
            <a:r>
              <a:rPr lang="el-GR" altLang="zh-CN" dirty="0">
                <a:solidFill>
                  <a:srgbClr val="C00000"/>
                </a:solidFill>
              </a:rPr>
              <a:t>Γ-</a:t>
            </a:r>
            <a:r>
              <a:rPr lang="en-US" altLang="zh-CN" dirty="0">
                <a:solidFill>
                  <a:srgbClr val="C00000"/>
                </a:solidFill>
              </a:rPr>
              <a:t>table</a:t>
            </a:r>
            <a:r>
              <a:rPr lang="zh-CN" altLang="en-US" dirty="0">
                <a:solidFill>
                  <a:srgbClr val="C00000"/>
                </a:solidFill>
              </a:rPr>
              <a:t> </a:t>
            </a:r>
            <a:r>
              <a:rPr lang="en-US" altLang="zh-CN" dirty="0">
                <a:solidFill>
                  <a:srgbClr val="C00000"/>
                </a:solidFill>
              </a:rPr>
              <a:t>is</a:t>
            </a:r>
            <a:r>
              <a:rPr lang="zh-CN" altLang="en-US" dirty="0">
                <a:solidFill>
                  <a:srgbClr val="C00000"/>
                </a:solidFill>
              </a:rPr>
              <a:t> </a:t>
            </a:r>
            <a:r>
              <a:rPr lang="en-US" altLang="zh-CN" dirty="0">
                <a:solidFill>
                  <a:srgbClr val="C00000"/>
                </a:solidFill>
              </a:rPr>
              <a:t>for</a:t>
            </a:r>
            <a:r>
              <a:rPr lang="zh-CN" altLang="en-US" dirty="0">
                <a:solidFill>
                  <a:srgbClr val="C00000"/>
                </a:solidFill>
              </a:rPr>
              <a:t> </a:t>
            </a:r>
            <a:r>
              <a:rPr lang="en-US" altLang="zh-CN" dirty="0">
                <a:solidFill>
                  <a:srgbClr val="C00000"/>
                </a:solidFill>
              </a:rPr>
              <a:t>getting</a:t>
            </a:r>
            <a:r>
              <a:rPr lang="zh-CN" altLang="en-US" dirty="0">
                <a:solidFill>
                  <a:srgbClr val="C00000"/>
                </a:solidFill>
              </a:rPr>
              <a:t> </a:t>
            </a:r>
            <a:r>
              <a:rPr lang="en-US" altLang="zh-CN" dirty="0">
                <a:solidFill>
                  <a:srgbClr val="C00000"/>
                </a:solidFill>
              </a:rPr>
              <a:t>adjacency</a:t>
            </a:r>
            <a:r>
              <a:rPr lang="zh-CN" altLang="en-US" dirty="0">
                <a:solidFill>
                  <a:srgbClr val="C00000"/>
                </a:solidFill>
              </a:rPr>
              <a:t> </a:t>
            </a:r>
            <a:r>
              <a:rPr lang="en-US" altLang="zh-CN" dirty="0">
                <a:solidFill>
                  <a:srgbClr val="C00000"/>
                </a:solidFill>
              </a:rPr>
              <a:t>list</a:t>
            </a:r>
            <a:r>
              <a:rPr lang="zh-CN" altLang="en-US" dirty="0">
                <a:solidFill>
                  <a:srgbClr val="C00000"/>
                </a:solidFill>
              </a:rPr>
              <a:t> </a:t>
            </a:r>
            <a:r>
              <a:rPr lang="en-US" altLang="zh-CN" dirty="0">
                <a:solidFill>
                  <a:srgbClr val="C00000"/>
                </a:solidFill>
              </a:rPr>
              <a:t>given</a:t>
            </a:r>
            <a:r>
              <a:rPr lang="zh-CN" altLang="en-US" dirty="0">
                <a:solidFill>
                  <a:srgbClr val="C00000"/>
                </a:solidFill>
              </a:rPr>
              <a:t> </a:t>
            </a:r>
            <a:r>
              <a:rPr lang="en-US" altLang="zh-CN" dirty="0">
                <a:solidFill>
                  <a:srgbClr val="C00000"/>
                </a:solidFill>
              </a:rPr>
              <a:t>a</a:t>
            </a:r>
            <a:r>
              <a:rPr lang="zh-CN" altLang="en-US" dirty="0">
                <a:solidFill>
                  <a:srgbClr val="C00000"/>
                </a:solidFill>
              </a:rPr>
              <a:t> </a:t>
            </a:r>
            <a:r>
              <a:rPr lang="en-US" altLang="zh-CN" dirty="0">
                <a:solidFill>
                  <a:srgbClr val="C00000"/>
                </a:solidFill>
              </a:rPr>
              <a:t>vertex</a:t>
            </a:r>
            <a:r>
              <a:rPr lang="zh-CN" altLang="en-US" dirty="0">
                <a:solidFill>
                  <a:srgbClr val="C00000"/>
                </a:solidFill>
              </a:rPr>
              <a:t> </a:t>
            </a:r>
            <a:r>
              <a:rPr lang="en-US" altLang="zh-CN" dirty="0">
                <a:solidFill>
                  <a:srgbClr val="C00000"/>
                </a:solidFill>
              </a:rPr>
              <a:t>ID</a:t>
            </a:r>
            <a:r>
              <a:rPr lang="zh-CN" altLang="en-US" dirty="0">
                <a:solidFill>
                  <a:srgbClr val="C00000"/>
                </a:solidFill>
              </a:rPr>
              <a:t>  </a:t>
            </a:r>
            <a:endParaRPr lang="en-US" dirty="0"/>
          </a:p>
        </p:txBody>
      </p:sp>
      <p:sp>
        <p:nvSpPr>
          <p:cNvPr id="45" name="Rectangle 44">
            <a:extLst>
              <a:ext uri="{FF2B5EF4-FFF2-40B4-BE49-F238E27FC236}">
                <a16:creationId xmlns:a16="http://schemas.microsoft.com/office/drawing/2014/main" id="{1E30D730-F441-BA48-B429-F2B52369D779}"/>
              </a:ext>
            </a:extLst>
          </p:cNvPr>
          <p:cNvSpPr/>
          <p:nvPr/>
        </p:nvSpPr>
        <p:spPr>
          <a:xfrm>
            <a:off x="1436907" y="409900"/>
            <a:ext cx="7243365" cy="461665"/>
          </a:xfrm>
          <a:prstGeom prst="rect">
            <a:avLst/>
          </a:prstGeom>
        </p:spPr>
        <p:txBody>
          <a:bodyPr wrap="square">
            <a:spAutoFit/>
          </a:bodyPr>
          <a:lstStyle/>
          <a:p>
            <a:r>
              <a:rPr lang="en-US" altLang="zh-CN" dirty="0">
                <a:solidFill>
                  <a:srgbClr val="C00000"/>
                </a:solidFill>
              </a:rPr>
              <a:t>Counter</a:t>
            </a:r>
            <a:r>
              <a:rPr lang="zh-CN" altLang="en-US" dirty="0">
                <a:solidFill>
                  <a:srgbClr val="C00000"/>
                </a:solidFill>
              </a:rPr>
              <a:t> </a:t>
            </a:r>
            <a:r>
              <a:rPr lang="en-US" altLang="zh-CN" dirty="0">
                <a:solidFill>
                  <a:srgbClr val="C00000"/>
                </a:solidFill>
              </a:rPr>
              <a:t>tracks</a:t>
            </a:r>
            <a:r>
              <a:rPr lang="zh-CN" altLang="en-US" dirty="0">
                <a:solidFill>
                  <a:srgbClr val="C00000"/>
                </a:solidFill>
              </a:rPr>
              <a:t> </a:t>
            </a:r>
            <a:r>
              <a:rPr lang="en-US" altLang="zh-CN" dirty="0">
                <a:solidFill>
                  <a:srgbClr val="C00000"/>
                </a:solidFill>
              </a:rPr>
              <a:t>how</a:t>
            </a:r>
            <a:r>
              <a:rPr lang="zh-CN" altLang="en-US" dirty="0">
                <a:solidFill>
                  <a:srgbClr val="C00000"/>
                </a:solidFill>
              </a:rPr>
              <a:t> </a:t>
            </a:r>
            <a:r>
              <a:rPr lang="en-US" altLang="zh-CN" dirty="0">
                <a:solidFill>
                  <a:srgbClr val="C00000"/>
                </a:solidFill>
              </a:rPr>
              <a:t>many</a:t>
            </a:r>
            <a:r>
              <a:rPr lang="zh-CN" altLang="en-US" dirty="0">
                <a:solidFill>
                  <a:srgbClr val="C00000"/>
                </a:solidFill>
              </a:rPr>
              <a:t> </a:t>
            </a:r>
            <a:r>
              <a:rPr lang="en-US" altLang="zh-CN" dirty="0">
                <a:solidFill>
                  <a:srgbClr val="C00000"/>
                </a:solidFill>
              </a:rPr>
              <a:t>tasks</a:t>
            </a:r>
            <a:r>
              <a:rPr lang="zh-CN" altLang="en-US" dirty="0">
                <a:solidFill>
                  <a:srgbClr val="C00000"/>
                </a:solidFill>
              </a:rPr>
              <a:t> </a:t>
            </a:r>
            <a:r>
              <a:rPr lang="en-US" altLang="zh-CN" dirty="0">
                <a:solidFill>
                  <a:srgbClr val="C00000"/>
                </a:solidFill>
              </a:rPr>
              <a:t>lock</a:t>
            </a:r>
            <a:r>
              <a:rPr lang="zh-CN" altLang="en-US" dirty="0">
                <a:solidFill>
                  <a:srgbClr val="C00000"/>
                </a:solidFill>
              </a:rPr>
              <a:t> </a:t>
            </a:r>
            <a:r>
              <a:rPr lang="en-US" altLang="zh-CN" dirty="0">
                <a:solidFill>
                  <a:srgbClr val="C00000"/>
                </a:solidFill>
              </a:rPr>
              <a:t>a</a:t>
            </a:r>
            <a:r>
              <a:rPr lang="zh-CN" altLang="en-US" dirty="0">
                <a:solidFill>
                  <a:srgbClr val="C00000"/>
                </a:solidFill>
              </a:rPr>
              <a:t> </a:t>
            </a:r>
            <a:r>
              <a:rPr lang="en-US" altLang="zh-CN" dirty="0">
                <a:solidFill>
                  <a:srgbClr val="C00000"/>
                </a:solidFill>
              </a:rPr>
              <a:t>vertex</a:t>
            </a:r>
            <a:endParaRPr lang="en-US" dirty="0"/>
          </a:p>
        </p:txBody>
      </p:sp>
    </p:spTree>
    <p:extLst>
      <p:ext uri="{BB962C8B-B14F-4D97-AF65-F5344CB8AC3E}">
        <p14:creationId xmlns:p14="http://schemas.microsoft.com/office/powerpoint/2010/main" val="343804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44" grpId="0"/>
      <p:bldP spid="4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19441" y="3893121"/>
            <a:ext cx="690824" cy="687754"/>
          </a:xfrm>
          <a:prstGeom prst="rect">
            <a:avLst/>
          </a:prstGeom>
        </p:spPr>
      </p:pic>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Vertex</a:t>
            </a:r>
            <a:r>
              <a:rPr lang="zh-CN" altLang="en-US" b="1" dirty="0"/>
              <a:t> </a:t>
            </a:r>
            <a:r>
              <a:rPr lang="en-US" altLang="zh-CN" b="1" dirty="0"/>
              <a:t>Cache:</a:t>
            </a:r>
            <a:r>
              <a:rPr lang="zh-CN" altLang="en-US" b="1" dirty="0"/>
              <a:t> </a:t>
            </a:r>
            <a:r>
              <a:rPr lang="en-US" altLang="zh-CN" b="1" dirty="0"/>
              <a:t>High</a:t>
            </a:r>
            <a:r>
              <a:rPr lang="zh-CN" altLang="en-US" b="1" dirty="0"/>
              <a:t> </a:t>
            </a:r>
            <a:r>
              <a:rPr lang="en-US" altLang="zh-CN" b="1" dirty="0"/>
              <a:t>Concurrency</a:t>
            </a:r>
            <a:endParaRPr lang="en-US" b="1" dirty="0"/>
          </a:p>
          <a:p>
            <a:pPr lvl="1"/>
            <a:r>
              <a:rPr lang="en-US" altLang="zh-CN" dirty="0"/>
              <a:t>Vertices</a:t>
            </a:r>
            <a:r>
              <a:rPr lang="zh-CN" altLang="en-US" dirty="0"/>
              <a:t> </a:t>
            </a:r>
            <a:r>
              <a:rPr lang="en-US" altLang="zh-CN" dirty="0"/>
              <a:t>hashed</a:t>
            </a:r>
            <a:r>
              <a:rPr lang="zh-CN" altLang="en-US" dirty="0"/>
              <a:t> </a:t>
            </a:r>
            <a:r>
              <a:rPr lang="en-US" altLang="zh-CN" dirty="0"/>
              <a:t>to</a:t>
            </a:r>
            <a:r>
              <a:rPr lang="zh-CN" altLang="en-US" dirty="0"/>
              <a:t> </a:t>
            </a:r>
            <a:r>
              <a:rPr lang="en-US" altLang="zh-CN" dirty="0"/>
              <a:t>different</a:t>
            </a:r>
            <a:r>
              <a:rPr lang="zh-CN" altLang="en-US" dirty="0"/>
              <a:t> </a:t>
            </a:r>
            <a:r>
              <a:rPr lang="en-US" altLang="zh-CN" dirty="0"/>
              <a:t>buckets</a:t>
            </a:r>
            <a:r>
              <a:rPr lang="zh-CN" altLang="en-US" dirty="0"/>
              <a:t> </a:t>
            </a:r>
            <a:r>
              <a:rPr lang="en-US" altLang="zh-CN" dirty="0"/>
              <a:t>can</a:t>
            </a:r>
            <a:r>
              <a:rPr lang="zh-CN" altLang="en-US" dirty="0"/>
              <a:t> </a:t>
            </a:r>
            <a:r>
              <a:rPr lang="en-US" altLang="zh-CN" dirty="0"/>
              <a:t>be</a:t>
            </a:r>
            <a:r>
              <a:rPr lang="zh-CN" altLang="en-US" dirty="0"/>
              <a:t> </a:t>
            </a:r>
            <a:r>
              <a:rPr lang="en-US" altLang="zh-CN" dirty="0"/>
              <a:t>accessed</a:t>
            </a:r>
            <a:r>
              <a:rPr lang="zh-CN" altLang="en-US" dirty="0"/>
              <a:t> </a:t>
            </a:r>
            <a:r>
              <a:rPr lang="en-US" altLang="zh-CN" dirty="0"/>
              <a:t>concurrently</a:t>
            </a:r>
          </a:p>
          <a:p>
            <a:pPr lvl="1"/>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122</a:t>
            </a:fld>
            <a:endParaRPr lang="en-US" sz="2000" dirty="0">
              <a:solidFill>
                <a:schemeClr val="tx1"/>
              </a:solidFill>
              <a:latin typeface="Arial" pitchFamily="34" charset="0"/>
              <a:cs typeface="Arial" pitchFamily="34" charset="0"/>
            </a:endParaRPr>
          </a:p>
        </p:txBody>
      </p:sp>
      <p:graphicFrame>
        <p:nvGraphicFramePr>
          <p:cNvPr id="227" name="Table 226"/>
          <p:cNvGraphicFramePr>
            <a:graphicFrameLocks noGrp="1"/>
          </p:cNvGraphicFramePr>
          <p:nvPr/>
        </p:nvGraphicFramePr>
        <p:xfrm>
          <a:off x="88524" y="3479235"/>
          <a:ext cx="3763396" cy="2684145"/>
        </p:xfrm>
        <a:graphic>
          <a:graphicData uri="http://schemas.openxmlformats.org/drawingml/2006/table">
            <a:tbl>
              <a:tblPr/>
              <a:tblGrid>
                <a:gridCol w="660252">
                  <a:extLst>
                    <a:ext uri="{9D8B030D-6E8A-4147-A177-3AD203B41FA5}">
                      <a16:colId xmlns:a16="http://schemas.microsoft.com/office/drawing/2014/main" val="713999621"/>
                    </a:ext>
                  </a:extLst>
                </a:gridCol>
                <a:gridCol w="45368">
                  <a:extLst>
                    <a:ext uri="{9D8B030D-6E8A-4147-A177-3AD203B41FA5}">
                      <a16:colId xmlns:a16="http://schemas.microsoft.com/office/drawing/2014/main" val="377046079"/>
                    </a:ext>
                  </a:extLst>
                </a:gridCol>
                <a:gridCol w="359052">
                  <a:extLst>
                    <a:ext uri="{9D8B030D-6E8A-4147-A177-3AD203B41FA5}">
                      <a16:colId xmlns:a16="http://schemas.microsoft.com/office/drawing/2014/main" val="458349535"/>
                    </a:ext>
                  </a:extLst>
                </a:gridCol>
                <a:gridCol w="987717">
                  <a:extLst>
                    <a:ext uri="{9D8B030D-6E8A-4147-A177-3AD203B41FA5}">
                      <a16:colId xmlns:a16="http://schemas.microsoft.com/office/drawing/2014/main" val="4268481262"/>
                    </a:ext>
                  </a:extLst>
                </a:gridCol>
                <a:gridCol w="77773">
                  <a:extLst>
                    <a:ext uri="{9D8B030D-6E8A-4147-A177-3AD203B41FA5}">
                      <a16:colId xmlns:a16="http://schemas.microsoft.com/office/drawing/2014/main" val="3004858577"/>
                    </a:ext>
                  </a:extLst>
                </a:gridCol>
                <a:gridCol w="559966">
                  <a:extLst>
                    <a:ext uri="{9D8B030D-6E8A-4147-A177-3AD203B41FA5}">
                      <a16:colId xmlns:a16="http://schemas.microsoft.com/office/drawing/2014/main" val="2790263650"/>
                    </a:ext>
                  </a:extLst>
                </a:gridCol>
                <a:gridCol w="77773">
                  <a:extLst>
                    <a:ext uri="{9D8B030D-6E8A-4147-A177-3AD203B41FA5}">
                      <a16:colId xmlns:a16="http://schemas.microsoft.com/office/drawing/2014/main" val="817769372"/>
                    </a:ext>
                  </a:extLst>
                </a:gridCol>
                <a:gridCol w="334424">
                  <a:extLst>
                    <a:ext uri="{9D8B030D-6E8A-4147-A177-3AD203B41FA5}">
                      <a16:colId xmlns:a16="http://schemas.microsoft.com/office/drawing/2014/main" val="1467878016"/>
                    </a:ext>
                  </a:extLst>
                </a:gridCol>
                <a:gridCol w="661071">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0</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229" name="TextBox 228"/>
          <p:cNvSpPr txBox="1"/>
          <p:nvPr/>
        </p:nvSpPr>
        <p:spPr>
          <a:xfrm>
            <a:off x="1446978" y="40956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0" name="TextBox 229"/>
          <p:cNvSpPr txBox="1"/>
          <p:nvPr/>
        </p:nvSpPr>
        <p:spPr>
          <a:xfrm>
            <a:off x="2315924" y="408931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1" name="TextBox 230"/>
          <p:cNvSpPr txBox="1"/>
          <p:nvPr/>
        </p:nvSpPr>
        <p:spPr>
          <a:xfrm>
            <a:off x="2829094" y="40753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2" name="TextBox 231"/>
          <p:cNvSpPr txBox="1"/>
          <p:nvPr/>
        </p:nvSpPr>
        <p:spPr>
          <a:xfrm>
            <a:off x="3314235" y="40677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3" name="TextBox 232"/>
          <p:cNvSpPr txBox="1"/>
          <p:nvPr/>
        </p:nvSpPr>
        <p:spPr>
          <a:xfrm>
            <a:off x="797774" y="450714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34" name="TextBox 233"/>
          <p:cNvSpPr txBox="1"/>
          <p:nvPr/>
        </p:nvSpPr>
        <p:spPr>
          <a:xfrm>
            <a:off x="1443435" y="450968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5" name="TextBox 234"/>
          <p:cNvSpPr txBox="1"/>
          <p:nvPr/>
        </p:nvSpPr>
        <p:spPr>
          <a:xfrm>
            <a:off x="2317372" y="435347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6" name="TextBox 235"/>
          <p:cNvSpPr txBox="1"/>
          <p:nvPr/>
        </p:nvSpPr>
        <p:spPr>
          <a:xfrm>
            <a:off x="2317372" y="4490542"/>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7" name="TextBox 236"/>
          <p:cNvSpPr txBox="1"/>
          <p:nvPr/>
        </p:nvSpPr>
        <p:spPr>
          <a:xfrm>
            <a:off x="2821474" y="44919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8" name="TextBox 237"/>
          <p:cNvSpPr txBox="1"/>
          <p:nvPr/>
        </p:nvSpPr>
        <p:spPr>
          <a:xfrm>
            <a:off x="2821474" y="43547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9" name="TextBox 238"/>
          <p:cNvSpPr txBox="1"/>
          <p:nvPr/>
        </p:nvSpPr>
        <p:spPr>
          <a:xfrm>
            <a:off x="3314413" y="44919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0" name="TextBox 239"/>
          <p:cNvSpPr txBox="1"/>
          <p:nvPr/>
        </p:nvSpPr>
        <p:spPr>
          <a:xfrm>
            <a:off x="3314413" y="43471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1" name="TextBox 240"/>
          <p:cNvSpPr txBox="1"/>
          <p:nvPr/>
        </p:nvSpPr>
        <p:spPr>
          <a:xfrm>
            <a:off x="797774" y="49059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42" name="TextBox 241"/>
          <p:cNvSpPr txBox="1"/>
          <p:nvPr/>
        </p:nvSpPr>
        <p:spPr>
          <a:xfrm>
            <a:off x="1443435" y="4908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3" name="TextBox 242"/>
          <p:cNvSpPr txBox="1"/>
          <p:nvPr/>
        </p:nvSpPr>
        <p:spPr>
          <a:xfrm>
            <a:off x="2821474" y="490211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4" name="TextBox 243"/>
          <p:cNvSpPr txBox="1"/>
          <p:nvPr/>
        </p:nvSpPr>
        <p:spPr>
          <a:xfrm>
            <a:off x="3322033" y="489449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5" name="TextBox 244"/>
          <p:cNvSpPr txBox="1"/>
          <p:nvPr/>
        </p:nvSpPr>
        <p:spPr>
          <a:xfrm>
            <a:off x="2317372" y="48957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6" name="TextBox 245"/>
          <p:cNvSpPr txBox="1"/>
          <p:nvPr/>
        </p:nvSpPr>
        <p:spPr>
          <a:xfrm>
            <a:off x="2317372" y="47738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7" name="TextBox 246"/>
          <p:cNvSpPr txBox="1"/>
          <p:nvPr/>
        </p:nvSpPr>
        <p:spPr>
          <a:xfrm>
            <a:off x="797774" y="53123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48" name="TextBox 247"/>
          <p:cNvSpPr txBox="1"/>
          <p:nvPr/>
        </p:nvSpPr>
        <p:spPr>
          <a:xfrm>
            <a:off x="1443435" y="53123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9" name="TextBox 248"/>
          <p:cNvSpPr txBox="1"/>
          <p:nvPr/>
        </p:nvSpPr>
        <p:spPr>
          <a:xfrm>
            <a:off x="2310057" y="52818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0" name="TextBox 249"/>
          <p:cNvSpPr txBox="1"/>
          <p:nvPr/>
        </p:nvSpPr>
        <p:spPr>
          <a:xfrm>
            <a:off x="2310933" y="5162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1" name="TextBox 250"/>
          <p:cNvSpPr txBox="1"/>
          <p:nvPr/>
        </p:nvSpPr>
        <p:spPr>
          <a:xfrm>
            <a:off x="2821474" y="528057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2" name="TextBox 251"/>
          <p:cNvSpPr txBox="1"/>
          <p:nvPr/>
        </p:nvSpPr>
        <p:spPr>
          <a:xfrm>
            <a:off x="2821474" y="5162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3" name="TextBox 252"/>
          <p:cNvSpPr txBox="1"/>
          <p:nvPr/>
        </p:nvSpPr>
        <p:spPr>
          <a:xfrm>
            <a:off x="3322033" y="52793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4" name="TextBox 253"/>
          <p:cNvSpPr txBox="1"/>
          <p:nvPr/>
        </p:nvSpPr>
        <p:spPr>
          <a:xfrm>
            <a:off x="3322033" y="51675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5" name="TextBox 254"/>
          <p:cNvSpPr txBox="1"/>
          <p:nvPr/>
        </p:nvSpPr>
        <p:spPr>
          <a:xfrm rot="5400000">
            <a:off x="2014311" y="563871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56" name="TextBox 255"/>
          <p:cNvSpPr txBox="1"/>
          <p:nvPr/>
        </p:nvSpPr>
        <p:spPr>
          <a:xfrm>
            <a:off x="769711" y="58457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57" name="TextBox 256"/>
          <p:cNvSpPr txBox="1"/>
          <p:nvPr/>
        </p:nvSpPr>
        <p:spPr>
          <a:xfrm>
            <a:off x="1436907" y="583175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8" name="TextBox 257"/>
          <p:cNvSpPr txBox="1"/>
          <p:nvPr/>
        </p:nvSpPr>
        <p:spPr>
          <a:xfrm>
            <a:off x="2313562"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9" name="TextBox 258"/>
          <p:cNvSpPr txBox="1"/>
          <p:nvPr/>
        </p:nvSpPr>
        <p:spPr>
          <a:xfrm>
            <a:off x="3323303"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60" name="TextBox 259"/>
          <p:cNvSpPr txBox="1"/>
          <p:nvPr/>
        </p:nvSpPr>
        <p:spPr>
          <a:xfrm>
            <a:off x="2827824"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8" name="TextBox 87"/>
          <p:cNvSpPr txBox="1"/>
          <p:nvPr/>
        </p:nvSpPr>
        <p:spPr>
          <a:xfrm>
            <a:off x="797774" y="4089311"/>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90" name="Rectangle 89"/>
          <p:cNvSpPr/>
          <p:nvPr/>
        </p:nvSpPr>
        <p:spPr>
          <a:xfrm>
            <a:off x="5047070" y="3977277"/>
            <a:ext cx="3344185" cy="2185214"/>
          </a:xfrm>
          <a:prstGeom prst="rect">
            <a:avLst/>
          </a:prstGeom>
        </p:spPr>
        <p:txBody>
          <a:bodyPr wrap="none">
            <a:spAutoFit/>
          </a:bodyPr>
          <a:lstStyle/>
          <a:p>
            <a:r>
              <a:rPr lang="en-US" altLang="zh-CN" sz="2000" dirty="0">
                <a:solidFill>
                  <a:srgbClr val="0070C0"/>
                </a:solidFill>
              </a:rPr>
              <a:t>Vertices</a:t>
            </a:r>
            <a:r>
              <a:rPr lang="zh-CN" altLang="en-US" sz="2000" dirty="0">
                <a:solidFill>
                  <a:srgbClr val="0070C0"/>
                </a:solidFill>
              </a:rPr>
              <a:t> </a:t>
            </a:r>
            <a:r>
              <a:rPr lang="en-US" altLang="zh-CN" sz="2000" dirty="0">
                <a:solidFill>
                  <a:srgbClr val="0070C0"/>
                </a:solidFill>
              </a:rPr>
              <a:t>hashed</a:t>
            </a:r>
            <a:r>
              <a:rPr lang="zh-CN" altLang="en-US" sz="2000" dirty="0">
                <a:solidFill>
                  <a:srgbClr val="0070C0"/>
                </a:solidFill>
              </a:rPr>
              <a:t> </a:t>
            </a:r>
            <a:r>
              <a:rPr lang="en-US" altLang="zh-CN" sz="2000" dirty="0">
                <a:solidFill>
                  <a:srgbClr val="0070C0"/>
                </a:solidFill>
              </a:rPr>
              <a:t>to</a:t>
            </a:r>
            <a:r>
              <a:rPr lang="zh-CN" altLang="en-US" sz="2000" dirty="0">
                <a:solidFill>
                  <a:srgbClr val="0070C0"/>
                </a:solidFill>
              </a:rPr>
              <a:t> </a:t>
            </a:r>
            <a:r>
              <a:rPr lang="en-US" altLang="zh-CN" sz="2000" dirty="0">
                <a:solidFill>
                  <a:srgbClr val="0070C0"/>
                </a:solidFill>
              </a:rPr>
              <a:t>buckets</a:t>
            </a:r>
          </a:p>
          <a:p>
            <a:endParaRPr lang="en-US" sz="800" dirty="0">
              <a:solidFill>
                <a:srgbClr val="0070C0"/>
              </a:solidFill>
            </a:endParaRPr>
          </a:p>
          <a:p>
            <a:r>
              <a:rPr lang="en-US" altLang="zh-CN" sz="2000" dirty="0">
                <a:solidFill>
                  <a:srgbClr val="0070C0"/>
                </a:solidFill>
              </a:rPr>
              <a:t>Buckets</a:t>
            </a:r>
            <a:r>
              <a:rPr lang="zh-CN" altLang="en-US" sz="2000" dirty="0">
                <a:solidFill>
                  <a:srgbClr val="0070C0"/>
                </a:solidFill>
              </a:rPr>
              <a:t> </a:t>
            </a:r>
            <a:r>
              <a:rPr lang="en-US" altLang="zh-CN" sz="2000" dirty="0">
                <a:solidFill>
                  <a:srgbClr val="0070C0"/>
                </a:solidFill>
              </a:rPr>
              <a:t>protected</a:t>
            </a:r>
            <a:r>
              <a:rPr lang="zh-CN" altLang="en-US" sz="2000" dirty="0">
                <a:solidFill>
                  <a:srgbClr val="0070C0"/>
                </a:solidFill>
              </a:rPr>
              <a:t> </a:t>
            </a:r>
            <a:r>
              <a:rPr lang="en-US" altLang="zh-CN" sz="2000" dirty="0">
                <a:solidFill>
                  <a:srgbClr val="0070C0"/>
                </a:solidFill>
              </a:rPr>
              <a:t>by</a:t>
            </a:r>
            <a:r>
              <a:rPr lang="zh-CN" altLang="en-US" sz="2000" dirty="0">
                <a:solidFill>
                  <a:srgbClr val="0070C0"/>
                </a:solidFill>
              </a:rPr>
              <a:t> </a:t>
            </a:r>
            <a:r>
              <a:rPr lang="en-US" altLang="zh-CN" sz="2000" dirty="0" err="1">
                <a:solidFill>
                  <a:srgbClr val="0070C0"/>
                </a:solidFill>
              </a:rPr>
              <a:t>mutex</a:t>
            </a:r>
            <a:endParaRPr lang="en-US" altLang="zh-CN" sz="2000" dirty="0">
              <a:solidFill>
                <a:srgbClr val="0070C0"/>
              </a:solidFill>
            </a:endParaRPr>
          </a:p>
          <a:p>
            <a:endParaRPr lang="en-US" altLang="zh-CN" sz="800" dirty="0">
              <a:solidFill>
                <a:srgbClr val="0070C0"/>
              </a:solidFill>
            </a:endParaRPr>
          </a:p>
          <a:p>
            <a:r>
              <a:rPr lang="en-US" altLang="zh-CN" sz="2000" dirty="0">
                <a:solidFill>
                  <a:srgbClr val="0070C0"/>
                </a:solidFill>
              </a:rPr>
              <a:t>Each</a:t>
            </a:r>
            <a:r>
              <a:rPr lang="zh-CN" altLang="en-US" sz="2000" dirty="0">
                <a:solidFill>
                  <a:srgbClr val="0070C0"/>
                </a:solidFill>
              </a:rPr>
              <a:t> </a:t>
            </a:r>
            <a:r>
              <a:rPr lang="en-US" altLang="zh-CN" sz="2000" dirty="0">
                <a:solidFill>
                  <a:srgbClr val="0070C0"/>
                </a:solidFill>
              </a:rPr>
              <a:t>bucket</a:t>
            </a:r>
            <a:r>
              <a:rPr lang="zh-CN" altLang="en-US" sz="2000" dirty="0">
                <a:solidFill>
                  <a:srgbClr val="0070C0"/>
                </a:solidFill>
              </a:rPr>
              <a:t> </a:t>
            </a:r>
            <a:r>
              <a:rPr lang="en-US" altLang="zh-CN" sz="2000" dirty="0">
                <a:solidFill>
                  <a:srgbClr val="0070C0"/>
                </a:solidFill>
              </a:rPr>
              <a:t>has</a:t>
            </a:r>
          </a:p>
          <a:p>
            <a:pPr marL="342900" indent="-342900">
              <a:buFont typeface="Arial" charset="0"/>
              <a:buChar char="•"/>
            </a:pPr>
            <a:r>
              <a:rPr lang="en-US" altLang="zh-CN" sz="2000" dirty="0">
                <a:solidFill>
                  <a:srgbClr val="0070C0"/>
                </a:solidFill>
              </a:rPr>
              <a:t>A</a:t>
            </a:r>
            <a:r>
              <a:rPr lang="zh-CN" altLang="en-US" sz="2000" dirty="0">
                <a:solidFill>
                  <a:srgbClr val="0070C0"/>
                </a:solidFill>
              </a:rPr>
              <a:t> </a:t>
            </a:r>
            <a:r>
              <a:rPr lang="en-US" altLang="zh-CN" sz="2000" dirty="0" err="1">
                <a:solidFill>
                  <a:srgbClr val="FF0000"/>
                </a:solidFill>
              </a:rPr>
              <a:t>Γ</a:t>
            </a:r>
            <a:r>
              <a:rPr lang="en-US" altLang="zh-CN" sz="2000" dirty="0">
                <a:solidFill>
                  <a:srgbClr val="FF0000"/>
                </a:solidFill>
              </a:rPr>
              <a:t>-table</a:t>
            </a:r>
          </a:p>
          <a:p>
            <a:pPr marL="342900" indent="-342900">
              <a:buFont typeface="Arial" charset="0"/>
              <a:buChar char="•"/>
            </a:pPr>
            <a:r>
              <a:rPr lang="en-US" altLang="zh-CN" sz="2000" dirty="0">
                <a:solidFill>
                  <a:srgbClr val="0070C0"/>
                </a:solidFill>
              </a:rPr>
              <a:t>A</a:t>
            </a:r>
            <a:r>
              <a:rPr lang="zh-CN" altLang="en-US" sz="2000" dirty="0">
                <a:solidFill>
                  <a:srgbClr val="0070C0"/>
                </a:solidFill>
              </a:rPr>
              <a:t> </a:t>
            </a:r>
            <a:r>
              <a:rPr lang="en-US" altLang="zh-CN" sz="2000" dirty="0">
                <a:solidFill>
                  <a:srgbClr val="FF0000"/>
                </a:solidFill>
              </a:rPr>
              <a:t>Z-table</a:t>
            </a:r>
          </a:p>
          <a:p>
            <a:pPr marL="342900" indent="-342900">
              <a:buFont typeface="Arial" charset="0"/>
              <a:buChar char="•"/>
            </a:pPr>
            <a:r>
              <a:rPr lang="en-US" altLang="zh-CN" sz="2000" dirty="0">
                <a:solidFill>
                  <a:srgbClr val="0070C0"/>
                </a:solidFill>
              </a:rPr>
              <a:t>An</a:t>
            </a:r>
            <a:r>
              <a:rPr lang="zh-CN" altLang="en-US" sz="2000" dirty="0">
                <a:solidFill>
                  <a:srgbClr val="0070C0"/>
                </a:solidFill>
              </a:rPr>
              <a:t> </a:t>
            </a:r>
            <a:r>
              <a:rPr lang="en-US" altLang="zh-CN" sz="2000" dirty="0">
                <a:solidFill>
                  <a:srgbClr val="FF0000"/>
                </a:solidFill>
              </a:rPr>
              <a:t>R-table</a:t>
            </a:r>
            <a:endParaRPr lang="en-US" sz="2000" dirty="0">
              <a:solidFill>
                <a:srgbClr val="FF0000"/>
              </a:solidFill>
            </a:endParaRPr>
          </a:p>
        </p:txBody>
      </p:sp>
      <p:sp>
        <p:nvSpPr>
          <p:cNvPr id="4" name="Rectangle 3"/>
          <p:cNvSpPr/>
          <p:nvPr/>
        </p:nvSpPr>
        <p:spPr>
          <a:xfrm>
            <a:off x="1317004" y="6309320"/>
            <a:ext cx="1866217" cy="400110"/>
          </a:xfrm>
          <a:prstGeom prst="rect">
            <a:avLst/>
          </a:prstGeom>
        </p:spPr>
        <p:txBody>
          <a:bodyPr wrap="none">
            <a:spAutoFit/>
          </a:bodyPr>
          <a:lstStyle/>
          <a:p>
            <a:r>
              <a:rPr lang="en-US" altLang="zh-CN" sz="2000" b="1" i="1" dirty="0" err="1">
                <a:solidFill>
                  <a:srgbClr val="00B050"/>
                </a:solidFill>
              </a:rPr>
              <a:t>B</a:t>
            </a:r>
            <a:r>
              <a:rPr lang="en-US" altLang="zh-CN" sz="2000" b="1" i="1" baseline="-25000" dirty="0" err="1">
                <a:solidFill>
                  <a:srgbClr val="00B050"/>
                </a:solidFill>
              </a:rPr>
              <a:t>v</a:t>
            </a:r>
            <a:r>
              <a:rPr lang="zh-CN" altLang="en-US" sz="2000" b="1" dirty="0">
                <a:solidFill>
                  <a:srgbClr val="00B050"/>
                </a:solidFill>
              </a:rPr>
              <a:t> </a:t>
            </a:r>
            <a:r>
              <a:rPr lang="en-US" altLang="zh-CN" sz="2000" b="1" dirty="0">
                <a:solidFill>
                  <a:srgbClr val="00B050"/>
                </a:solidFill>
              </a:rPr>
              <a:t>=</a:t>
            </a:r>
            <a:r>
              <a:rPr lang="zh-CN" altLang="en-US" sz="2000" b="1" dirty="0">
                <a:solidFill>
                  <a:srgbClr val="00B050"/>
                </a:solidFill>
              </a:rPr>
              <a:t> </a:t>
            </a:r>
            <a:r>
              <a:rPr lang="en-US" altLang="zh-CN" sz="2000" b="1" i="1" dirty="0">
                <a:solidFill>
                  <a:srgbClr val="00B050"/>
                </a:solidFill>
              </a:rPr>
              <a:t>v</a:t>
            </a:r>
            <a:r>
              <a:rPr lang="zh-CN" altLang="en-US" sz="2000" b="1" dirty="0">
                <a:solidFill>
                  <a:srgbClr val="00B050"/>
                </a:solidFill>
              </a:rPr>
              <a:t> </a:t>
            </a:r>
            <a:r>
              <a:rPr lang="en-US" altLang="zh-CN" sz="2000" b="1" dirty="0">
                <a:solidFill>
                  <a:srgbClr val="00B050"/>
                </a:solidFill>
              </a:rPr>
              <a:t>mod</a:t>
            </a:r>
            <a:r>
              <a:rPr lang="zh-CN" altLang="en-US" sz="2000" b="1" dirty="0">
                <a:solidFill>
                  <a:srgbClr val="00B050"/>
                </a:solidFill>
              </a:rPr>
              <a:t> </a:t>
            </a:r>
            <a:r>
              <a:rPr lang="en-US" altLang="zh-CN" sz="2000" b="1" dirty="0">
                <a:solidFill>
                  <a:srgbClr val="00B050"/>
                </a:solidFill>
              </a:rPr>
              <a:t>10</a:t>
            </a:r>
            <a:endParaRPr lang="en-US" sz="2000" b="1" dirty="0">
              <a:solidFill>
                <a:srgbClr val="00B050"/>
              </a:solidFill>
            </a:endParaRPr>
          </a:p>
        </p:txBody>
      </p:sp>
      <p:sp>
        <p:nvSpPr>
          <p:cNvPr id="5" name="Rectangle 4"/>
          <p:cNvSpPr/>
          <p:nvPr/>
        </p:nvSpPr>
        <p:spPr>
          <a:xfrm>
            <a:off x="209754" y="4016606"/>
            <a:ext cx="4434254" cy="397289"/>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3843002" y="3691894"/>
            <a:ext cx="971676" cy="338554"/>
          </a:xfrm>
          <a:prstGeom prst="rect">
            <a:avLst/>
          </a:prstGeom>
        </p:spPr>
        <p:txBody>
          <a:bodyPr wrap="none">
            <a:spAutoFit/>
          </a:bodyPr>
          <a:lstStyle/>
          <a:p>
            <a:r>
              <a:rPr lang="en-US" altLang="zh-CN" sz="1600" dirty="0">
                <a:solidFill>
                  <a:srgbClr val="FF0000"/>
                </a:solidFill>
              </a:rPr>
              <a:t>A</a:t>
            </a:r>
            <a:r>
              <a:rPr lang="zh-CN" altLang="en-US" sz="1600" dirty="0">
                <a:solidFill>
                  <a:srgbClr val="FF0000"/>
                </a:solidFill>
              </a:rPr>
              <a:t> </a:t>
            </a:r>
            <a:r>
              <a:rPr lang="en-US" altLang="zh-CN" sz="1600" dirty="0">
                <a:solidFill>
                  <a:srgbClr val="FF0000"/>
                </a:solidFill>
              </a:rPr>
              <a:t>bucket</a:t>
            </a:r>
            <a:endParaRPr lang="en-US" sz="1600" dirty="0"/>
          </a:p>
        </p:txBody>
      </p:sp>
      <p:sp>
        <p:nvSpPr>
          <p:cNvPr id="44" name="Rectangle 43">
            <a:extLst>
              <a:ext uri="{FF2B5EF4-FFF2-40B4-BE49-F238E27FC236}">
                <a16:creationId xmlns:a16="http://schemas.microsoft.com/office/drawing/2014/main" id="{F48F8C93-29A4-7B4B-8D2D-2193542B564F}"/>
              </a:ext>
            </a:extLst>
          </p:cNvPr>
          <p:cNvSpPr/>
          <p:nvPr/>
        </p:nvSpPr>
        <p:spPr>
          <a:xfrm>
            <a:off x="1295616" y="-2434"/>
            <a:ext cx="7676934" cy="461665"/>
          </a:xfrm>
          <a:prstGeom prst="rect">
            <a:avLst/>
          </a:prstGeom>
        </p:spPr>
        <p:txBody>
          <a:bodyPr wrap="square">
            <a:spAutoFit/>
          </a:bodyPr>
          <a:lstStyle/>
          <a:p>
            <a:r>
              <a:rPr lang="en-US" altLang="zh-CN" dirty="0">
                <a:solidFill>
                  <a:srgbClr val="C00000"/>
                </a:solidFill>
              </a:rPr>
              <a:t>Z</a:t>
            </a:r>
            <a:r>
              <a:rPr lang="el-GR" altLang="zh-CN" dirty="0">
                <a:solidFill>
                  <a:srgbClr val="C00000"/>
                </a:solidFill>
              </a:rPr>
              <a:t>-</a:t>
            </a:r>
            <a:r>
              <a:rPr lang="en-US" altLang="zh-CN" dirty="0">
                <a:solidFill>
                  <a:srgbClr val="C00000"/>
                </a:solidFill>
              </a:rPr>
              <a:t>table</a:t>
            </a:r>
            <a:r>
              <a:rPr lang="zh-CN" altLang="en-US" dirty="0">
                <a:solidFill>
                  <a:srgbClr val="C00000"/>
                </a:solidFill>
              </a:rPr>
              <a:t> </a:t>
            </a:r>
            <a:r>
              <a:rPr lang="en-US" altLang="zh-CN" dirty="0">
                <a:solidFill>
                  <a:srgbClr val="C00000"/>
                </a:solidFill>
              </a:rPr>
              <a:t>tracks</a:t>
            </a:r>
            <a:r>
              <a:rPr lang="zh-CN" altLang="en-US" dirty="0">
                <a:solidFill>
                  <a:srgbClr val="C00000"/>
                </a:solidFill>
              </a:rPr>
              <a:t> </a:t>
            </a:r>
            <a:r>
              <a:rPr lang="en-US" altLang="zh-CN" dirty="0">
                <a:solidFill>
                  <a:srgbClr val="C00000"/>
                </a:solidFill>
              </a:rPr>
              <a:t>the</a:t>
            </a:r>
            <a:r>
              <a:rPr lang="zh-CN" altLang="en-US" dirty="0">
                <a:solidFill>
                  <a:srgbClr val="C00000"/>
                </a:solidFill>
              </a:rPr>
              <a:t> </a:t>
            </a:r>
            <a:r>
              <a:rPr lang="en-US" altLang="zh-CN" dirty="0">
                <a:solidFill>
                  <a:srgbClr val="C00000"/>
                </a:solidFill>
              </a:rPr>
              <a:t>subset</a:t>
            </a:r>
            <a:r>
              <a:rPr lang="zh-CN" altLang="en-US" dirty="0">
                <a:solidFill>
                  <a:srgbClr val="C00000"/>
                </a:solidFill>
              </a:rPr>
              <a:t> </a:t>
            </a:r>
            <a:r>
              <a:rPr lang="en-US" altLang="zh-CN" dirty="0">
                <a:solidFill>
                  <a:srgbClr val="C00000"/>
                </a:solidFill>
              </a:rPr>
              <a:t>of</a:t>
            </a:r>
            <a:r>
              <a:rPr lang="zh-CN" altLang="en-US" dirty="0">
                <a:solidFill>
                  <a:srgbClr val="C00000"/>
                </a:solidFill>
              </a:rPr>
              <a:t> </a:t>
            </a:r>
            <a:r>
              <a:rPr lang="en-US" altLang="zh-CN" dirty="0">
                <a:solidFill>
                  <a:srgbClr val="C00000"/>
                </a:solidFill>
              </a:rPr>
              <a:t>vertices</a:t>
            </a:r>
            <a:r>
              <a:rPr lang="zh-CN" altLang="en-US" dirty="0">
                <a:solidFill>
                  <a:srgbClr val="C00000"/>
                </a:solidFill>
              </a:rPr>
              <a:t> </a:t>
            </a:r>
            <a:r>
              <a:rPr lang="en-US" altLang="zh-CN" dirty="0">
                <a:solidFill>
                  <a:srgbClr val="C00000"/>
                </a:solidFill>
              </a:rPr>
              <a:t>that</a:t>
            </a:r>
            <a:r>
              <a:rPr lang="zh-CN" altLang="en-US" dirty="0">
                <a:solidFill>
                  <a:srgbClr val="C00000"/>
                </a:solidFill>
              </a:rPr>
              <a:t> </a:t>
            </a:r>
            <a:r>
              <a:rPr lang="en-US" altLang="zh-CN" dirty="0">
                <a:solidFill>
                  <a:srgbClr val="C00000"/>
                </a:solidFill>
              </a:rPr>
              <a:t>can</a:t>
            </a:r>
            <a:r>
              <a:rPr lang="zh-CN" altLang="en-US" dirty="0">
                <a:solidFill>
                  <a:srgbClr val="C00000"/>
                </a:solidFill>
              </a:rPr>
              <a:t> </a:t>
            </a:r>
            <a:r>
              <a:rPr lang="en-US" altLang="zh-CN" dirty="0">
                <a:solidFill>
                  <a:srgbClr val="C00000"/>
                </a:solidFill>
              </a:rPr>
              <a:t>be</a:t>
            </a:r>
            <a:r>
              <a:rPr lang="zh-CN" altLang="en-US" dirty="0">
                <a:solidFill>
                  <a:srgbClr val="C00000"/>
                </a:solidFill>
              </a:rPr>
              <a:t> </a:t>
            </a:r>
            <a:r>
              <a:rPr lang="en-US" altLang="zh-CN" dirty="0">
                <a:solidFill>
                  <a:srgbClr val="C00000"/>
                </a:solidFill>
              </a:rPr>
              <a:t>evicted</a:t>
            </a:r>
            <a:endParaRPr lang="en-US" dirty="0"/>
          </a:p>
        </p:txBody>
      </p:sp>
      <p:sp>
        <p:nvSpPr>
          <p:cNvPr id="45" name="Rectangle 44">
            <a:extLst>
              <a:ext uri="{FF2B5EF4-FFF2-40B4-BE49-F238E27FC236}">
                <a16:creationId xmlns:a16="http://schemas.microsoft.com/office/drawing/2014/main" id="{1E30D730-F441-BA48-B429-F2B52369D779}"/>
              </a:ext>
            </a:extLst>
          </p:cNvPr>
          <p:cNvSpPr/>
          <p:nvPr/>
        </p:nvSpPr>
        <p:spPr>
          <a:xfrm>
            <a:off x="1265457" y="409900"/>
            <a:ext cx="7243365" cy="461665"/>
          </a:xfrm>
          <a:prstGeom prst="rect">
            <a:avLst/>
          </a:prstGeom>
        </p:spPr>
        <p:txBody>
          <a:bodyPr wrap="square">
            <a:spAutoFit/>
          </a:bodyPr>
          <a:lstStyle/>
          <a:p>
            <a:r>
              <a:rPr lang="en-US" altLang="zh-CN" dirty="0">
                <a:solidFill>
                  <a:srgbClr val="C00000"/>
                </a:solidFill>
              </a:rPr>
              <a:t>Otherwise,</a:t>
            </a:r>
            <a:r>
              <a:rPr lang="zh-CN" altLang="en-US" dirty="0">
                <a:solidFill>
                  <a:srgbClr val="C00000"/>
                </a:solidFill>
              </a:rPr>
              <a:t> </a:t>
            </a:r>
            <a:r>
              <a:rPr lang="en-US" altLang="zh-CN" dirty="0">
                <a:solidFill>
                  <a:srgbClr val="C00000"/>
                </a:solidFill>
              </a:rPr>
              <a:t>GC</a:t>
            </a:r>
            <a:r>
              <a:rPr lang="zh-CN" altLang="en-US" dirty="0">
                <a:solidFill>
                  <a:srgbClr val="C00000"/>
                </a:solidFill>
              </a:rPr>
              <a:t> </a:t>
            </a:r>
            <a:r>
              <a:rPr lang="en-US" altLang="zh-CN" dirty="0">
                <a:solidFill>
                  <a:srgbClr val="C00000"/>
                </a:solidFill>
              </a:rPr>
              <a:t>has</a:t>
            </a:r>
            <a:r>
              <a:rPr lang="zh-CN" altLang="en-US" dirty="0">
                <a:solidFill>
                  <a:srgbClr val="C00000"/>
                </a:solidFill>
              </a:rPr>
              <a:t> </a:t>
            </a:r>
            <a:r>
              <a:rPr lang="en-US" altLang="zh-CN" dirty="0">
                <a:solidFill>
                  <a:srgbClr val="C00000"/>
                </a:solidFill>
              </a:rPr>
              <a:t>to</a:t>
            </a:r>
            <a:r>
              <a:rPr lang="zh-CN" altLang="en-US" dirty="0">
                <a:solidFill>
                  <a:srgbClr val="C00000"/>
                </a:solidFill>
              </a:rPr>
              <a:t> </a:t>
            </a:r>
            <a:r>
              <a:rPr lang="en-US" altLang="zh-CN" dirty="0">
                <a:solidFill>
                  <a:srgbClr val="C00000"/>
                </a:solidFill>
              </a:rPr>
              <a:t>scan</a:t>
            </a:r>
            <a:r>
              <a:rPr lang="zh-CN" altLang="en-US" dirty="0">
                <a:solidFill>
                  <a:srgbClr val="C00000"/>
                </a:solidFill>
              </a:rPr>
              <a:t> </a:t>
            </a:r>
            <a:r>
              <a:rPr lang="en-US" altLang="zh-CN" dirty="0">
                <a:solidFill>
                  <a:srgbClr val="C00000"/>
                </a:solidFill>
              </a:rPr>
              <a:t>an</a:t>
            </a:r>
            <a:r>
              <a:rPr lang="zh-CN" altLang="en-US" dirty="0">
                <a:solidFill>
                  <a:srgbClr val="C00000"/>
                </a:solidFill>
              </a:rPr>
              <a:t> </a:t>
            </a:r>
            <a:r>
              <a:rPr lang="en-US" altLang="zh-CN" dirty="0">
                <a:solidFill>
                  <a:srgbClr val="C00000"/>
                </a:solidFill>
              </a:rPr>
              <a:t>entire</a:t>
            </a:r>
            <a:r>
              <a:rPr lang="zh-CN" altLang="en-US" dirty="0">
                <a:solidFill>
                  <a:srgbClr val="C00000"/>
                </a:solidFill>
              </a:rPr>
              <a:t> </a:t>
            </a:r>
            <a:r>
              <a:rPr lang="el-GR" altLang="zh-CN" dirty="0">
                <a:solidFill>
                  <a:srgbClr val="C00000"/>
                </a:solidFill>
              </a:rPr>
              <a:t>Γ-</a:t>
            </a:r>
            <a:r>
              <a:rPr lang="en-US" altLang="zh-CN" dirty="0">
                <a:solidFill>
                  <a:srgbClr val="C00000"/>
                </a:solidFill>
              </a:rPr>
              <a:t>table</a:t>
            </a:r>
            <a:r>
              <a:rPr lang="zh-CN" altLang="en-US" dirty="0">
                <a:solidFill>
                  <a:srgbClr val="C00000"/>
                </a:solidFill>
              </a:rPr>
              <a:t> </a:t>
            </a:r>
            <a:endParaRPr lang="en-US" dirty="0"/>
          </a:p>
        </p:txBody>
      </p:sp>
    </p:spTree>
    <p:extLst>
      <p:ext uri="{BB962C8B-B14F-4D97-AF65-F5344CB8AC3E}">
        <p14:creationId xmlns:p14="http://schemas.microsoft.com/office/powerpoint/2010/main" val="1313439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19441" y="3893121"/>
            <a:ext cx="690824" cy="687754"/>
          </a:xfrm>
          <a:prstGeom prst="rect">
            <a:avLst/>
          </a:prstGeom>
        </p:spPr>
      </p:pic>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Vertex</a:t>
            </a:r>
            <a:r>
              <a:rPr lang="zh-CN" altLang="en-US" b="1" dirty="0"/>
              <a:t> </a:t>
            </a:r>
            <a:r>
              <a:rPr lang="en-US" altLang="zh-CN" b="1" dirty="0"/>
              <a:t>Cache:</a:t>
            </a:r>
            <a:r>
              <a:rPr lang="zh-CN" altLang="en-US" b="1" dirty="0"/>
              <a:t> </a:t>
            </a:r>
            <a:r>
              <a:rPr lang="en-US" altLang="zh-CN" b="1" dirty="0"/>
              <a:t>High</a:t>
            </a:r>
            <a:r>
              <a:rPr lang="zh-CN" altLang="en-US" b="1" dirty="0"/>
              <a:t> </a:t>
            </a:r>
            <a:r>
              <a:rPr lang="en-US" altLang="zh-CN" b="1" dirty="0"/>
              <a:t>Concurrency</a:t>
            </a:r>
            <a:endParaRPr lang="en-US" b="1" dirty="0"/>
          </a:p>
          <a:p>
            <a:pPr lvl="1"/>
            <a:r>
              <a:rPr lang="en-US" altLang="zh-CN" dirty="0"/>
              <a:t>Vertices</a:t>
            </a:r>
            <a:r>
              <a:rPr lang="zh-CN" altLang="en-US" dirty="0"/>
              <a:t> </a:t>
            </a:r>
            <a:r>
              <a:rPr lang="en-US" altLang="zh-CN" dirty="0"/>
              <a:t>hashed</a:t>
            </a:r>
            <a:r>
              <a:rPr lang="zh-CN" altLang="en-US" dirty="0"/>
              <a:t> </a:t>
            </a:r>
            <a:r>
              <a:rPr lang="en-US" altLang="zh-CN" dirty="0"/>
              <a:t>to</a:t>
            </a:r>
            <a:r>
              <a:rPr lang="zh-CN" altLang="en-US" dirty="0"/>
              <a:t> </a:t>
            </a:r>
            <a:r>
              <a:rPr lang="en-US" altLang="zh-CN" dirty="0"/>
              <a:t>different</a:t>
            </a:r>
            <a:r>
              <a:rPr lang="zh-CN" altLang="en-US" dirty="0"/>
              <a:t> </a:t>
            </a:r>
            <a:r>
              <a:rPr lang="en-US" altLang="zh-CN" dirty="0"/>
              <a:t>buckets</a:t>
            </a:r>
            <a:r>
              <a:rPr lang="zh-CN" altLang="en-US" dirty="0"/>
              <a:t> </a:t>
            </a:r>
            <a:r>
              <a:rPr lang="en-US" altLang="zh-CN" dirty="0"/>
              <a:t>can</a:t>
            </a:r>
            <a:r>
              <a:rPr lang="zh-CN" altLang="en-US" dirty="0"/>
              <a:t> </a:t>
            </a:r>
            <a:r>
              <a:rPr lang="en-US" altLang="zh-CN" dirty="0"/>
              <a:t>be</a:t>
            </a:r>
            <a:r>
              <a:rPr lang="zh-CN" altLang="en-US" dirty="0"/>
              <a:t> </a:t>
            </a:r>
            <a:r>
              <a:rPr lang="en-US" altLang="zh-CN" dirty="0"/>
              <a:t>accessed</a:t>
            </a:r>
            <a:r>
              <a:rPr lang="zh-CN" altLang="en-US" dirty="0"/>
              <a:t> </a:t>
            </a:r>
            <a:r>
              <a:rPr lang="en-US" altLang="zh-CN" dirty="0"/>
              <a:t>concurrently</a:t>
            </a:r>
          </a:p>
          <a:p>
            <a:pPr lvl="1"/>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123</a:t>
            </a:fld>
            <a:endParaRPr lang="en-US" sz="2000" dirty="0">
              <a:solidFill>
                <a:schemeClr val="tx1"/>
              </a:solidFill>
              <a:latin typeface="Arial" pitchFamily="34" charset="0"/>
              <a:cs typeface="Arial" pitchFamily="34" charset="0"/>
            </a:endParaRPr>
          </a:p>
        </p:txBody>
      </p:sp>
      <p:graphicFrame>
        <p:nvGraphicFramePr>
          <p:cNvPr id="227" name="Table 226"/>
          <p:cNvGraphicFramePr>
            <a:graphicFrameLocks noGrp="1"/>
          </p:cNvGraphicFramePr>
          <p:nvPr/>
        </p:nvGraphicFramePr>
        <p:xfrm>
          <a:off x="88524" y="3479235"/>
          <a:ext cx="3763396" cy="2684145"/>
        </p:xfrm>
        <a:graphic>
          <a:graphicData uri="http://schemas.openxmlformats.org/drawingml/2006/table">
            <a:tbl>
              <a:tblPr/>
              <a:tblGrid>
                <a:gridCol w="660252">
                  <a:extLst>
                    <a:ext uri="{9D8B030D-6E8A-4147-A177-3AD203B41FA5}">
                      <a16:colId xmlns:a16="http://schemas.microsoft.com/office/drawing/2014/main" val="713999621"/>
                    </a:ext>
                  </a:extLst>
                </a:gridCol>
                <a:gridCol w="45368">
                  <a:extLst>
                    <a:ext uri="{9D8B030D-6E8A-4147-A177-3AD203B41FA5}">
                      <a16:colId xmlns:a16="http://schemas.microsoft.com/office/drawing/2014/main" val="377046079"/>
                    </a:ext>
                  </a:extLst>
                </a:gridCol>
                <a:gridCol w="359052">
                  <a:extLst>
                    <a:ext uri="{9D8B030D-6E8A-4147-A177-3AD203B41FA5}">
                      <a16:colId xmlns:a16="http://schemas.microsoft.com/office/drawing/2014/main" val="458349535"/>
                    </a:ext>
                  </a:extLst>
                </a:gridCol>
                <a:gridCol w="987717">
                  <a:extLst>
                    <a:ext uri="{9D8B030D-6E8A-4147-A177-3AD203B41FA5}">
                      <a16:colId xmlns:a16="http://schemas.microsoft.com/office/drawing/2014/main" val="4268481262"/>
                    </a:ext>
                  </a:extLst>
                </a:gridCol>
                <a:gridCol w="77773">
                  <a:extLst>
                    <a:ext uri="{9D8B030D-6E8A-4147-A177-3AD203B41FA5}">
                      <a16:colId xmlns:a16="http://schemas.microsoft.com/office/drawing/2014/main" val="3004858577"/>
                    </a:ext>
                  </a:extLst>
                </a:gridCol>
                <a:gridCol w="559966">
                  <a:extLst>
                    <a:ext uri="{9D8B030D-6E8A-4147-A177-3AD203B41FA5}">
                      <a16:colId xmlns:a16="http://schemas.microsoft.com/office/drawing/2014/main" val="2790263650"/>
                    </a:ext>
                  </a:extLst>
                </a:gridCol>
                <a:gridCol w="77773">
                  <a:extLst>
                    <a:ext uri="{9D8B030D-6E8A-4147-A177-3AD203B41FA5}">
                      <a16:colId xmlns:a16="http://schemas.microsoft.com/office/drawing/2014/main" val="817769372"/>
                    </a:ext>
                  </a:extLst>
                </a:gridCol>
                <a:gridCol w="334424">
                  <a:extLst>
                    <a:ext uri="{9D8B030D-6E8A-4147-A177-3AD203B41FA5}">
                      <a16:colId xmlns:a16="http://schemas.microsoft.com/office/drawing/2014/main" val="1467878016"/>
                    </a:ext>
                  </a:extLst>
                </a:gridCol>
                <a:gridCol w="661071">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0</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229" name="TextBox 228"/>
          <p:cNvSpPr txBox="1"/>
          <p:nvPr/>
        </p:nvSpPr>
        <p:spPr>
          <a:xfrm>
            <a:off x="1446978" y="40956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0" name="TextBox 229"/>
          <p:cNvSpPr txBox="1"/>
          <p:nvPr/>
        </p:nvSpPr>
        <p:spPr>
          <a:xfrm>
            <a:off x="2315924" y="408931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1" name="TextBox 230"/>
          <p:cNvSpPr txBox="1"/>
          <p:nvPr/>
        </p:nvSpPr>
        <p:spPr>
          <a:xfrm>
            <a:off x="2829094" y="40753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2" name="TextBox 231"/>
          <p:cNvSpPr txBox="1"/>
          <p:nvPr/>
        </p:nvSpPr>
        <p:spPr>
          <a:xfrm>
            <a:off x="3314235" y="40677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3" name="TextBox 232"/>
          <p:cNvSpPr txBox="1"/>
          <p:nvPr/>
        </p:nvSpPr>
        <p:spPr>
          <a:xfrm>
            <a:off x="797774" y="450714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34" name="TextBox 233"/>
          <p:cNvSpPr txBox="1"/>
          <p:nvPr/>
        </p:nvSpPr>
        <p:spPr>
          <a:xfrm>
            <a:off x="1443435" y="450968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5" name="TextBox 234"/>
          <p:cNvSpPr txBox="1"/>
          <p:nvPr/>
        </p:nvSpPr>
        <p:spPr>
          <a:xfrm>
            <a:off x="2317372" y="435347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6" name="TextBox 235"/>
          <p:cNvSpPr txBox="1"/>
          <p:nvPr/>
        </p:nvSpPr>
        <p:spPr>
          <a:xfrm>
            <a:off x="2317372" y="4490542"/>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7" name="TextBox 236"/>
          <p:cNvSpPr txBox="1"/>
          <p:nvPr/>
        </p:nvSpPr>
        <p:spPr>
          <a:xfrm>
            <a:off x="2821474" y="44919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8" name="TextBox 237"/>
          <p:cNvSpPr txBox="1"/>
          <p:nvPr/>
        </p:nvSpPr>
        <p:spPr>
          <a:xfrm>
            <a:off x="2821474" y="43547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9" name="TextBox 238"/>
          <p:cNvSpPr txBox="1"/>
          <p:nvPr/>
        </p:nvSpPr>
        <p:spPr>
          <a:xfrm>
            <a:off x="3314413" y="44919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0" name="TextBox 239"/>
          <p:cNvSpPr txBox="1"/>
          <p:nvPr/>
        </p:nvSpPr>
        <p:spPr>
          <a:xfrm>
            <a:off x="3314413" y="43471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1" name="TextBox 240"/>
          <p:cNvSpPr txBox="1"/>
          <p:nvPr/>
        </p:nvSpPr>
        <p:spPr>
          <a:xfrm>
            <a:off x="797774" y="49059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42" name="TextBox 241"/>
          <p:cNvSpPr txBox="1"/>
          <p:nvPr/>
        </p:nvSpPr>
        <p:spPr>
          <a:xfrm>
            <a:off x="1443435" y="4908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3" name="TextBox 242"/>
          <p:cNvSpPr txBox="1"/>
          <p:nvPr/>
        </p:nvSpPr>
        <p:spPr>
          <a:xfrm>
            <a:off x="2821474" y="490211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4" name="TextBox 243"/>
          <p:cNvSpPr txBox="1"/>
          <p:nvPr/>
        </p:nvSpPr>
        <p:spPr>
          <a:xfrm>
            <a:off x="3322033" y="489449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5" name="TextBox 244"/>
          <p:cNvSpPr txBox="1"/>
          <p:nvPr/>
        </p:nvSpPr>
        <p:spPr>
          <a:xfrm>
            <a:off x="2317372" y="48957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6" name="TextBox 245"/>
          <p:cNvSpPr txBox="1"/>
          <p:nvPr/>
        </p:nvSpPr>
        <p:spPr>
          <a:xfrm>
            <a:off x="2317372" y="47738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7" name="TextBox 246"/>
          <p:cNvSpPr txBox="1"/>
          <p:nvPr/>
        </p:nvSpPr>
        <p:spPr>
          <a:xfrm>
            <a:off x="797774" y="53123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48" name="TextBox 247"/>
          <p:cNvSpPr txBox="1"/>
          <p:nvPr/>
        </p:nvSpPr>
        <p:spPr>
          <a:xfrm>
            <a:off x="1443435" y="531232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9" name="TextBox 248"/>
          <p:cNvSpPr txBox="1"/>
          <p:nvPr/>
        </p:nvSpPr>
        <p:spPr>
          <a:xfrm>
            <a:off x="2310057" y="52818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0" name="TextBox 249"/>
          <p:cNvSpPr txBox="1"/>
          <p:nvPr/>
        </p:nvSpPr>
        <p:spPr>
          <a:xfrm>
            <a:off x="2310933" y="5162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1" name="TextBox 250"/>
          <p:cNvSpPr txBox="1"/>
          <p:nvPr/>
        </p:nvSpPr>
        <p:spPr>
          <a:xfrm>
            <a:off x="2821474" y="528057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2" name="TextBox 251"/>
          <p:cNvSpPr txBox="1"/>
          <p:nvPr/>
        </p:nvSpPr>
        <p:spPr>
          <a:xfrm>
            <a:off x="2821474" y="516246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3" name="TextBox 252"/>
          <p:cNvSpPr txBox="1"/>
          <p:nvPr/>
        </p:nvSpPr>
        <p:spPr>
          <a:xfrm>
            <a:off x="3322033" y="52793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4" name="TextBox 253"/>
          <p:cNvSpPr txBox="1"/>
          <p:nvPr/>
        </p:nvSpPr>
        <p:spPr>
          <a:xfrm>
            <a:off x="3322033" y="516754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5" name="TextBox 254"/>
          <p:cNvSpPr txBox="1"/>
          <p:nvPr/>
        </p:nvSpPr>
        <p:spPr>
          <a:xfrm rot="5400000">
            <a:off x="2014311" y="563871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56" name="TextBox 255"/>
          <p:cNvSpPr txBox="1"/>
          <p:nvPr/>
        </p:nvSpPr>
        <p:spPr>
          <a:xfrm>
            <a:off x="769711" y="5845721"/>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57" name="TextBox 256"/>
          <p:cNvSpPr txBox="1"/>
          <p:nvPr/>
        </p:nvSpPr>
        <p:spPr>
          <a:xfrm>
            <a:off x="1436907" y="583175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8" name="TextBox 257"/>
          <p:cNvSpPr txBox="1"/>
          <p:nvPr/>
        </p:nvSpPr>
        <p:spPr>
          <a:xfrm>
            <a:off x="2313562"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9" name="TextBox 258"/>
          <p:cNvSpPr txBox="1"/>
          <p:nvPr/>
        </p:nvSpPr>
        <p:spPr>
          <a:xfrm>
            <a:off x="3323303"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60" name="TextBox 259"/>
          <p:cNvSpPr txBox="1"/>
          <p:nvPr/>
        </p:nvSpPr>
        <p:spPr>
          <a:xfrm>
            <a:off x="2827824" y="5838101"/>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8" name="TextBox 87"/>
          <p:cNvSpPr txBox="1"/>
          <p:nvPr/>
        </p:nvSpPr>
        <p:spPr>
          <a:xfrm>
            <a:off x="797774" y="4089311"/>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90" name="Rectangle 89"/>
          <p:cNvSpPr/>
          <p:nvPr/>
        </p:nvSpPr>
        <p:spPr>
          <a:xfrm>
            <a:off x="5047070" y="3977277"/>
            <a:ext cx="3344185" cy="2185214"/>
          </a:xfrm>
          <a:prstGeom prst="rect">
            <a:avLst/>
          </a:prstGeom>
        </p:spPr>
        <p:txBody>
          <a:bodyPr wrap="none">
            <a:spAutoFit/>
          </a:bodyPr>
          <a:lstStyle/>
          <a:p>
            <a:r>
              <a:rPr lang="en-US" altLang="zh-CN" sz="2000" dirty="0">
                <a:solidFill>
                  <a:srgbClr val="0070C0"/>
                </a:solidFill>
              </a:rPr>
              <a:t>Vertices</a:t>
            </a:r>
            <a:r>
              <a:rPr lang="zh-CN" altLang="en-US" sz="2000" dirty="0">
                <a:solidFill>
                  <a:srgbClr val="0070C0"/>
                </a:solidFill>
              </a:rPr>
              <a:t> </a:t>
            </a:r>
            <a:r>
              <a:rPr lang="en-US" altLang="zh-CN" sz="2000" dirty="0">
                <a:solidFill>
                  <a:srgbClr val="0070C0"/>
                </a:solidFill>
              </a:rPr>
              <a:t>hashed</a:t>
            </a:r>
            <a:r>
              <a:rPr lang="zh-CN" altLang="en-US" sz="2000" dirty="0">
                <a:solidFill>
                  <a:srgbClr val="0070C0"/>
                </a:solidFill>
              </a:rPr>
              <a:t> </a:t>
            </a:r>
            <a:r>
              <a:rPr lang="en-US" altLang="zh-CN" sz="2000" dirty="0">
                <a:solidFill>
                  <a:srgbClr val="0070C0"/>
                </a:solidFill>
              </a:rPr>
              <a:t>to</a:t>
            </a:r>
            <a:r>
              <a:rPr lang="zh-CN" altLang="en-US" sz="2000" dirty="0">
                <a:solidFill>
                  <a:srgbClr val="0070C0"/>
                </a:solidFill>
              </a:rPr>
              <a:t> </a:t>
            </a:r>
            <a:r>
              <a:rPr lang="en-US" altLang="zh-CN" sz="2000" dirty="0">
                <a:solidFill>
                  <a:srgbClr val="0070C0"/>
                </a:solidFill>
              </a:rPr>
              <a:t>buckets</a:t>
            </a:r>
          </a:p>
          <a:p>
            <a:endParaRPr lang="en-US" sz="800" dirty="0">
              <a:solidFill>
                <a:srgbClr val="0070C0"/>
              </a:solidFill>
            </a:endParaRPr>
          </a:p>
          <a:p>
            <a:r>
              <a:rPr lang="en-US" altLang="zh-CN" sz="2000" dirty="0">
                <a:solidFill>
                  <a:srgbClr val="0070C0"/>
                </a:solidFill>
              </a:rPr>
              <a:t>Buckets</a:t>
            </a:r>
            <a:r>
              <a:rPr lang="zh-CN" altLang="en-US" sz="2000" dirty="0">
                <a:solidFill>
                  <a:srgbClr val="0070C0"/>
                </a:solidFill>
              </a:rPr>
              <a:t> </a:t>
            </a:r>
            <a:r>
              <a:rPr lang="en-US" altLang="zh-CN" sz="2000" dirty="0">
                <a:solidFill>
                  <a:srgbClr val="0070C0"/>
                </a:solidFill>
              </a:rPr>
              <a:t>protected</a:t>
            </a:r>
            <a:r>
              <a:rPr lang="zh-CN" altLang="en-US" sz="2000" dirty="0">
                <a:solidFill>
                  <a:srgbClr val="0070C0"/>
                </a:solidFill>
              </a:rPr>
              <a:t> </a:t>
            </a:r>
            <a:r>
              <a:rPr lang="en-US" altLang="zh-CN" sz="2000" dirty="0">
                <a:solidFill>
                  <a:srgbClr val="0070C0"/>
                </a:solidFill>
              </a:rPr>
              <a:t>by</a:t>
            </a:r>
            <a:r>
              <a:rPr lang="zh-CN" altLang="en-US" sz="2000" dirty="0">
                <a:solidFill>
                  <a:srgbClr val="0070C0"/>
                </a:solidFill>
              </a:rPr>
              <a:t> </a:t>
            </a:r>
            <a:r>
              <a:rPr lang="en-US" altLang="zh-CN" sz="2000" dirty="0" err="1">
                <a:solidFill>
                  <a:srgbClr val="0070C0"/>
                </a:solidFill>
              </a:rPr>
              <a:t>mutex</a:t>
            </a:r>
            <a:endParaRPr lang="en-US" altLang="zh-CN" sz="2000" dirty="0">
              <a:solidFill>
                <a:srgbClr val="0070C0"/>
              </a:solidFill>
            </a:endParaRPr>
          </a:p>
          <a:p>
            <a:endParaRPr lang="en-US" altLang="zh-CN" sz="800" dirty="0">
              <a:solidFill>
                <a:srgbClr val="0070C0"/>
              </a:solidFill>
            </a:endParaRPr>
          </a:p>
          <a:p>
            <a:r>
              <a:rPr lang="en-US" altLang="zh-CN" sz="2000" dirty="0">
                <a:solidFill>
                  <a:srgbClr val="0070C0"/>
                </a:solidFill>
              </a:rPr>
              <a:t>Each</a:t>
            </a:r>
            <a:r>
              <a:rPr lang="zh-CN" altLang="en-US" sz="2000" dirty="0">
                <a:solidFill>
                  <a:srgbClr val="0070C0"/>
                </a:solidFill>
              </a:rPr>
              <a:t> </a:t>
            </a:r>
            <a:r>
              <a:rPr lang="en-US" altLang="zh-CN" sz="2000" dirty="0">
                <a:solidFill>
                  <a:srgbClr val="0070C0"/>
                </a:solidFill>
              </a:rPr>
              <a:t>bucket</a:t>
            </a:r>
            <a:r>
              <a:rPr lang="zh-CN" altLang="en-US" sz="2000" dirty="0">
                <a:solidFill>
                  <a:srgbClr val="0070C0"/>
                </a:solidFill>
              </a:rPr>
              <a:t> </a:t>
            </a:r>
            <a:r>
              <a:rPr lang="en-US" altLang="zh-CN" sz="2000" dirty="0">
                <a:solidFill>
                  <a:srgbClr val="0070C0"/>
                </a:solidFill>
              </a:rPr>
              <a:t>has</a:t>
            </a:r>
          </a:p>
          <a:p>
            <a:pPr marL="342900" indent="-342900">
              <a:buFont typeface="Arial" charset="0"/>
              <a:buChar char="•"/>
            </a:pPr>
            <a:r>
              <a:rPr lang="en-US" altLang="zh-CN" sz="2000" dirty="0">
                <a:solidFill>
                  <a:srgbClr val="0070C0"/>
                </a:solidFill>
              </a:rPr>
              <a:t>A</a:t>
            </a:r>
            <a:r>
              <a:rPr lang="zh-CN" altLang="en-US" sz="2000" dirty="0">
                <a:solidFill>
                  <a:srgbClr val="0070C0"/>
                </a:solidFill>
              </a:rPr>
              <a:t> </a:t>
            </a:r>
            <a:r>
              <a:rPr lang="en-US" altLang="zh-CN" sz="2000" dirty="0" err="1">
                <a:solidFill>
                  <a:srgbClr val="FF0000"/>
                </a:solidFill>
              </a:rPr>
              <a:t>Γ</a:t>
            </a:r>
            <a:r>
              <a:rPr lang="en-US" altLang="zh-CN" sz="2000" dirty="0">
                <a:solidFill>
                  <a:srgbClr val="FF0000"/>
                </a:solidFill>
              </a:rPr>
              <a:t>-table</a:t>
            </a:r>
          </a:p>
          <a:p>
            <a:pPr marL="342900" indent="-342900">
              <a:buFont typeface="Arial" charset="0"/>
              <a:buChar char="•"/>
            </a:pPr>
            <a:r>
              <a:rPr lang="en-US" altLang="zh-CN" sz="2000" dirty="0">
                <a:solidFill>
                  <a:srgbClr val="0070C0"/>
                </a:solidFill>
              </a:rPr>
              <a:t>A</a:t>
            </a:r>
            <a:r>
              <a:rPr lang="zh-CN" altLang="en-US" sz="2000" dirty="0">
                <a:solidFill>
                  <a:srgbClr val="0070C0"/>
                </a:solidFill>
              </a:rPr>
              <a:t> </a:t>
            </a:r>
            <a:r>
              <a:rPr lang="en-US" altLang="zh-CN" sz="2000" dirty="0">
                <a:solidFill>
                  <a:srgbClr val="FF0000"/>
                </a:solidFill>
              </a:rPr>
              <a:t>Z-table</a:t>
            </a:r>
          </a:p>
          <a:p>
            <a:pPr marL="342900" indent="-342900">
              <a:buFont typeface="Arial" charset="0"/>
              <a:buChar char="•"/>
            </a:pPr>
            <a:r>
              <a:rPr lang="en-US" altLang="zh-CN" sz="2000" dirty="0">
                <a:solidFill>
                  <a:srgbClr val="0070C0"/>
                </a:solidFill>
              </a:rPr>
              <a:t>An</a:t>
            </a:r>
            <a:r>
              <a:rPr lang="zh-CN" altLang="en-US" sz="2000" dirty="0">
                <a:solidFill>
                  <a:srgbClr val="0070C0"/>
                </a:solidFill>
              </a:rPr>
              <a:t> </a:t>
            </a:r>
            <a:r>
              <a:rPr lang="en-US" altLang="zh-CN" sz="2000" dirty="0">
                <a:solidFill>
                  <a:srgbClr val="FF0000"/>
                </a:solidFill>
              </a:rPr>
              <a:t>R-table</a:t>
            </a:r>
            <a:endParaRPr lang="en-US" sz="2000" dirty="0">
              <a:solidFill>
                <a:srgbClr val="FF0000"/>
              </a:solidFill>
            </a:endParaRPr>
          </a:p>
        </p:txBody>
      </p:sp>
      <p:sp>
        <p:nvSpPr>
          <p:cNvPr id="4" name="Rectangle 3"/>
          <p:cNvSpPr/>
          <p:nvPr/>
        </p:nvSpPr>
        <p:spPr>
          <a:xfrm>
            <a:off x="1317004" y="6309320"/>
            <a:ext cx="1866217" cy="400110"/>
          </a:xfrm>
          <a:prstGeom prst="rect">
            <a:avLst/>
          </a:prstGeom>
        </p:spPr>
        <p:txBody>
          <a:bodyPr wrap="none">
            <a:spAutoFit/>
          </a:bodyPr>
          <a:lstStyle/>
          <a:p>
            <a:r>
              <a:rPr lang="en-US" altLang="zh-CN" sz="2000" b="1" i="1" dirty="0" err="1">
                <a:solidFill>
                  <a:srgbClr val="00B050"/>
                </a:solidFill>
              </a:rPr>
              <a:t>B</a:t>
            </a:r>
            <a:r>
              <a:rPr lang="en-US" altLang="zh-CN" sz="2000" b="1" i="1" baseline="-25000" dirty="0" err="1">
                <a:solidFill>
                  <a:srgbClr val="00B050"/>
                </a:solidFill>
              </a:rPr>
              <a:t>v</a:t>
            </a:r>
            <a:r>
              <a:rPr lang="zh-CN" altLang="en-US" sz="2000" b="1" dirty="0">
                <a:solidFill>
                  <a:srgbClr val="00B050"/>
                </a:solidFill>
              </a:rPr>
              <a:t> </a:t>
            </a:r>
            <a:r>
              <a:rPr lang="en-US" altLang="zh-CN" sz="2000" b="1" dirty="0">
                <a:solidFill>
                  <a:srgbClr val="00B050"/>
                </a:solidFill>
              </a:rPr>
              <a:t>=</a:t>
            </a:r>
            <a:r>
              <a:rPr lang="zh-CN" altLang="en-US" sz="2000" b="1" dirty="0">
                <a:solidFill>
                  <a:srgbClr val="00B050"/>
                </a:solidFill>
              </a:rPr>
              <a:t> </a:t>
            </a:r>
            <a:r>
              <a:rPr lang="en-US" altLang="zh-CN" sz="2000" b="1" i="1" dirty="0">
                <a:solidFill>
                  <a:srgbClr val="00B050"/>
                </a:solidFill>
              </a:rPr>
              <a:t>v</a:t>
            </a:r>
            <a:r>
              <a:rPr lang="zh-CN" altLang="en-US" sz="2000" b="1" dirty="0">
                <a:solidFill>
                  <a:srgbClr val="00B050"/>
                </a:solidFill>
              </a:rPr>
              <a:t> </a:t>
            </a:r>
            <a:r>
              <a:rPr lang="en-US" altLang="zh-CN" sz="2000" b="1" dirty="0">
                <a:solidFill>
                  <a:srgbClr val="00B050"/>
                </a:solidFill>
              </a:rPr>
              <a:t>mod</a:t>
            </a:r>
            <a:r>
              <a:rPr lang="zh-CN" altLang="en-US" sz="2000" b="1" dirty="0">
                <a:solidFill>
                  <a:srgbClr val="00B050"/>
                </a:solidFill>
              </a:rPr>
              <a:t> </a:t>
            </a:r>
            <a:r>
              <a:rPr lang="en-US" altLang="zh-CN" sz="2000" b="1" dirty="0">
                <a:solidFill>
                  <a:srgbClr val="00B050"/>
                </a:solidFill>
              </a:rPr>
              <a:t>10</a:t>
            </a:r>
            <a:endParaRPr lang="en-US" sz="2000" b="1" dirty="0">
              <a:solidFill>
                <a:srgbClr val="00B050"/>
              </a:solidFill>
            </a:endParaRPr>
          </a:p>
        </p:txBody>
      </p:sp>
      <p:sp>
        <p:nvSpPr>
          <p:cNvPr id="5" name="Rectangle 4"/>
          <p:cNvSpPr/>
          <p:nvPr/>
        </p:nvSpPr>
        <p:spPr>
          <a:xfrm>
            <a:off x="209754" y="4016606"/>
            <a:ext cx="4434254" cy="397289"/>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3843002" y="3691894"/>
            <a:ext cx="971676" cy="338554"/>
          </a:xfrm>
          <a:prstGeom prst="rect">
            <a:avLst/>
          </a:prstGeom>
        </p:spPr>
        <p:txBody>
          <a:bodyPr wrap="none">
            <a:spAutoFit/>
          </a:bodyPr>
          <a:lstStyle/>
          <a:p>
            <a:r>
              <a:rPr lang="en-US" altLang="zh-CN" sz="1600" dirty="0">
                <a:solidFill>
                  <a:srgbClr val="FF0000"/>
                </a:solidFill>
              </a:rPr>
              <a:t>A</a:t>
            </a:r>
            <a:r>
              <a:rPr lang="zh-CN" altLang="en-US" sz="1600" dirty="0">
                <a:solidFill>
                  <a:srgbClr val="FF0000"/>
                </a:solidFill>
              </a:rPr>
              <a:t> </a:t>
            </a:r>
            <a:r>
              <a:rPr lang="en-US" altLang="zh-CN" sz="1600" dirty="0">
                <a:solidFill>
                  <a:srgbClr val="FF0000"/>
                </a:solidFill>
              </a:rPr>
              <a:t>bucket</a:t>
            </a:r>
            <a:endParaRPr lang="en-US" sz="1600" dirty="0"/>
          </a:p>
        </p:txBody>
      </p:sp>
      <p:sp>
        <p:nvSpPr>
          <p:cNvPr id="44" name="Rectangle 43">
            <a:extLst>
              <a:ext uri="{FF2B5EF4-FFF2-40B4-BE49-F238E27FC236}">
                <a16:creationId xmlns:a16="http://schemas.microsoft.com/office/drawing/2014/main" id="{F48F8C93-29A4-7B4B-8D2D-2193542B564F}"/>
              </a:ext>
            </a:extLst>
          </p:cNvPr>
          <p:cNvSpPr/>
          <p:nvPr/>
        </p:nvSpPr>
        <p:spPr>
          <a:xfrm>
            <a:off x="755576" y="-2434"/>
            <a:ext cx="8229600" cy="461665"/>
          </a:xfrm>
          <a:prstGeom prst="rect">
            <a:avLst/>
          </a:prstGeom>
        </p:spPr>
        <p:txBody>
          <a:bodyPr wrap="square">
            <a:spAutoFit/>
          </a:bodyPr>
          <a:lstStyle/>
          <a:p>
            <a:r>
              <a:rPr lang="en-US" altLang="zh-CN" dirty="0">
                <a:solidFill>
                  <a:srgbClr val="C00000"/>
                </a:solidFill>
              </a:rPr>
              <a:t>R</a:t>
            </a:r>
            <a:r>
              <a:rPr lang="el-GR" altLang="zh-CN" dirty="0">
                <a:solidFill>
                  <a:srgbClr val="C00000"/>
                </a:solidFill>
              </a:rPr>
              <a:t>-</a:t>
            </a:r>
            <a:r>
              <a:rPr lang="en-US" altLang="zh-CN" dirty="0">
                <a:solidFill>
                  <a:srgbClr val="C00000"/>
                </a:solidFill>
              </a:rPr>
              <a:t>table</a:t>
            </a:r>
            <a:r>
              <a:rPr lang="zh-CN" altLang="en-US" dirty="0">
                <a:solidFill>
                  <a:srgbClr val="C00000"/>
                </a:solidFill>
              </a:rPr>
              <a:t> </a:t>
            </a:r>
            <a:r>
              <a:rPr lang="en-US" altLang="zh-CN" dirty="0">
                <a:solidFill>
                  <a:srgbClr val="C00000"/>
                </a:solidFill>
              </a:rPr>
              <a:t>tracks</a:t>
            </a:r>
            <a:r>
              <a:rPr lang="zh-CN" altLang="en-US" dirty="0">
                <a:solidFill>
                  <a:srgbClr val="C00000"/>
                </a:solidFill>
              </a:rPr>
              <a:t> </a:t>
            </a:r>
            <a:r>
              <a:rPr lang="en-US" altLang="zh-CN" dirty="0">
                <a:solidFill>
                  <a:srgbClr val="C00000"/>
                </a:solidFill>
              </a:rPr>
              <a:t>those</a:t>
            </a:r>
            <a:r>
              <a:rPr lang="zh-CN" altLang="en-US" dirty="0">
                <a:solidFill>
                  <a:srgbClr val="C00000"/>
                </a:solidFill>
              </a:rPr>
              <a:t> </a:t>
            </a:r>
            <a:r>
              <a:rPr lang="en-US" altLang="zh-CN" dirty="0">
                <a:solidFill>
                  <a:srgbClr val="C00000"/>
                </a:solidFill>
              </a:rPr>
              <a:t>vertices</a:t>
            </a:r>
            <a:r>
              <a:rPr lang="zh-CN" altLang="en-US" dirty="0">
                <a:solidFill>
                  <a:srgbClr val="C00000"/>
                </a:solidFill>
              </a:rPr>
              <a:t> </a:t>
            </a:r>
            <a:r>
              <a:rPr lang="en-US" altLang="zh-CN" dirty="0">
                <a:solidFill>
                  <a:srgbClr val="C00000"/>
                </a:solidFill>
              </a:rPr>
              <a:t>requested</a:t>
            </a:r>
            <a:r>
              <a:rPr lang="zh-CN" altLang="en-US" dirty="0">
                <a:solidFill>
                  <a:srgbClr val="C00000"/>
                </a:solidFill>
              </a:rPr>
              <a:t> </a:t>
            </a:r>
            <a:r>
              <a:rPr lang="en-US" altLang="zh-CN" dirty="0">
                <a:solidFill>
                  <a:srgbClr val="C00000"/>
                </a:solidFill>
              </a:rPr>
              <a:t>but</a:t>
            </a:r>
            <a:r>
              <a:rPr lang="zh-CN" altLang="en-US" dirty="0">
                <a:solidFill>
                  <a:srgbClr val="C00000"/>
                </a:solidFill>
              </a:rPr>
              <a:t> </a:t>
            </a:r>
            <a:r>
              <a:rPr lang="en-US" altLang="zh-CN" dirty="0">
                <a:solidFill>
                  <a:srgbClr val="C00000"/>
                </a:solidFill>
              </a:rPr>
              <a:t>not</a:t>
            </a:r>
            <a:r>
              <a:rPr lang="zh-CN" altLang="en-US" dirty="0">
                <a:solidFill>
                  <a:srgbClr val="C00000"/>
                </a:solidFill>
              </a:rPr>
              <a:t> </a:t>
            </a:r>
            <a:r>
              <a:rPr lang="en-US" altLang="zh-CN" dirty="0">
                <a:solidFill>
                  <a:srgbClr val="C00000"/>
                </a:solidFill>
              </a:rPr>
              <a:t>received</a:t>
            </a:r>
            <a:r>
              <a:rPr lang="zh-CN" altLang="en-US" dirty="0">
                <a:solidFill>
                  <a:srgbClr val="C00000"/>
                </a:solidFill>
              </a:rPr>
              <a:t> </a:t>
            </a:r>
            <a:r>
              <a:rPr lang="en-US" altLang="zh-CN" dirty="0">
                <a:solidFill>
                  <a:srgbClr val="C00000"/>
                </a:solidFill>
              </a:rPr>
              <a:t>yet</a:t>
            </a:r>
            <a:endParaRPr lang="en-US" dirty="0"/>
          </a:p>
        </p:txBody>
      </p:sp>
      <p:sp>
        <p:nvSpPr>
          <p:cNvPr id="45" name="Rectangle 44">
            <a:extLst>
              <a:ext uri="{FF2B5EF4-FFF2-40B4-BE49-F238E27FC236}">
                <a16:creationId xmlns:a16="http://schemas.microsoft.com/office/drawing/2014/main" id="{1E30D730-F441-BA48-B429-F2B52369D779}"/>
              </a:ext>
            </a:extLst>
          </p:cNvPr>
          <p:cNvSpPr/>
          <p:nvPr/>
        </p:nvSpPr>
        <p:spPr>
          <a:xfrm>
            <a:off x="755576" y="409900"/>
            <a:ext cx="7416824" cy="461665"/>
          </a:xfrm>
          <a:prstGeom prst="rect">
            <a:avLst/>
          </a:prstGeom>
        </p:spPr>
        <p:txBody>
          <a:bodyPr wrap="square">
            <a:spAutoFit/>
          </a:bodyPr>
          <a:lstStyle/>
          <a:p>
            <a:r>
              <a:rPr lang="en-US" altLang="zh-CN" dirty="0">
                <a:solidFill>
                  <a:srgbClr val="C00000"/>
                </a:solidFill>
              </a:rPr>
              <a:t>Used</a:t>
            </a:r>
            <a:r>
              <a:rPr lang="zh-CN" altLang="en-US" dirty="0">
                <a:solidFill>
                  <a:srgbClr val="C00000"/>
                </a:solidFill>
              </a:rPr>
              <a:t> </a:t>
            </a:r>
            <a:r>
              <a:rPr lang="en-US" altLang="zh-CN" dirty="0">
                <a:solidFill>
                  <a:srgbClr val="C00000"/>
                </a:solidFill>
              </a:rPr>
              <a:t>to</a:t>
            </a:r>
            <a:r>
              <a:rPr lang="zh-CN" altLang="en-US" dirty="0">
                <a:solidFill>
                  <a:srgbClr val="C00000"/>
                </a:solidFill>
              </a:rPr>
              <a:t> </a:t>
            </a:r>
            <a:r>
              <a:rPr lang="en-US" altLang="zh-CN" dirty="0">
                <a:solidFill>
                  <a:srgbClr val="C00000"/>
                </a:solidFill>
              </a:rPr>
              <a:t>avoid</a:t>
            </a:r>
            <a:r>
              <a:rPr lang="zh-CN" altLang="en-US" dirty="0">
                <a:solidFill>
                  <a:srgbClr val="C00000"/>
                </a:solidFill>
              </a:rPr>
              <a:t> </a:t>
            </a:r>
            <a:r>
              <a:rPr lang="en-US" altLang="zh-CN" dirty="0">
                <a:solidFill>
                  <a:srgbClr val="C00000"/>
                </a:solidFill>
              </a:rPr>
              <a:t>sending</a:t>
            </a:r>
            <a:r>
              <a:rPr lang="zh-CN" altLang="en-US" dirty="0">
                <a:solidFill>
                  <a:srgbClr val="C00000"/>
                </a:solidFill>
              </a:rPr>
              <a:t> </a:t>
            </a:r>
            <a:r>
              <a:rPr lang="en-US" altLang="zh-CN" dirty="0">
                <a:solidFill>
                  <a:srgbClr val="C00000"/>
                </a:solidFill>
              </a:rPr>
              <a:t>the</a:t>
            </a:r>
            <a:r>
              <a:rPr lang="zh-CN" altLang="en-US" dirty="0">
                <a:solidFill>
                  <a:srgbClr val="C00000"/>
                </a:solidFill>
              </a:rPr>
              <a:t> </a:t>
            </a:r>
            <a:r>
              <a:rPr lang="en-US" altLang="zh-CN" dirty="0">
                <a:solidFill>
                  <a:srgbClr val="C00000"/>
                </a:solidFill>
              </a:rPr>
              <a:t>same</a:t>
            </a:r>
            <a:r>
              <a:rPr lang="zh-CN" altLang="en-US" dirty="0">
                <a:solidFill>
                  <a:srgbClr val="C00000"/>
                </a:solidFill>
              </a:rPr>
              <a:t> </a:t>
            </a:r>
            <a:r>
              <a:rPr lang="en-US" altLang="zh-CN" dirty="0">
                <a:solidFill>
                  <a:srgbClr val="C00000"/>
                </a:solidFill>
              </a:rPr>
              <a:t>vertex-request</a:t>
            </a:r>
            <a:r>
              <a:rPr lang="zh-CN" altLang="en-US" dirty="0">
                <a:solidFill>
                  <a:srgbClr val="C00000"/>
                </a:solidFill>
              </a:rPr>
              <a:t> </a:t>
            </a:r>
            <a:r>
              <a:rPr lang="en-US" altLang="zh-CN" dirty="0">
                <a:solidFill>
                  <a:srgbClr val="C00000"/>
                </a:solidFill>
              </a:rPr>
              <a:t>again</a:t>
            </a:r>
            <a:endParaRPr lang="en-US" dirty="0"/>
          </a:p>
        </p:txBody>
      </p:sp>
    </p:spTree>
    <p:extLst>
      <p:ext uri="{BB962C8B-B14F-4D97-AF65-F5344CB8AC3E}">
        <p14:creationId xmlns:p14="http://schemas.microsoft.com/office/powerpoint/2010/main" val="3950785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Vertex</a:t>
            </a:r>
            <a:r>
              <a:rPr lang="zh-CN" altLang="en-US" b="1" dirty="0"/>
              <a:t> </a:t>
            </a:r>
            <a:r>
              <a:rPr lang="en-US" altLang="zh-CN" b="1" dirty="0"/>
              <a:t>Cache:</a:t>
            </a:r>
            <a:r>
              <a:rPr lang="zh-CN" altLang="en-US" b="1" dirty="0"/>
              <a:t> </a:t>
            </a:r>
            <a:r>
              <a:rPr lang="en-US" altLang="zh-CN" b="1" dirty="0"/>
              <a:t>High</a:t>
            </a:r>
            <a:r>
              <a:rPr lang="zh-CN" altLang="en-US" b="1" dirty="0"/>
              <a:t> </a:t>
            </a:r>
            <a:r>
              <a:rPr lang="en-US" altLang="zh-CN" b="1" dirty="0"/>
              <a:t>Concurrency</a:t>
            </a:r>
            <a:endParaRPr lang="en-US" b="1" dirty="0"/>
          </a:p>
          <a:p>
            <a:pPr lvl="1"/>
            <a:r>
              <a:rPr lang="en-US" altLang="zh-CN" dirty="0"/>
              <a:t>Computing</a:t>
            </a:r>
            <a:r>
              <a:rPr lang="zh-CN" altLang="en-US" dirty="0"/>
              <a:t> </a:t>
            </a:r>
            <a:r>
              <a:rPr lang="en-US" altLang="zh-CN" dirty="0"/>
              <a:t>threads</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124</a:t>
            </a:fld>
            <a:endParaRPr lang="en-US" sz="2000" dirty="0">
              <a:solidFill>
                <a:schemeClr val="tx1"/>
              </a:solidFill>
              <a:latin typeface="Arial" pitchFamily="34" charset="0"/>
              <a:cs typeface="Arial" pitchFamily="34" charset="0"/>
            </a:endParaRPr>
          </a:p>
        </p:txBody>
      </p:sp>
      <p:graphicFrame>
        <p:nvGraphicFramePr>
          <p:cNvPr id="227" name="Table 226"/>
          <p:cNvGraphicFramePr>
            <a:graphicFrameLocks noGrp="1"/>
          </p:cNvGraphicFramePr>
          <p:nvPr/>
        </p:nvGraphicFramePr>
        <p:xfrm>
          <a:off x="88524" y="3452087"/>
          <a:ext cx="3763396" cy="2684145"/>
        </p:xfrm>
        <a:graphic>
          <a:graphicData uri="http://schemas.openxmlformats.org/drawingml/2006/table">
            <a:tbl>
              <a:tblPr/>
              <a:tblGrid>
                <a:gridCol w="660252">
                  <a:extLst>
                    <a:ext uri="{9D8B030D-6E8A-4147-A177-3AD203B41FA5}">
                      <a16:colId xmlns:a16="http://schemas.microsoft.com/office/drawing/2014/main" val="713999621"/>
                    </a:ext>
                  </a:extLst>
                </a:gridCol>
                <a:gridCol w="45368">
                  <a:extLst>
                    <a:ext uri="{9D8B030D-6E8A-4147-A177-3AD203B41FA5}">
                      <a16:colId xmlns:a16="http://schemas.microsoft.com/office/drawing/2014/main" val="377046079"/>
                    </a:ext>
                  </a:extLst>
                </a:gridCol>
                <a:gridCol w="359052">
                  <a:extLst>
                    <a:ext uri="{9D8B030D-6E8A-4147-A177-3AD203B41FA5}">
                      <a16:colId xmlns:a16="http://schemas.microsoft.com/office/drawing/2014/main" val="458349535"/>
                    </a:ext>
                  </a:extLst>
                </a:gridCol>
                <a:gridCol w="987717">
                  <a:extLst>
                    <a:ext uri="{9D8B030D-6E8A-4147-A177-3AD203B41FA5}">
                      <a16:colId xmlns:a16="http://schemas.microsoft.com/office/drawing/2014/main" val="4268481262"/>
                    </a:ext>
                  </a:extLst>
                </a:gridCol>
                <a:gridCol w="77773">
                  <a:extLst>
                    <a:ext uri="{9D8B030D-6E8A-4147-A177-3AD203B41FA5}">
                      <a16:colId xmlns:a16="http://schemas.microsoft.com/office/drawing/2014/main" val="3004858577"/>
                    </a:ext>
                  </a:extLst>
                </a:gridCol>
                <a:gridCol w="559966">
                  <a:extLst>
                    <a:ext uri="{9D8B030D-6E8A-4147-A177-3AD203B41FA5}">
                      <a16:colId xmlns:a16="http://schemas.microsoft.com/office/drawing/2014/main" val="2790263650"/>
                    </a:ext>
                  </a:extLst>
                </a:gridCol>
                <a:gridCol w="77773">
                  <a:extLst>
                    <a:ext uri="{9D8B030D-6E8A-4147-A177-3AD203B41FA5}">
                      <a16:colId xmlns:a16="http://schemas.microsoft.com/office/drawing/2014/main" val="817769372"/>
                    </a:ext>
                  </a:extLst>
                </a:gridCol>
                <a:gridCol w="334424">
                  <a:extLst>
                    <a:ext uri="{9D8B030D-6E8A-4147-A177-3AD203B41FA5}">
                      <a16:colId xmlns:a16="http://schemas.microsoft.com/office/drawing/2014/main" val="1467878016"/>
                    </a:ext>
                  </a:extLst>
                </a:gridCol>
                <a:gridCol w="661071">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70C0"/>
                          </a:solidFill>
                          <a:effectLst/>
                          <a:latin typeface="Times New Roman" charset="0"/>
                          <a:ea typeface="Times New Roman" charset="0"/>
                          <a:cs typeface="Times New Roman" charset="0"/>
                        </a:rPr>
                        <a:t>Γ(10), </a:t>
                      </a:r>
                      <a:r>
                        <a:rPr lang="en-US"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FF0000"/>
                          </a:solidFill>
                          <a:effectLst/>
                          <a:latin typeface="Times New Roman" charset="0"/>
                          <a:ea typeface="Times New Roman" charset="0"/>
                          <a:cs typeface="Times New Roman" charset="0"/>
                        </a:rPr>
                        <a:t>0</a:t>
                      </a:r>
                      <a:endParaRPr lang="en-US" sz="1100" b="1" i="0" u="none" strike="noStrike" dirty="0">
                        <a:solidFill>
                          <a:srgbClr val="FF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FF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70C0"/>
                          </a:solidFill>
                          <a:effectLst/>
                          <a:latin typeface="Times New Roman" charset="0"/>
                          <a:ea typeface="Times New Roman" charset="0"/>
                          <a:cs typeface="Times New Roman" charset="0"/>
                        </a:rPr>
                        <a:t>Γ(11),</a:t>
                      </a:r>
                      <a:r>
                        <a:rPr lang="en-US"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FF0000"/>
                          </a:solidFill>
                          <a:effectLst/>
                          <a:latin typeface="Times New Roman" charset="0"/>
                          <a:ea typeface="Times New Roman" charset="0"/>
                          <a:cs typeface="Times New Roman" charset="0"/>
                        </a:rPr>
                        <a:t>1</a:t>
                      </a:r>
                      <a:endParaRPr lang="en-US" sz="1100" b="1" i="0" u="none" strike="noStrike" dirty="0">
                        <a:solidFill>
                          <a:srgbClr val="FF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229" name="TextBox 228"/>
          <p:cNvSpPr txBox="1"/>
          <p:nvPr/>
        </p:nvSpPr>
        <p:spPr>
          <a:xfrm>
            <a:off x="1446978" y="40685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0" name="TextBox 229"/>
          <p:cNvSpPr txBox="1"/>
          <p:nvPr/>
        </p:nvSpPr>
        <p:spPr>
          <a:xfrm>
            <a:off x="2315924" y="406216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1" name="TextBox 230"/>
          <p:cNvSpPr txBox="1"/>
          <p:nvPr/>
        </p:nvSpPr>
        <p:spPr>
          <a:xfrm>
            <a:off x="2829094" y="40481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2" name="TextBox 231"/>
          <p:cNvSpPr txBox="1"/>
          <p:nvPr/>
        </p:nvSpPr>
        <p:spPr>
          <a:xfrm>
            <a:off x="3314235" y="40405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3" name="TextBox 232"/>
          <p:cNvSpPr txBox="1"/>
          <p:nvPr/>
        </p:nvSpPr>
        <p:spPr>
          <a:xfrm>
            <a:off x="797774" y="447999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34" name="TextBox 233"/>
          <p:cNvSpPr txBox="1"/>
          <p:nvPr/>
        </p:nvSpPr>
        <p:spPr>
          <a:xfrm>
            <a:off x="1443435" y="448253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5" name="TextBox 234"/>
          <p:cNvSpPr txBox="1"/>
          <p:nvPr/>
        </p:nvSpPr>
        <p:spPr>
          <a:xfrm>
            <a:off x="2317372" y="432632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6" name="TextBox 235"/>
          <p:cNvSpPr txBox="1"/>
          <p:nvPr/>
        </p:nvSpPr>
        <p:spPr>
          <a:xfrm>
            <a:off x="2317372" y="4463394"/>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7" name="TextBox 236"/>
          <p:cNvSpPr txBox="1"/>
          <p:nvPr/>
        </p:nvSpPr>
        <p:spPr>
          <a:xfrm>
            <a:off x="2821474" y="44647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8" name="TextBox 237"/>
          <p:cNvSpPr txBox="1"/>
          <p:nvPr/>
        </p:nvSpPr>
        <p:spPr>
          <a:xfrm>
            <a:off x="2821474" y="43275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9" name="TextBox 238"/>
          <p:cNvSpPr txBox="1"/>
          <p:nvPr/>
        </p:nvSpPr>
        <p:spPr>
          <a:xfrm>
            <a:off x="3314413" y="44647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0" name="TextBox 239"/>
          <p:cNvSpPr txBox="1"/>
          <p:nvPr/>
        </p:nvSpPr>
        <p:spPr>
          <a:xfrm>
            <a:off x="3314413" y="43199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1" name="TextBox 240"/>
          <p:cNvSpPr txBox="1"/>
          <p:nvPr/>
        </p:nvSpPr>
        <p:spPr>
          <a:xfrm>
            <a:off x="797774" y="48787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42" name="TextBox 241"/>
          <p:cNvSpPr txBox="1"/>
          <p:nvPr/>
        </p:nvSpPr>
        <p:spPr>
          <a:xfrm>
            <a:off x="1443435" y="4881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3" name="TextBox 242"/>
          <p:cNvSpPr txBox="1"/>
          <p:nvPr/>
        </p:nvSpPr>
        <p:spPr>
          <a:xfrm>
            <a:off x="2821474" y="487496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4" name="TextBox 243"/>
          <p:cNvSpPr txBox="1"/>
          <p:nvPr/>
        </p:nvSpPr>
        <p:spPr>
          <a:xfrm>
            <a:off x="3322033" y="486734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5" name="TextBox 244"/>
          <p:cNvSpPr txBox="1"/>
          <p:nvPr/>
        </p:nvSpPr>
        <p:spPr>
          <a:xfrm>
            <a:off x="2317372" y="48686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6" name="TextBox 245"/>
          <p:cNvSpPr txBox="1"/>
          <p:nvPr/>
        </p:nvSpPr>
        <p:spPr>
          <a:xfrm>
            <a:off x="2317372" y="47466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7" name="TextBox 246"/>
          <p:cNvSpPr txBox="1"/>
          <p:nvPr/>
        </p:nvSpPr>
        <p:spPr>
          <a:xfrm>
            <a:off x="797774" y="52851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48" name="TextBox 247"/>
          <p:cNvSpPr txBox="1"/>
          <p:nvPr/>
        </p:nvSpPr>
        <p:spPr>
          <a:xfrm>
            <a:off x="1443435" y="52851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9" name="TextBox 248"/>
          <p:cNvSpPr txBox="1"/>
          <p:nvPr/>
        </p:nvSpPr>
        <p:spPr>
          <a:xfrm>
            <a:off x="2310057" y="52546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0" name="TextBox 249"/>
          <p:cNvSpPr txBox="1"/>
          <p:nvPr/>
        </p:nvSpPr>
        <p:spPr>
          <a:xfrm>
            <a:off x="2310933" y="5135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1" name="TextBox 250"/>
          <p:cNvSpPr txBox="1"/>
          <p:nvPr/>
        </p:nvSpPr>
        <p:spPr>
          <a:xfrm>
            <a:off x="2821474" y="525342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2" name="TextBox 251"/>
          <p:cNvSpPr txBox="1"/>
          <p:nvPr/>
        </p:nvSpPr>
        <p:spPr>
          <a:xfrm>
            <a:off x="2821474" y="5135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3" name="TextBox 252"/>
          <p:cNvSpPr txBox="1"/>
          <p:nvPr/>
        </p:nvSpPr>
        <p:spPr>
          <a:xfrm>
            <a:off x="3322033" y="52521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4" name="TextBox 253"/>
          <p:cNvSpPr txBox="1"/>
          <p:nvPr/>
        </p:nvSpPr>
        <p:spPr>
          <a:xfrm>
            <a:off x="3322033" y="51403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5" name="TextBox 254"/>
          <p:cNvSpPr txBox="1"/>
          <p:nvPr/>
        </p:nvSpPr>
        <p:spPr>
          <a:xfrm rot="5400000">
            <a:off x="2014311" y="561156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56" name="TextBox 255"/>
          <p:cNvSpPr txBox="1"/>
          <p:nvPr/>
        </p:nvSpPr>
        <p:spPr>
          <a:xfrm>
            <a:off x="769711" y="58185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57" name="TextBox 256"/>
          <p:cNvSpPr txBox="1"/>
          <p:nvPr/>
        </p:nvSpPr>
        <p:spPr>
          <a:xfrm>
            <a:off x="1436907" y="580460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8" name="TextBox 257"/>
          <p:cNvSpPr txBox="1"/>
          <p:nvPr/>
        </p:nvSpPr>
        <p:spPr>
          <a:xfrm>
            <a:off x="2313562"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9" name="TextBox 258"/>
          <p:cNvSpPr txBox="1"/>
          <p:nvPr/>
        </p:nvSpPr>
        <p:spPr>
          <a:xfrm>
            <a:off x="3323303"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60" name="TextBox 259"/>
          <p:cNvSpPr txBox="1"/>
          <p:nvPr/>
        </p:nvSpPr>
        <p:spPr>
          <a:xfrm>
            <a:off x="2827824"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graphicFrame>
        <p:nvGraphicFramePr>
          <p:cNvPr id="261" name="Table 260"/>
          <p:cNvGraphicFramePr>
            <a:graphicFrameLocks noGrp="1"/>
          </p:cNvGraphicFramePr>
          <p:nvPr/>
        </p:nvGraphicFramePr>
        <p:xfrm>
          <a:off x="5220072" y="3356992"/>
          <a:ext cx="3666423" cy="2821305"/>
        </p:xfrm>
        <a:graphic>
          <a:graphicData uri="http://schemas.openxmlformats.org/drawingml/2006/table">
            <a:tbl>
              <a:tblPr/>
              <a:tblGrid>
                <a:gridCol w="626043">
                  <a:extLst>
                    <a:ext uri="{9D8B030D-6E8A-4147-A177-3AD203B41FA5}">
                      <a16:colId xmlns:a16="http://schemas.microsoft.com/office/drawing/2014/main" val="713999621"/>
                    </a:ext>
                  </a:extLst>
                </a:gridCol>
                <a:gridCol w="44450">
                  <a:extLst>
                    <a:ext uri="{9D8B030D-6E8A-4147-A177-3AD203B41FA5}">
                      <a16:colId xmlns:a16="http://schemas.microsoft.com/office/drawing/2014/main" val="377046079"/>
                    </a:ext>
                  </a:extLst>
                </a:gridCol>
                <a:gridCol w="351790">
                  <a:extLst>
                    <a:ext uri="{9D8B030D-6E8A-4147-A177-3AD203B41FA5}">
                      <a16:colId xmlns:a16="http://schemas.microsoft.com/office/drawing/2014/main" val="458349535"/>
                    </a:ext>
                  </a:extLst>
                </a:gridCol>
                <a:gridCol w="967740">
                  <a:extLst>
                    <a:ext uri="{9D8B030D-6E8A-4147-A177-3AD203B41FA5}">
                      <a16:colId xmlns:a16="http://schemas.microsoft.com/office/drawing/2014/main" val="4268481262"/>
                    </a:ext>
                  </a:extLst>
                </a:gridCol>
                <a:gridCol w="76200">
                  <a:extLst>
                    <a:ext uri="{9D8B030D-6E8A-4147-A177-3AD203B41FA5}">
                      <a16:colId xmlns:a16="http://schemas.microsoft.com/office/drawing/2014/main" val="3004858577"/>
                    </a:ext>
                  </a:extLst>
                </a:gridCol>
                <a:gridCol w="548640">
                  <a:extLst>
                    <a:ext uri="{9D8B030D-6E8A-4147-A177-3AD203B41FA5}">
                      <a16:colId xmlns:a16="http://schemas.microsoft.com/office/drawing/2014/main" val="2790263650"/>
                    </a:ext>
                  </a:extLst>
                </a:gridCol>
                <a:gridCol w="76200">
                  <a:extLst>
                    <a:ext uri="{9D8B030D-6E8A-4147-A177-3AD203B41FA5}">
                      <a16:colId xmlns:a16="http://schemas.microsoft.com/office/drawing/2014/main" val="817769372"/>
                    </a:ext>
                  </a:extLst>
                </a:gridCol>
                <a:gridCol w="327660">
                  <a:extLst>
                    <a:ext uri="{9D8B030D-6E8A-4147-A177-3AD203B41FA5}">
                      <a16:colId xmlns:a16="http://schemas.microsoft.com/office/drawing/2014/main" val="1467878016"/>
                    </a:ext>
                  </a:extLst>
                </a:gridCol>
                <a:gridCol w="647700">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Times New Roman" charset="0"/>
                          <a:ea typeface="Times New Roman" charset="0"/>
                          <a:cs typeface="Times New Roman" charset="0"/>
                        </a:rPr>
                        <a:t>ID(</a:t>
                      </a:r>
                      <a:r>
                        <a:rPr lang="en-US" sz="1000" b="1" i="1" u="none" strike="noStrike" dirty="0">
                          <a:solidFill>
                            <a:srgbClr val="000000"/>
                          </a:solidFill>
                          <a:effectLst/>
                          <a:latin typeface="Times New Roman" charset="0"/>
                          <a:ea typeface="Times New Roman" charset="0"/>
                          <a:cs typeface="Times New Roman" charset="0"/>
                        </a:rPr>
                        <a:t>v</a:t>
                      </a:r>
                      <a:r>
                        <a:rPr lang="en-US" sz="10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70C0"/>
                          </a:solidFill>
                          <a:effectLst/>
                          <a:latin typeface="Times New Roman" charset="0"/>
                          <a:ea typeface="Times New Roman" charset="0"/>
                          <a:cs typeface="Times New Roman" charset="0"/>
                        </a:rPr>
                        <a:t>Γ(10), </a:t>
                      </a:r>
                      <a:r>
                        <a:rPr lang="en-US" sz="1100" b="1" i="0" u="none" strike="noStrike" dirty="0">
                          <a:solidFill>
                            <a:srgbClr val="0070C0"/>
                          </a:solidFill>
                          <a:effectLst/>
                          <a:latin typeface="Times New Roman" charset="0"/>
                          <a:ea typeface="Times New Roman" charset="0"/>
                          <a:cs typeface="Times New Roman" charset="0"/>
                        </a:rPr>
                        <a:t>   </a:t>
                      </a:r>
                      <a:r>
                        <a:rPr lang="en-US" sz="1100" b="1" i="0" u="none" strike="noStrike" dirty="0">
                          <a:solidFill>
                            <a:srgbClr val="FF0000"/>
                          </a:solidFill>
                          <a:effectLst/>
                          <a:latin typeface="Times New Roman" charset="0"/>
                          <a:ea typeface="Times New Roman" charset="0"/>
                          <a:cs typeface="Times New Roman" charset="0"/>
                        </a:rPr>
                        <a:t>1</a:t>
                      </a: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70C0"/>
                          </a:solidFill>
                          <a:effectLst/>
                          <a:latin typeface="Times New Roman" charset="0"/>
                          <a:ea typeface="Times New Roman" charset="0"/>
                          <a:cs typeface="Times New Roman" charset="0"/>
                        </a:rPr>
                        <a:t>Γ(11),</a:t>
                      </a:r>
                      <a:r>
                        <a:rPr lang="en-US"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0070C0"/>
                          </a:solidFill>
                          <a:effectLst/>
                          <a:latin typeface="Times New Roman" charset="0"/>
                          <a:ea typeface="Times New Roman" charset="0"/>
                          <a:cs typeface="Times New Roman" charset="0"/>
                        </a:rPr>
                        <a:t> </a:t>
                      </a:r>
                      <a:r>
                        <a:rPr lang="en-US" sz="1100" b="1" i="0" u="none" strike="noStrike" dirty="0">
                          <a:solidFill>
                            <a:srgbClr val="FF0000"/>
                          </a:solidFill>
                          <a:effectLst/>
                          <a:latin typeface="Times New Roman" charset="0"/>
                          <a:ea typeface="Times New Roman" charset="0"/>
                          <a:cs typeface="Times New Roman" charset="0"/>
                        </a:rPr>
                        <a:t>2</a:t>
                      </a: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21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dirty="0">
                          <a:solidFill>
                            <a:srgbClr val="000000"/>
                          </a:solidFill>
                          <a:effectLst/>
                          <a:latin typeface="Times New Roman" charset="0"/>
                          <a:ea typeface="Times New Roman" charset="0"/>
                          <a:cs typeface="Times New Roman" charset="0"/>
                        </a:rPr>
                        <a:t>0</a:t>
                      </a:r>
                    </a:p>
                    <a:p>
                      <a:pPr marL="0" marR="0" lvl="0" indent="0" algn="ctr" defTabSz="914400" rtl="0" eaLnBrk="1" fontAlgn="b" latinLnBrk="0" hangingPunct="1">
                        <a:lnSpc>
                          <a:spcPct val="100000"/>
                        </a:lnSpc>
                        <a:spcBef>
                          <a:spcPts val="0"/>
                        </a:spcBef>
                        <a:spcAft>
                          <a:spcPts val="0"/>
                        </a:spcAft>
                        <a:buClrTx/>
                        <a:buSzTx/>
                        <a:buFontTx/>
                        <a:buNone/>
                        <a:tabLst/>
                        <a:defRPr/>
                      </a:pPr>
                      <a:r>
                        <a:rPr lang="el-GR" sz="1100" b="0" i="0" u="none" strike="noStrike" dirty="0">
                          <a:solidFill>
                            <a:srgbClr val="000000"/>
                          </a:solidFill>
                          <a:effectLst/>
                          <a:latin typeface="Times New Roman" charset="0"/>
                          <a:ea typeface="Times New Roman" charset="0"/>
                          <a:cs typeface="Times New Roman" charset="0"/>
                        </a:rPr>
                        <a:t>Γ(</a:t>
                      </a:r>
                      <a:r>
                        <a:rPr lang="en-US" sz="1100" b="0" i="0" u="none" strike="noStrike" dirty="0">
                          <a:solidFill>
                            <a:srgbClr val="000000"/>
                          </a:solidFill>
                          <a:effectLst/>
                          <a:latin typeface="Times New Roman" charset="0"/>
                          <a:ea typeface="Times New Roman" charset="0"/>
                          <a:cs typeface="Times New Roman" charset="0"/>
                        </a:rPr>
                        <a:t>2</a:t>
                      </a:r>
                      <a:r>
                        <a:rPr lang="el-GR" sz="1100" b="0" i="0" u="none" strike="noStrike" dirty="0">
                          <a:solidFill>
                            <a:srgbClr val="000000"/>
                          </a:solidFill>
                          <a:effectLst/>
                          <a:latin typeface="Times New Roman" charset="0"/>
                          <a:ea typeface="Times New Roman" charset="0"/>
                          <a:cs typeface="Times New Roman" charset="0"/>
                        </a:rPr>
                        <a:t>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dirty="0">
                          <a:solidFill>
                            <a:srgbClr val="000000"/>
                          </a:solidFill>
                          <a:effectLst/>
                          <a:latin typeface="Times New Roman" charset="0"/>
                          <a:ea typeface="Times New Roman" charset="0"/>
                          <a:cs typeface="Times New Roman" charset="0"/>
                        </a:rPr>
                        <a:t>3</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262" name="TextBox 261"/>
          <p:cNvSpPr txBox="1"/>
          <p:nvPr/>
        </p:nvSpPr>
        <p:spPr>
          <a:xfrm>
            <a:off x="587720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63" name="TextBox 262"/>
          <p:cNvSpPr txBox="1"/>
          <p:nvPr/>
        </p:nvSpPr>
        <p:spPr>
          <a:xfrm>
            <a:off x="587720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64" name="TextBox 263"/>
          <p:cNvSpPr txBox="1"/>
          <p:nvPr/>
        </p:nvSpPr>
        <p:spPr>
          <a:xfrm>
            <a:off x="587720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65" name="TextBox 264"/>
          <p:cNvSpPr txBox="1"/>
          <p:nvPr/>
        </p:nvSpPr>
        <p:spPr>
          <a:xfrm>
            <a:off x="587720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66" name="TextBox 265"/>
          <p:cNvSpPr txBox="1"/>
          <p:nvPr/>
        </p:nvSpPr>
        <p:spPr>
          <a:xfrm>
            <a:off x="5877205"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67" name="TextBox 266"/>
          <p:cNvSpPr txBox="1"/>
          <p:nvPr/>
        </p:nvSpPr>
        <p:spPr>
          <a:xfrm>
            <a:off x="6554775" y="39540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68" name="TextBox 267"/>
          <p:cNvSpPr txBox="1"/>
          <p:nvPr/>
        </p:nvSpPr>
        <p:spPr>
          <a:xfrm>
            <a:off x="6555080" y="43655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69" name="TextBox 268"/>
          <p:cNvSpPr txBox="1"/>
          <p:nvPr/>
        </p:nvSpPr>
        <p:spPr>
          <a:xfrm>
            <a:off x="6555080" y="49370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0" name="TextBox 269"/>
          <p:cNvSpPr txBox="1"/>
          <p:nvPr/>
        </p:nvSpPr>
        <p:spPr>
          <a:xfrm>
            <a:off x="7371030" y="47547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1" name="TextBox 270"/>
          <p:cNvSpPr txBox="1"/>
          <p:nvPr/>
        </p:nvSpPr>
        <p:spPr>
          <a:xfrm>
            <a:off x="7371030"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2" name="TextBox 271"/>
          <p:cNvSpPr txBox="1"/>
          <p:nvPr/>
        </p:nvSpPr>
        <p:spPr>
          <a:xfrm>
            <a:off x="6555385" y="53561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3" name="TextBox 272"/>
          <p:cNvSpPr txBox="1"/>
          <p:nvPr/>
        </p:nvSpPr>
        <p:spPr>
          <a:xfrm>
            <a:off x="7371335"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4" name="TextBox 273"/>
          <p:cNvSpPr txBox="1"/>
          <p:nvPr/>
        </p:nvSpPr>
        <p:spPr>
          <a:xfrm>
            <a:off x="737133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5" name="TextBox 274"/>
          <p:cNvSpPr txBox="1"/>
          <p:nvPr/>
        </p:nvSpPr>
        <p:spPr>
          <a:xfrm>
            <a:off x="6555385" y="584382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6" name="TextBox 275"/>
          <p:cNvSpPr txBox="1"/>
          <p:nvPr/>
        </p:nvSpPr>
        <p:spPr>
          <a:xfrm>
            <a:off x="7371640"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7" name="TextBox 276"/>
          <p:cNvSpPr txBox="1"/>
          <p:nvPr/>
        </p:nvSpPr>
        <p:spPr>
          <a:xfrm>
            <a:off x="7881570" y="5836508"/>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78" name="TextBox 277"/>
          <p:cNvSpPr txBox="1"/>
          <p:nvPr/>
        </p:nvSpPr>
        <p:spPr>
          <a:xfrm>
            <a:off x="8368945" y="583620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79" name="TextBox 278"/>
          <p:cNvSpPr txBox="1"/>
          <p:nvPr/>
        </p:nvSpPr>
        <p:spPr>
          <a:xfrm>
            <a:off x="7370725" y="38251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80" name="TextBox 279"/>
          <p:cNvSpPr txBox="1"/>
          <p:nvPr/>
        </p:nvSpPr>
        <p:spPr>
          <a:xfrm>
            <a:off x="737072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81" name="TextBox 280"/>
          <p:cNvSpPr txBox="1"/>
          <p:nvPr/>
        </p:nvSpPr>
        <p:spPr>
          <a:xfrm>
            <a:off x="7370725" y="42289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82" name="TextBox 281"/>
          <p:cNvSpPr txBox="1"/>
          <p:nvPr/>
        </p:nvSpPr>
        <p:spPr>
          <a:xfrm>
            <a:off x="737072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83" name="TextBox 282"/>
          <p:cNvSpPr txBox="1"/>
          <p:nvPr/>
        </p:nvSpPr>
        <p:spPr>
          <a:xfrm>
            <a:off x="7881265" y="39394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84" name="TextBox 283"/>
          <p:cNvSpPr txBox="1"/>
          <p:nvPr/>
        </p:nvSpPr>
        <p:spPr>
          <a:xfrm>
            <a:off x="8361020"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85" name="TextBox 284"/>
          <p:cNvSpPr txBox="1"/>
          <p:nvPr/>
        </p:nvSpPr>
        <p:spPr>
          <a:xfrm>
            <a:off x="7881265" y="43509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86" name="TextBox 285"/>
          <p:cNvSpPr txBox="1"/>
          <p:nvPr/>
        </p:nvSpPr>
        <p:spPr>
          <a:xfrm>
            <a:off x="8361325" y="43432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87" name="TextBox 286"/>
          <p:cNvSpPr txBox="1"/>
          <p:nvPr/>
        </p:nvSpPr>
        <p:spPr>
          <a:xfrm>
            <a:off x="7881265" y="46252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88" name="TextBox 287"/>
          <p:cNvSpPr txBox="1"/>
          <p:nvPr/>
        </p:nvSpPr>
        <p:spPr>
          <a:xfrm>
            <a:off x="7881265" y="47700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89" name="TextBox 288"/>
          <p:cNvSpPr txBox="1"/>
          <p:nvPr/>
        </p:nvSpPr>
        <p:spPr>
          <a:xfrm>
            <a:off x="788126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90" name="TextBox 289"/>
          <p:cNvSpPr txBox="1"/>
          <p:nvPr/>
        </p:nvSpPr>
        <p:spPr>
          <a:xfrm>
            <a:off x="7881265" y="51891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91" name="TextBox 290"/>
          <p:cNvSpPr txBox="1"/>
          <p:nvPr/>
        </p:nvSpPr>
        <p:spPr>
          <a:xfrm>
            <a:off x="7881265" y="53415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92" name="TextBox 291"/>
          <p:cNvSpPr txBox="1"/>
          <p:nvPr/>
        </p:nvSpPr>
        <p:spPr>
          <a:xfrm>
            <a:off x="8368945" y="46252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93" name="TextBox 292"/>
          <p:cNvSpPr txBox="1"/>
          <p:nvPr/>
        </p:nvSpPr>
        <p:spPr>
          <a:xfrm>
            <a:off x="8368945" y="4769403"/>
            <a:ext cx="389850"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294" name="TextBox 293"/>
          <p:cNvSpPr txBox="1"/>
          <p:nvPr/>
        </p:nvSpPr>
        <p:spPr>
          <a:xfrm>
            <a:off x="8368945"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95" name="TextBox 294"/>
          <p:cNvSpPr txBox="1"/>
          <p:nvPr/>
        </p:nvSpPr>
        <p:spPr>
          <a:xfrm>
            <a:off x="8369250"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96" name="TextBox 295"/>
          <p:cNvSpPr txBox="1"/>
          <p:nvPr/>
        </p:nvSpPr>
        <p:spPr>
          <a:xfrm>
            <a:off x="836894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97" name="TextBox 296"/>
          <p:cNvSpPr txBox="1"/>
          <p:nvPr/>
        </p:nvSpPr>
        <p:spPr>
          <a:xfrm rot="5400000">
            <a:off x="7118655" y="56310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88" name="TextBox 87"/>
          <p:cNvSpPr txBox="1"/>
          <p:nvPr/>
        </p:nvSpPr>
        <p:spPr>
          <a:xfrm>
            <a:off x="797774" y="40621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89" name="Notched Right Arrow 88"/>
          <p:cNvSpPr/>
          <p:nvPr/>
        </p:nvSpPr>
        <p:spPr>
          <a:xfrm>
            <a:off x="4011766" y="4810073"/>
            <a:ext cx="1406228" cy="307427"/>
          </a:xfrm>
          <a:prstGeom prst="notch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p>
        </p:txBody>
      </p:sp>
      <p:sp>
        <p:nvSpPr>
          <p:cNvPr id="78" name="TextBox 249"/>
          <p:cNvSpPr txBox="1"/>
          <p:nvPr/>
        </p:nvSpPr>
        <p:spPr>
          <a:xfrm>
            <a:off x="4317527" y="4263479"/>
            <a:ext cx="68961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b="1" i="1" dirty="0">
                <a:solidFill>
                  <a:srgbClr val="FF0000"/>
                </a:solidFill>
                <a:latin typeface="Times New Roman" charset="0"/>
                <a:ea typeface="Times New Roman" charset="0"/>
                <a:cs typeface="Times New Roman" charset="0"/>
              </a:rPr>
              <a:t>pull</a:t>
            </a:r>
            <a:r>
              <a:rPr lang="en-US" altLang="zh-CN" sz="1200" b="1" dirty="0">
                <a:solidFill>
                  <a:srgbClr val="FF0000"/>
                </a:solidFill>
                <a:latin typeface="Times New Roman" charset="0"/>
                <a:ea typeface="Times New Roman" charset="0"/>
                <a:cs typeface="Times New Roman" charset="0"/>
              </a:rPr>
              <a:t>(10)</a:t>
            </a:r>
          </a:p>
          <a:p>
            <a:pPr algn="ctr"/>
            <a:r>
              <a:rPr lang="en-US" altLang="zh-CN" sz="1200" b="1" i="1" dirty="0">
                <a:solidFill>
                  <a:srgbClr val="FF0000"/>
                </a:solidFill>
                <a:latin typeface="Times New Roman" charset="0"/>
                <a:ea typeface="Times New Roman" charset="0"/>
                <a:cs typeface="Times New Roman" charset="0"/>
              </a:rPr>
              <a:t>pull</a:t>
            </a:r>
            <a:r>
              <a:rPr lang="en-US" altLang="zh-CN" sz="1200" b="1" dirty="0">
                <a:solidFill>
                  <a:srgbClr val="FF0000"/>
                </a:solidFill>
                <a:latin typeface="Times New Roman" charset="0"/>
                <a:ea typeface="Times New Roman" charset="0"/>
                <a:cs typeface="Times New Roman" charset="0"/>
              </a:rPr>
              <a:t>(11)</a:t>
            </a:r>
          </a:p>
        </p:txBody>
      </p:sp>
    </p:spTree>
    <p:extLst>
      <p:ext uri="{BB962C8B-B14F-4D97-AF65-F5344CB8AC3E}">
        <p14:creationId xmlns:p14="http://schemas.microsoft.com/office/powerpoint/2010/main" val="4145074038"/>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Vertex</a:t>
            </a:r>
            <a:r>
              <a:rPr lang="zh-CN" altLang="en-US" b="1" dirty="0"/>
              <a:t> </a:t>
            </a:r>
            <a:r>
              <a:rPr lang="en-US" altLang="zh-CN" b="1" dirty="0"/>
              <a:t>Cache:</a:t>
            </a:r>
            <a:r>
              <a:rPr lang="zh-CN" altLang="en-US" b="1" dirty="0"/>
              <a:t> </a:t>
            </a:r>
            <a:r>
              <a:rPr lang="en-US" altLang="zh-CN" b="1" dirty="0"/>
              <a:t>High</a:t>
            </a:r>
            <a:r>
              <a:rPr lang="zh-CN" altLang="en-US" b="1" dirty="0"/>
              <a:t> </a:t>
            </a:r>
            <a:r>
              <a:rPr lang="en-US" altLang="zh-CN" b="1" dirty="0"/>
              <a:t>Concurrency</a:t>
            </a:r>
            <a:endParaRPr lang="en-US" b="1" dirty="0"/>
          </a:p>
          <a:p>
            <a:pPr lvl="1"/>
            <a:r>
              <a:rPr lang="en-US" altLang="zh-CN" dirty="0"/>
              <a:t>Computing</a:t>
            </a:r>
            <a:r>
              <a:rPr lang="zh-CN" altLang="en-US" dirty="0"/>
              <a:t> </a:t>
            </a:r>
            <a:r>
              <a:rPr lang="en-US" altLang="zh-CN" dirty="0"/>
              <a:t>threads</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125</a:t>
            </a:fld>
            <a:endParaRPr lang="en-US" sz="2000" dirty="0">
              <a:solidFill>
                <a:schemeClr val="tx1"/>
              </a:solidFill>
              <a:latin typeface="Arial" pitchFamily="34" charset="0"/>
              <a:cs typeface="Arial" pitchFamily="34" charset="0"/>
            </a:endParaRPr>
          </a:p>
        </p:txBody>
      </p:sp>
      <p:sp>
        <p:nvSpPr>
          <p:cNvPr id="78" name="TextBox 249"/>
          <p:cNvSpPr txBox="1"/>
          <p:nvPr/>
        </p:nvSpPr>
        <p:spPr>
          <a:xfrm>
            <a:off x="4221796" y="4263479"/>
            <a:ext cx="88107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b="1" i="1" dirty="0">
                <a:solidFill>
                  <a:srgbClr val="FF0000"/>
                </a:solidFill>
                <a:latin typeface="Times New Roman" charset="0"/>
                <a:ea typeface="Times New Roman" charset="0"/>
                <a:cs typeface="Times New Roman" charset="0"/>
              </a:rPr>
              <a:t>release</a:t>
            </a:r>
            <a:r>
              <a:rPr lang="en-US" altLang="zh-CN" sz="1200" b="1" dirty="0">
                <a:solidFill>
                  <a:srgbClr val="FF0000"/>
                </a:solidFill>
                <a:latin typeface="Times New Roman" charset="0"/>
                <a:ea typeface="Times New Roman" charset="0"/>
                <a:cs typeface="Times New Roman" charset="0"/>
              </a:rPr>
              <a:t>(12)</a:t>
            </a:r>
          </a:p>
          <a:p>
            <a:pPr algn="ctr"/>
            <a:r>
              <a:rPr lang="en-US" altLang="zh-CN" sz="1200" b="1" i="1" dirty="0">
                <a:solidFill>
                  <a:srgbClr val="FF0000"/>
                </a:solidFill>
                <a:latin typeface="Times New Roman" charset="0"/>
                <a:ea typeface="Times New Roman" charset="0"/>
                <a:cs typeface="Times New Roman" charset="0"/>
              </a:rPr>
              <a:t>release</a:t>
            </a:r>
            <a:r>
              <a:rPr lang="en-US" altLang="zh-CN" sz="1200" b="1" dirty="0">
                <a:solidFill>
                  <a:srgbClr val="FF0000"/>
                </a:solidFill>
                <a:latin typeface="Times New Roman" charset="0"/>
                <a:ea typeface="Times New Roman" charset="0"/>
                <a:cs typeface="Times New Roman" charset="0"/>
              </a:rPr>
              <a:t>(13)</a:t>
            </a:r>
            <a:endParaRPr lang="en-US" sz="1200" b="1" dirty="0">
              <a:solidFill>
                <a:srgbClr val="FF0000"/>
              </a:solidFill>
              <a:latin typeface="Times New Roman" charset="0"/>
              <a:ea typeface="Times New Roman" charset="0"/>
              <a:cs typeface="Times New Roman" charset="0"/>
            </a:endParaRPr>
          </a:p>
        </p:txBody>
      </p:sp>
      <p:graphicFrame>
        <p:nvGraphicFramePr>
          <p:cNvPr id="79" name="Table 78"/>
          <p:cNvGraphicFramePr>
            <a:graphicFrameLocks noGrp="1"/>
          </p:cNvGraphicFramePr>
          <p:nvPr/>
        </p:nvGraphicFramePr>
        <p:xfrm>
          <a:off x="88524" y="3452087"/>
          <a:ext cx="3763396" cy="2684145"/>
        </p:xfrm>
        <a:graphic>
          <a:graphicData uri="http://schemas.openxmlformats.org/drawingml/2006/table">
            <a:tbl>
              <a:tblPr/>
              <a:tblGrid>
                <a:gridCol w="660252">
                  <a:extLst>
                    <a:ext uri="{9D8B030D-6E8A-4147-A177-3AD203B41FA5}">
                      <a16:colId xmlns:a16="http://schemas.microsoft.com/office/drawing/2014/main" val="713999621"/>
                    </a:ext>
                  </a:extLst>
                </a:gridCol>
                <a:gridCol w="45368">
                  <a:extLst>
                    <a:ext uri="{9D8B030D-6E8A-4147-A177-3AD203B41FA5}">
                      <a16:colId xmlns:a16="http://schemas.microsoft.com/office/drawing/2014/main" val="377046079"/>
                    </a:ext>
                  </a:extLst>
                </a:gridCol>
                <a:gridCol w="359052">
                  <a:extLst>
                    <a:ext uri="{9D8B030D-6E8A-4147-A177-3AD203B41FA5}">
                      <a16:colId xmlns:a16="http://schemas.microsoft.com/office/drawing/2014/main" val="458349535"/>
                    </a:ext>
                  </a:extLst>
                </a:gridCol>
                <a:gridCol w="987717">
                  <a:extLst>
                    <a:ext uri="{9D8B030D-6E8A-4147-A177-3AD203B41FA5}">
                      <a16:colId xmlns:a16="http://schemas.microsoft.com/office/drawing/2014/main" val="4268481262"/>
                    </a:ext>
                  </a:extLst>
                </a:gridCol>
                <a:gridCol w="77773">
                  <a:extLst>
                    <a:ext uri="{9D8B030D-6E8A-4147-A177-3AD203B41FA5}">
                      <a16:colId xmlns:a16="http://schemas.microsoft.com/office/drawing/2014/main" val="3004858577"/>
                    </a:ext>
                  </a:extLst>
                </a:gridCol>
                <a:gridCol w="559966">
                  <a:extLst>
                    <a:ext uri="{9D8B030D-6E8A-4147-A177-3AD203B41FA5}">
                      <a16:colId xmlns:a16="http://schemas.microsoft.com/office/drawing/2014/main" val="2790263650"/>
                    </a:ext>
                  </a:extLst>
                </a:gridCol>
                <a:gridCol w="77773">
                  <a:extLst>
                    <a:ext uri="{9D8B030D-6E8A-4147-A177-3AD203B41FA5}">
                      <a16:colId xmlns:a16="http://schemas.microsoft.com/office/drawing/2014/main" val="817769372"/>
                    </a:ext>
                  </a:extLst>
                </a:gridCol>
                <a:gridCol w="334424">
                  <a:extLst>
                    <a:ext uri="{9D8B030D-6E8A-4147-A177-3AD203B41FA5}">
                      <a16:colId xmlns:a16="http://schemas.microsoft.com/office/drawing/2014/main" val="1467878016"/>
                    </a:ext>
                  </a:extLst>
                </a:gridCol>
                <a:gridCol w="661071">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0</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70C0"/>
                          </a:solidFill>
                          <a:effectLst/>
                          <a:latin typeface="Times New Roman" charset="0"/>
                          <a:ea typeface="Times New Roman" charset="0"/>
                          <a:cs typeface="Times New Roman" charset="0"/>
                        </a:rPr>
                        <a:t>Γ(12),</a:t>
                      </a:r>
                      <a:r>
                        <a:rPr lang="en-US"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FF0000"/>
                          </a:solidFill>
                          <a:effectLst/>
                          <a:latin typeface="Times New Roman" charset="0"/>
                          <a:ea typeface="Times New Roman" charset="0"/>
                          <a:cs typeface="Times New Roman" charset="0"/>
                        </a:rPr>
                        <a:t>1</a:t>
                      </a:r>
                      <a:endParaRPr lang="en-US" sz="1100" b="1" i="0" u="none" strike="noStrike" dirty="0">
                        <a:solidFill>
                          <a:srgbClr val="FF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70C0"/>
                          </a:solidFill>
                          <a:effectLst/>
                          <a:latin typeface="Times New Roman" charset="0"/>
                          <a:ea typeface="Times New Roman" charset="0"/>
                          <a:cs typeface="Times New Roman" charset="0"/>
                        </a:rPr>
                        <a:t>Γ(13),</a:t>
                      </a:r>
                      <a:r>
                        <a:rPr lang="en-US"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FF0000"/>
                          </a:solidFill>
                          <a:effectLst/>
                          <a:latin typeface="Times New Roman" charset="0"/>
                          <a:ea typeface="Times New Roman" charset="0"/>
                          <a:cs typeface="Times New Roman" charset="0"/>
                        </a:rPr>
                        <a:t>2</a:t>
                      </a:r>
                      <a:endParaRPr lang="en-US" sz="1100" b="1" i="0" u="none" strike="noStrike" dirty="0">
                        <a:solidFill>
                          <a:srgbClr val="FF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80" name="TextBox 79"/>
          <p:cNvSpPr txBox="1"/>
          <p:nvPr/>
        </p:nvSpPr>
        <p:spPr>
          <a:xfrm>
            <a:off x="1446978" y="40685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1" name="TextBox 80"/>
          <p:cNvSpPr txBox="1"/>
          <p:nvPr/>
        </p:nvSpPr>
        <p:spPr>
          <a:xfrm>
            <a:off x="2315924" y="406216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2" name="TextBox 81"/>
          <p:cNvSpPr txBox="1"/>
          <p:nvPr/>
        </p:nvSpPr>
        <p:spPr>
          <a:xfrm>
            <a:off x="2829094" y="40481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3" name="TextBox 82"/>
          <p:cNvSpPr txBox="1"/>
          <p:nvPr/>
        </p:nvSpPr>
        <p:spPr>
          <a:xfrm>
            <a:off x="3314235" y="40405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4" name="TextBox 83"/>
          <p:cNvSpPr txBox="1"/>
          <p:nvPr/>
        </p:nvSpPr>
        <p:spPr>
          <a:xfrm>
            <a:off x="797774" y="447999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85" name="TextBox 84"/>
          <p:cNvSpPr txBox="1"/>
          <p:nvPr/>
        </p:nvSpPr>
        <p:spPr>
          <a:xfrm>
            <a:off x="1443435" y="448253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6" name="TextBox 85"/>
          <p:cNvSpPr txBox="1"/>
          <p:nvPr/>
        </p:nvSpPr>
        <p:spPr>
          <a:xfrm>
            <a:off x="2317372" y="432632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7" name="TextBox 86"/>
          <p:cNvSpPr txBox="1"/>
          <p:nvPr/>
        </p:nvSpPr>
        <p:spPr>
          <a:xfrm>
            <a:off x="2317372" y="4463394"/>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0" name="TextBox 89"/>
          <p:cNvSpPr txBox="1"/>
          <p:nvPr/>
        </p:nvSpPr>
        <p:spPr>
          <a:xfrm>
            <a:off x="2821474" y="44647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1" name="TextBox 90"/>
          <p:cNvSpPr txBox="1"/>
          <p:nvPr/>
        </p:nvSpPr>
        <p:spPr>
          <a:xfrm>
            <a:off x="2821474" y="43275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2" name="TextBox 91"/>
          <p:cNvSpPr txBox="1"/>
          <p:nvPr/>
        </p:nvSpPr>
        <p:spPr>
          <a:xfrm>
            <a:off x="3314413" y="44647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3" name="TextBox 92"/>
          <p:cNvSpPr txBox="1"/>
          <p:nvPr/>
        </p:nvSpPr>
        <p:spPr>
          <a:xfrm>
            <a:off x="3314413" y="43199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4" name="TextBox 93"/>
          <p:cNvSpPr txBox="1"/>
          <p:nvPr/>
        </p:nvSpPr>
        <p:spPr>
          <a:xfrm>
            <a:off x="797774" y="48787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95" name="TextBox 94"/>
          <p:cNvSpPr txBox="1"/>
          <p:nvPr/>
        </p:nvSpPr>
        <p:spPr>
          <a:xfrm>
            <a:off x="1443435" y="4881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6" name="TextBox 95"/>
          <p:cNvSpPr txBox="1"/>
          <p:nvPr/>
        </p:nvSpPr>
        <p:spPr>
          <a:xfrm>
            <a:off x="2821474" y="487496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7" name="TextBox 96"/>
          <p:cNvSpPr txBox="1"/>
          <p:nvPr/>
        </p:nvSpPr>
        <p:spPr>
          <a:xfrm>
            <a:off x="3322033" y="486734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8" name="TextBox 97"/>
          <p:cNvSpPr txBox="1"/>
          <p:nvPr/>
        </p:nvSpPr>
        <p:spPr>
          <a:xfrm>
            <a:off x="2317372" y="48686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9" name="TextBox 98"/>
          <p:cNvSpPr txBox="1"/>
          <p:nvPr/>
        </p:nvSpPr>
        <p:spPr>
          <a:xfrm>
            <a:off x="2317372" y="47466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0" name="TextBox 99"/>
          <p:cNvSpPr txBox="1"/>
          <p:nvPr/>
        </p:nvSpPr>
        <p:spPr>
          <a:xfrm>
            <a:off x="797774" y="52851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01" name="TextBox 100"/>
          <p:cNvSpPr txBox="1"/>
          <p:nvPr/>
        </p:nvSpPr>
        <p:spPr>
          <a:xfrm>
            <a:off x="1443435" y="52851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2" name="TextBox 101"/>
          <p:cNvSpPr txBox="1"/>
          <p:nvPr/>
        </p:nvSpPr>
        <p:spPr>
          <a:xfrm>
            <a:off x="2310057" y="52546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3" name="TextBox 102"/>
          <p:cNvSpPr txBox="1"/>
          <p:nvPr/>
        </p:nvSpPr>
        <p:spPr>
          <a:xfrm>
            <a:off x="2310933" y="5135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4" name="TextBox 103"/>
          <p:cNvSpPr txBox="1"/>
          <p:nvPr/>
        </p:nvSpPr>
        <p:spPr>
          <a:xfrm>
            <a:off x="2821474" y="525342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5" name="TextBox 104"/>
          <p:cNvSpPr txBox="1"/>
          <p:nvPr/>
        </p:nvSpPr>
        <p:spPr>
          <a:xfrm>
            <a:off x="2821474" y="5135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6" name="TextBox 105"/>
          <p:cNvSpPr txBox="1"/>
          <p:nvPr/>
        </p:nvSpPr>
        <p:spPr>
          <a:xfrm>
            <a:off x="3322033" y="52521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7" name="TextBox 106"/>
          <p:cNvSpPr txBox="1"/>
          <p:nvPr/>
        </p:nvSpPr>
        <p:spPr>
          <a:xfrm>
            <a:off x="3322033" y="51403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8" name="TextBox 107"/>
          <p:cNvSpPr txBox="1"/>
          <p:nvPr/>
        </p:nvSpPr>
        <p:spPr>
          <a:xfrm rot="5400000">
            <a:off x="2014311" y="561156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09" name="TextBox 108"/>
          <p:cNvSpPr txBox="1"/>
          <p:nvPr/>
        </p:nvSpPr>
        <p:spPr>
          <a:xfrm>
            <a:off x="769711" y="58185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10" name="TextBox 109"/>
          <p:cNvSpPr txBox="1"/>
          <p:nvPr/>
        </p:nvSpPr>
        <p:spPr>
          <a:xfrm>
            <a:off x="1436907" y="580460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11" name="TextBox 110"/>
          <p:cNvSpPr txBox="1"/>
          <p:nvPr/>
        </p:nvSpPr>
        <p:spPr>
          <a:xfrm>
            <a:off x="2313562"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12" name="TextBox 111"/>
          <p:cNvSpPr txBox="1"/>
          <p:nvPr/>
        </p:nvSpPr>
        <p:spPr>
          <a:xfrm>
            <a:off x="3323303"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13" name="TextBox 112"/>
          <p:cNvSpPr txBox="1"/>
          <p:nvPr/>
        </p:nvSpPr>
        <p:spPr>
          <a:xfrm>
            <a:off x="2827824"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graphicFrame>
        <p:nvGraphicFramePr>
          <p:cNvPr id="114" name="Table 113"/>
          <p:cNvGraphicFramePr>
            <a:graphicFrameLocks noGrp="1"/>
          </p:cNvGraphicFramePr>
          <p:nvPr/>
        </p:nvGraphicFramePr>
        <p:xfrm>
          <a:off x="5220072" y="3356992"/>
          <a:ext cx="3666423" cy="2821305"/>
        </p:xfrm>
        <a:graphic>
          <a:graphicData uri="http://schemas.openxmlformats.org/drawingml/2006/table">
            <a:tbl>
              <a:tblPr/>
              <a:tblGrid>
                <a:gridCol w="626043">
                  <a:extLst>
                    <a:ext uri="{9D8B030D-6E8A-4147-A177-3AD203B41FA5}">
                      <a16:colId xmlns:a16="http://schemas.microsoft.com/office/drawing/2014/main" val="713999621"/>
                    </a:ext>
                  </a:extLst>
                </a:gridCol>
                <a:gridCol w="44450">
                  <a:extLst>
                    <a:ext uri="{9D8B030D-6E8A-4147-A177-3AD203B41FA5}">
                      <a16:colId xmlns:a16="http://schemas.microsoft.com/office/drawing/2014/main" val="377046079"/>
                    </a:ext>
                  </a:extLst>
                </a:gridCol>
                <a:gridCol w="351790">
                  <a:extLst>
                    <a:ext uri="{9D8B030D-6E8A-4147-A177-3AD203B41FA5}">
                      <a16:colId xmlns:a16="http://schemas.microsoft.com/office/drawing/2014/main" val="458349535"/>
                    </a:ext>
                  </a:extLst>
                </a:gridCol>
                <a:gridCol w="967740">
                  <a:extLst>
                    <a:ext uri="{9D8B030D-6E8A-4147-A177-3AD203B41FA5}">
                      <a16:colId xmlns:a16="http://schemas.microsoft.com/office/drawing/2014/main" val="4268481262"/>
                    </a:ext>
                  </a:extLst>
                </a:gridCol>
                <a:gridCol w="76200">
                  <a:extLst>
                    <a:ext uri="{9D8B030D-6E8A-4147-A177-3AD203B41FA5}">
                      <a16:colId xmlns:a16="http://schemas.microsoft.com/office/drawing/2014/main" val="3004858577"/>
                    </a:ext>
                  </a:extLst>
                </a:gridCol>
                <a:gridCol w="548640">
                  <a:extLst>
                    <a:ext uri="{9D8B030D-6E8A-4147-A177-3AD203B41FA5}">
                      <a16:colId xmlns:a16="http://schemas.microsoft.com/office/drawing/2014/main" val="2790263650"/>
                    </a:ext>
                  </a:extLst>
                </a:gridCol>
                <a:gridCol w="76200">
                  <a:extLst>
                    <a:ext uri="{9D8B030D-6E8A-4147-A177-3AD203B41FA5}">
                      <a16:colId xmlns:a16="http://schemas.microsoft.com/office/drawing/2014/main" val="817769372"/>
                    </a:ext>
                  </a:extLst>
                </a:gridCol>
                <a:gridCol w="327660">
                  <a:extLst>
                    <a:ext uri="{9D8B030D-6E8A-4147-A177-3AD203B41FA5}">
                      <a16:colId xmlns:a16="http://schemas.microsoft.com/office/drawing/2014/main" val="1467878016"/>
                    </a:ext>
                  </a:extLst>
                </a:gridCol>
                <a:gridCol w="647700">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Times New Roman" charset="0"/>
                          <a:ea typeface="Times New Roman" charset="0"/>
                          <a:cs typeface="Times New Roman" charset="0"/>
                        </a:rPr>
                        <a:t>ID(</a:t>
                      </a:r>
                      <a:r>
                        <a:rPr lang="en-US" sz="1000" b="1" i="1" u="none" strike="noStrike" dirty="0">
                          <a:solidFill>
                            <a:srgbClr val="000000"/>
                          </a:solidFill>
                          <a:effectLst/>
                          <a:latin typeface="Times New Roman" charset="0"/>
                          <a:ea typeface="Times New Roman" charset="0"/>
                          <a:cs typeface="Times New Roman" charset="0"/>
                        </a:rPr>
                        <a:t>v</a:t>
                      </a:r>
                      <a:r>
                        <a:rPr lang="en-US" sz="10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1</a:t>
                      </a: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a:solidFill>
                            <a:srgbClr val="000000"/>
                          </a:solidFill>
                          <a:effectLst/>
                          <a:latin typeface="Times New Roman" charset="0"/>
                          <a:ea typeface="Times New Roman" charset="0"/>
                          <a:cs typeface="Times New Roman" charset="0"/>
                        </a:rPr>
                        <a:t>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21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12</a:t>
                      </a:r>
                    </a:p>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70C0"/>
                          </a:solidFill>
                          <a:effectLst/>
                          <a:latin typeface="Times New Roman" charset="0"/>
                          <a:ea typeface="Times New Roman" charset="0"/>
                          <a:cs typeface="Times New Roman" charset="0"/>
                        </a:rPr>
                        <a:t>Γ(12),</a:t>
                      </a:r>
                      <a:r>
                        <a:rPr lang="en-US"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0070C0"/>
                          </a:solidFill>
                          <a:effectLst/>
                          <a:latin typeface="Times New Roman" charset="0"/>
                          <a:ea typeface="Times New Roman" charset="0"/>
                          <a:cs typeface="Times New Roman" charset="0"/>
                        </a:rPr>
                        <a:t> </a:t>
                      </a:r>
                      <a:r>
                        <a:rPr lang="en-US" sz="1100" b="1" i="0" u="none" strike="noStrike" dirty="0">
                          <a:solidFill>
                            <a:srgbClr val="FF0000"/>
                          </a:solidFill>
                          <a:effectLst/>
                          <a:latin typeface="Times New Roman" charset="0"/>
                          <a:ea typeface="Times New Roman" charset="0"/>
                          <a:cs typeface="Times New Roman" charset="0"/>
                        </a:rPr>
                        <a:t>0</a:t>
                      </a:r>
                    </a:p>
                    <a:p>
                      <a:pPr marL="0" marR="0" lvl="0" indent="0" algn="ctr" defTabSz="914400" rtl="0" eaLnBrk="1" fontAlgn="b" latinLnBrk="0" hangingPunct="1">
                        <a:lnSpc>
                          <a:spcPct val="100000"/>
                        </a:lnSpc>
                        <a:spcBef>
                          <a:spcPts val="0"/>
                        </a:spcBef>
                        <a:spcAft>
                          <a:spcPts val="0"/>
                        </a:spcAft>
                        <a:buClrTx/>
                        <a:buSzTx/>
                        <a:buFontTx/>
                        <a:buNone/>
                        <a:tabLst/>
                        <a:defRPr/>
                      </a:pPr>
                      <a:r>
                        <a:rPr lang="el-GR" sz="1100" b="0" i="0" u="none" strike="noStrike" dirty="0">
                          <a:solidFill>
                            <a:srgbClr val="000000"/>
                          </a:solidFill>
                          <a:effectLst/>
                          <a:latin typeface="Times New Roman" charset="0"/>
                          <a:ea typeface="Times New Roman" charset="0"/>
                          <a:cs typeface="Times New Roman" charset="0"/>
                        </a:rPr>
                        <a:t>Γ(</a:t>
                      </a:r>
                      <a:r>
                        <a:rPr lang="en-US" sz="1100" b="0" i="0" u="none" strike="noStrike" dirty="0">
                          <a:solidFill>
                            <a:srgbClr val="000000"/>
                          </a:solidFill>
                          <a:effectLst/>
                          <a:latin typeface="Times New Roman" charset="0"/>
                          <a:ea typeface="Times New Roman" charset="0"/>
                          <a:cs typeface="Times New Roman" charset="0"/>
                        </a:rPr>
                        <a:t>2</a:t>
                      </a:r>
                      <a:r>
                        <a:rPr lang="el-GR" sz="1100" b="0" i="0" u="none" strike="noStrike" dirty="0">
                          <a:solidFill>
                            <a:srgbClr val="000000"/>
                          </a:solidFill>
                          <a:effectLst/>
                          <a:latin typeface="Times New Roman" charset="0"/>
                          <a:ea typeface="Times New Roman" charset="0"/>
                          <a:cs typeface="Times New Roman" charset="0"/>
                        </a:rPr>
                        <a:t>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dirty="0">
                          <a:solidFill>
                            <a:srgbClr val="000000"/>
                          </a:solidFill>
                          <a:effectLst/>
                          <a:latin typeface="Times New Roman" charset="0"/>
                          <a:ea typeface="Times New Roman" charset="0"/>
                          <a:cs typeface="Times New Roman" charset="0"/>
                        </a:rPr>
                        <a:t>3</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r>
                        <a:rPr lang="en-US" sz="1100" b="1" i="0" u="none" strike="noStrike" dirty="0">
                          <a:solidFill>
                            <a:srgbClr val="FF000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70C0"/>
                          </a:solidFill>
                          <a:effectLst/>
                          <a:latin typeface="Times New Roman" charset="0"/>
                          <a:ea typeface="Times New Roman" charset="0"/>
                          <a:cs typeface="Times New Roman" charset="0"/>
                        </a:rPr>
                        <a:t>Γ(13),</a:t>
                      </a:r>
                      <a:r>
                        <a:rPr lang="en-US"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0070C0"/>
                          </a:solidFill>
                          <a:effectLst/>
                          <a:latin typeface="Times New Roman" charset="0"/>
                          <a:ea typeface="Times New Roman" charset="0"/>
                          <a:cs typeface="Times New Roman" charset="0"/>
                        </a:rPr>
                        <a:t> </a:t>
                      </a:r>
                      <a:r>
                        <a:rPr lang="en-US" altLang="zh-CN" sz="1100" b="1" i="0" u="none" strike="noStrike" dirty="0">
                          <a:solidFill>
                            <a:srgbClr val="FF0000"/>
                          </a:solidFill>
                          <a:effectLst/>
                          <a:latin typeface="Times New Roman" charset="0"/>
                          <a:ea typeface="Times New Roman" charset="0"/>
                          <a:cs typeface="Times New Roman" charset="0"/>
                        </a:rPr>
                        <a:t>1</a:t>
                      </a:r>
                      <a:endParaRPr lang="en-US" sz="1100" b="1" i="0" u="none" strike="noStrike" dirty="0">
                        <a:solidFill>
                          <a:srgbClr val="FF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115" name="TextBox 114"/>
          <p:cNvSpPr txBox="1"/>
          <p:nvPr/>
        </p:nvSpPr>
        <p:spPr>
          <a:xfrm>
            <a:off x="587720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16" name="TextBox 115"/>
          <p:cNvSpPr txBox="1"/>
          <p:nvPr/>
        </p:nvSpPr>
        <p:spPr>
          <a:xfrm>
            <a:off x="587720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17" name="TextBox 116"/>
          <p:cNvSpPr txBox="1"/>
          <p:nvPr/>
        </p:nvSpPr>
        <p:spPr>
          <a:xfrm>
            <a:off x="587720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18" name="TextBox 117"/>
          <p:cNvSpPr txBox="1"/>
          <p:nvPr/>
        </p:nvSpPr>
        <p:spPr>
          <a:xfrm>
            <a:off x="587720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19" name="TextBox 118"/>
          <p:cNvSpPr txBox="1"/>
          <p:nvPr/>
        </p:nvSpPr>
        <p:spPr>
          <a:xfrm>
            <a:off x="5877205"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0" name="TextBox 119"/>
          <p:cNvSpPr txBox="1"/>
          <p:nvPr/>
        </p:nvSpPr>
        <p:spPr>
          <a:xfrm>
            <a:off x="6554775" y="39540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1" name="TextBox 120"/>
          <p:cNvSpPr txBox="1"/>
          <p:nvPr/>
        </p:nvSpPr>
        <p:spPr>
          <a:xfrm>
            <a:off x="6555080" y="43655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2" name="TextBox 121"/>
          <p:cNvSpPr txBox="1"/>
          <p:nvPr/>
        </p:nvSpPr>
        <p:spPr>
          <a:xfrm>
            <a:off x="6555080" y="49370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3" name="TextBox 122"/>
          <p:cNvSpPr txBox="1"/>
          <p:nvPr/>
        </p:nvSpPr>
        <p:spPr>
          <a:xfrm>
            <a:off x="7371030" y="47547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4" name="TextBox 123"/>
          <p:cNvSpPr txBox="1"/>
          <p:nvPr/>
        </p:nvSpPr>
        <p:spPr>
          <a:xfrm>
            <a:off x="7371030"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5" name="TextBox 124"/>
          <p:cNvSpPr txBox="1"/>
          <p:nvPr/>
        </p:nvSpPr>
        <p:spPr>
          <a:xfrm>
            <a:off x="6555385" y="53561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6" name="TextBox 125"/>
          <p:cNvSpPr txBox="1"/>
          <p:nvPr/>
        </p:nvSpPr>
        <p:spPr>
          <a:xfrm>
            <a:off x="7371335"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7" name="TextBox 126"/>
          <p:cNvSpPr txBox="1"/>
          <p:nvPr/>
        </p:nvSpPr>
        <p:spPr>
          <a:xfrm>
            <a:off x="737133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8" name="TextBox 127"/>
          <p:cNvSpPr txBox="1"/>
          <p:nvPr/>
        </p:nvSpPr>
        <p:spPr>
          <a:xfrm>
            <a:off x="6555385" y="584382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9" name="TextBox 128"/>
          <p:cNvSpPr txBox="1"/>
          <p:nvPr/>
        </p:nvSpPr>
        <p:spPr>
          <a:xfrm>
            <a:off x="7371640"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30" name="TextBox 129"/>
          <p:cNvSpPr txBox="1"/>
          <p:nvPr/>
        </p:nvSpPr>
        <p:spPr>
          <a:xfrm>
            <a:off x="7881570" y="5836508"/>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31" name="TextBox 130"/>
          <p:cNvSpPr txBox="1"/>
          <p:nvPr/>
        </p:nvSpPr>
        <p:spPr>
          <a:xfrm>
            <a:off x="8368945" y="583620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32" name="TextBox 131"/>
          <p:cNvSpPr txBox="1"/>
          <p:nvPr/>
        </p:nvSpPr>
        <p:spPr>
          <a:xfrm>
            <a:off x="7370725" y="38251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33" name="TextBox 132"/>
          <p:cNvSpPr txBox="1"/>
          <p:nvPr/>
        </p:nvSpPr>
        <p:spPr>
          <a:xfrm>
            <a:off x="737072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34" name="TextBox 133"/>
          <p:cNvSpPr txBox="1"/>
          <p:nvPr/>
        </p:nvSpPr>
        <p:spPr>
          <a:xfrm>
            <a:off x="7370725" y="42289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35" name="TextBox 134"/>
          <p:cNvSpPr txBox="1"/>
          <p:nvPr/>
        </p:nvSpPr>
        <p:spPr>
          <a:xfrm>
            <a:off x="737072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36" name="TextBox 135"/>
          <p:cNvSpPr txBox="1"/>
          <p:nvPr/>
        </p:nvSpPr>
        <p:spPr>
          <a:xfrm>
            <a:off x="7881265" y="39394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37" name="TextBox 136"/>
          <p:cNvSpPr txBox="1"/>
          <p:nvPr/>
        </p:nvSpPr>
        <p:spPr>
          <a:xfrm>
            <a:off x="8361020"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38" name="TextBox 137"/>
          <p:cNvSpPr txBox="1"/>
          <p:nvPr/>
        </p:nvSpPr>
        <p:spPr>
          <a:xfrm>
            <a:off x="7881265" y="43509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39" name="TextBox 138"/>
          <p:cNvSpPr txBox="1"/>
          <p:nvPr/>
        </p:nvSpPr>
        <p:spPr>
          <a:xfrm>
            <a:off x="8361325" y="43432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40" name="TextBox 139"/>
          <p:cNvSpPr txBox="1"/>
          <p:nvPr/>
        </p:nvSpPr>
        <p:spPr>
          <a:xfrm>
            <a:off x="7881265" y="46252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41" name="TextBox 140"/>
          <p:cNvSpPr txBox="1"/>
          <p:nvPr/>
        </p:nvSpPr>
        <p:spPr>
          <a:xfrm>
            <a:off x="7881265" y="47700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42" name="TextBox 141"/>
          <p:cNvSpPr txBox="1"/>
          <p:nvPr/>
        </p:nvSpPr>
        <p:spPr>
          <a:xfrm>
            <a:off x="788126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43" name="TextBox 142"/>
          <p:cNvSpPr txBox="1"/>
          <p:nvPr/>
        </p:nvSpPr>
        <p:spPr>
          <a:xfrm>
            <a:off x="7881265" y="51891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44" name="TextBox 143"/>
          <p:cNvSpPr txBox="1"/>
          <p:nvPr/>
        </p:nvSpPr>
        <p:spPr>
          <a:xfrm>
            <a:off x="7881265" y="53415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45" name="TextBox 144"/>
          <p:cNvSpPr txBox="1"/>
          <p:nvPr/>
        </p:nvSpPr>
        <p:spPr>
          <a:xfrm>
            <a:off x="8368945" y="46252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46" name="TextBox 145"/>
          <p:cNvSpPr txBox="1"/>
          <p:nvPr/>
        </p:nvSpPr>
        <p:spPr>
          <a:xfrm>
            <a:off x="8368945" y="4769403"/>
            <a:ext cx="389850"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47" name="TextBox 146"/>
          <p:cNvSpPr txBox="1"/>
          <p:nvPr/>
        </p:nvSpPr>
        <p:spPr>
          <a:xfrm>
            <a:off x="8368945"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48" name="TextBox 147"/>
          <p:cNvSpPr txBox="1"/>
          <p:nvPr/>
        </p:nvSpPr>
        <p:spPr>
          <a:xfrm>
            <a:off x="8369250"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49" name="TextBox 148"/>
          <p:cNvSpPr txBox="1"/>
          <p:nvPr/>
        </p:nvSpPr>
        <p:spPr>
          <a:xfrm>
            <a:off x="836894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50" name="TextBox 149"/>
          <p:cNvSpPr txBox="1"/>
          <p:nvPr/>
        </p:nvSpPr>
        <p:spPr>
          <a:xfrm rot="5400000">
            <a:off x="7118655" y="56310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51" name="TextBox 150"/>
          <p:cNvSpPr txBox="1"/>
          <p:nvPr/>
        </p:nvSpPr>
        <p:spPr>
          <a:xfrm>
            <a:off x="797774" y="40621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52" name="Notched Right Arrow 151"/>
          <p:cNvSpPr/>
          <p:nvPr/>
        </p:nvSpPr>
        <p:spPr>
          <a:xfrm>
            <a:off x="4011766" y="4810073"/>
            <a:ext cx="1406228" cy="307427"/>
          </a:xfrm>
          <a:prstGeom prst="notch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p>
        </p:txBody>
      </p:sp>
    </p:spTree>
    <p:extLst>
      <p:ext uri="{BB962C8B-B14F-4D97-AF65-F5344CB8AC3E}">
        <p14:creationId xmlns:p14="http://schemas.microsoft.com/office/powerpoint/2010/main" val="2493991160"/>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Vertex</a:t>
            </a:r>
            <a:r>
              <a:rPr lang="zh-CN" altLang="en-US" b="1" dirty="0"/>
              <a:t> </a:t>
            </a:r>
            <a:r>
              <a:rPr lang="en-US" altLang="zh-CN" b="1" dirty="0"/>
              <a:t>Cache:</a:t>
            </a:r>
            <a:r>
              <a:rPr lang="zh-CN" altLang="en-US" b="1" dirty="0"/>
              <a:t> </a:t>
            </a:r>
            <a:r>
              <a:rPr lang="en-US" altLang="zh-CN" b="1" dirty="0"/>
              <a:t>High</a:t>
            </a:r>
            <a:r>
              <a:rPr lang="zh-CN" altLang="en-US" b="1" dirty="0"/>
              <a:t> </a:t>
            </a:r>
            <a:r>
              <a:rPr lang="en-US" altLang="zh-CN" b="1" dirty="0"/>
              <a:t>Concurrency</a:t>
            </a:r>
            <a:endParaRPr lang="en-US" b="1" dirty="0"/>
          </a:p>
          <a:p>
            <a:pPr lvl="1"/>
            <a:r>
              <a:rPr lang="en-US" altLang="zh-CN" dirty="0"/>
              <a:t>Computing</a:t>
            </a:r>
            <a:r>
              <a:rPr lang="zh-CN" altLang="en-US" dirty="0"/>
              <a:t> </a:t>
            </a:r>
            <a:r>
              <a:rPr lang="en-US" altLang="zh-CN" dirty="0"/>
              <a:t>threads</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126</a:t>
            </a:fld>
            <a:endParaRPr lang="en-US" sz="2000" dirty="0">
              <a:solidFill>
                <a:schemeClr val="tx1"/>
              </a:solidFill>
              <a:latin typeface="Arial" pitchFamily="34" charset="0"/>
              <a:cs typeface="Arial" pitchFamily="34" charset="0"/>
            </a:endParaRPr>
          </a:p>
        </p:txBody>
      </p:sp>
      <p:graphicFrame>
        <p:nvGraphicFramePr>
          <p:cNvPr id="88" name="Table 87"/>
          <p:cNvGraphicFramePr>
            <a:graphicFrameLocks noGrp="1"/>
          </p:cNvGraphicFramePr>
          <p:nvPr/>
        </p:nvGraphicFramePr>
        <p:xfrm>
          <a:off x="88524" y="3452087"/>
          <a:ext cx="3763396" cy="2684145"/>
        </p:xfrm>
        <a:graphic>
          <a:graphicData uri="http://schemas.openxmlformats.org/drawingml/2006/table">
            <a:tbl>
              <a:tblPr/>
              <a:tblGrid>
                <a:gridCol w="660252">
                  <a:extLst>
                    <a:ext uri="{9D8B030D-6E8A-4147-A177-3AD203B41FA5}">
                      <a16:colId xmlns:a16="http://schemas.microsoft.com/office/drawing/2014/main" val="713999621"/>
                    </a:ext>
                  </a:extLst>
                </a:gridCol>
                <a:gridCol w="45368">
                  <a:extLst>
                    <a:ext uri="{9D8B030D-6E8A-4147-A177-3AD203B41FA5}">
                      <a16:colId xmlns:a16="http://schemas.microsoft.com/office/drawing/2014/main" val="377046079"/>
                    </a:ext>
                  </a:extLst>
                </a:gridCol>
                <a:gridCol w="359052">
                  <a:extLst>
                    <a:ext uri="{9D8B030D-6E8A-4147-A177-3AD203B41FA5}">
                      <a16:colId xmlns:a16="http://schemas.microsoft.com/office/drawing/2014/main" val="458349535"/>
                    </a:ext>
                  </a:extLst>
                </a:gridCol>
                <a:gridCol w="987717">
                  <a:extLst>
                    <a:ext uri="{9D8B030D-6E8A-4147-A177-3AD203B41FA5}">
                      <a16:colId xmlns:a16="http://schemas.microsoft.com/office/drawing/2014/main" val="4268481262"/>
                    </a:ext>
                  </a:extLst>
                </a:gridCol>
                <a:gridCol w="77773">
                  <a:extLst>
                    <a:ext uri="{9D8B030D-6E8A-4147-A177-3AD203B41FA5}">
                      <a16:colId xmlns:a16="http://schemas.microsoft.com/office/drawing/2014/main" val="3004858577"/>
                    </a:ext>
                  </a:extLst>
                </a:gridCol>
                <a:gridCol w="559966">
                  <a:extLst>
                    <a:ext uri="{9D8B030D-6E8A-4147-A177-3AD203B41FA5}">
                      <a16:colId xmlns:a16="http://schemas.microsoft.com/office/drawing/2014/main" val="2790263650"/>
                    </a:ext>
                  </a:extLst>
                </a:gridCol>
                <a:gridCol w="77773">
                  <a:extLst>
                    <a:ext uri="{9D8B030D-6E8A-4147-A177-3AD203B41FA5}">
                      <a16:colId xmlns:a16="http://schemas.microsoft.com/office/drawing/2014/main" val="817769372"/>
                    </a:ext>
                  </a:extLst>
                </a:gridCol>
                <a:gridCol w="334424">
                  <a:extLst>
                    <a:ext uri="{9D8B030D-6E8A-4147-A177-3AD203B41FA5}">
                      <a16:colId xmlns:a16="http://schemas.microsoft.com/office/drawing/2014/main" val="1467878016"/>
                    </a:ext>
                  </a:extLst>
                </a:gridCol>
                <a:gridCol w="661071">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0</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FF0000"/>
                          </a:solidFill>
                          <a:effectLst/>
                          <a:latin typeface="Times New Roman" charset="0"/>
                          <a:ea typeface="Times New Roman" charset="0"/>
                          <a:cs typeface="Times New Roman" charset="0"/>
                        </a:rPr>
                        <a:t>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89" name="TextBox 88"/>
          <p:cNvSpPr txBox="1"/>
          <p:nvPr/>
        </p:nvSpPr>
        <p:spPr>
          <a:xfrm>
            <a:off x="1446978" y="40685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53" name="TextBox 152"/>
          <p:cNvSpPr txBox="1"/>
          <p:nvPr/>
        </p:nvSpPr>
        <p:spPr>
          <a:xfrm>
            <a:off x="2315924" y="406216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54" name="TextBox 153"/>
          <p:cNvSpPr txBox="1"/>
          <p:nvPr/>
        </p:nvSpPr>
        <p:spPr>
          <a:xfrm>
            <a:off x="2829094" y="40481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55" name="TextBox 154"/>
          <p:cNvSpPr txBox="1"/>
          <p:nvPr/>
        </p:nvSpPr>
        <p:spPr>
          <a:xfrm>
            <a:off x="3314235" y="40405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56" name="TextBox 155"/>
          <p:cNvSpPr txBox="1"/>
          <p:nvPr/>
        </p:nvSpPr>
        <p:spPr>
          <a:xfrm>
            <a:off x="797774" y="447999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57" name="TextBox 156"/>
          <p:cNvSpPr txBox="1"/>
          <p:nvPr/>
        </p:nvSpPr>
        <p:spPr>
          <a:xfrm>
            <a:off x="1443435" y="448253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58" name="TextBox 157"/>
          <p:cNvSpPr txBox="1"/>
          <p:nvPr/>
        </p:nvSpPr>
        <p:spPr>
          <a:xfrm>
            <a:off x="2317372" y="432632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59" name="TextBox 158"/>
          <p:cNvSpPr txBox="1"/>
          <p:nvPr/>
        </p:nvSpPr>
        <p:spPr>
          <a:xfrm>
            <a:off x="2317372" y="4463394"/>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0" name="TextBox 159"/>
          <p:cNvSpPr txBox="1"/>
          <p:nvPr/>
        </p:nvSpPr>
        <p:spPr>
          <a:xfrm>
            <a:off x="2821474" y="44647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1" name="TextBox 160"/>
          <p:cNvSpPr txBox="1"/>
          <p:nvPr/>
        </p:nvSpPr>
        <p:spPr>
          <a:xfrm>
            <a:off x="2821474" y="43275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2" name="TextBox 161"/>
          <p:cNvSpPr txBox="1"/>
          <p:nvPr/>
        </p:nvSpPr>
        <p:spPr>
          <a:xfrm>
            <a:off x="3314413" y="44647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3" name="TextBox 162"/>
          <p:cNvSpPr txBox="1"/>
          <p:nvPr/>
        </p:nvSpPr>
        <p:spPr>
          <a:xfrm>
            <a:off x="3314413" y="43199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4" name="TextBox 163"/>
          <p:cNvSpPr txBox="1"/>
          <p:nvPr/>
        </p:nvSpPr>
        <p:spPr>
          <a:xfrm>
            <a:off x="797774" y="48787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65" name="TextBox 164"/>
          <p:cNvSpPr txBox="1"/>
          <p:nvPr/>
        </p:nvSpPr>
        <p:spPr>
          <a:xfrm>
            <a:off x="1443435" y="4881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6" name="TextBox 165"/>
          <p:cNvSpPr txBox="1"/>
          <p:nvPr/>
        </p:nvSpPr>
        <p:spPr>
          <a:xfrm>
            <a:off x="2821474" y="487496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7" name="TextBox 166"/>
          <p:cNvSpPr txBox="1"/>
          <p:nvPr/>
        </p:nvSpPr>
        <p:spPr>
          <a:xfrm>
            <a:off x="3322033" y="486734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8" name="TextBox 167"/>
          <p:cNvSpPr txBox="1"/>
          <p:nvPr/>
        </p:nvSpPr>
        <p:spPr>
          <a:xfrm>
            <a:off x="2317372" y="48686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9" name="TextBox 168"/>
          <p:cNvSpPr txBox="1"/>
          <p:nvPr/>
        </p:nvSpPr>
        <p:spPr>
          <a:xfrm>
            <a:off x="2317372" y="47466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0" name="TextBox 169"/>
          <p:cNvSpPr txBox="1"/>
          <p:nvPr/>
        </p:nvSpPr>
        <p:spPr>
          <a:xfrm>
            <a:off x="797774" y="52851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71" name="TextBox 170"/>
          <p:cNvSpPr txBox="1"/>
          <p:nvPr/>
        </p:nvSpPr>
        <p:spPr>
          <a:xfrm>
            <a:off x="1443435" y="52851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2" name="TextBox 171"/>
          <p:cNvSpPr txBox="1"/>
          <p:nvPr/>
        </p:nvSpPr>
        <p:spPr>
          <a:xfrm>
            <a:off x="2310057" y="52546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3" name="TextBox 172"/>
          <p:cNvSpPr txBox="1"/>
          <p:nvPr/>
        </p:nvSpPr>
        <p:spPr>
          <a:xfrm>
            <a:off x="2310933" y="5135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4" name="TextBox 173"/>
          <p:cNvSpPr txBox="1"/>
          <p:nvPr/>
        </p:nvSpPr>
        <p:spPr>
          <a:xfrm>
            <a:off x="2821474" y="525342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5" name="TextBox 174"/>
          <p:cNvSpPr txBox="1"/>
          <p:nvPr/>
        </p:nvSpPr>
        <p:spPr>
          <a:xfrm>
            <a:off x="2821474" y="5135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6" name="TextBox 175"/>
          <p:cNvSpPr txBox="1"/>
          <p:nvPr/>
        </p:nvSpPr>
        <p:spPr>
          <a:xfrm>
            <a:off x="3322033" y="52521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7" name="TextBox 176"/>
          <p:cNvSpPr txBox="1"/>
          <p:nvPr/>
        </p:nvSpPr>
        <p:spPr>
          <a:xfrm>
            <a:off x="3322033" y="51403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8" name="TextBox 177"/>
          <p:cNvSpPr txBox="1"/>
          <p:nvPr/>
        </p:nvSpPr>
        <p:spPr>
          <a:xfrm rot="5400000">
            <a:off x="2014311" y="561156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79" name="TextBox 178"/>
          <p:cNvSpPr txBox="1"/>
          <p:nvPr/>
        </p:nvSpPr>
        <p:spPr>
          <a:xfrm>
            <a:off x="769711" y="58185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80" name="TextBox 179"/>
          <p:cNvSpPr txBox="1"/>
          <p:nvPr/>
        </p:nvSpPr>
        <p:spPr>
          <a:xfrm>
            <a:off x="1436907" y="580460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81" name="TextBox 180"/>
          <p:cNvSpPr txBox="1"/>
          <p:nvPr/>
        </p:nvSpPr>
        <p:spPr>
          <a:xfrm>
            <a:off x="2313562"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82" name="TextBox 181"/>
          <p:cNvSpPr txBox="1"/>
          <p:nvPr/>
        </p:nvSpPr>
        <p:spPr>
          <a:xfrm>
            <a:off x="3323303"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83" name="TextBox 182"/>
          <p:cNvSpPr txBox="1"/>
          <p:nvPr/>
        </p:nvSpPr>
        <p:spPr>
          <a:xfrm>
            <a:off x="2827824"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graphicFrame>
        <p:nvGraphicFramePr>
          <p:cNvPr id="184" name="Table 183"/>
          <p:cNvGraphicFramePr>
            <a:graphicFrameLocks noGrp="1"/>
          </p:cNvGraphicFramePr>
          <p:nvPr/>
        </p:nvGraphicFramePr>
        <p:xfrm>
          <a:off x="5220072" y="3356992"/>
          <a:ext cx="3666423" cy="2821305"/>
        </p:xfrm>
        <a:graphic>
          <a:graphicData uri="http://schemas.openxmlformats.org/drawingml/2006/table">
            <a:tbl>
              <a:tblPr/>
              <a:tblGrid>
                <a:gridCol w="626043">
                  <a:extLst>
                    <a:ext uri="{9D8B030D-6E8A-4147-A177-3AD203B41FA5}">
                      <a16:colId xmlns:a16="http://schemas.microsoft.com/office/drawing/2014/main" val="713999621"/>
                    </a:ext>
                  </a:extLst>
                </a:gridCol>
                <a:gridCol w="44450">
                  <a:extLst>
                    <a:ext uri="{9D8B030D-6E8A-4147-A177-3AD203B41FA5}">
                      <a16:colId xmlns:a16="http://schemas.microsoft.com/office/drawing/2014/main" val="377046079"/>
                    </a:ext>
                  </a:extLst>
                </a:gridCol>
                <a:gridCol w="351790">
                  <a:extLst>
                    <a:ext uri="{9D8B030D-6E8A-4147-A177-3AD203B41FA5}">
                      <a16:colId xmlns:a16="http://schemas.microsoft.com/office/drawing/2014/main" val="458349535"/>
                    </a:ext>
                  </a:extLst>
                </a:gridCol>
                <a:gridCol w="967740">
                  <a:extLst>
                    <a:ext uri="{9D8B030D-6E8A-4147-A177-3AD203B41FA5}">
                      <a16:colId xmlns:a16="http://schemas.microsoft.com/office/drawing/2014/main" val="4268481262"/>
                    </a:ext>
                  </a:extLst>
                </a:gridCol>
                <a:gridCol w="76200">
                  <a:extLst>
                    <a:ext uri="{9D8B030D-6E8A-4147-A177-3AD203B41FA5}">
                      <a16:colId xmlns:a16="http://schemas.microsoft.com/office/drawing/2014/main" val="3004858577"/>
                    </a:ext>
                  </a:extLst>
                </a:gridCol>
                <a:gridCol w="548640">
                  <a:extLst>
                    <a:ext uri="{9D8B030D-6E8A-4147-A177-3AD203B41FA5}">
                      <a16:colId xmlns:a16="http://schemas.microsoft.com/office/drawing/2014/main" val="2790263650"/>
                    </a:ext>
                  </a:extLst>
                </a:gridCol>
                <a:gridCol w="76200">
                  <a:extLst>
                    <a:ext uri="{9D8B030D-6E8A-4147-A177-3AD203B41FA5}">
                      <a16:colId xmlns:a16="http://schemas.microsoft.com/office/drawing/2014/main" val="817769372"/>
                    </a:ext>
                  </a:extLst>
                </a:gridCol>
                <a:gridCol w="327660">
                  <a:extLst>
                    <a:ext uri="{9D8B030D-6E8A-4147-A177-3AD203B41FA5}">
                      <a16:colId xmlns:a16="http://schemas.microsoft.com/office/drawing/2014/main" val="1467878016"/>
                    </a:ext>
                  </a:extLst>
                </a:gridCol>
                <a:gridCol w="647700">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Times New Roman" charset="0"/>
                          <a:ea typeface="Times New Roman" charset="0"/>
                          <a:cs typeface="Times New Roman" charset="0"/>
                        </a:rPr>
                        <a:t>ID(</a:t>
                      </a:r>
                      <a:r>
                        <a:rPr lang="en-US" sz="1000" b="1" i="1" u="none" strike="noStrike" dirty="0">
                          <a:solidFill>
                            <a:srgbClr val="000000"/>
                          </a:solidFill>
                          <a:effectLst/>
                          <a:latin typeface="Times New Roman" charset="0"/>
                          <a:ea typeface="Times New Roman" charset="0"/>
                          <a:cs typeface="Times New Roman" charset="0"/>
                        </a:rPr>
                        <a:t>v</a:t>
                      </a:r>
                      <a:r>
                        <a:rPr lang="en-US" sz="10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1</a:t>
                      </a: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FF0000"/>
                          </a:solidFill>
                          <a:effectLst/>
                          <a:latin typeface="Times New Roman" charset="0"/>
                          <a:ea typeface="Times New Roman" charset="0"/>
                          <a:cs typeface="Times New Roman" charset="0"/>
                        </a:rPr>
                        <a:t>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a:solidFill>
                            <a:srgbClr val="000000"/>
                          </a:solidFill>
                          <a:effectLst/>
                          <a:latin typeface="Times New Roman" charset="0"/>
                          <a:ea typeface="Times New Roman" charset="0"/>
                          <a:cs typeface="Times New Roman" charset="0"/>
                        </a:rPr>
                        <a:t>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r>
                        <a:rPr lang="en-US" sz="1100" b="1" i="0" u="none" strike="noStrike" dirty="0">
                          <a:solidFill>
                            <a:srgbClr val="0070C0"/>
                          </a:solidFill>
                          <a:effectLst/>
                          <a:latin typeface="Times New Roman" charset="0"/>
                          <a:ea typeface="Times New Roman" charset="0"/>
                          <a:cs typeface="Times New Roman" charset="0"/>
                        </a:rPr>
                        <a:t>21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1</a:t>
                      </a:r>
                    </a:p>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dirty="0">
                          <a:solidFill>
                            <a:srgbClr val="000000"/>
                          </a:solidFill>
                          <a:effectLst/>
                          <a:latin typeface="Times New Roman" charset="0"/>
                          <a:ea typeface="Times New Roman" charset="0"/>
                          <a:cs typeface="Times New Roman" charset="0"/>
                        </a:rPr>
                        <a:t>0</a:t>
                      </a:r>
                    </a:p>
                    <a:p>
                      <a:pPr marL="0" marR="0" lvl="0" indent="0" algn="ctr" defTabSz="914400" rtl="0" eaLnBrk="1" fontAlgn="b" latinLnBrk="0" hangingPunct="1">
                        <a:lnSpc>
                          <a:spcPct val="100000"/>
                        </a:lnSpc>
                        <a:spcBef>
                          <a:spcPts val="0"/>
                        </a:spcBef>
                        <a:spcAft>
                          <a:spcPts val="0"/>
                        </a:spcAft>
                        <a:buClrTx/>
                        <a:buSzTx/>
                        <a:buFontTx/>
                        <a:buNone/>
                        <a:tabLst/>
                        <a:defRPr/>
                      </a:pPr>
                      <a:r>
                        <a:rPr lang="el-GR" sz="1100" b="0" i="0" u="none" strike="noStrike" dirty="0">
                          <a:solidFill>
                            <a:srgbClr val="000000"/>
                          </a:solidFill>
                          <a:effectLst/>
                          <a:latin typeface="Times New Roman" charset="0"/>
                          <a:ea typeface="Times New Roman" charset="0"/>
                          <a:cs typeface="Times New Roman" charset="0"/>
                        </a:rPr>
                        <a:t>Γ(</a:t>
                      </a:r>
                      <a:r>
                        <a:rPr lang="en-US" sz="1100" b="0" i="0" u="none" strike="noStrike" dirty="0">
                          <a:solidFill>
                            <a:srgbClr val="000000"/>
                          </a:solidFill>
                          <a:effectLst/>
                          <a:latin typeface="Times New Roman" charset="0"/>
                          <a:ea typeface="Times New Roman" charset="0"/>
                          <a:cs typeface="Times New Roman" charset="0"/>
                        </a:rPr>
                        <a:t>2</a:t>
                      </a:r>
                      <a:r>
                        <a:rPr lang="el-GR" sz="1100" b="0" i="0" u="none" strike="noStrike" dirty="0">
                          <a:solidFill>
                            <a:srgbClr val="000000"/>
                          </a:solidFill>
                          <a:effectLst/>
                          <a:latin typeface="Times New Roman" charset="0"/>
                          <a:ea typeface="Times New Roman" charset="0"/>
                          <a:cs typeface="Times New Roman" charset="0"/>
                        </a:rPr>
                        <a:t>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dirty="0">
                          <a:solidFill>
                            <a:srgbClr val="000000"/>
                          </a:solidFill>
                          <a:effectLst/>
                          <a:latin typeface="Times New Roman" charset="0"/>
                          <a:ea typeface="Times New Roman" charset="0"/>
                          <a:cs typeface="Times New Roman" charset="0"/>
                        </a:rPr>
                        <a:t>3</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185" name="TextBox 184"/>
          <p:cNvSpPr txBox="1"/>
          <p:nvPr/>
        </p:nvSpPr>
        <p:spPr>
          <a:xfrm>
            <a:off x="587720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86" name="TextBox 185"/>
          <p:cNvSpPr txBox="1"/>
          <p:nvPr/>
        </p:nvSpPr>
        <p:spPr>
          <a:xfrm>
            <a:off x="587720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87" name="TextBox 186"/>
          <p:cNvSpPr txBox="1"/>
          <p:nvPr/>
        </p:nvSpPr>
        <p:spPr>
          <a:xfrm>
            <a:off x="587720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88" name="TextBox 187"/>
          <p:cNvSpPr txBox="1"/>
          <p:nvPr/>
        </p:nvSpPr>
        <p:spPr>
          <a:xfrm>
            <a:off x="587720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89" name="TextBox 188"/>
          <p:cNvSpPr txBox="1"/>
          <p:nvPr/>
        </p:nvSpPr>
        <p:spPr>
          <a:xfrm>
            <a:off x="5877205"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0" name="TextBox 189"/>
          <p:cNvSpPr txBox="1"/>
          <p:nvPr/>
        </p:nvSpPr>
        <p:spPr>
          <a:xfrm>
            <a:off x="6554775" y="39540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1" name="TextBox 190"/>
          <p:cNvSpPr txBox="1"/>
          <p:nvPr/>
        </p:nvSpPr>
        <p:spPr>
          <a:xfrm>
            <a:off x="6555080" y="43655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2" name="TextBox 191"/>
          <p:cNvSpPr txBox="1"/>
          <p:nvPr/>
        </p:nvSpPr>
        <p:spPr>
          <a:xfrm>
            <a:off x="6555080" y="49370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3" name="TextBox 192"/>
          <p:cNvSpPr txBox="1"/>
          <p:nvPr/>
        </p:nvSpPr>
        <p:spPr>
          <a:xfrm>
            <a:off x="7371030" y="47547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4" name="TextBox 193"/>
          <p:cNvSpPr txBox="1"/>
          <p:nvPr/>
        </p:nvSpPr>
        <p:spPr>
          <a:xfrm>
            <a:off x="7371030"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5" name="TextBox 194"/>
          <p:cNvSpPr txBox="1"/>
          <p:nvPr/>
        </p:nvSpPr>
        <p:spPr>
          <a:xfrm>
            <a:off x="6555385" y="53561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6" name="TextBox 195"/>
          <p:cNvSpPr txBox="1"/>
          <p:nvPr/>
        </p:nvSpPr>
        <p:spPr>
          <a:xfrm>
            <a:off x="7371335"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7" name="TextBox 196"/>
          <p:cNvSpPr txBox="1"/>
          <p:nvPr/>
        </p:nvSpPr>
        <p:spPr>
          <a:xfrm>
            <a:off x="737133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8" name="TextBox 197"/>
          <p:cNvSpPr txBox="1"/>
          <p:nvPr/>
        </p:nvSpPr>
        <p:spPr>
          <a:xfrm>
            <a:off x="6555385" y="584382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99" name="TextBox 198"/>
          <p:cNvSpPr txBox="1"/>
          <p:nvPr/>
        </p:nvSpPr>
        <p:spPr>
          <a:xfrm>
            <a:off x="7371640"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00" name="TextBox 199"/>
          <p:cNvSpPr txBox="1"/>
          <p:nvPr/>
        </p:nvSpPr>
        <p:spPr>
          <a:xfrm>
            <a:off x="7881570" y="5836508"/>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01" name="TextBox 200"/>
          <p:cNvSpPr txBox="1"/>
          <p:nvPr/>
        </p:nvSpPr>
        <p:spPr>
          <a:xfrm>
            <a:off x="8368945" y="583620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02" name="TextBox 201"/>
          <p:cNvSpPr txBox="1"/>
          <p:nvPr/>
        </p:nvSpPr>
        <p:spPr>
          <a:xfrm>
            <a:off x="7370725" y="38251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03" name="TextBox 202"/>
          <p:cNvSpPr txBox="1"/>
          <p:nvPr/>
        </p:nvSpPr>
        <p:spPr>
          <a:xfrm>
            <a:off x="737072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04" name="TextBox 203"/>
          <p:cNvSpPr txBox="1"/>
          <p:nvPr/>
        </p:nvSpPr>
        <p:spPr>
          <a:xfrm>
            <a:off x="7370725" y="42289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05" name="TextBox 204"/>
          <p:cNvSpPr txBox="1"/>
          <p:nvPr/>
        </p:nvSpPr>
        <p:spPr>
          <a:xfrm>
            <a:off x="737072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06" name="TextBox 205"/>
          <p:cNvSpPr txBox="1"/>
          <p:nvPr/>
        </p:nvSpPr>
        <p:spPr>
          <a:xfrm>
            <a:off x="7881265" y="39394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07" name="TextBox 206"/>
          <p:cNvSpPr txBox="1"/>
          <p:nvPr/>
        </p:nvSpPr>
        <p:spPr>
          <a:xfrm>
            <a:off x="8361020"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08" name="TextBox 207"/>
          <p:cNvSpPr txBox="1"/>
          <p:nvPr/>
        </p:nvSpPr>
        <p:spPr>
          <a:xfrm>
            <a:off x="7881265" y="43509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09" name="TextBox 208"/>
          <p:cNvSpPr txBox="1"/>
          <p:nvPr/>
        </p:nvSpPr>
        <p:spPr>
          <a:xfrm>
            <a:off x="8361325" y="43432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10" name="TextBox 209"/>
          <p:cNvSpPr txBox="1"/>
          <p:nvPr/>
        </p:nvSpPr>
        <p:spPr>
          <a:xfrm>
            <a:off x="7881265" y="46252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11" name="TextBox 210"/>
          <p:cNvSpPr txBox="1"/>
          <p:nvPr/>
        </p:nvSpPr>
        <p:spPr>
          <a:xfrm>
            <a:off x="7881265" y="47700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12" name="TextBox 211"/>
          <p:cNvSpPr txBox="1"/>
          <p:nvPr/>
        </p:nvSpPr>
        <p:spPr>
          <a:xfrm>
            <a:off x="788126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13" name="TextBox 212"/>
          <p:cNvSpPr txBox="1"/>
          <p:nvPr/>
        </p:nvSpPr>
        <p:spPr>
          <a:xfrm>
            <a:off x="7881265" y="51891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14" name="TextBox 213"/>
          <p:cNvSpPr txBox="1"/>
          <p:nvPr/>
        </p:nvSpPr>
        <p:spPr>
          <a:xfrm>
            <a:off x="7881265" y="53415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15" name="TextBox 214"/>
          <p:cNvSpPr txBox="1"/>
          <p:nvPr/>
        </p:nvSpPr>
        <p:spPr>
          <a:xfrm>
            <a:off x="8368945" y="46252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16" name="TextBox 215"/>
          <p:cNvSpPr txBox="1"/>
          <p:nvPr/>
        </p:nvSpPr>
        <p:spPr>
          <a:xfrm>
            <a:off x="8368945" y="4769403"/>
            <a:ext cx="389850"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217" name="TextBox 216"/>
          <p:cNvSpPr txBox="1"/>
          <p:nvPr/>
        </p:nvSpPr>
        <p:spPr>
          <a:xfrm>
            <a:off x="8368945"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18" name="TextBox 217"/>
          <p:cNvSpPr txBox="1"/>
          <p:nvPr/>
        </p:nvSpPr>
        <p:spPr>
          <a:xfrm>
            <a:off x="8369250"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19" name="TextBox 218"/>
          <p:cNvSpPr txBox="1"/>
          <p:nvPr/>
        </p:nvSpPr>
        <p:spPr>
          <a:xfrm>
            <a:off x="836894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20" name="TextBox 219"/>
          <p:cNvSpPr txBox="1"/>
          <p:nvPr/>
        </p:nvSpPr>
        <p:spPr>
          <a:xfrm rot="5400000">
            <a:off x="7118655" y="56310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21" name="TextBox 220"/>
          <p:cNvSpPr txBox="1"/>
          <p:nvPr/>
        </p:nvSpPr>
        <p:spPr>
          <a:xfrm>
            <a:off x="797774" y="40621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22" name="Notched Right Arrow 221"/>
          <p:cNvSpPr/>
          <p:nvPr/>
        </p:nvSpPr>
        <p:spPr>
          <a:xfrm>
            <a:off x="4011766" y="4810073"/>
            <a:ext cx="1406228" cy="307427"/>
          </a:xfrm>
          <a:prstGeom prst="notch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p>
        </p:txBody>
      </p:sp>
      <p:sp>
        <p:nvSpPr>
          <p:cNvPr id="223" name="TextBox 249"/>
          <p:cNvSpPr txBox="1"/>
          <p:nvPr/>
        </p:nvSpPr>
        <p:spPr>
          <a:xfrm>
            <a:off x="4317528" y="4263479"/>
            <a:ext cx="68961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b="1" i="1" dirty="0">
                <a:solidFill>
                  <a:srgbClr val="FF0000"/>
                </a:solidFill>
                <a:latin typeface="Times New Roman" charset="0"/>
                <a:ea typeface="Times New Roman" charset="0"/>
                <a:cs typeface="Times New Roman" charset="0"/>
              </a:rPr>
              <a:t>pull</a:t>
            </a:r>
            <a:r>
              <a:rPr lang="en-US" altLang="zh-CN" sz="1200" b="1" dirty="0">
                <a:solidFill>
                  <a:srgbClr val="FF0000"/>
                </a:solidFill>
                <a:latin typeface="Times New Roman" charset="0"/>
                <a:ea typeface="Times New Roman" charset="0"/>
                <a:cs typeface="Times New Roman" charset="0"/>
              </a:rPr>
              <a:t>(20)</a:t>
            </a:r>
          </a:p>
          <a:p>
            <a:pPr algn="ctr"/>
            <a:r>
              <a:rPr lang="en-US" altLang="zh-CN" sz="1200" b="1" i="1" dirty="0">
                <a:solidFill>
                  <a:srgbClr val="FF0000"/>
                </a:solidFill>
                <a:latin typeface="Times New Roman" charset="0"/>
                <a:ea typeface="Times New Roman" charset="0"/>
                <a:cs typeface="Times New Roman" charset="0"/>
              </a:rPr>
              <a:t>pull</a:t>
            </a:r>
            <a:r>
              <a:rPr lang="en-US" altLang="zh-CN" sz="1200" b="1" dirty="0">
                <a:solidFill>
                  <a:srgbClr val="FF0000"/>
                </a:solidFill>
                <a:latin typeface="Times New Roman" charset="0"/>
                <a:ea typeface="Times New Roman" charset="0"/>
                <a:cs typeface="Times New Roman" charset="0"/>
              </a:rPr>
              <a:t>(21)</a:t>
            </a:r>
          </a:p>
        </p:txBody>
      </p:sp>
      <p:pic>
        <p:nvPicPr>
          <p:cNvPr id="5" name="Picture 4"/>
          <p:cNvPicPr>
            <a:picLocks noChangeAspect="1"/>
          </p:cNvPicPr>
          <p:nvPr/>
        </p:nvPicPr>
        <p:blipFill>
          <a:blip r:embed="rId3">
            <a:duotone>
              <a:schemeClr val="accent5">
                <a:shade val="45000"/>
                <a:satMod val="135000"/>
              </a:schemeClr>
              <a:prstClr val="white"/>
            </a:duotone>
          </a:blip>
          <a:stretch>
            <a:fillRect/>
          </a:stretch>
        </p:blipFill>
        <p:spPr>
          <a:xfrm>
            <a:off x="8763320" y="4220085"/>
            <a:ext cx="340323" cy="340323"/>
          </a:xfrm>
          <a:prstGeom prst="rect">
            <a:avLst/>
          </a:prstGeom>
        </p:spPr>
      </p:pic>
    </p:spTree>
    <p:extLst>
      <p:ext uri="{BB962C8B-B14F-4D97-AF65-F5344CB8AC3E}">
        <p14:creationId xmlns:p14="http://schemas.microsoft.com/office/powerpoint/2010/main" val="960367285"/>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Vertex</a:t>
            </a:r>
            <a:r>
              <a:rPr lang="zh-CN" altLang="en-US" b="1" dirty="0"/>
              <a:t> </a:t>
            </a:r>
            <a:r>
              <a:rPr lang="en-US" altLang="zh-CN" b="1" dirty="0"/>
              <a:t>Cache:</a:t>
            </a:r>
            <a:r>
              <a:rPr lang="zh-CN" altLang="en-US" b="1" dirty="0"/>
              <a:t> </a:t>
            </a:r>
            <a:r>
              <a:rPr lang="en-US" altLang="zh-CN" b="1" dirty="0"/>
              <a:t>High</a:t>
            </a:r>
            <a:r>
              <a:rPr lang="zh-CN" altLang="en-US" b="1" dirty="0"/>
              <a:t> </a:t>
            </a:r>
            <a:r>
              <a:rPr lang="en-US" altLang="zh-CN" b="1" dirty="0"/>
              <a:t>Concurrency</a:t>
            </a:r>
            <a:endParaRPr lang="en-US" b="1" dirty="0"/>
          </a:p>
          <a:p>
            <a:pPr lvl="1"/>
            <a:r>
              <a:rPr lang="en-US" altLang="zh-CN" dirty="0"/>
              <a:t>Response</a:t>
            </a:r>
            <a:r>
              <a:rPr lang="zh-CN" altLang="en-US" dirty="0"/>
              <a:t> </a:t>
            </a:r>
            <a:r>
              <a:rPr lang="en-US" altLang="zh-CN" dirty="0"/>
              <a:t>receiving</a:t>
            </a:r>
            <a:r>
              <a:rPr lang="zh-CN" altLang="en-US" dirty="0"/>
              <a:t> </a:t>
            </a:r>
            <a:r>
              <a:rPr lang="en-US" altLang="zh-CN" dirty="0"/>
              <a:t>thread</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127</a:t>
            </a:fld>
            <a:endParaRPr lang="en-US" sz="2000" dirty="0">
              <a:solidFill>
                <a:schemeClr val="tx1"/>
              </a:solidFill>
              <a:latin typeface="Arial" pitchFamily="34" charset="0"/>
              <a:cs typeface="Arial" pitchFamily="34" charset="0"/>
            </a:endParaRPr>
          </a:p>
        </p:txBody>
      </p:sp>
      <p:graphicFrame>
        <p:nvGraphicFramePr>
          <p:cNvPr id="5" name="Table 4"/>
          <p:cNvGraphicFramePr>
            <a:graphicFrameLocks noGrp="1"/>
          </p:cNvGraphicFramePr>
          <p:nvPr/>
        </p:nvGraphicFramePr>
        <p:xfrm>
          <a:off x="88524" y="3452087"/>
          <a:ext cx="3763396" cy="2684145"/>
        </p:xfrm>
        <a:graphic>
          <a:graphicData uri="http://schemas.openxmlformats.org/drawingml/2006/table">
            <a:tbl>
              <a:tblPr/>
              <a:tblGrid>
                <a:gridCol w="660252">
                  <a:extLst>
                    <a:ext uri="{9D8B030D-6E8A-4147-A177-3AD203B41FA5}">
                      <a16:colId xmlns:a16="http://schemas.microsoft.com/office/drawing/2014/main" val="713999621"/>
                    </a:ext>
                  </a:extLst>
                </a:gridCol>
                <a:gridCol w="45368">
                  <a:extLst>
                    <a:ext uri="{9D8B030D-6E8A-4147-A177-3AD203B41FA5}">
                      <a16:colId xmlns:a16="http://schemas.microsoft.com/office/drawing/2014/main" val="377046079"/>
                    </a:ext>
                  </a:extLst>
                </a:gridCol>
                <a:gridCol w="359052">
                  <a:extLst>
                    <a:ext uri="{9D8B030D-6E8A-4147-A177-3AD203B41FA5}">
                      <a16:colId xmlns:a16="http://schemas.microsoft.com/office/drawing/2014/main" val="458349535"/>
                    </a:ext>
                  </a:extLst>
                </a:gridCol>
                <a:gridCol w="987717">
                  <a:extLst>
                    <a:ext uri="{9D8B030D-6E8A-4147-A177-3AD203B41FA5}">
                      <a16:colId xmlns:a16="http://schemas.microsoft.com/office/drawing/2014/main" val="4268481262"/>
                    </a:ext>
                  </a:extLst>
                </a:gridCol>
                <a:gridCol w="77773">
                  <a:extLst>
                    <a:ext uri="{9D8B030D-6E8A-4147-A177-3AD203B41FA5}">
                      <a16:colId xmlns:a16="http://schemas.microsoft.com/office/drawing/2014/main" val="3004858577"/>
                    </a:ext>
                  </a:extLst>
                </a:gridCol>
                <a:gridCol w="559966">
                  <a:extLst>
                    <a:ext uri="{9D8B030D-6E8A-4147-A177-3AD203B41FA5}">
                      <a16:colId xmlns:a16="http://schemas.microsoft.com/office/drawing/2014/main" val="2790263650"/>
                    </a:ext>
                  </a:extLst>
                </a:gridCol>
                <a:gridCol w="77773">
                  <a:extLst>
                    <a:ext uri="{9D8B030D-6E8A-4147-A177-3AD203B41FA5}">
                      <a16:colId xmlns:a16="http://schemas.microsoft.com/office/drawing/2014/main" val="817769372"/>
                    </a:ext>
                  </a:extLst>
                </a:gridCol>
                <a:gridCol w="334424">
                  <a:extLst>
                    <a:ext uri="{9D8B030D-6E8A-4147-A177-3AD203B41FA5}">
                      <a16:colId xmlns:a16="http://schemas.microsoft.com/office/drawing/2014/main" val="1467878016"/>
                    </a:ext>
                  </a:extLst>
                </a:gridCol>
                <a:gridCol w="661071">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0</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1</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70C0"/>
                          </a:solidFill>
                          <a:effectLst/>
                          <a:latin typeface="Times New Roman" charset="0"/>
                          <a:ea typeface="Times New Roman" charset="0"/>
                          <a:cs typeface="Times New Roman" charset="0"/>
                        </a:rPr>
                        <a:t>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7" name="TextBox 6"/>
          <p:cNvSpPr txBox="1"/>
          <p:nvPr/>
        </p:nvSpPr>
        <p:spPr>
          <a:xfrm>
            <a:off x="1446978" y="40685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2315924" y="406216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2829094" y="40481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3314235" y="40405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797774" y="447999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1443435" y="448253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2317372" y="432632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2317372" y="4463394"/>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2821474" y="44647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2821474" y="43275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3314413" y="44647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8" name="TextBox 17"/>
          <p:cNvSpPr txBox="1"/>
          <p:nvPr/>
        </p:nvSpPr>
        <p:spPr>
          <a:xfrm>
            <a:off x="3314413" y="43199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797774" y="48787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0" name="TextBox 19"/>
          <p:cNvSpPr txBox="1"/>
          <p:nvPr/>
        </p:nvSpPr>
        <p:spPr>
          <a:xfrm>
            <a:off x="1443435" y="4881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1" name="TextBox 20"/>
          <p:cNvSpPr txBox="1"/>
          <p:nvPr/>
        </p:nvSpPr>
        <p:spPr>
          <a:xfrm>
            <a:off x="2821474" y="487496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3322033" y="486734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2317372" y="48686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2317372" y="47466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5" name="TextBox 24"/>
          <p:cNvSpPr txBox="1"/>
          <p:nvPr/>
        </p:nvSpPr>
        <p:spPr>
          <a:xfrm>
            <a:off x="797774" y="52851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26" name="TextBox 25"/>
          <p:cNvSpPr txBox="1"/>
          <p:nvPr/>
        </p:nvSpPr>
        <p:spPr>
          <a:xfrm>
            <a:off x="1443435" y="528517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7" name="TextBox 26"/>
          <p:cNvSpPr txBox="1"/>
          <p:nvPr/>
        </p:nvSpPr>
        <p:spPr>
          <a:xfrm>
            <a:off x="2310057" y="52546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8" name="TextBox 27"/>
          <p:cNvSpPr txBox="1"/>
          <p:nvPr/>
        </p:nvSpPr>
        <p:spPr>
          <a:xfrm>
            <a:off x="2310933" y="5135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29" name="TextBox 28"/>
          <p:cNvSpPr txBox="1"/>
          <p:nvPr/>
        </p:nvSpPr>
        <p:spPr>
          <a:xfrm>
            <a:off x="2821474" y="525342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30" name="TextBox 29"/>
          <p:cNvSpPr txBox="1"/>
          <p:nvPr/>
        </p:nvSpPr>
        <p:spPr>
          <a:xfrm>
            <a:off x="2821474" y="513531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31" name="TextBox 30"/>
          <p:cNvSpPr txBox="1"/>
          <p:nvPr/>
        </p:nvSpPr>
        <p:spPr>
          <a:xfrm>
            <a:off x="3322033" y="52521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32" name="TextBox 31"/>
          <p:cNvSpPr txBox="1"/>
          <p:nvPr/>
        </p:nvSpPr>
        <p:spPr>
          <a:xfrm>
            <a:off x="3322033" y="514039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33" name="TextBox 32"/>
          <p:cNvSpPr txBox="1"/>
          <p:nvPr/>
        </p:nvSpPr>
        <p:spPr>
          <a:xfrm rot="5400000">
            <a:off x="2014311" y="561156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34" name="TextBox 33"/>
          <p:cNvSpPr txBox="1"/>
          <p:nvPr/>
        </p:nvSpPr>
        <p:spPr>
          <a:xfrm>
            <a:off x="769711" y="5818573"/>
            <a:ext cx="38985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35" name="TextBox 34"/>
          <p:cNvSpPr txBox="1"/>
          <p:nvPr/>
        </p:nvSpPr>
        <p:spPr>
          <a:xfrm>
            <a:off x="1436907" y="580460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36" name="TextBox 35"/>
          <p:cNvSpPr txBox="1"/>
          <p:nvPr/>
        </p:nvSpPr>
        <p:spPr>
          <a:xfrm>
            <a:off x="2313562"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37" name="TextBox 36"/>
          <p:cNvSpPr txBox="1"/>
          <p:nvPr/>
        </p:nvSpPr>
        <p:spPr>
          <a:xfrm>
            <a:off x="3323303"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38" name="TextBox 37"/>
          <p:cNvSpPr txBox="1"/>
          <p:nvPr/>
        </p:nvSpPr>
        <p:spPr>
          <a:xfrm>
            <a:off x="2827824" y="5810953"/>
            <a:ext cx="38985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t>
            </a:r>
          </a:p>
        </p:txBody>
      </p:sp>
      <p:graphicFrame>
        <p:nvGraphicFramePr>
          <p:cNvPr id="39" name="Table 38"/>
          <p:cNvGraphicFramePr>
            <a:graphicFrameLocks noGrp="1"/>
          </p:cNvGraphicFramePr>
          <p:nvPr/>
        </p:nvGraphicFramePr>
        <p:xfrm>
          <a:off x="5220072" y="3356992"/>
          <a:ext cx="3666423" cy="2821305"/>
        </p:xfrm>
        <a:graphic>
          <a:graphicData uri="http://schemas.openxmlformats.org/drawingml/2006/table">
            <a:tbl>
              <a:tblPr/>
              <a:tblGrid>
                <a:gridCol w="626043">
                  <a:extLst>
                    <a:ext uri="{9D8B030D-6E8A-4147-A177-3AD203B41FA5}">
                      <a16:colId xmlns:a16="http://schemas.microsoft.com/office/drawing/2014/main" val="713999621"/>
                    </a:ext>
                  </a:extLst>
                </a:gridCol>
                <a:gridCol w="44450">
                  <a:extLst>
                    <a:ext uri="{9D8B030D-6E8A-4147-A177-3AD203B41FA5}">
                      <a16:colId xmlns:a16="http://schemas.microsoft.com/office/drawing/2014/main" val="377046079"/>
                    </a:ext>
                  </a:extLst>
                </a:gridCol>
                <a:gridCol w="351790">
                  <a:extLst>
                    <a:ext uri="{9D8B030D-6E8A-4147-A177-3AD203B41FA5}">
                      <a16:colId xmlns:a16="http://schemas.microsoft.com/office/drawing/2014/main" val="458349535"/>
                    </a:ext>
                  </a:extLst>
                </a:gridCol>
                <a:gridCol w="967740">
                  <a:extLst>
                    <a:ext uri="{9D8B030D-6E8A-4147-A177-3AD203B41FA5}">
                      <a16:colId xmlns:a16="http://schemas.microsoft.com/office/drawing/2014/main" val="4268481262"/>
                    </a:ext>
                  </a:extLst>
                </a:gridCol>
                <a:gridCol w="76200">
                  <a:extLst>
                    <a:ext uri="{9D8B030D-6E8A-4147-A177-3AD203B41FA5}">
                      <a16:colId xmlns:a16="http://schemas.microsoft.com/office/drawing/2014/main" val="3004858577"/>
                    </a:ext>
                  </a:extLst>
                </a:gridCol>
                <a:gridCol w="548640">
                  <a:extLst>
                    <a:ext uri="{9D8B030D-6E8A-4147-A177-3AD203B41FA5}">
                      <a16:colId xmlns:a16="http://schemas.microsoft.com/office/drawing/2014/main" val="2790263650"/>
                    </a:ext>
                  </a:extLst>
                </a:gridCol>
                <a:gridCol w="76200">
                  <a:extLst>
                    <a:ext uri="{9D8B030D-6E8A-4147-A177-3AD203B41FA5}">
                      <a16:colId xmlns:a16="http://schemas.microsoft.com/office/drawing/2014/main" val="817769372"/>
                    </a:ext>
                  </a:extLst>
                </a:gridCol>
                <a:gridCol w="327660">
                  <a:extLst>
                    <a:ext uri="{9D8B030D-6E8A-4147-A177-3AD203B41FA5}">
                      <a16:colId xmlns:a16="http://schemas.microsoft.com/office/drawing/2014/main" val="1467878016"/>
                    </a:ext>
                  </a:extLst>
                </a:gridCol>
                <a:gridCol w="647700">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Times New Roman" charset="0"/>
                          <a:ea typeface="Times New Roman" charset="0"/>
                          <a:cs typeface="Times New Roman" charset="0"/>
                        </a:rPr>
                        <a:t>ID(</a:t>
                      </a:r>
                      <a:r>
                        <a:rPr lang="en-US" sz="1000" b="1" i="1" u="none" strike="noStrike" dirty="0">
                          <a:solidFill>
                            <a:srgbClr val="000000"/>
                          </a:solidFill>
                          <a:effectLst/>
                          <a:latin typeface="Times New Roman" charset="0"/>
                          <a:ea typeface="Times New Roman" charset="0"/>
                          <a:cs typeface="Times New Roman" charset="0"/>
                        </a:rPr>
                        <a:t>v</a:t>
                      </a:r>
                      <a:r>
                        <a:rPr lang="en-US" sz="10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1</a:t>
                      </a: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a:solidFill>
                            <a:srgbClr val="000000"/>
                          </a:solidFill>
                          <a:effectLst/>
                          <a:latin typeface="Times New Roman" charset="0"/>
                          <a:ea typeface="Times New Roman" charset="0"/>
                          <a:cs typeface="Times New Roman" charset="0"/>
                        </a:rPr>
                        <a:t>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21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12</a:t>
                      </a:r>
                    </a:p>
                    <a:p>
                      <a:pPr algn="ctr" fontAlgn="b"/>
                      <a:r>
                        <a:rPr lang="en-US" sz="1100" b="1" i="0" u="none" strike="noStrike" dirty="0">
                          <a:solidFill>
                            <a:srgbClr val="0070C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dirty="0">
                          <a:solidFill>
                            <a:srgbClr val="000000"/>
                          </a:solidFill>
                          <a:effectLst/>
                          <a:latin typeface="Times New Roman" charset="0"/>
                          <a:ea typeface="Times New Roman" charset="0"/>
                          <a:cs typeface="Times New Roman" charset="0"/>
                        </a:rPr>
                        <a:t>0</a:t>
                      </a:r>
                    </a:p>
                    <a:p>
                      <a:pPr marL="0" marR="0" lvl="0" indent="0" algn="ctr" defTabSz="914400" rtl="0" eaLnBrk="1" fontAlgn="b" latinLnBrk="0" hangingPunct="1">
                        <a:lnSpc>
                          <a:spcPct val="100000"/>
                        </a:lnSpc>
                        <a:spcBef>
                          <a:spcPts val="0"/>
                        </a:spcBef>
                        <a:spcAft>
                          <a:spcPts val="0"/>
                        </a:spcAft>
                        <a:buClrTx/>
                        <a:buSzTx/>
                        <a:buFontTx/>
                        <a:buNone/>
                        <a:tabLst/>
                        <a:defRPr/>
                      </a:pPr>
                      <a:r>
                        <a:rPr lang="el-GR" sz="1100" b="1" i="0" u="none" strike="noStrike" dirty="0">
                          <a:solidFill>
                            <a:srgbClr val="0070C0"/>
                          </a:solidFill>
                          <a:effectLst/>
                          <a:latin typeface="Times New Roman" charset="0"/>
                          <a:ea typeface="Times New Roman" charset="0"/>
                          <a:cs typeface="Times New Roman" charset="0"/>
                        </a:rPr>
                        <a:t>Γ(</a:t>
                      </a:r>
                      <a:r>
                        <a:rPr lang="en-US" sz="1100" b="1" i="0" u="none" strike="noStrike" dirty="0">
                          <a:solidFill>
                            <a:srgbClr val="0070C0"/>
                          </a:solidFill>
                          <a:effectLst/>
                          <a:latin typeface="Times New Roman" charset="0"/>
                          <a:ea typeface="Times New Roman" charset="0"/>
                          <a:cs typeface="Times New Roman" charset="0"/>
                        </a:rPr>
                        <a:t>2</a:t>
                      </a:r>
                      <a:r>
                        <a:rPr lang="el-GR" sz="1100" b="1" i="0" u="none" strike="noStrike" dirty="0">
                          <a:solidFill>
                            <a:srgbClr val="0070C0"/>
                          </a:solidFill>
                          <a:effectLst/>
                          <a:latin typeface="Times New Roman" charset="0"/>
                          <a:ea typeface="Times New Roman" charset="0"/>
                          <a:cs typeface="Times New Roman" charset="0"/>
                        </a:rPr>
                        <a:t>2),</a:t>
                      </a:r>
                      <a:r>
                        <a:rPr lang="en-US" sz="1100" b="1" i="0" u="none" strike="noStrike" dirty="0">
                          <a:solidFill>
                            <a:srgbClr val="0070C0"/>
                          </a:solidFill>
                          <a:effectLst/>
                          <a:latin typeface="Times New Roman" charset="0"/>
                          <a:ea typeface="Times New Roman" charset="0"/>
                          <a:cs typeface="Times New Roman" charset="0"/>
                        </a:rPr>
                        <a:t>   </a:t>
                      </a:r>
                      <a:r>
                        <a:rPr lang="el-GR" sz="1100" b="1" i="0" u="none" strike="noStrike" dirty="0">
                          <a:solidFill>
                            <a:srgbClr val="0070C0"/>
                          </a:solidFill>
                          <a:effectLst/>
                          <a:latin typeface="Times New Roman" charset="0"/>
                          <a:ea typeface="Times New Roman" charset="0"/>
                          <a:cs typeface="Times New Roman" charset="0"/>
                        </a:rPr>
                        <a:t> </a:t>
                      </a:r>
                      <a:r>
                        <a:rPr lang="en-US" sz="1100" b="1" i="0" u="none" strike="noStrike" dirty="0">
                          <a:solidFill>
                            <a:srgbClr val="0070C0"/>
                          </a:solidFill>
                          <a:effectLst/>
                          <a:latin typeface="Times New Roman" charset="0"/>
                          <a:ea typeface="Times New Roman" charset="0"/>
                          <a:cs typeface="Times New Roman" charset="0"/>
                        </a:rPr>
                        <a:t>3</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40" name="TextBox 39"/>
          <p:cNvSpPr txBox="1"/>
          <p:nvPr/>
        </p:nvSpPr>
        <p:spPr>
          <a:xfrm>
            <a:off x="587720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1" name="TextBox 40"/>
          <p:cNvSpPr txBox="1"/>
          <p:nvPr/>
        </p:nvSpPr>
        <p:spPr>
          <a:xfrm>
            <a:off x="587720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2" name="TextBox 41"/>
          <p:cNvSpPr txBox="1"/>
          <p:nvPr/>
        </p:nvSpPr>
        <p:spPr>
          <a:xfrm>
            <a:off x="587720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43" name="TextBox 42"/>
          <p:cNvSpPr txBox="1"/>
          <p:nvPr/>
        </p:nvSpPr>
        <p:spPr>
          <a:xfrm>
            <a:off x="587720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4" name="TextBox 43"/>
          <p:cNvSpPr txBox="1"/>
          <p:nvPr/>
        </p:nvSpPr>
        <p:spPr>
          <a:xfrm>
            <a:off x="5877205"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5" name="TextBox 44"/>
          <p:cNvSpPr txBox="1"/>
          <p:nvPr/>
        </p:nvSpPr>
        <p:spPr>
          <a:xfrm>
            <a:off x="6554775" y="39540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6" name="TextBox 45"/>
          <p:cNvSpPr txBox="1"/>
          <p:nvPr/>
        </p:nvSpPr>
        <p:spPr>
          <a:xfrm>
            <a:off x="6555080" y="43655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7" name="TextBox 46"/>
          <p:cNvSpPr txBox="1"/>
          <p:nvPr/>
        </p:nvSpPr>
        <p:spPr>
          <a:xfrm>
            <a:off x="6555080" y="49370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8" name="TextBox 47"/>
          <p:cNvSpPr txBox="1"/>
          <p:nvPr/>
        </p:nvSpPr>
        <p:spPr>
          <a:xfrm>
            <a:off x="7371030" y="47547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9" name="TextBox 48"/>
          <p:cNvSpPr txBox="1"/>
          <p:nvPr/>
        </p:nvSpPr>
        <p:spPr>
          <a:xfrm>
            <a:off x="7371030"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0" name="TextBox 49"/>
          <p:cNvSpPr txBox="1"/>
          <p:nvPr/>
        </p:nvSpPr>
        <p:spPr>
          <a:xfrm>
            <a:off x="6555385" y="53561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1" name="TextBox 50"/>
          <p:cNvSpPr txBox="1"/>
          <p:nvPr/>
        </p:nvSpPr>
        <p:spPr>
          <a:xfrm>
            <a:off x="7371335"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2" name="TextBox 51"/>
          <p:cNvSpPr txBox="1"/>
          <p:nvPr/>
        </p:nvSpPr>
        <p:spPr>
          <a:xfrm>
            <a:off x="737133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3" name="TextBox 52"/>
          <p:cNvSpPr txBox="1"/>
          <p:nvPr/>
        </p:nvSpPr>
        <p:spPr>
          <a:xfrm>
            <a:off x="6555385" y="584382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4" name="TextBox 53"/>
          <p:cNvSpPr txBox="1"/>
          <p:nvPr/>
        </p:nvSpPr>
        <p:spPr>
          <a:xfrm>
            <a:off x="7371640"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5" name="TextBox 54"/>
          <p:cNvSpPr txBox="1"/>
          <p:nvPr/>
        </p:nvSpPr>
        <p:spPr>
          <a:xfrm>
            <a:off x="7881570" y="5836508"/>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56" name="TextBox 55"/>
          <p:cNvSpPr txBox="1"/>
          <p:nvPr/>
        </p:nvSpPr>
        <p:spPr>
          <a:xfrm>
            <a:off x="8368945" y="583620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7" name="TextBox 56"/>
          <p:cNvSpPr txBox="1"/>
          <p:nvPr/>
        </p:nvSpPr>
        <p:spPr>
          <a:xfrm>
            <a:off x="7370725" y="38251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8" name="TextBox 57"/>
          <p:cNvSpPr txBox="1"/>
          <p:nvPr/>
        </p:nvSpPr>
        <p:spPr>
          <a:xfrm>
            <a:off x="737072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9" name="TextBox 58"/>
          <p:cNvSpPr txBox="1"/>
          <p:nvPr/>
        </p:nvSpPr>
        <p:spPr>
          <a:xfrm>
            <a:off x="7370725" y="42289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60" name="TextBox 59"/>
          <p:cNvSpPr txBox="1"/>
          <p:nvPr/>
        </p:nvSpPr>
        <p:spPr>
          <a:xfrm>
            <a:off x="737072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61" name="TextBox 60"/>
          <p:cNvSpPr txBox="1"/>
          <p:nvPr/>
        </p:nvSpPr>
        <p:spPr>
          <a:xfrm>
            <a:off x="7881265" y="39394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2" name="TextBox 61"/>
          <p:cNvSpPr txBox="1"/>
          <p:nvPr/>
        </p:nvSpPr>
        <p:spPr>
          <a:xfrm>
            <a:off x="8361020"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63" name="TextBox 62"/>
          <p:cNvSpPr txBox="1"/>
          <p:nvPr/>
        </p:nvSpPr>
        <p:spPr>
          <a:xfrm>
            <a:off x="7881265" y="43509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4" name="TextBox 63"/>
          <p:cNvSpPr txBox="1"/>
          <p:nvPr/>
        </p:nvSpPr>
        <p:spPr>
          <a:xfrm>
            <a:off x="8361325" y="43432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65" name="TextBox 64"/>
          <p:cNvSpPr txBox="1"/>
          <p:nvPr/>
        </p:nvSpPr>
        <p:spPr>
          <a:xfrm>
            <a:off x="7881265" y="46252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6" name="TextBox 65"/>
          <p:cNvSpPr txBox="1"/>
          <p:nvPr/>
        </p:nvSpPr>
        <p:spPr>
          <a:xfrm>
            <a:off x="7881265" y="47700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7" name="TextBox 66"/>
          <p:cNvSpPr txBox="1"/>
          <p:nvPr/>
        </p:nvSpPr>
        <p:spPr>
          <a:xfrm>
            <a:off x="788126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8" name="TextBox 67"/>
          <p:cNvSpPr txBox="1"/>
          <p:nvPr/>
        </p:nvSpPr>
        <p:spPr>
          <a:xfrm>
            <a:off x="7881265" y="51891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9" name="TextBox 68"/>
          <p:cNvSpPr txBox="1"/>
          <p:nvPr/>
        </p:nvSpPr>
        <p:spPr>
          <a:xfrm>
            <a:off x="7881265" y="53415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70" name="TextBox 69"/>
          <p:cNvSpPr txBox="1"/>
          <p:nvPr/>
        </p:nvSpPr>
        <p:spPr>
          <a:xfrm>
            <a:off x="8368945" y="46252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1" name="TextBox 70"/>
          <p:cNvSpPr txBox="1"/>
          <p:nvPr/>
        </p:nvSpPr>
        <p:spPr>
          <a:xfrm>
            <a:off x="8368945" y="4769403"/>
            <a:ext cx="389850"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72" name="TextBox 71"/>
          <p:cNvSpPr txBox="1"/>
          <p:nvPr/>
        </p:nvSpPr>
        <p:spPr>
          <a:xfrm>
            <a:off x="8368945"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3" name="TextBox 72"/>
          <p:cNvSpPr txBox="1"/>
          <p:nvPr/>
        </p:nvSpPr>
        <p:spPr>
          <a:xfrm>
            <a:off x="8369250"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4" name="TextBox 73"/>
          <p:cNvSpPr txBox="1"/>
          <p:nvPr/>
        </p:nvSpPr>
        <p:spPr>
          <a:xfrm>
            <a:off x="836894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5" name="TextBox 74"/>
          <p:cNvSpPr txBox="1"/>
          <p:nvPr/>
        </p:nvSpPr>
        <p:spPr>
          <a:xfrm rot="5400000">
            <a:off x="7118655" y="56310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6" name="TextBox 75"/>
          <p:cNvSpPr txBox="1"/>
          <p:nvPr/>
        </p:nvSpPr>
        <p:spPr>
          <a:xfrm>
            <a:off x="797774" y="40621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7" name="Notched Right Arrow 76"/>
          <p:cNvSpPr/>
          <p:nvPr/>
        </p:nvSpPr>
        <p:spPr>
          <a:xfrm>
            <a:off x="4011766" y="4810073"/>
            <a:ext cx="1406228" cy="307427"/>
          </a:xfrm>
          <a:prstGeom prst="notch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p>
        </p:txBody>
      </p:sp>
      <p:sp>
        <p:nvSpPr>
          <p:cNvPr id="78" name="TextBox 249"/>
          <p:cNvSpPr txBox="1"/>
          <p:nvPr/>
        </p:nvSpPr>
        <p:spPr>
          <a:xfrm>
            <a:off x="4100097" y="4221088"/>
            <a:ext cx="11244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altLang="zh-CN" sz="1200" b="1" dirty="0">
                <a:solidFill>
                  <a:srgbClr val="FF0000"/>
                </a:solidFill>
                <a:latin typeface="Times New Roman" panose="02020603050405020304" pitchFamily="18" charset="0"/>
                <a:ea typeface="Times New Roman" charset="0"/>
                <a:cs typeface="Times New Roman" panose="02020603050405020304" pitchFamily="18" charset="0"/>
              </a:rPr>
              <a:t>Γ</a:t>
            </a:r>
            <a:r>
              <a:rPr lang="en-US" altLang="zh-CN" sz="1200" b="1" dirty="0">
                <a:solidFill>
                  <a:srgbClr val="FF0000"/>
                </a:solidFill>
                <a:latin typeface="Times New Roman" panose="02020603050405020304" pitchFamily="18" charset="0"/>
                <a:cs typeface="Times New Roman" panose="02020603050405020304" pitchFamily="18" charset="0"/>
              </a:rPr>
              <a:t>(22)</a:t>
            </a:r>
            <a:r>
              <a:rPr lang="zh-CN" altLang="en-US" sz="1200" b="1" dirty="0">
                <a:solidFill>
                  <a:srgbClr val="FF0000"/>
                </a:solidFill>
                <a:latin typeface="Times New Roman" panose="02020603050405020304" pitchFamily="18" charset="0"/>
                <a:cs typeface="Times New Roman" panose="02020603050405020304" pitchFamily="18" charset="0"/>
              </a:rPr>
              <a:t> </a:t>
            </a:r>
            <a:r>
              <a:rPr lang="en-US" altLang="zh-CN" sz="1200" b="1" dirty="0">
                <a:solidFill>
                  <a:srgbClr val="FF0000"/>
                </a:solidFill>
                <a:latin typeface="Times New Roman" panose="02020603050405020304" pitchFamily="18" charset="0"/>
                <a:cs typeface="Times New Roman" panose="02020603050405020304" pitchFamily="18" charset="0"/>
              </a:rPr>
              <a:t>received</a:t>
            </a:r>
            <a:endParaRPr lang="en-US" altLang="zh-CN" sz="1200" b="1" dirty="0">
              <a:solidFill>
                <a:srgbClr val="FF0000"/>
              </a:solidFill>
              <a:latin typeface="Times New Roman" panose="02020603050405020304" pitchFamily="18" charset="0"/>
              <a:ea typeface="Times New Roman" charset="0"/>
              <a:cs typeface="Times New Roman" panose="02020603050405020304" pitchFamily="18" charset="0"/>
            </a:endParaRPr>
          </a:p>
        </p:txBody>
      </p:sp>
      <p:pic>
        <p:nvPicPr>
          <p:cNvPr id="79" name="Picture 78"/>
          <p:cNvPicPr>
            <a:picLocks noChangeAspect="1"/>
          </p:cNvPicPr>
          <p:nvPr/>
        </p:nvPicPr>
        <p:blipFill>
          <a:blip r:embed="rId3">
            <a:duotone>
              <a:schemeClr val="accent5">
                <a:shade val="45000"/>
                <a:satMod val="135000"/>
              </a:schemeClr>
              <a:prstClr val="white"/>
            </a:duotone>
          </a:blip>
          <a:stretch>
            <a:fillRect/>
          </a:stretch>
        </p:blipFill>
        <p:spPr>
          <a:xfrm>
            <a:off x="4533526" y="4509120"/>
            <a:ext cx="340323" cy="340323"/>
          </a:xfrm>
          <a:prstGeom prst="rect">
            <a:avLst/>
          </a:prstGeom>
        </p:spPr>
      </p:pic>
    </p:spTree>
    <p:extLst>
      <p:ext uri="{BB962C8B-B14F-4D97-AF65-F5344CB8AC3E}">
        <p14:creationId xmlns:p14="http://schemas.microsoft.com/office/powerpoint/2010/main" val="529377597"/>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Vertex</a:t>
            </a:r>
            <a:r>
              <a:rPr lang="zh-CN" altLang="en-US" b="1" dirty="0"/>
              <a:t> </a:t>
            </a:r>
            <a:r>
              <a:rPr lang="en-US" altLang="zh-CN" b="1" dirty="0"/>
              <a:t>Cache:</a:t>
            </a:r>
            <a:r>
              <a:rPr lang="zh-CN" altLang="en-US" b="1" dirty="0"/>
              <a:t> </a:t>
            </a:r>
            <a:r>
              <a:rPr lang="en-US" altLang="zh-CN" b="1" dirty="0"/>
              <a:t>High</a:t>
            </a:r>
            <a:r>
              <a:rPr lang="zh-CN" altLang="en-US" b="1" dirty="0"/>
              <a:t> </a:t>
            </a:r>
            <a:r>
              <a:rPr lang="en-US" altLang="zh-CN" b="1" dirty="0"/>
              <a:t>Concurrency</a:t>
            </a:r>
            <a:endParaRPr lang="en-US" b="1" dirty="0"/>
          </a:p>
          <a:p>
            <a:pPr lvl="1"/>
            <a:r>
              <a:rPr lang="en-US" altLang="zh-CN" dirty="0"/>
              <a:t>Garbage</a:t>
            </a:r>
            <a:r>
              <a:rPr lang="zh-CN" altLang="en-US" dirty="0"/>
              <a:t> </a:t>
            </a:r>
            <a:r>
              <a:rPr lang="en-US" altLang="zh-CN" dirty="0"/>
              <a:t>Collection</a:t>
            </a:r>
            <a:r>
              <a:rPr lang="zh-CN" altLang="en-US" dirty="0"/>
              <a:t> </a:t>
            </a:r>
            <a:r>
              <a:rPr lang="en-US" altLang="zh-CN" dirty="0"/>
              <a:t>(GC)</a:t>
            </a:r>
            <a:r>
              <a:rPr lang="zh-CN" altLang="en-US" dirty="0"/>
              <a:t> </a:t>
            </a:r>
            <a:r>
              <a:rPr lang="en-US" altLang="zh-CN" dirty="0"/>
              <a:t>thread</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128</a:t>
            </a:fld>
            <a:endParaRPr lang="en-US" sz="2000" dirty="0">
              <a:solidFill>
                <a:schemeClr val="tx1"/>
              </a:solidFill>
              <a:latin typeface="Arial" pitchFamily="34" charset="0"/>
              <a:cs typeface="Arial" pitchFamily="34" charset="0"/>
            </a:endParaRPr>
          </a:p>
        </p:txBody>
      </p:sp>
      <p:graphicFrame>
        <p:nvGraphicFramePr>
          <p:cNvPr id="39" name="Table 38"/>
          <p:cNvGraphicFramePr>
            <a:graphicFrameLocks noGrp="1"/>
          </p:cNvGraphicFramePr>
          <p:nvPr/>
        </p:nvGraphicFramePr>
        <p:xfrm>
          <a:off x="5220072" y="3356992"/>
          <a:ext cx="3666423" cy="2821305"/>
        </p:xfrm>
        <a:graphic>
          <a:graphicData uri="http://schemas.openxmlformats.org/drawingml/2006/table">
            <a:tbl>
              <a:tblPr/>
              <a:tblGrid>
                <a:gridCol w="626043">
                  <a:extLst>
                    <a:ext uri="{9D8B030D-6E8A-4147-A177-3AD203B41FA5}">
                      <a16:colId xmlns:a16="http://schemas.microsoft.com/office/drawing/2014/main" val="713999621"/>
                    </a:ext>
                  </a:extLst>
                </a:gridCol>
                <a:gridCol w="44450">
                  <a:extLst>
                    <a:ext uri="{9D8B030D-6E8A-4147-A177-3AD203B41FA5}">
                      <a16:colId xmlns:a16="http://schemas.microsoft.com/office/drawing/2014/main" val="377046079"/>
                    </a:ext>
                  </a:extLst>
                </a:gridCol>
                <a:gridCol w="351790">
                  <a:extLst>
                    <a:ext uri="{9D8B030D-6E8A-4147-A177-3AD203B41FA5}">
                      <a16:colId xmlns:a16="http://schemas.microsoft.com/office/drawing/2014/main" val="458349535"/>
                    </a:ext>
                  </a:extLst>
                </a:gridCol>
                <a:gridCol w="967740">
                  <a:extLst>
                    <a:ext uri="{9D8B030D-6E8A-4147-A177-3AD203B41FA5}">
                      <a16:colId xmlns:a16="http://schemas.microsoft.com/office/drawing/2014/main" val="4268481262"/>
                    </a:ext>
                  </a:extLst>
                </a:gridCol>
                <a:gridCol w="76200">
                  <a:extLst>
                    <a:ext uri="{9D8B030D-6E8A-4147-A177-3AD203B41FA5}">
                      <a16:colId xmlns:a16="http://schemas.microsoft.com/office/drawing/2014/main" val="3004858577"/>
                    </a:ext>
                  </a:extLst>
                </a:gridCol>
                <a:gridCol w="548640">
                  <a:extLst>
                    <a:ext uri="{9D8B030D-6E8A-4147-A177-3AD203B41FA5}">
                      <a16:colId xmlns:a16="http://schemas.microsoft.com/office/drawing/2014/main" val="2790263650"/>
                    </a:ext>
                  </a:extLst>
                </a:gridCol>
                <a:gridCol w="76200">
                  <a:extLst>
                    <a:ext uri="{9D8B030D-6E8A-4147-A177-3AD203B41FA5}">
                      <a16:colId xmlns:a16="http://schemas.microsoft.com/office/drawing/2014/main" val="817769372"/>
                    </a:ext>
                  </a:extLst>
                </a:gridCol>
                <a:gridCol w="327660">
                  <a:extLst>
                    <a:ext uri="{9D8B030D-6E8A-4147-A177-3AD203B41FA5}">
                      <a16:colId xmlns:a16="http://schemas.microsoft.com/office/drawing/2014/main" val="1467878016"/>
                    </a:ext>
                  </a:extLst>
                </a:gridCol>
                <a:gridCol w="647700">
                  <a:extLst>
                    <a:ext uri="{9D8B030D-6E8A-4147-A177-3AD203B41FA5}">
                      <a16:colId xmlns:a16="http://schemas.microsoft.com/office/drawing/2014/main" val="1673873027"/>
                    </a:ext>
                  </a:extLst>
                </a:gridCol>
              </a:tblGrid>
              <a:tr h="320040">
                <a:tc row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Bucket #</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0" u="none" strike="noStrike" dirty="0">
                          <a:solidFill>
                            <a:srgbClr val="000000"/>
                          </a:solidFill>
                          <a:effectLst/>
                          <a:latin typeface="Times New Roman" charset="0"/>
                          <a:ea typeface="Times New Roman" charset="0"/>
                          <a:cs typeface="Times New Roman" charset="0"/>
                        </a:rPr>
                        <a:t>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Z-table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a:noFill/>
                    </a:lnB>
                  </a:tcPr>
                </a:tc>
                <a:tc gridSpan="2">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R-table</a:t>
                      </a:r>
                      <a:r>
                        <a:rPr lang="en-US" altLang="zh-CN" sz="1100" b="1" i="0" u="none" strike="noStrike" dirty="0">
                          <a:solidFill>
                            <a:srgbClr val="000000"/>
                          </a:solidFill>
                          <a:effectLst/>
                          <a:latin typeface="Times New Roman" charset="0"/>
                          <a:ea typeface="Times New Roman" charset="0"/>
                          <a:cs typeface="Times New Roman" charset="0"/>
                        </a:rPr>
                        <a:t>s</a:t>
                      </a:r>
                      <a:endParaRPr lang="en-US" sz="1100" b="1" i="0" u="none" strike="noStrike" dirty="0">
                        <a:solidFill>
                          <a:srgbClr val="000000"/>
                        </a:solidFill>
                        <a:effectLst/>
                        <a:latin typeface="Times New Roman" charset="0"/>
                        <a:ea typeface="Times New Roman" charset="0"/>
                        <a:cs typeface="Times New Roman"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09311256"/>
                  </a:ext>
                </a:extLst>
              </a:tr>
              <a:tr h="190500">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noStrike" dirty="0">
                          <a:solidFill>
                            <a:srgbClr val="000000"/>
                          </a:solidFill>
                          <a:effectLst/>
                          <a:latin typeface="Times New Roman" charset="0"/>
                          <a:ea typeface="Times New Roman" charset="0"/>
                          <a:cs typeface="Times New Roman" charset="0"/>
                        </a:rPr>
                        <a:t>Γ(</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 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ID(</a:t>
                      </a:r>
                      <a:r>
                        <a:rPr lang="en-US" sz="1100" b="1" i="1" u="none" strike="noStrike" dirty="0">
                          <a:solidFill>
                            <a:srgbClr val="000000"/>
                          </a:solidFill>
                          <a:effectLst/>
                          <a:latin typeface="Times New Roman" charset="0"/>
                          <a:ea typeface="Times New Roman" charset="0"/>
                          <a:cs typeface="Times New Roman" charset="0"/>
                        </a:rPr>
                        <a:t>v</a:t>
                      </a:r>
                      <a:r>
                        <a:rPr lang="en-US" sz="11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a:solidFill>
                            <a:srgbClr val="000000"/>
                          </a:solidFill>
                          <a:effectLst/>
                          <a:latin typeface="Times New Roman" charset="0"/>
                          <a:ea typeface="Times New Roman" charset="0"/>
                          <a:cs typeface="Times New Roman" charset="0"/>
                        </a:rPr>
                        <a:t>ID(</a:t>
                      </a:r>
                      <a:r>
                        <a:rPr lang="en-US" sz="1000" b="1" i="1" u="none" strike="noStrike" dirty="0">
                          <a:solidFill>
                            <a:srgbClr val="000000"/>
                          </a:solidFill>
                          <a:effectLst/>
                          <a:latin typeface="Times New Roman" charset="0"/>
                          <a:ea typeface="Times New Roman" charset="0"/>
                          <a:cs typeface="Times New Roman" charset="0"/>
                        </a:rPr>
                        <a:t>v</a:t>
                      </a:r>
                      <a:r>
                        <a:rPr lang="en-US" sz="1000" b="1" i="0" u="none" strike="noStrike" dirty="0">
                          <a:solidFill>
                            <a:srgbClr val="000000"/>
                          </a:solidFill>
                          <a:effectLst/>
                          <a:latin typeface="Times New Roman" charset="0"/>
                          <a:ea typeface="Times New Roman" charset="0"/>
                          <a:cs typeface="Times New Roman"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Times New Roman" charset="0"/>
                          <a:ea typeface="Times New Roman" charset="0"/>
                          <a:cs typeface="Times New Roman" charset="0"/>
                        </a:rPr>
                        <a:t>lock-count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708870"/>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242239"/>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0</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Γ(10), </a:t>
                      </a:r>
                      <a:r>
                        <a:rPr lang="en-US" sz="1100" b="0" i="0" u="none" strike="noStrike" dirty="0">
                          <a:solidFill>
                            <a:srgbClr val="000000"/>
                          </a:solidFill>
                          <a:effectLst/>
                          <a:latin typeface="Times New Roman" charset="0"/>
                          <a:ea typeface="Times New Roman" charset="0"/>
                          <a:cs typeface="Times New Roman" charset="0"/>
                        </a:rPr>
                        <a:t>   1</a:t>
                      </a: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20</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898729"/>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381812"/>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txBody>
                  <a:tcPr marL="9525" marR="9525" marT="9525" marB="0" anchor="ctr">
                    <a:lnL>
                      <a:noFill/>
                    </a:lnL>
                    <a:lnR>
                      <a:noFill/>
                    </a:lnR>
                    <a:lnT>
                      <a:noFill/>
                    </a:lnT>
                    <a:lnB>
                      <a:noFill/>
                    </a:lnB>
                  </a:tcPr>
                </a:tc>
                <a:tc>
                  <a:txBody>
                    <a:bodyPr/>
                    <a:lstStyle/>
                    <a:p>
                      <a:pPr algn="ctr" fontAlgn="b"/>
                      <a:endParaRPr lang="en-US" sz="1100" b="0" i="0" u="none" strike="noStrike">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Γ(11),</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a:solidFill>
                            <a:srgbClr val="000000"/>
                          </a:solidFill>
                          <a:effectLst/>
                          <a:latin typeface="Times New Roman" charset="0"/>
                          <a:ea typeface="Times New Roman" charset="0"/>
                          <a:cs typeface="Times New Roman" charset="0"/>
                        </a:rPr>
                        <a:t>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21</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a:t>
                      </a:r>
                    </a:p>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337326"/>
                  </a:ext>
                </a:extLst>
              </a:tr>
              <a:tr h="64770">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559270"/>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2</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sngStrike" dirty="0">
                          <a:solidFill>
                            <a:srgbClr val="0070C0"/>
                          </a:solidFill>
                          <a:effectLst/>
                          <a:latin typeface="Times New Roman" charset="0"/>
                          <a:ea typeface="Times New Roman" charset="0"/>
                          <a:cs typeface="Times New Roman" charset="0"/>
                        </a:rPr>
                        <a:t>12</a:t>
                      </a:r>
                    </a:p>
                    <a:p>
                      <a:pPr algn="ctr" fontAlgn="b"/>
                      <a:r>
                        <a:rPr lang="en-US" sz="1100" b="0" i="0" u="none" strike="noStrike" dirty="0">
                          <a:solidFill>
                            <a:srgbClr val="000000"/>
                          </a:solidFill>
                          <a:effectLst/>
                          <a:latin typeface="Times New Roman" charset="0"/>
                          <a:ea typeface="Times New Roman" charset="0"/>
                          <a:cs typeface="Times New Roman" charset="0"/>
                        </a:rPr>
                        <a:t>22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1" i="0" u="none" strike="sngStrike" dirty="0">
                          <a:solidFill>
                            <a:srgbClr val="0070C0"/>
                          </a:solidFill>
                          <a:effectLst/>
                          <a:latin typeface="Times New Roman" charset="0"/>
                          <a:ea typeface="Times New Roman" charset="0"/>
                          <a:cs typeface="Times New Roman" charset="0"/>
                        </a:rPr>
                        <a:t>Γ(12),</a:t>
                      </a:r>
                      <a:r>
                        <a:rPr lang="en-US" sz="1100" b="1" i="0" u="none" strike="sngStrike" dirty="0">
                          <a:solidFill>
                            <a:srgbClr val="0070C0"/>
                          </a:solidFill>
                          <a:effectLst/>
                          <a:latin typeface="Times New Roman" charset="0"/>
                          <a:ea typeface="Times New Roman" charset="0"/>
                          <a:cs typeface="Times New Roman" charset="0"/>
                        </a:rPr>
                        <a:t>   </a:t>
                      </a:r>
                      <a:r>
                        <a:rPr lang="el-GR" sz="1100" b="1" i="0" u="none" strike="sngStrike" dirty="0">
                          <a:solidFill>
                            <a:srgbClr val="0070C0"/>
                          </a:solidFill>
                          <a:effectLst/>
                          <a:latin typeface="Times New Roman" charset="0"/>
                          <a:ea typeface="Times New Roman" charset="0"/>
                          <a:cs typeface="Times New Roman" charset="0"/>
                        </a:rPr>
                        <a:t> </a:t>
                      </a:r>
                      <a:r>
                        <a:rPr lang="en-US" sz="1100" b="1" i="0" u="none" strike="sngStrike" dirty="0">
                          <a:solidFill>
                            <a:srgbClr val="0070C0"/>
                          </a:solidFill>
                          <a:effectLst/>
                          <a:latin typeface="Times New Roman" charset="0"/>
                          <a:ea typeface="Times New Roman" charset="0"/>
                          <a:cs typeface="Times New Roman" charset="0"/>
                        </a:rPr>
                        <a:t>0</a:t>
                      </a:r>
                    </a:p>
                    <a:p>
                      <a:pPr marL="0" marR="0" lvl="0" indent="0" algn="ctr" defTabSz="914400" rtl="0" eaLnBrk="1" fontAlgn="b" latinLnBrk="0" hangingPunct="1">
                        <a:lnSpc>
                          <a:spcPct val="100000"/>
                        </a:lnSpc>
                        <a:spcBef>
                          <a:spcPts val="0"/>
                        </a:spcBef>
                        <a:spcAft>
                          <a:spcPts val="0"/>
                        </a:spcAft>
                        <a:buClrTx/>
                        <a:buSzTx/>
                        <a:buFontTx/>
                        <a:buNone/>
                        <a:tabLst/>
                        <a:defRPr/>
                      </a:pPr>
                      <a:r>
                        <a:rPr lang="el-GR" sz="1100" b="0" i="0" u="none" strike="noStrike" dirty="0">
                          <a:solidFill>
                            <a:srgbClr val="000000"/>
                          </a:solidFill>
                          <a:effectLst/>
                          <a:latin typeface="Times New Roman" charset="0"/>
                          <a:ea typeface="Times New Roman" charset="0"/>
                          <a:cs typeface="Times New Roman" charset="0"/>
                        </a:rPr>
                        <a:t>Γ(</a:t>
                      </a:r>
                      <a:r>
                        <a:rPr lang="en-US" sz="1100" b="0" i="0" u="none" strike="noStrike" dirty="0">
                          <a:solidFill>
                            <a:srgbClr val="000000"/>
                          </a:solidFill>
                          <a:effectLst/>
                          <a:latin typeface="Times New Roman" charset="0"/>
                          <a:ea typeface="Times New Roman" charset="0"/>
                          <a:cs typeface="Times New Roman" charset="0"/>
                        </a:rPr>
                        <a:t>2</a:t>
                      </a:r>
                      <a:r>
                        <a:rPr lang="el-GR" sz="1100" b="0" i="0" u="none" strike="noStrike" dirty="0">
                          <a:solidFill>
                            <a:srgbClr val="000000"/>
                          </a:solidFill>
                          <a:effectLst/>
                          <a:latin typeface="Times New Roman" charset="0"/>
                          <a:ea typeface="Times New Roman" charset="0"/>
                          <a:cs typeface="Times New Roman" charset="0"/>
                        </a:rPr>
                        <a:t>2),</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a:t>
                      </a:r>
                      <a:r>
                        <a:rPr lang="en-US" sz="1100" b="0" i="0" u="none" strike="noStrike" dirty="0">
                          <a:solidFill>
                            <a:srgbClr val="000000"/>
                          </a:solidFill>
                          <a:effectLst/>
                          <a:latin typeface="Times New Roman" charset="0"/>
                          <a:ea typeface="Times New Roman" charset="0"/>
                          <a:cs typeface="Times New Roman" charset="0"/>
                        </a:rPr>
                        <a:t>3</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r>
                        <a:rPr lang="en-US" sz="1100" b="1" i="0" u="none" strike="sngStrike" dirty="0">
                          <a:solidFill>
                            <a:srgbClr val="FF0000"/>
                          </a:solidFill>
                          <a:effectLst/>
                          <a:latin typeface="Times New Roman" charset="0"/>
                          <a:ea typeface="Times New Roman" charset="0"/>
                          <a:cs typeface="Times New Roman" charset="0"/>
                        </a:rPr>
                        <a:t>12</a:t>
                      </a:r>
                    </a:p>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956162"/>
                  </a:ext>
                </a:extLst>
              </a:tr>
              <a:tr h="64770">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 dirty="0">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655037"/>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3</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13</a:t>
                      </a:r>
                    </a:p>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Times New Roman" charset="0"/>
                          <a:ea typeface="Times New Roman" charset="0"/>
                          <a:cs typeface="Times New Roman" charset="0"/>
                        </a:rPr>
                        <a:t>Γ(13),</a:t>
                      </a:r>
                      <a:r>
                        <a:rPr lang="en-US" sz="1100" b="0" i="0" u="none" strike="noStrike" dirty="0">
                          <a:solidFill>
                            <a:srgbClr val="000000"/>
                          </a:solidFill>
                          <a:effectLst/>
                          <a:latin typeface="Times New Roman" charset="0"/>
                          <a:ea typeface="Times New Roman" charset="0"/>
                          <a:cs typeface="Times New Roman" charset="0"/>
                        </a:rPr>
                        <a:t>   </a:t>
                      </a:r>
                      <a:r>
                        <a:rPr lang="el-GR" sz="1100" b="0" i="0" u="none" strike="noStrike" dirty="0">
                          <a:solidFill>
                            <a:srgbClr val="000000"/>
                          </a:solidFill>
                          <a:effectLst/>
                          <a:latin typeface="Times New Roman" charset="0"/>
                          <a:ea typeface="Times New Roman" charset="0"/>
                          <a:cs typeface="Times New Roman" charset="0"/>
                        </a:rPr>
                        <a:t> 2</a:t>
                      </a:r>
                      <a:endParaRPr lang="en-US" sz="1100" b="0" i="0" u="none" strike="noStrike" dirty="0">
                        <a:solidFill>
                          <a:srgbClr val="000000"/>
                        </a:solidFill>
                        <a:effectLst/>
                        <a:latin typeface="Times New Roman" charset="0"/>
                        <a:ea typeface="Times New Roman" charset="0"/>
                        <a:cs typeface="Times New Roman" charset="0"/>
                      </a:endParaRPr>
                    </a:p>
                    <a:p>
                      <a:pPr algn="ctr" fontAlgn="b"/>
                      <a:endParaRPr lang="el-GR"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64051"/>
                  </a:ext>
                </a:extLst>
              </a:tr>
              <a:tr h="190500">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466195"/>
                  </a:ext>
                </a:extLst>
              </a:tr>
              <a:tr h="190500">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9</a:t>
                      </a:r>
                    </a:p>
                  </a:txBody>
                  <a:tcPr marL="9525" marR="9525" marT="9525"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Times New Roman" charset="0"/>
                        <a:ea typeface="Times New Roman" charset="0"/>
                        <a:cs typeface="Times New Roman"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charset="0"/>
                          <a:ea typeface="Times New Roman" charset="0"/>
                          <a:cs typeface="Times New Roman"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339086"/>
                  </a:ext>
                </a:extLst>
              </a:tr>
            </a:tbl>
          </a:graphicData>
        </a:graphic>
      </p:graphicFrame>
      <p:sp>
        <p:nvSpPr>
          <p:cNvPr id="40" name="TextBox 39"/>
          <p:cNvSpPr txBox="1"/>
          <p:nvPr/>
        </p:nvSpPr>
        <p:spPr>
          <a:xfrm>
            <a:off x="587720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1" name="TextBox 40"/>
          <p:cNvSpPr txBox="1"/>
          <p:nvPr/>
        </p:nvSpPr>
        <p:spPr>
          <a:xfrm>
            <a:off x="587720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2" name="TextBox 41"/>
          <p:cNvSpPr txBox="1"/>
          <p:nvPr/>
        </p:nvSpPr>
        <p:spPr>
          <a:xfrm>
            <a:off x="587720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43" name="TextBox 42"/>
          <p:cNvSpPr txBox="1"/>
          <p:nvPr/>
        </p:nvSpPr>
        <p:spPr>
          <a:xfrm>
            <a:off x="587720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4" name="TextBox 43"/>
          <p:cNvSpPr txBox="1"/>
          <p:nvPr/>
        </p:nvSpPr>
        <p:spPr>
          <a:xfrm>
            <a:off x="5877205"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5" name="TextBox 44"/>
          <p:cNvSpPr txBox="1"/>
          <p:nvPr/>
        </p:nvSpPr>
        <p:spPr>
          <a:xfrm>
            <a:off x="6554775" y="395406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6" name="TextBox 45"/>
          <p:cNvSpPr txBox="1"/>
          <p:nvPr/>
        </p:nvSpPr>
        <p:spPr>
          <a:xfrm>
            <a:off x="6555080" y="43655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7" name="TextBox 46"/>
          <p:cNvSpPr txBox="1"/>
          <p:nvPr/>
        </p:nvSpPr>
        <p:spPr>
          <a:xfrm>
            <a:off x="6555080" y="49370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8" name="TextBox 47"/>
          <p:cNvSpPr txBox="1"/>
          <p:nvPr/>
        </p:nvSpPr>
        <p:spPr>
          <a:xfrm>
            <a:off x="7371030" y="47547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49" name="TextBox 48"/>
          <p:cNvSpPr txBox="1"/>
          <p:nvPr/>
        </p:nvSpPr>
        <p:spPr>
          <a:xfrm>
            <a:off x="7371030"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0" name="TextBox 49"/>
          <p:cNvSpPr txBox="1"/>
          <p:nvPr/>
        </p:nvSpPr>
        <p:spPr>
          <a:xfrm>
            <a:off x="6555385" y="535614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1" name="TextBox 50"/>
          <p:cNvSpPr txBox="1"/>
          <p:nvPr/>
        </p:nvSpPr>
        <p:spPr>
          <a:xfrm>
            <a:off x="7371335"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2" name="TextBox 51"/>
          <p:cNvSpPr txBox="1"/>
          <p:nvPr/>
        </p:nvSpPr>
        <p:spPr>
          <a:xfrm>
            <a:off x="737133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3" name="TextBox 52"/>
          <p:cNvSpPr txBox="1"/>
          <p:nvPr/>
        </p:nvSpPr>
        <p:spPr>
          <a:xfrm>
            <a:off x="6555385" y="584382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4" name="TextBox 53"/>
          <p:cNvSpPr txBox="1"/>
          <p:nvPr/>
        </p:nvSpPr>
        <p:spPr>
          <a:xfrm>
            <a:off x="7371640" y="58368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5" name="TextBox 54"/>
          <p:cNvSpPr txBox="1"/>
          <p:nvPr/>
        </p:nvSpPr>
        <p:spPr>
          <a:xfrm>
            <a:off x="7881570" y="5836508"/>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56" name="TextBox 55"/>
          <p:cNvSpPr txBox="1"/>
          <p:nvPr/>
        </p:nvSpPr>
        <p:spPr>
          <a:xfrm>
            <a:off x="8368945" y="583620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7" name="TextBox 56"/>
          <p:cNvSpPr txBox="1"/>
          <p:nvPr/>
        </p:nvSpPr>
        <p:spPr>
          <a:xfrm>
            <a:off x="7370725" y="38251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8" name="TextBox 57"/>
          <p:cNvSpPr txBox="1"/>
          <p:nvPr/>
        </p:nvSpPr>
        <p:spPr>
          <a:xfrm>
            <a:off x="7370725"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59" name="TextBox 58"/>
          <p:cNvSpPr txBox="1"/>
          <p:nvPr/>
        </p:nvSpPr>
        <p:spPr>
          <a:xfrm>
            <a:off x="7370725" y="42289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60" name="TextBox 59"/>
          <p:cNvSpPr txBox="1"/>
          <p:nvPr/>
        </p:nvSpPr>
        <p:spPr>
          <a:xfrm>
            <a:off x="7370725" y="43509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61" name="TextBox 60"/>
          <p:cNvSpPr txBox="1"/>
          <p:nvPr/>
        </p:nvSpPr>
        <p:spPr>
          <a:xfrm>
            <a:off x="7881265" y="39394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2" name="TextBox 61"/>
          <p:cNvSpPr txBox="1"/>
          <p:nvPr/>
        </p:nvSpPr>
        <p:spPr>
          <a:xfrm>
            <a:off x="8361020" y="39394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63" name="TextBox 62"/>
          <p:cNvSpPr txBox="1"/>
          <p:nvPr/>
        </p:nvSpPr>
        <p:spPr>
          <a:xfrm>
            <a:off x="7881265" y="43509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4" name="TextBox 63"/>
          <p:cNvSpPr txBox="1"/>
          <p:nvPr/>
        </p:nvSpPr>
        <p:spPr>
          <a:xfrm>
            <a:off x="8361325" y="434329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65" name="TextBox 64"/>
          <p:cNvSpPr txBox="1"/>
          <p:nvPr/>
        </p:nvSpPr>
        <p:spPr>
          <a:xfrm>
            <a:off x="7881265" y="462523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6" name="TextBox 65"/>
          <p:cNvSpPr txBox="1"/>
          <p:nvPr/>
        </p:nvSpPr>
        <p:spPr>
          <a:xfrm>
            <a:off x="7881265" y="47700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7" name="TextBox 66"/>
          <p:cNvSpPr txBox="1"/>
          <p:nvPr/>
        </p:nvSpPr>
        <p:spPr>
          <a:xfrm>
            <a:off x="7881265" y="49224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8" name="TextBox 67"/>
          <p:cNvSpPr txBox="1"/>
          <p:nvPr/>
        </p:nvSpPr>
        <p:spPr>
          <a:xfrm>
            <a:off x="7881265" y="51891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69" name="TextBox 68"/>
          <p:cNvSpPr txBox="1"/>
          <p:nvPr/>
        </p:nvSpPr>
        <p:spPr>
          <a:xfrm>
            <a:off x="7881265" y="5341513"/>
            <a:ext cx="389850"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a:t>
            </a:r>
          </a:p>
        </p:txBody>
      </p:sp>
      <p:sp>
        <p:nvSpPr>
          <p:cNvPr id="70" name="TextBox 69"/>
          <p:cNvSpPr txBox="1"/>
          <p:nvPr/>
        </p:nvSpPr>
        <p:spPr>
          <a:xfrm>
            <a:off x="8368945" y="462523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1" name="TextBox 70"/>
          <p:cNvSpPr txBox="1"/>
          <p:nvPr/>
        </p:nvSpPr>
        <p:spPr>
          <a:xfrm>
            <a:off x="8368945" y="4769403"/>
            <a:ext cx="389850"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72" name="TextBox 71"/>
          <p:cNvSpPr txBox="1"/>
          <p:nvPr/>
        </p:nvSpPr>
        <p:spPr>
          <a:xfrm>
            <a:off x="8368945" y="49224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3" name="TextBox 72"/>
          <p:cNvSpPr txBox="1"/>
          <p:nvPr/>
        </p:nvSpPr>
        <p:spPr>
          <a:xfrm>
            <a:off x="8369250" y="51891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4" name="TextBox 73"/>
          <p:cNvSpPr txBox="1"/>
          <p:nvPr/>
        </p:nvSpPr>
        <p:spPr>
          <a:xfrm>
            <a:off x="8368945" y="534151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sp>
        <p:nvSpPr>
          <p:cNvPr id="75" name="TextBox 74"/>
          <p:cNvSpPr txBox="1"/>
          <p:nvPr/>
        </p:nvSpPr>
        <p:spPr>
          <a:xfrm rot="5400000">
            <a:off x="7118655" y="5631073"/>
            <a:ext cx="389850"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p>
        </p:txBody>
      </p:sp>
      <p:cxnSp>
        <p:nvCxnSpPr>
          <p:cNvPr id="78" name="Straight Arrow Connector 77"/>
          <p:cNvCxnSpPr/>
          <p:nvPr/>
        </p:nvCxnSpPr>
        <p:spPr>
          <a:xfrm>
            <a:off x="7359637" y="3961406"/>
            <a:ext cx="0" cy="1651362"/>
          </a:xfrm>
          <a:prstGeom prst="straightConnector1">
            <a:avLst/>
          </a:prstGeom>
          <a:ln>
            <a:solidFill>
              <a:srgbClr val="FF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42802" y="3650989"/>
            <a:ext cx="4613764" cy="1877437"/>
          </a:xfrm>
          <a:prstGeom prst="rect">
            <a:avLst/>
          </a:prstGeom>
        </p:spPr>
        <p:txBody>
          <a:bodyPr wrap="none">
            <a:spAutoFit/>
          </a:bodyPr>
          <a:lstStyle/>
          <a:p>
            <a:r>
              <a:rPr lang="en-US" altLang="zh-CN" sz="2000" dirty="0">
                <a:solidFill>
                  <a:srgbClr val="0070C0"/>
                </a:solidFill>
              </a:rPr>
              <a:t>Lazy</a:t>
            </a:r>
            <a:r>
              <a:rPr lang="zh-CN" altLang="en-US" sz="2000" dirty="0">
                <a:solidFill>
                  <a:srgbClr val="0070C0"/>
                </a:solidFill>
              </a:rPr>
              <a:t> </a:t>
            </a:r>
            <a:r>
              <a:rPr lang="en-US" altLang="zh-CN" sz="2000" dirty="0">
                <a:solidFill>
                  <a:srgbClr val="0070C0"/>
                </a:solidFill>
              </a:rPr>
              <a:t>exec:</a:t>
            </a:r>
            <a:r>
              <a:rPr lang="zh-CN" altLang="en-US" sz="2000" dirty="0">
                <a:solidFill>
                  <a:srgbClr val="0070C0"/>
                </a:solidFill>
              </a:rPr>
              <a:t> </a:t>
            </a:r>
            <a:r>
              <a:rPr lang="en-US" altLang="zh-CN" sz="2000" dirty="0">
                <a:solidFill>
                  <a:srgbClr val="0070C0"/>
                </a:solidFill>
              </a:rPr>
              <a:t>triggered</a:t>
            </a:r>
            <a:r>
              <a:rPr lang="zh-CN" altLang="en-US" sz="2000" dirty="0">
                <a:solidFill>
                  <a:srgbClr val="0070C0"/>
                </a:solidFill>
              </a:rPr>
              <a:t> </a:t>
            </a:r>
            <a:r>
              <a:rPr lang="en-US" altLang="zh-CN" sz="2000" dirty="0">
                <a:solidFill>
                  <a:srgbClr val="0070C0"/>
                </a:solidFill>
              </a:rPr>
              <a:t>by</a:t>
            </a:r>
            <a:r>
              <a:rPr lang="zh-CN" altLang="en-US" sz="2000" dirty="0">
                <a:solidFill>
                  <a:srgbClr val="0070C0"/>
                </a:solidFill>
              </a:rPr>
              <a:t> </a:t>
            </a:r>
            <a:r>
              <a:rPr lang="en-US" altLang="zh-CN" sz="2000" dirty="0">
                <a:solidFill>
                  <a:srgbClr val="0070C0"/>
                </a:solidFill>
              </a:rPr>
              <a:t>cache</a:t>
            </a:r>
            <a:r>
              <a:rPr lang="zh-CN" altLang="en-US" sz="2000" dirty="0">
                <a:solidFill>
                  <a:srgbClr val="0070C0"/>
                </a:solidFill>
              </a:rPr>
              <a:t> </a:t>
            </a:r>
            <a:r>
              <a:rPr lang="en-US" altLang="zh-CN" sz="2000" dirty="0">
                <a:solidFill>
                  <a:srgbClr val="0070C0"/>
                </a:solidFill>
              </a:rPr>
              <a:t>overflow</a:t>
            </a:r>
          </a:p>
          <a:p>
            <a:endParaRPr lang="en-US" sz="800" dirty="0">
              <a:solidFill>
                <a:srgbClr val="0070C0"/>
              </a:solidFill>
            </a:endParaRPr>
          </a:p>
          <a:p>
            <a:r>
              <a:rPr lang="en-US" altLang="zh-CN" sz="2000" dirty="0">
                <a:solidFill>
                  <a:srgbClr val="0070C0"/>
                </a:solidFill>
              </a:rPr>
              <a:t>Scanning</a:t>
            </a:r>
            <a:r>
              <a:rPr lang="zh-CN" altLang="en-US" sz="2000" dirty="0">
                <a:solidFill>
                  <a:srgbClr val="0070C0"/>
                </a:solidFill>
              </a:rPr>
              <a:t> </a:t>
            </a:r>
            <a:r>
              <a:rPr lang="en-US" altLang="zh-CN" sz="2000" dirty="0">
                <a:solidFill>
                  <a:srgbClr val="0070C0"/>
                </a:solidFill>
              </a:rPr>
              <a:t>Z-tables</a:t>
            </a:r>
            <a:r>
              <a:rPr lang="zh-CN" altLang="en-US" sz="2000" dirty="0">
                <a:solidFill>
                  <a:srgbClr val="0070C0"/>
                </a:solidFill>
              </a:rPr>
              <a:t> </a:t>
            </a:r>
            <a:r>
              <a:rPr lang="en-US" altLang="zh-CN" sz="2000" dirty="0">
                <a:solidFill>
                  <a:srgbClr val="0070C0"/>
                </a:solidFill>
              </a:rPr>
              <a:t>repeatedly</a:t>
            </a:r>
          </a:p>
          <a:p>
            <a:endParaRPr lang="en-US" altLang="zh-CN" sz="800" dirty="0">
              <a:solidFill>
                <a:srgbClr val="0070C0"/>
              </a:solidFill>
            </a:endParaRPr>
          </a:p>
          <a:p>
            <a:r>
              <a:rPr lang="en-US" altLang="zh-CN" sz="2000" dirty="0">
                <a:solidFill>
                  <a:srgbClr val="0070C0"/>
                </a:solidFill>
              </a:rPr>
              <a:t>Lock</a:t>
            </a:r>
            <a:r>
              <a:rPr lang="zh-CN" altLang="en-US" sz="2000" dirty="0">
                <a:solidFill>
                  <a:srgbClr val="0070C0"/>
                </a:solidFill>
              </a:rPr>
              <a:t> </a:t>
            </a:r>
            <a:r>
              <a:rPr lang="en-US" altLang="zh-CN" sz="2000" dirty="0">
                <a:solidFill>
                  <a:srgbClr val="0070C0"/>
                </a:solidFill>
              </a:rPr>
              <a:t>one</a:t>
            </a:r>
            <a:r>
              <a:rPr lang="zh-CN" altLang="en-US" sz="2000" dirty="0">
                <a:solidFill>
                  <a:srgbClr val="0070C0"/>
                </a:solidFill>
              </a:rPr>
              <a:t> </a:t>
            </a:r>
            <a:r>
              <a:rPr lang="en-US" altLang="zh-CN" sz="2000" dirty="0">
                <a:solidFill>
                  <a:srgbClr val="0070C0"/>
                </a:solidFill>
              </a:rPr>
              <a:t>bucket</a:t>
            </a:r>
            <a:r>
              <a:rPr lang="zh-CN" altLang="en-US" sz="2000" dirty="0">
                <a:solidFill>
                  <a:srgbClr val="0070C0"/>
                </a:solidFill>
              </a:rPr>
              <a:t> </a:t>
            </a:r>
            <a:r>
              <a:rPr lang="en-US" altLang="zh-CN" sz="2000" dirty="0">
                <a:solidFill>
                  <a:srgbClr val="0070C0"/>
                </a:solidFill>
              </a:rPr>
              <a:t>each</a:t>
            </a:r>
            <a:r>
              <a:rPr lang="zh-CN" altLang="en-US" sz="2000" dirty="0">
                <a:solidFill>
                  <a:srgbClr val="0070C0"/>
                </a:solidFill>
              </a:rPr>
              <a:t> </a:t>
            </a:r>
            <a:r>
              <a:rPr lang="en-US" altLang="zh-CN" sz="2000" dirty="0">
                <a:solidFill>
                  <a:srgbClr val="0070C0"/>
                </a:solidFill>
              </a:rPr>
              <a:t>time</a:t>
            </a:r>
          </a:p>
          <a:p>
            <a:pPr marL="342900" indent="-342900">
              <a:buFont typeface="Arial" charset="0"/>
              <a:buChar char="•"/>
            </a:pPr>
            <a:r>
              <a:rPr lang="en-US" altLang="zh-CN" sz="2000" dirty="0">
                <a:solidFill>
                  <a:srgbClr val="0070C0"/>
                </a:solidFill>
              </a:rPr>
              <a:t>Remove</a:t>
            </a:r>
            <a:r>
              <a:rPr lang="zh-CN" altLang="en-US" sz="2000" dirty="0">
                <a:solidFill>
                  <a:srgbClr val="0070C0"/>
                </a:solidFill>
              </a:rPr>
              <a:t> </a:t>
            </a:r>
            <a:r>
              <a:rPr lang="en-US" altLang="zh-CN" sz="2000" dirty="0">
                <a:solidFill>
                  <a:srgbClr val="0070C0"/>
                </a:solidFill>
              </a:rPr>
              <a:t>an</a:t>
            </a:r>
            <a:r>
              <a:rPr lang="zh-CN" altLang="en-US" sz="2000" dirty="0">
                <a:solidFill>
                  <a:srgbClr val="0070C0"/>
                </a:solidFill>
              </a:rPr>
              <a:t> </a:t>
            </a:r>
            <a:r>
              <a:rPr lang="en-US" altLang="zh-CN" sz="2000" dirty="0">
                <a:solidFill>
                  <a:srgbClr val="0070C0"/>
                </a:solidFill>
              </a:rPr>
              <a:t>entry</a:t>
            </a:r>
            <a:r>
              <a:rPr lang="zh-CN" altLang="en-US" sz="2000" dirty="0">
                <a:solidFill>
                  <a:srgbClr val="0070C0"/>
                </a:solidFill>
              </a:rPr>
              <a:t> </a:t>
            </a:r>
            <a:r>
              <a:rPr lang="en-US" altLang="zh-CN" sz="2000" dirty="0">
                <a:solidFill>
                  <a:srgbClr val="0070C0"/>
                </a:solidFill>
              </a:rPr>
              <a:t>in</a:t>
            </a:r>
            <a:r>
              <a:rPr lang="zh-CN" altLang="en-US" sz="2000" dirty="0">
                <a:solidFill>
                  <a:srgbClr val="0070C0"/>
                </a:solidFill>
              </a:rPr>
              <a:t> </a:t>
            </a:r>
            <a:r>
              <a:rPr lang="en-US" altLang="zh-CN" sz="2000" dirty="0">
                <a:solidFill>
                  <a:srgbClr val="FF0000"/>
                </a:solidFill>
              </a:rPr>
              <a:t>Z-table</a:t>
            </a:r>
          </a:p>
          <a:p>
            <a:pPr marL="342900" indent="-342900">
              <a:buFont typeface="Arial" charset="0"/>
              <a:buChar char="•"/>
            </a:pPr>
            <a:r>
              <a:rPr lang="en-US" altLang="zh-CN" sz="2000" dirty="0">
                <a:solidFill>
                  <a:srgbClr val="0070C0"/>
                </a:solidFill>
              </a:rPr>
              <a:t>Remove</a:t>
            </a:r>
            <a:r>
              <a:rPr lang="zh-CN" altLang="en-US" sz="2000" dirty="0">
                <a:solidFill>
                  <a:srgbClr val="0070C0"/>
                </a:solidFill>
              </a:rPr>
              <a:t> </a:t>
            </a:r>
            <a:r>
              <a:rPr lang="en-US" altLang="zh-CN" sz="2000" dirty="0">
                <a:solidFill>
                  <a:srgbClr val="0070C0"/>
                </a:solidFill>
              </a:rPr>
              <a:t>that</a:t>
            </a:r>
            <a:r>
              <a:rPr lang="zh-CN" altLang="en-US" sz="2000" dirty="0">
                <a:solidFill>
                  <a:srgbClr val="0070C0"/>
                </a:solidFill>
              </a:rPr>
              <a:t> </a:t>
            </a:r>
            <a:r>
              <a:rPr lang="en-US" altLang="zh-CN" sz="2000" dirty="0">
                <a:solidFill>
                  <a:srgbClr val="0070C0"/>
                </a:solidFill>
              </a:rPr>
              <a:t>entry</a:t>
            </a:r>
            <a:r>
              <a:rPr lang="zh-CN" altLang="en-US" sz="2000" dirty="0">
                <a:solidFill>
                  <a:srgbClr val="0070C0"/>
                </a:solidFill>
              </a:rPr>
              <a:t> </a:t>
            </a:r>
            <a:r>
              <a:rPr lang="en-US" altLang="zh-CN" sz="2000" dirty="0">
                <a:solidFill>
                  <a:srgbClr val="0070C0"/>
                </a:solidFill>
              </a:rPr>
              <a:t>in</a:t>
            </a:r>
            <a:r>
              <a:rPr lang="zh-CN" altLang="en-US" sz="2000" dirty="0">
                <a:solidFill>
                  <a:srgbClr val="0070C0"/>
                </a:solidFill>
              </a:rPr>
              <a:t> </a:t>
            </a:r>
            <a:r>
              <a:rPr lang="en-US" altLang="zh-CN" sz="2000" dirty="0" err="1">
                <a:solidFill>
                  <a:srgbClr val="FF0000"/>
                </a:solidFill>
              </a:rPr>
              <a:t>Γ</a:t>
            </a:r>
            <a:r>
              <a:rPr lang="en-US" altLang="zh-CN" sz="2000" dirty="0">
                <a:solidFill>
                  <a:srgbClr val="FF0000"/>
                </a:solidFill>
              </a:rPr>
              <a:t>-table</a:t>
            </a:r>
            <a:r>
              <a:rPr lang="zh-CN" altLang="en-US" sz="2000" dirty="0">
                <a:solidFill>
                  <a:srgbClr val="0070C0"/>
                </a:solidFill>
              </a:rPr>
              <a:t> </a:t>
            </a:r>
            <a:endParaRPr lang="en-US" sz="2000" dirty="0">
              <a:solidFill>
                <a:srgbClr val="FF0000"/>
              </a:solidFill>
            </a:endParaRPr>
          </a:p>
        </p:txBody>
      </p:sp>
    </p:spTree>
    <p:extLst>
      <p:ext uri="{BB962C8B-B14F-4D97-AF65-F5344CB8AC3E}">
        <p14:creationId xmlns:p14="http://schemas.microsoft.com/office/powerpoint/2010/main" val="2130329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a:t>
            </a:r>
            <a:r>
              <a:rPr lang="zh-CN" altLang="en-US" b="1" dirty="0"/>
              <a:t> </a:t>
            </a:r>
            <a:r>
              <a:rPr lang="en-US" altLang="zh-CN" b="1" dirty="0"/>
              <a:t>Management</a:t>
            </a:r>
            <a:endParaRPr lang="en-US" b="1" dirty="0"/>
          </a:p>
          <a:p>
            <a:pPr lvl="1"/>
            <a:r>
              <a:rPr lang="en-US" altLang="zh-CN" dirty="0">
                <a:solidFill>
                  <a:srgbClr val="FF0000"/>
                </a:solidFill>
              </a:rPr>
              <a:t>Shared</a:t>
            </a:r>
            <a:r>
              <a:rPr lang="zh-CN" altLang="en-US" dirty="0">
                <a:solidFill>
                  <a:srgbClr val="FF0000"/>
                </a:solidFill>
              </a:rPr>
              <a:t> </a:t>
            </a:r>
            <a:r>
              <a:rPr lang="en-US" altLang="zh-CN" dirty="0">
                <a:solidFill>
                  <a:srgbClr val="FF0000"/>
                </a:solidFill>
              </a:rPr>
              <a:t>data</a:t>
            </a:r>
            <a:r>
              <a:rPr lang="zh-CN" altLang="en-US" dirty="0">
                <a:solidFill>
                  <a:srgbClr val="FF0000"/>
                </a:solidFill>
              </a:rPr>
              <a:t> </a:t>
            </a:r>
            <a:r>
              <a:rPr lang="en-US" altLang="zh-CN" dirty="0">
                <a:solidFill>
                  <a:srgbClr val="FF0000"/>
                </a:solidFill>
              </a:rPr>
              <a:t>store</a:t>
            </a:r>
            <a:r>
              <a:rPr lang="zh-CN" altLang="en-US" dirty="0">
                <a:solidFill>
                  <a:srgbClr val="FF0000"/>
                </a:solidFill>
              </a:rPr>
              <a:t> </a:t>
            </a:r>
            <a:r>
              <a:rPr lang="en-US" altLang="zh-CN" dirty="0">
                <a:solidFill>
                  <a:srgbClr val="FF0000"/>
                </a:solidFill>
              </a:rPr>
              <a:t>on</a:t>
            </a:r>
            <a:r>
              <a:rPr lang="zh-CN" altLang="en-US" dirty="0">
                <a:solidFill>
                  <a:srgbClr val="FF0000"/>
                </a:solidFill>
              </a:rPr>
              <a:t> </a:t>
            </a:r>
            <a:r>
              <a:rPr lang="en-US" altLang="zh-CN" dirty="0">
                <a:solidFill>
                  <a:srgbClr val="FF0000"/>
                </a:solidFill>
              </a:rPr>
              <a:t>a</a:t>
            </a:r>
            <a:r>
              <a:rPr lang="zh-CN" altLang="en-US" dirty="0">
                <a:solidFill>
                  <a:srgbClr val="FF0000"/>
                </a:solidFill>
              </a:rPr>
              <a:t> </a:t>
            </a:r>
            <a:r>
              <a:rPr lang="en-US" altLang="zh-CN" dirty="0">
                <a:solidFill>
                  <a:srgbClr val="FF0000"/>
                </a:solidFill>
              </a:rPr>
              <a:t>machine</a:t>
            </a:r>
          </a:p>
          <a:p>
            <a:pPr lvl="1"/>
            <a:r>
              <a:rPr lang="en-US" altLang="zh-CN" dirty="0"/>
              <a:t>Accessed</a:t>
            </a:r>
            <a:r>
              <a:rPr lang="zh-CN" altLang="en-US" dirty="0"/>
              <a:t> </a:t>
            </a:r>
            <a:r>
              <a:rPr lang="en-US" altLang="zh-CN" dirty="0"/>
              <a:t>by</a:t>
            </a:r>
            <a:r>
              <a:rPr lang="zh-CN" altLang="en-US" dirty="0"/>
              <a:t> </a:t>
            </a:r>
            <a:r>
              <a:rPr lang="en-US" altLang="zh-CN" dirty="0"/>
              <a:t>all</a:t>
            </a:r>
            <a:r>
              <a:rPr lang="zh-CN" altLang="en-US" dirty="0"/>
              <a:t> </a:t>
            </a:r>
            <a:r>
              <a:rPr lang="en-US" altLang="zh-CN" dirty="0"/>
              <a:t>computing</a:t>
            </a:r>
            <a:r>
              <a:rPr lang="zh-CN" altLang="en-US" dirty="0"/>
              <a:t> </a:t>
            </a:r>
            <a:r>
              <a:rPr lang="en-US" altLang="zh-CN" dirty="0"/>
              <a:t>threads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129</a:t>
            </a:fld>
            <a:endParaRPr lang="en-US" sz="20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929824"/>
            <a:ext cx="5474208" cy="2609088"/>
          </a:xfrm>
          <a:prstGeom prst="rect">
            <a:avLst/>
          </a:prstGeom>
        </p:spPr>
      </p:pic>
      <p:sp>
        <p:nvSpPr>
          <p:cNvPr id="9" name="Rectangle 8"/>
          <p:cNvSpPr/>
          <p:nvPr/>
        </p:nvSpPr>
        <p:spPr>
          <a:xfrm>
            <a:off x="1691680" y="3929824"/>
            <a:ext cx="2592288" cy="2609088"/>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938414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Overview</a:t>
            </a:r>
            <a:endParaRPr lang="en-US" sz="4800" dirty="0"/>
          </a:p>
        </p:txBody>
      </p:sp>
      <p:sp>
        <p:nvSpPr>
          <p:cNvPr id="3" name="Content Placeholder 2"/>
          <p:cNvSpPr>
            <a:spLocks noGrp="1"/>
          </p:cNvSpPr>
          <p:nvPr>
            <p:ph idx="1"/>
          </p:nvPr>
        </p:nvSpPr>
        <p:spPr>
          <a:xfrm>
            <a:off x="457200" y="1951038"/>
            <a:ext cx="8515350" cy="4221162"/>
          </a:xfrm>
        </p:spPr>
        <p:txBody>
          <a:bodyPr/>
          <a:lstStyle/>
          <a:p>
            <a:pPr marL="457200" indent="-457200">
              <a:buFont typeface="Arial" panose="020B0604020202020204" pitchFamily="34" charset="0"/>
              <a:buChar char="•"/>
            </a:pPr>
            <a:r>
              <a:rPr lang="en-US" altLang="zh-CN" sz="3000" dirty="0">
                <a:solidFill>
                  <a:schemeClr val="bg1">
                    <a:lumMod val="75000"/>
                  </a:schemeClr>
                </a:solidFill>
              </a:rPr>
              <a:t>Graph</a:t>
            </a:r>
            <a:r>
              <a:rPr lang="zh-CN" altLang="en-US" sz="3000" dirty="0">
                <a:solidFill>
                  <a:schemeClr val="bg1">
                    <a:lumMod val="75000"/>
                  </a:schemeClr>
                </a:solidFill>
              </a:rPr>
              <a:t> </a:t>
            </a:r>
            <a:r>
              <a:rPr lang="en-US" altLang="zh-CN" sz="3000" dirty="0">
                <a:solidFill>
                  <a:schemeClr val="bg1">
                    <a:lumMod val="75000"/>
                  </a:schemeClr>
                </a:solidFill>
              </a:rPr>
              <a:t>Mining</a:t>
            </a:r>
            <a:r>
              <a:rPr lang="zh-CN" altLang="en-US" sz="3000" dirty="0">
                <a:solidFill>
                  <a:schemeClr val="bg1">
                    <a:lumMod val="75000"/>
                  </a:schemeClr>
                </a:solidFill>
              </a:rPr>
              <a:t> </a:t>
            </a:r>
            <a:r>
              <a:rPr lang="en-US" altLang="zh-CN" sz="3000" dirty="0">
                <a:solidFill>
                  <a:schemeClr val="bg1">
                    <a:lumMod val="75000"/>
                  </a:schemeClr>
                </a:solidFill>
              </a:rPr>
              <a:t>Problems:</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Categorization</a:t>
            </a:r>
          </a:p>
          <a:p>
            <a:pPr marL="457200" indent="-457200">
              <a:buFont typeface="Arial" panose="020B0604020202020204" pitchFamily="34" charset="0"/>
              <a:buChar char="•"/>
            </a:pPr>
            <a:r>
              <a:rPr lang="en-US" altLang="zh-CN" sz="3000" b="1" dirty="0">
                <a:solidFill>
                  <a:srgbClr val="C00000"/>
                </a:solidFill>
              </a:rPr>
              <a:t>Think</a:t>
            </a:r>
            <a:r>
              <a:rPr lang="zh-CN" altLang="en-US" sz="3000" b="1" dirty="0">
                <a:solidFill>
                  <a:srgbClr val="C00000"/>
                </a:solidFill>
              </a:rPr>
              <a:t> </a:t>
            </a:r>
            <a:r>
              <a:rPr lang="en-US" altLang="zh-CN" sz="3000" b="1" dirty="0">
                <a:solidFill>
                  <a:srgbClr val="C00000"/>
                </a:solidFill>
              </a:rPr>
              <a:t>Like</a:t>
            </a:r>
            <a:r>
              <a:rPr lang="zh-CN" altLang="en-US" sz="3000" b="1" dirty="0">
                <a:solidFill>
                  <a:srgbClr val="C00000"/>
                </a:solidFill>
              </a:rPr>
              <a:t> </a:t>
            </a:r>
            <a:r>
              <a:rPr lang="en-US" altLang="zh-CN" sz="3000" b="1" dirty="0">
                <a:solidFill>
                  <a:srgbClr val="C00000"/>
                </a:solidFill>
              </a:rPr>
              <a:t>a</a:t>
            </a:r>
            <a:r>
              <a:rPr lang="zh-CN" altLang="en-US" sz="3000" b="1" dirty="0">
                <a:solidFill>
                  <a:srgbClr val="C00000"/>
                </a:solidFill>
              </a:rPr>
              <a:t> </a:t>
            </a:r>
            <a:r>
              <a:rPr lang="en-US" altLang="zh-CN" sz="3000" b="1" dirty="0">
                <a:solidFill>
                  <a:srgbClr val="C00000"/>
                </a:solidFill>
              </a:rPr>
              <a:t>Vertex:</a:t>
            </a:r>
            <a:r>
              <a:rPr lang="zh-CN" altLang="en-US" sz="3000" b="1" dirty="0">
                <a:solidFill>
                  <a:srgbClr val="C00000"/>
                </a:solidFill>
              </a:rPr>
              <a:t> </a:t>
            </a:r>
            <a:r>
              <a:rPr lang="en-US" altLang="zh-CN" sz="3000" b="1" dirty="0">
                <a:solidFill>
                  <a:srgbClr val="C00000"/>
                </a:solidFill>
              </a:rPr>
              <a:t>Data-Intensive</a:t>
            </a:r>
            <a:r>
              <a:rPr lang="zh-CN" altLang="en-US" sz="3000" b="1" dirty="0">
                <a:solidFill>
                  <a:srgbClr val="C00000"/>
                </a:solidFill>
              </a:rPr>
              <a:t> </a:t>
            </a:r>
            <a:r>
              <a:rPr lang="en-US" altLang="zh-CN" sz="3000" b="1" dirty="0">
                <a:solidFill>
                  <a:srgbClr val="C00000"/>
                </a:solidFill>
              </a:rPr>
              <a:t>Mining</a:t>
            </a:r>
          </a:p>
          <a:p>
            <a:pPr marL="457200" indent="-457200">
              <a:buFont typeface="Arial" panose="020B0604020202020204" pitchFamily="34" charset="0"/>
              <a:buChar char="•"/>
            </a:pPr>
            <a:r>
              <a:rPr lang="en-US" altLang="zh-CN" sz="3000" dirty="0">
                <a:solidFill>
                  <a:schemeClr val="bg1">
                    <a:lumMod val="75000"/>
                  </a:schemeClr>
                </a:solidFill>
              </a:rPr>
              <a:t>Why</a:t>
            </a:r>
            <a:r>
              <a:rPr lang="zh-CN" altLang="en-US" sz="3000" dirty="0">
                <a:solidFill>
                  <a:schemeClr val="bg1">
                    <a:lumMod val="75000"/>
                  </a:schemeClr>
                </a:solidFill>
              </a:rPr>
              <a:t> </a:t>
            </a:r>
            <a:r>
              <a:rPr lang="en-US" altLang="zh-CN" sz="3000" dirty="0">
                <a:solidFill>
                  <a:schemeClr val="bg1">
                    <a:lumMod val="75000"/>
                  </a:schemeClr>
                </a:solidFill>
              </a:rPr>
              <a:t>TLAV</a:t>
            </a:r>
            <a:r>
              <a:rPr lang="zh-CN" altLang="en-US" sz="3000" dirty="0">
                <a:solidFill>
                  <a:schemeClr val="bg1">
                    <a:lumMod val="75000"/>
                  </a:schemeClr>
                </a:solidFill>
              </a:rPr>
              <a:t> </a:t>
            </a:r>
            <a:r>
              <a:rPr lang="en-US" altLang="zh-CN" sz="3000" dirty="0">
                <a:solidFill>
                  <a:schemeClr val="bg1">
                    <a:lumMod val="75000"/>
                  </a:schemeClr>
                </a:solidFill>
              </a:rPr>
              <a:t>is</a:t>
            </a:r>
            <a:r>
              <a:rPr lang="zh-CN" altLang="en-US" sz="3000" dirty="0">
                <a:solidFill>
                  <a:schemeClr val="bg1">
                    <a:lumMod val="75000"/>
                  </a:schemeClr>
                </a:solidFill>
              </a:rPr>
              <a:t> </a:t>
            </a:r>
            <a:r>
              <a:rPr lang="en-US" altLang="zh-CN" sz="3000" dirty="0">
                <a:solidFill>
                  <a:schemeClr val="bg1">
                    <a:lumMod val="75000"/>
                  </a:schemeClr>
                </a:solidFill>
              </a:rPr>
              <a:t>not</a:t>
            </a:r>
            <a:r>
              <a:rPr lang="zh-CN" altLang="en-US" sz="3000" dirty="0">
                <a:solidFill>
                  <a:schemeClr val="bg1">
                    <a:lumMod val="75000"/>
                  </a:schemeClr>
                </a:solidFill>
              </a:rPr>
              <a:t> </a:t>
            </a:r>
            <a:r>
              <a:rPr lang="en-US" altLang="zh-CN" sz="3000" dirty="0">
                <a:solidFill>
                  <a:schemeClr val="bg1">
                    <a:lumMod val="75000"/>
                  </a:schemeClr>
                </a:solidFill>
              </a:rPr>
              <a:t>Sufficient?</a:t>
            </a:r>
            <a:r>
              <a:rPr lang="zh-CN" altLang="en-US" sz="3000" dirty="0">
                <a:solidFill>
                  <a:schemeClr val="bg1">
                    <a:lumMod val="75000"/>
                  </a:schemeClr>
                </a:solidFill>
              </a:rPr>
              <a:t> </a:t>
            </a:r>
            <a:r>
              <a:rPr lang="en-US" altLang="zh-CN" sz="3000" dirty="0">
                <a:solidFill>
                  <a:schemeClr val="bg1">
                    <a:lumMod val="75000"/>
                  </a:schemeClr>
                </a:solidFill>
              </a:rPr>
              <a:t>Compute-Intensive!</a:t>
            </a:r>
          </a:p>
          <a:p>
            <a:pPr marL="457200" indent="-457200">
              <a:buFont typeface="Arial" panose="020B0604020202020204" pitchFamily="34" charset="0"/>
              <a:buChar char="•"/>
            </a:pPr>
            <a:r>
              <a:rPr lang="en-US" altLang="zh-CN" sz="3000" dirty="0" err="1">
                <a:solidFill>
                  <a:schemeClr val="bg1">
                    <a:lumMod val="75000"/>
                  </a:schemeClr>
                </a:solidFill>
              </a:rPr>
              <a:t>PrefixFPM</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Frequent</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G-thinker:</a:t>
            </a:r>
            <a:r>
              <a:rPr lang="zh-CN" altLang="en-US" sz="3000" dirty="0">
                <a:solidFill>
                  <a:schemeClr val="bg1">
                    <a:lumMod val="75000"/>
                  </a:schemeClr>
                </a:solidFill>
              </a:rPr>
              <a:t> </a:t>
            </a: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Subgraph</a:t>
            </a:r>
          </a:p>
          <a:p>
            <a:pPr marL="457200" indent="-457200">
              <a:buFont typeface="Arial" panose="020B0604020202020204" pitchFamily="34" charset="0"/>
              <a:buChar char="•"/>
            </a:pPr>
            <a:r>
              <a:rPr lang="en-US" altLang="zh-CN" sz="3000" dirty="0">
                <a:solidFill>
                  <a:schemeClr val="bg1">
                    <a:lumMod val="75000"/>
                  </a:schemeClr>
                </a:solidFill>
              </a:rPr>
              <a:t>TLAS</a:t>
            </a:r>
            <a:r>
              <a:rPr lang="zh-CN" altLang="en-US" sz="3000" dirty="0">
                <a:solidFill>
                  <a:schemeClr val="bg1">
                    <a:lumMod val="75000"/>
                  </a:schemeClr>
                </a:solidFill>
              </a:rPr>
              <a:t> </a:t>
            </a:r>
            <a:r>
              <a:rPr lang="en-US" altLang="zh-CN" sz="3000" dirty="0">
                <a:solidFill>
                  <a:schemeClr val="bg1">
                    <a:lumMod val="75000"/>
                  </a:schemeClr>
                </a:solidFill>
              </a:rPr>
              <a:t>Algorithms</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a:t>
            </a:fld>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306893345"/>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a:t>
            </a:r>
            <a:r>
              <a:rPr lang="zh-CN" altLang="en-US" b="1" dirty="0"/>
              <a:t> </a:t>
            </a:r>
            <a:r>
              <a:rPr lang="en-US" altLang="zh-CN" b="1" dirty="0"/>
              <a:t>Management</a:t>
            </a:r>
            <a:endParaRPr lang="en-US" b="1" dirty="0"/>
          </a:p>
          <a:p>
            <a:pPr lvl="1"/>
            <a:r>
              <a:rPr lang="en-US" altLang="zh-CN" dirty="0"/>
              <a:t>Shared</a:t>
            </a:r>
            <a:r>
              <a:rPr lang="zh-CN" altLang="en-US" dirty="0"/>
              <a:t> </a:t>
            </a:r>
            <a:r>
              <a:rPr lang="en-US" altLang="zh-CN" dirty="0"/>
              <a:t>data</a:t>
            </a:r>
            <a:r>
              <a:rPr lang="zh-CN" altLang="en-US" dirty="0"/>
              <a:t> </a:t>
            </a:r>
            <a:r>
              <a:rPr lang="en-US" altLang="zh-CN" dirty="0"/>
              <a:t>store</a:t>
            </a:r>
            <a:r>
              <a:rPr lang="zh-CN" altLang="en-US" dirty="0"/>
              <a:t> </a:t>
            </a:r>
            <a:r>
              <a:rPr lang="en-US" altLang="zh-CN" dirty="0"/>
              <a:t>on</a:t>
            </a:r>
            <a:r>
              <a:rPr lang="zh-CN" altLang="en-US" dirty="0"/>
              <a:t> </a:t>
            </a:r>
            <a:r>
              <a:rPr lang="en-US" altLang="zh-CN" dirty="0"/>
              <a:t>a</a:t>
            </a:r>
            <a:r>
              <a:rPr lang="zh-CN" altLang="en-US" dirty="0"/>
              <a:t> </a:t>
            </a:r>
            <a:r>
              <a:rPr lang="en-US" altLang="zh-CN" dirty="0"/>
              <a:t>machine</a:t>
            </a:r>
          </a:p>
          <a:p>
            <a:pPr lvl="1"/>
            <a:r>
              <a:rPr lang="en-US" altLang="zh-CN" dirty="0"/>
              <a:t>Accessed</a:t>
            </a:r>
            <a:r>
              <a:rPr lang="zh-CN" altLang="en-US" dirty="0"/>
              <a:t> </a:t>
            </a:r>
            <a:r>
              <a:rPr lang="en-US" altLang="zh-CN" dirty="0"/>
              <a:t>by</a:t>
            </a:r>
            <a:r>
              <a:rPr lang="zh-CN" altLang="en-US" dirty="0"/>
              <a:t> </a:t>
            </a:r>
            <a:r>
              <a:rPr lang="en-US" altLang="zh-CN" dirty="0"/>
              <a:t>all</a:t>
            </a:r>
            <a:r>
              <a:rPr lang="zh-CN" altLang="en-US" dirty="0"/>
              <a:t> </a:t>
            </a:r>
            <a:r>
              <a:rPr lang="en-US" altLang="zh-CN" dirty="0"/>
              <a:t>computing</a:t>
            </a:r>
            <a:r>
              <a:rPr lang="zh-CN" altLang="en-US" dirty="0"/>
              <a:t> </a:t>
            </a:r>
            <a:r>
              <a:rPr lang="en-US" altLang="zh-CN" dirty="0"/>
              <a:t>threads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130</a:t>
            </a:fld>
            <a:endParaRPr lang="en-US" sz="20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929824"/>
            <a:ext cx="5474208" cy="2609088"/>
          </a:xfrm>
          <a:prstGeom prst="rect">
            <a:avLst/>
          </a:prstGeom>
        </p:spPr>
      </p:pic>
      <p:sp>
        <p:nvSpPr>
          <p:cNvPr id="201" name="TextBox 249"/>
          <p:cNvSpPr txBox="1"/>
          <p:nvPr/>
        </p:nvSpPr>
        <p:spPr>
          <a:xfrm>
            <a:off x="1403648" y="3637436"/>
            <a:ext cx="182787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Data</a:t>
            </a:r>
            <a:r>
              <a:rPr lang="zh-CN" altLang="en-US" sz="1600" b="1" dirty="0">
                <a:solidFill>
                  <a:srgbClr val="FF0000"/>
                </a:solidFill>
                <a:latin typeface="Times New Roman" charset="0"/>
                <a:ea typeface="Times New Roman" charset="0"/>
                <a:cs typeface="Times New Roman" charset="0"/>
              </a:rPr>
              <a:t> </a:t>
            </a:r>
            <a:r>
              <a:rPr lang="en-US" altLang="zh-CN" sz="1600" b="1" dirty="0" err="1">
                <a:solidFill>
                  <a:srgbClr val="FF0000"/>
                </a:solidFill>
                <a:latin typeface="Times New Roman" charset="0"/>
                <a:ea typeface="Times New Roman" charset="0"/>
                <a:cs typeface="Times New Roman" charset="0"/>
              </a:rPr>
              <a:t>Src</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1:</a:t>
            </a:r>
          </a:p>
          <a:p>
            <a:pPr algn="ctr"/>
            <a:r>
              <a:rPr lang="en-US" altLang="zh-CN" sz="1600" b="1" dirty="0">
                <a:solidFill>
                  <a:srgbClr val="FF0000"/>
                </a:solidFill>
                <a:latin typeface="Times New Roman" charset="0"/>
                <a:ea typeface="Times New Roman" charset="0"/>
                <a:cs typeface="Times New Roman" charset="0"/>
              </a:rPr>
              <a:t>Local</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Vertex</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Table</a:t>
            </a:r>
          </a:p>
        </p:txBody>
      </p:sp>
      <p:sp>
        <p:nvSpPr>
          <p:cNvPr id="202" name="TextBox 249"/>
          <p:cNvSpPr txBox="1"/>
          <p:nvPr/>
        </p:nvSpPr>
        <p:spPr>
          <a:xfrm>
            <a:off x="2126296" y="6337055"/>
            <a:ext cx="1966757"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Data</a:t>
            </a:r>
            <a:r>
              <a:rPr lang="zh-CN" altLang="en-US" sz="1600" b="1" dirty="0">
                <a:solidFill>
                  <a:srgbClr val="FF0000"/>
                </a:solidFill>
                <a:latin typeface="Times New Roman" charset="0"/>
                <a:ea typeface="Times New Roman" charset="0"/>
                <a:cs typeface="Times New Roman" charset="0"/>
              </a:rPr>
              <a:t> </a:t>
            </a:r>
            <a:r>
              <a:rPr lang="en-US" altLang="zh-CN" sz="1600" b="1" dirty="0" err="1">
                <a:solidFill>
                  <a:srgbClr val="FF0000"/>
                </a:solidFill>
                <a:latin typeface="Times New Roman" charset="0"/>
                <a:ea typeface="Times New Roman" charset="0"/>
                <a:cs typeface="Times New Roman" charset="0"/>
              </a:rPr>
              <a:t>Src</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2:</a:t>
            </a:r>
          </a:p>
          <a:p>
            <a:pPr algn="ctr"/>
            <a:r>
              <a:rPr lang="en-US" altLang="zh-CN" sz="1600" b="1" dirty="0">
                <a:solidFill>
                  <a:srgbClr val="FF0000"/>
                </a:solidFill>
                <a:latin typeface="Times New Roman" charset="0"/>
                <a:ea typeface="Times New Roman" charset="0"/>
                <a:cs typeface="Times New Roman" charset="0"/>
              </a:rPr>
              <a:t>Disk-Buffered</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Tasks</a:t>
            </a:r>
          </a:p>
        </p:txBody>
      </p:sp>
      <p:sp>
        <p:nvSpPr>
          <p:cNvPr id="203" name="TextBox 249"/>
          <p:cNvSpPr txBox="1"/>
          <p:nvPr/>
        </p:nvSpPr>
        <p:spPr>
          <a:xfrm>
            <a:off x="3621500" y="3427453"/>
            <a:ext cx="2931700"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Data</a:t>
            </a:r>
            <a:r>
              <a:rPr lang="zh-CN" altLang="en-US" sz="1600" b="1" dirty="0">
                <a:solidFill>
                  <a:srgbClr val="FF0000"/>
                </a:solidFill>
                <a:latin typeface="Times New Roman" charset="0"/>
                <a:ea typeface="Times New Roman" charset="0"/>
                <a:cs typeface="Times New Roman" charset="0"/>
              </a:rPr>
              <a:t> </a:t>
            </a:r>
            <a:r>
              <a:rPr lang="en-US" altLang="zh-CN" sz="1600" b="1" dirty="0" err="1">
                <a:solidFill>
                  <a:srgbClr val="FF0000"/>
                </a:solidFill>
                <a:latin typeface="Times New Roman" charset="0"/>
                <a:ea typeface="Times New Roman" charset="0"/>
                <a:cs typeface="Times New Roman" charset="0"/>
              </a:rPr>
              <a:t>Src</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3:</a:t>
            </a:r>
          </a:p>
          <a:p>
            <a:pPr algn="ctr"/>
            <a:r>
              <a:rPr lang="en-US" altLang="zh-CN" sz="1600" b="1" dirty="0">
                <a:solidFill>
                  <a:srgbClr val="FF0000"/>
                </a:solidFill>
                <a:latin typeface="Times New Roman" charset="0"/>
                <a:ea typeface="Times New Roman" charset="0"/>
                <a:cs typeface="Times New Roman" charset="0"/>
              </a:rPr>
              <a:t>Tasks</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Waiting</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for</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Remote</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Data</a:t>
            </a:r>
          </a:p>
        </p:txBody>
      </p:sp>
    </p:spTree>
    <p:extLst>
      <p:ext uri="{BB962C8B-B14F-4D97-AF65-F5344CB8AC3E}">
        <p14:creationId xmlns:p14="http://schemas.microsoft.com/office/powerpoint/2010/main" val="1503897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p:bldP spid="20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a:t>
            </a:r>
            <a:r>
              <a:rPr lang="zh-CN" altLang="en-US" b="1" dirty="0"/>
              <a:t> </a:t>
            </a:r>
            <a:r>
              <a:rPr lang="en-US" altLang="zh-CN" b="1" dirty="0"/>
              <a:t>Management</a:t>
            </a:r>
            <a:endParaRPr lang="en-US" b="1" dirty="0"/>
          </a:p>
          <a:p>
            <a:pPr lvl="1"/>
            <a:r>
              <a:rPr lang="en-US" altLang="zh-CN" dirty="0">
                <a:solidFill>
                  <a:srgbClr val="FF0000"/>
                </a:solidFill>
              </a:rPr>
              <a:t>Task</a:t>
            </a:r>
            <a:r>
              <a:rPr lang="zh-CN" altLang="en-US" dirty="0">
                <a:solidFill>
                  <a:srgbClr val="FF0000"/>
                </a:solidFill>
              </a:rPr>
              <a:t> </a:t>
            </a:r>
            <a:r>
              <a:rPr lang="en-US" altLang="zh-CN" dirty="0">
                <a:solidFill>
                  <a:srgbClr val="FF0000"/>
                </a:solidFill>
              </a:rPr>
              <a:t>containers</a:t>
            </a:r>
            <a:r>
              <a:rPr lang="zh-CN" altLang="en-US" dirty="0">
                <a:solidFill>
                  <a:srgbClr val="FF0000"/>
                </a:solidFill>
              </a:rPr>
              <a:t> </a:t>
            </a:r>
            <a:r>
              <a:rPr lang="en-US" altLang="zh-CN" dirty="0">
                <a:solidFill>
                  <a:srgbClr val="FF0000"/>
                </a:solidFill>
              </a:rPr>
              <a:t>maintained</a:t>
            </a:r>
            <a:r>
              <a:rPr lang="zh-CN" altLang="en-US" dirty="0">
                <a:solidFill>
                  <a:srgbClr val="FF0000"/>
                </a:solidFill>
              </a:rPr>
              <a:t> </a:t>
            </a:r>
            <a:r>
              <a:rPr lang="en-US" altLang="zh-CN" dirty="0">
                <a:solidFill>
                  <a:srgbClr val="FF0000"/>
                </a:solidFill>
              </a:rPr>
              <a:t>by</a:t>
            </a:r>
            <a:r>
              <a:rPr lang="zh-CN" altLang="en-US" dirty="0">
                <a:solidFill>
                  <a:srgbClr val="FF0000"/>
                </a:solidFill>
              </a:rPr>
              <a:t> </a:t>
            </a:r>
            <a:r>
              <a:rPr lang="en-US" altLang="zh-CN" dirty="0">
                <a:solidFill>
                  <a:srgbClr val="FF0000"/>
                </a:solidFill>
              </a:rPr>
              <a:t>each</a:t>
            </a:r>
            <a:r>
              <a:rPr lang="zh-CN" altLang="en-US" dirty="0">
                <a:solidFill>
                  <a:srgbClr val="FF0000"/>
                </a:solidFill>
              </a:rPr>
              <a:t> </a:t>
            </a:r>
            <a:r>
              <a:rPr lang="en-US" altLang="zh-CN" dirty="0">
                <a:solidFill>
                  <a:srgbClr val="FF0000"/>
                </a:solidFill>
              </a:rPr>
              <a:t>computing</a:t>
            </a:r>
            <a:r>
              <a:rPr lang="zh-CN" altLang="en-US" dirty="0">
                <a:solidFill>
                  <a:srgbClr val="FF0000"/>
                </a:solidFill>
              </a:rPr>
              <a:t> </a:t>
            </a:r>
            <a:r>
              <a:rPr lang="en-US" altLang="zh-CN" dirty="0">
                <a:solidFill>
                  <a:srgbClr val="FF0000"/>
                </a:solidFill>
              </a:rPr>
              <a:t>thread</a:t>
            </a:r>
            <a:endParaRPr lang="en-US" dirty="0">
              <a:solidFill>
                <a:srgbClr val="FF000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131</a:t>
            </a:fld>
            <a:endParaRPr lang="en-US" sz="20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929824"/>
            <a:ext cx="5474208" cy="2609088"/>
          </a:xfrm>
          <a:prstGeom prst="rect">
            <a:avLst/>
          </a:prstGeom>
        </p:spPr>
      </p:pic>
      <p:sp>
        <p:nvSpPr>
          <p:cNvPr id="7" name="Rectangle 6"/>
          <p:cNvSpPr/>
          <p:nvPr/>
        </p:nvSpPr>
        <p:spPr>
          <a:xfrm>
            <a:off x="4355976" y="3940791"/>
            <a:ext cx="2880320" cy="2609088"/>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73434193"/>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a:t>
            </a:r>
            <a:r>
              <a:rPr lang="zh-CN" altLang="en-US" b="1" dirty="0"/>
              <a:t> </a:t>
            </a:r>
            <a:r>
              <a:rPr lang="en-US" altLang="zh-CN" b="1" dirty="0"/>
              <a:t>Management</a:t>
            </a:r>
            <a:endParaRPr lang="en-US" b="1" dirty="0"/>
          </a:p>
          <a:p>
            <a:pPr lvl="1"/>
            <a:r>
              <a:rPr lang="en-US" altLang="zh-CN" dirty="0"/>
              <a:t>Task</a:t>
            </a:r>
            <a:r>
              <a:rPr lang="zh-CN" altLang="en-US" dirty="0"/>
              <a:t> </a:t>
            </a:r>
            <a:r>
              <a:rPr lang="en-US" altLang="zh-CN" dirty="0"/>
              <a:t>queue</a:t>
            </a:r>
            <a:r>
              <a:rPr lang="zh-CN" altLang="en-US" dirty="0"/>
              <a:t> </a:t>
            </a:r>
            <a:r>
              <a:rPr lang="en-US" altLang="zh-CN" dirty="0"/>
              <a:t>for</a:t>
            </a:r>
            <a:r>
              <a:rPr lang="zh-CN" altLang="en-US" dirty="0"/>
              <a:t> </a:t>
            </a:r>
            <a:r>
              <a:rPr lang="en-US" altLang="zh-CN" dirty="0"/>
              <a:t>each</a:t>
            </a:r>
            <a:r>
              <a:rPr lang="zh-CN" altLang="en-US" dirty="0"/>
              <a:t> </a:t>
            </a:r>
            <a:r>
              <a:rPr lang="en-US" altLang="zh-CN" dirty="0"/>
              <a:t>thread</a:t>
            </a:r>
            <a:r>
              <a:rPr lang="zh-CN" altLang="en-US" dirty="0"/>
              <a:t> </a:t>
            </a:r>
            <a:r>
              <a:rPr lang="en-US" altLang="zh-CN" dirty="0"/>
              <a:t>(no</a:t>
            </a:r>
            <a:r>
              <a:rPr lang="zh-CN" altLang="en-US" dirty="0"/>
              <a:t> </a:t>
            </a:r>
            <a:r>
              <a:rPr lang="en-US" altLang="zh-CN" dirty="0"/>
              <a:t>contention)</a:t>
            </a:r>
          </a:p>
          <a:p>
            <a:pPr lvl="1"/>
            <a:r>
              <a:rPr lang="en-US" altLang="zh-CN" dirty="0"/>
              <a:t>Underflow:</a:t>
            </a:r>
            <a:r>
              <a:rPr lang="zh-CN" altLang="en-US" dirty="0"/>
              <a:t> </a:t>
            </a:r>
            <a:r>
              <a:rPr lang="en-US" altLang="zh-CN" dirty="0"/>
              <a:t>get</a:t>
            </a:r>
            <a:r>
              <a:rPr lang="zh-CN" altLang="en-US" dirty="0"/>
              <a:t> </a:t>
            </a:r>
            <a:r>
              <a:rPr lang="en-US" altLang="zh-CN" dirty="0"/>
              <a:t>a</a:t>
            </a:r>
            <a:r>
              <a:rPr lang="zh-CN" altLang="en-US" dirty="0"/>
              <a:t> </a:t>
            </a:r>
            <a:r>
              <a:rPr lang="en-US" altLang="zh-CN" dirty="0"/>
              <a:t>batch</a:t>
            </a:r>
            <a:r>
              <a:rPr lang="zh-CN" altLang="en-US" dirty="0"/>
              <a:t> </a:t>
            </a:r>
            <a:r>
              <a:rPr lang="en-US" altLang="zh-CN" dirty="0"/>
              <a:t>of</a:t>
            </a:r>
            <a:r>
              <a:rPr lang="zh-CN" altLang="en-US" dirty="0"/>
              <a:t> </a:t>
            </a:r>
            <a:r>
              <a:rPr lang="en-US" altLang="zh-CN" dirty="0"/>
              <a:t>tasks</a:t>
            </a:r>
            <a:r>
              <a:rPr lang="zh-CN" altLang="en-US" dirty="0"/>
              <a:t> </a:t>
            </a:r>
            <a:r>
              <a:rPr lang="en-US" altLang="zh-CN" dirty="0"/>
              <a:t>from</a:t>
            </a:r>
            <a:r>
              <a:rPr lang="zh-CN" altLang="en-US" dirty="0"/>
              <a:t> </a:t>
            </a:r>
            <a:r>
              <a:rPr lang="en-US" altLang="zh-CN" dirty="0"/>
              <a:t>shared</a:t>
            </a:r>
            <a:r>
              <a:rPr lang="zh-CN" altLang="en-US" dirty="0"/>
              <a:t> </a:t>
            </a:r>
            <a:r>
              <a:rPr lang="en-US" altLang="zh-CN" dirty="0"/>
              <a:t>sources</a:t>
            </a:r>
          </a:p>
          <a:p>
            <a:pPr lvl="1"/>
            <a:r>
              <a:rPr lang="en-US" altLang="zh-CN" dirty="0"/>
              <a:t>Overflow:</a:t>
            </a:r>
            <a:r>
              <a:rPr lang="zh-CN" altLang="en-US" dirty="0"/>
              <a:t> </a:t>
            </a:r>
            <a:r>
              <a:rPr lang="en-US" altLang="zh-CN" dirty="0"/>
              <a:t>buffer</a:t>
            </a:r>
            <a:r>
              <a:rPr lang="zh-CN" altLang="en-US" dirty="0"/>
              <a:t> </a:t>
            </a:r>
            <a:r>
              <a:rPr lang="en-US" altLang="zh-CN" dirty="0"/>
              <a:t>a</a:t>
            </a:r>
            <a:r>
              <a:rPr lang="zh-CN" altLang="en-US" dirty="0"/>
              <a:t> </a:t>
            </a:r>
            <a:r>
              <a:rPr lang="en-US" altLang="zh-CN" dirty="0"/>
              <a:t>batch</a:t>
            </a:r>
            <a:r>
              <a:rPr lang="zh-CN" altLang="en-US" dirty="0"/>
              <a:t> </a:t>
            </a:r>
            <a:r>
              <a:rPr lang="en-US" altLang="zh-CN" dirty="0"/>
              <a:t>of</a:t>
            </a:r>
            <a:r>
              <a:rPr lang="zh-CN" altLang="en-US" dirty="0"/>
              <a:t> </a:t>
            </a:r>
            <a:r>
              <a:rPr lang="en-US" altLang="zh-CN" dirty="0"/>
              <a:t>tasks</a:t>
            </a:r>
            <a:r>
              <a:rPr lang="zh-CN" altLang="en-US" dirty="0"/>
              <a:t> </a:t>
            </a:r>
            <a:r>
              <a:rPr lang="en-US" altLang="zh-CN" dirty="0"/>
              <a:t>at</a:t>
            </a:r>
            <a:r>
              <a:rPr lang="zh-CN" altLang="en-US" dirty="0"/>
              <a:t> </a:t>
            </a:r>
            <a:r>
              <a:rPr lang="en-US" altLang="zh-CN" dirty="0"/>
              <a:t>tail</a:t>
            </a:r>
            <a:r>
              <a:rPr lang="zh-CN" altLang="en-US" dirty="0"/>
              <a:t> </a:t>
            </a:r>
            <a:r>
              <a:rPr lang="en-US" altLang="zh-CN" dirty="0"/>
              <a:t>to</a:t>
            </a:r>
            <a:r>
              <a:rPr lang="zh-CN" altLang="en-US" dirty="0"/>
              <a:t> </a:t>
            </a:r>
            <a:r>
              <a:rPr lang="en-US" altLang="zh-CN" dirty="0"/>
              <a:t>disk</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132</a:t>
            </a:fld>
            <a:endParaRPr lang="en-US" sz="20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929824"/>
            <a:ext cx="5474208" cy="2609088"/>
          </a:xfrm>
          <a:prstGeom prst="rect">
            <a:avLst/>
          </a:prstGeom>
        </p:spPr>
      </p:pic>
      <p:sp>
        <p:nvSpPr>
          <p:cNvPr id="8" name="TextBox 249"/>
          <p:cNvSpPr txBox="1"/>
          <p:nvPr/>
        </p:nvSpPr>
        <p:spPr>
          <a:xfrm>
            <a:off x="7167000" y="5877272"/>
            <a:ext cx="12934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Container</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1:</a:t>
            </a:r>
          </a:p>
          <a:p>
            <a:pPr algn="ctr"/>
            <a:r>
              <a:rPr lang="en-US" altLang="zh-CN" sz="1600" b="1" dirty="0">
                <a:solidFill>
                  <a:srgbClr val="FF0000"/>
                </a:solidFill>
                <a:latin typeface="Times New Roman" charset="0"/>
                <a:ea typeface="Times New Roman" charset="0"/>
                <a:cs typeface="Times New Roman" charset="0"/>
              </a:rPr>
              <a:t>Task</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Queue</a:t>
            </a:r>
          </a:p>
        </p:txBody>
      </p:sp>
    </p:spTree>
    <p:extLst>
      <p:ext uri="{BB962C8B-B14F-4D97-AF65-F5344CB8AC3E}">
        <p14:creationId xmlns:p14="http://schemas.microsoft.com/office/powerpoint/2010/main" val="1315855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a:t>
            </a:r>
            <a:r>
              <a:rPr lang="zh-CN" altLang="en-US" b="1" dirty="0"/>
              <a:t> </a:t>
            </a:r>
            <a:r>
              <a:rPr lang="en-US" altLang="zh-CN" b="1" dirty="0"/>
              <a:t>Management</a:t>
            </a:r>
            <a:endParaRPr lang="en-US" b="1" dirty="0"/>
          </a:p>
          <a:p>
            <a:pPr lvl="1"/>
            <a:r>
              <a:rPr lang="en-US" altLang="zh-CN" dirty="0"/>
              <a:t>For</a:t>
            </a:r>
            <a:r>
              <a:rPr lang="zh-CN" altLang="en-US" dirty="0"/>
              <a:t> </a:t>
            </a:r>
            <a:r>
              <a:rPr lang="en-US" altLang="zh-CN" dirty="0"/>
              <a:t>each</a:t>
            </a:r>
            <a:r>
              <a:rPr lang="zh-CN" altLang="en-US" dirty="0"/>
              <a:t> </a:t>
            </a:r>
            <a:r>
              <a:rPr lang="en-US" altLang="zh-CN" dirty="0"/>
              <a:t>popped</a:t>
            </a:r>
            <a:r>
              <a:rPr lang="zh-CN" altLang="en-US" dirty="0"/>
              <a:t> </a:t>
            </a:r>
            <a:r>
              <a:rPr lang="en-US" altLang="zh-CN" dirty="0"/>
              <a:t>task,</a:t>
            </a:r>
            <a:r>
              <a:rPr lang="zh-CN" altLang="en-US" dirty="0"/>
              <a:t> </a:t>
            </a:r>
            <a:r>
              <a:rPr lang="en-US" altLang="zh-CN" dirty="0"/>
              <a:t>pull</a:t>
            </a:r>
            <a:r>
              <a:rPr lang="zh-CN" altLang="en-US" dirty="0"/>
              <a:t> </a:t>
            </a:r>
            <a:r>
              <a:rPr lang="en-US" altLang="zh-CN" dirty="0"/>
              <a:t>requested</a:t>
            </a:r>
            <a:r>
              <a:rPr lang="zh-CN" altLang="en-US" dirty="0"/>
              <a:t> </a:t>
            </a:r>
            <a:r>
              <a:rPr lang="en-US" altLang="zh-CN" dirty="0"/>
              <a:t>vertices</a:t>
            </a:r>
          </a:p>
          <a:p>
            <a:pPr lvl="1"/>
            <a:r>
              <a:rPr lang="en-US" altLang="zh-CN" dirty="0"/>
              <a:t>If</a:t>
            </a:r>
            <a:r>
              <a:rPr lang="zh-CN" altLang="en-US" dirty="0"/>
              <a:t> </a:t>
            </a:r>
            <a:r>
              <a:rPr lang="en-US" altLang="zh-CN" dirty="0"/>
              <a:t>need</a:t>
            </a:r>
            <a:r>
              <a:rPr lang="zh-CN" altLang="en-US" dirty="0"/>
              <a:t> </a:t>
            </a:r>
            <a:r>
              <a:rPr lang="en-US" altLang="zh-CN" dirty="0"/>
              <a:t>to</a:t>
            </a:r>
            <a:r>
              <a:rPr lang="zh-CN" altLang="en-US" dirty="0"/>
              <a:t> </a:t>
            </a:r>
            <a:r>
              <a:rPr lang="en-US" altLang="zh-CN" dirty="0"/>
              <a:t>wait</a:t>
            </a:r>
            <a:r>
              <a:rPr lang="zh-CN" altLang="en-US" dirty="0"/>
              <a:t> </a:t>
            </a:r>
            <a:r>
              <a:rPr lang="en-US" altLang="zh-CN" dirty="0"/>
              <a:t>for</a:t>
            </a:r>
            <a:r>
              <a:rPr lang="zh-CN" altLang="en-US" dirty="0"/>
              <a:t> </a:t>
            </a:r>
            <a:r>
              <a:rPr lang="en-US" altLang="zh-CN" dirty="0"/>
              <a:t>remote</a:t>
            </a:r>
            <a:r>
              <a:rPr lang="zh-CN" altLang="en-US" dirty="0"/>
              <a:t> </a:t>
            </a:r>
            <a:r>
              <a:rPr lang="en-US" altLang="zh-CN" dirty="0"/>
              <a:t>vertex:</a:t>
            </a:r>
            <a:r>
              <a:rPr lang="zh-CN" altLang="en-US" dirty="0"/>
              <a:t> </a:t>
            </a:r>
            <a:r>
              <a:rPr lang="en-US" altLang="zh-CN" dirty="0"/>
              <a:t>enter</a:t>
            </a:r>
            <a:r>
              <a:rPr lang="zh-CN" altLang="en-US" dirty="0"/>
              <a:t> </a:t>
            </a:r>
            <a:r>
              <a:rPr lang="en-US" altLang="zh-CN" dirty="0"/>
              <a:t>task-table</a:t>
            </a:r>
          </a:p>
          <a:p>
            <a:pPr lvl="1"/>
            <a:r>
              <a:rPr lang="en-US" altLang="zh-CN" dirty="0"/>
              <a:t>Set</a:t>
            </a:r>
            <a:r>
              <a:rPr lang="zh-CN" altLang="en-US" dirty="0"/>
              <a:t> </a:t>
            </a:r>
            <a:r>
              <a:rPr lang="en-US" altLang="zh-CN" dirty="0"/>
              <a:t>&lt;#met,</a:t>
            </a:r>
            <a:r>
              <a:rPr lang="zh-CN" altLang="en-US" dirty="0"/>
              <a:t> </a:t>
            </a:r>
            <a:r>
              <a:rPr lang="en-US" altLang="zh-CN" dirty="0"/>
              <a:t>#</a:t>
            </a:r>
            <a:r>
              <a:rPr lang="en-US" altLang="zh-CN" dirty="0" err="1"/>
              <a:t>req</a:t>
            </a:r>
            <a:r>
              <a:rPr lang="en-US" altLang="zh-CN" dirty="0"/>
              <a:t>&gt;</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133</a:t>
            </a:fld>
            <a:endParaRPr lang="en-US" sz="20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929824"/>
            <a:ext cx="5474208" cy="2609088"/>
          </a:xfrm>
          <a:prstGeom prst="rect">
            <a:avLst/>
          </a:prstGeom>
        </p:spPr>
      </p:pic>
      <p:sp>
        <p:nvSpPr>
          <p:cNvPr id="8" name="TextBox 249"/>
          <p:cNvSpPr txBox="1"/>
          <p:nvPr/>
        </p:nvSpPr>
        <p:spPr>
          <a:xfrm>
            <a:off x="7167000" y="5877272"/>
            <a:ext cx="12934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Container</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1:</a:t>
            </a:r>
          </a:p>
          <a:p>
            <a:pPr algn="ctr"/>
            <a:r>
              <a:rPr lang="en-US" altLang="zh-CN" sz="1600" b="1" dirty="0">
                <a:solidFill>
                  <a:srgbClr val="FF0000"/>
                </a:solidFill>
                <a:latin typeface="Times New Roman" charset="0"/>
                <a:ea typeface="Times New Roman" charset="0"/>
                <a:cs typeface="Times New Roman" charset="0"/>
              </a:rPr>
              <a:t>Task</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Queue</a:t>
            </a:r>
          </a:p>
        </p:txBody>
      </p:sp>
      <p:sp>
        <p:nvSpPr>
          <p:cNvPr id="9" name="TextBox 249"/>
          <p:cNvSpPr txBox="1"/>
          <p:nvPr/>
        </p:nvSpPr>
        <p:spPr>
          <a:xfrm>
            <a:off x="4428784" y="3427453"/>
            <a:ext cx="12934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Container</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2:</a:t>
            </a:r>
          </a:p>
          <a:p>
            <a:pPr algn="ctr"/>
            <a:r>
              <a:rPr lang="en-US" altLang="zh-CN" sz="1600" b="1" dirty="0">
                <a:solidFill>
                  <a:srgbClr val="FF0000"/>
                </a:solidFill>
                <a:latin typeface="Times New Roman" charset="0"/>
                <a:ea typeface="Times New Roman" charset="0"/>
                <a:cs typeface="Times New Roman" charset="0"/>
              </a:rPr>
              <a:t>Task</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Table</a:t>
            </a:r>
          </a:p>
        </p:txBody>
      </p:sp>
    </p:spTree>
    <p:extLst>
      <p:ext uri="{BB962C8B-B14F-4D97-AF65-F5344CB8AC3E}">
        <p14:creationId xmlns:p14="http://schemas.microsoft.com/office/powerpoint/2010/main" val="242089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a:t>
            </a:r>
            <a:r>
              <a:rPr lang="zh-CN" altLang="en-US" b="1" dirty="0"/>
              <a:t> </a:t>
            </a:r>
            <a:r>
              <a:rPr lang="en-US" altLang="zh-CN" b="1" dirty="0"/>
              <a:t>Management</a:t>
            </a:r>
            <a:endParaRPr lang="en-US" b="1" dirty="0"/>
          </a:p>
          <a:p>
            <a:pPr lvl="1"/>
            <a:r>
              <a:rPr lang="en-US" altLang="zh-CN" dirty="0"/>
              <a:t>Vertex</a:t>
            </a:r>
            <a:r>
              <a:rPr lang="zh-CN" altLang="en-US" dirty="0"/>
              <a:t> </a:t>
            </a:r>
            <a:r>
              <a:rPr lang="en-US" altLang="zh-CN" dirty="0"/>
              <a:t>response</a:t>
            </a:r>
            <a:r>
              <a:rPr lang="zh-CN" altLang="en-US" dirty="0"/>
              <a:t> </a:t>
            </a:r>
            <a:r>
              <a:rPr lang="en-US" altLang="zh-CN" dirty="0"/>
              <a:t>triggers</a:t>
            </a:r>
            <a:r>
              <a:rPr lang="zh-CN" altLang="en-US" dirty="0"/>
              <a:t> </a:t>
            </a:r>
            <a:r>
              <a:rPr lang="en-US" altLang="zh-CN" dirty="0"/>
              <a:t>task</a:t>
            </a:r>
            <a:r>
              <a:rPr lang="zh-CN" altLang="en-US" dirty="0"/>
              <a:t> </a:t>
            </a:r>
            <a:r>
              <a:rPr lang="en-US" altLang="zh-CN" dirty="0"/>
              <a:t>update</a:t>
            </a:r>
          </a:p>
          <a:p>
            <a:pPr lvl="1"/>
            <a:r>
              <a:rPr lang="en-US" altLang="zh-CN" dirty="0"/>
              <a:t>#met</a:t>
            </a:r>
            <a:r>
              <a:rPr lang="zh-CN" altLang="en-US" dirty="0"/>
              <a:t> </a:t>
            </a:r>
            <a:r>
              <a:rPr lang="en-US" altLang="zh-CN" dirty="0"/>
              <a:t>++;</a:t>
            </a:r>
            <a:r>
              <a:rPr lang="zh-CN" altLang="en-US" dirty="0"/>
              <a:t>   </a:t>
            </a:r>
            <a:r>
              <a:rPr lang="en-US" altLang="zh-CN" dirty="0"/>
              <a:t>If</a:t>
            </a:r>
            <a:r>
              <a:rPr lang="zh-CN" altLang="en-US" dirty="0"/>
              <a:t> </a:t>
            </a:r>
            <a:r>
              <a:rPr lang="en-US" altLang="zh-CN" dirty="0"/>
              <a:t>#met</a:t>
            </a:r>
            <a:r>
              <a:rPr lang="zh-CN" altLang="en-US" dirty="0"/>
              <a:t> </a:t>
            </a:r>
            <a:r>
              <a:rPr lang="en-US" altLang="zh-CN" dirty="0"/>
              <a:t>==</a:t>
            </a:r>
            <a:r>
              <a:rPr lang="zh-CN" altLang="en-US" dirty="0"/>
              <a:t> </a:t>
            </a:r>
            <a:r>
              <a:rPr lang="en-US" altLang="zh-CN" dirty="0"/>
              <a:t>#</a:t>
            </a:r>
            <a:r>
              <a:rPr lang="en-US" altLang="zh-CN" dirty="0" err="1"/>
              <a:t>req</a:t>
            </a:r>
            <a:r>
              <a:rPr lang="en-US" altLang="zh-CN" dirty="0"/>
              <a:t>,</a:t>
            </a:r>
            <a:r>
              <a:rPr lang="zh-CN" altLang="en-US" dirty="0"/>
              <a:t> </a:t>
            </a:r>
            <a:r>
              <a:rPr lang="en-US" altLang="zh-CN" dirty="0"/>
              <a:t>move</a:t>
            </a:r>
            <a:r>
              <a:rPr lang="zh-CN" altLang="en-US" dirty="0"/>
              <a:t> </a:t>
            </a:r>
            <a:r>
              <a:rPr lang="en-US" altLang="zh-CN" dirty="0"/>
              <a:t>task</a:t>
            </a:r>
            <a:r>
              <a:rPr lang="zh-CN" altLang="en-US" dirty="0"/>
              <a:t> </a:t>
            </a:r>
            <a:r>
              <a:rPr lang="en-US" altLang="zh-CN" dirty="0"/>
              <a:t>to</a:t>
            </a:r>
            <a:r>
              <a:rPr lang="zh-CN" altLang="en-US" dirty="0"/>
              <a:t> </a:t>
            </a:r>
            <a:r>
              <a:rPr lang="en-US" altLang="zh-CN" i="1" dirty="0" err="1"/>
              <a:t>B</a:t>
            </a:r>
            <a:r>
              <a:rPr lang="en-US" altLang="zh-CN" i="1" baseline="-25000" dirty="0" err="1"/>
              <a:t>task</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134</a:t>
            </a:fld>
            <a:endParaRPr lang="en-US" sz="20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929824"/>
            <a:ext cx="5474208" cy="2609088"/>
          </a:xfrm>
          <a:prstGeom prst="rect">
            <a:avLst/>
          </a:prstGeom>
        </p:spPr>
      </p:pic>
      <p:sp>
        <p:nvSpPr>
          <p:cNvPr id="8" name="TextBox 249"/>
          <p:cNvSpPr txBox="1"/>
          <p:nvPr/>
        </p:nvSpPr>
        <p:spPr>
          <a:xfrm>
            <a:off x="7167000" y="5877272"/>
            <a:ext cx="12934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Container</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1:</a:t>
            </a:r>
          </a:p>
          <a:p>
            <a:pPr algn="ctr"/>
            <a:r>
              <a:rPr lang="en-US" altLang="zh-CN" sz="1600" b="1" dirty="0">
                <a:solidFill>
                  <a:srgbClr val="FF0000"/>
                </a:solidFill>
                <a:latin typeface="Times New Roman" charset="0"/>
                <a:ea typeface="Times New Roman" charset="0"/>
                <a:cs typeface="Times New Roman" charset="0"/>
              </a:rPr>
              <a:t>Task</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Queue</a:t>
            </a:r>
          </a:p>
        </p:txBody>
      </p:sp>
      <p:sp>
        <p:nvSpPr>
          <p:cNvPr id="9" name="TextBox 249"/>
          <p:cNvSpPr txBox="1"/>
          <p:nvPr/>
        </p:nvSpPr>
        <p:spPr>
          <a:xfrm>
            <a:off x="4428784" y="3427453"/>
            <a:ext cx="12934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Container</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2:</a:t>
            </a:r>
          </a:p>
          <a:p>
            <a:pPr algn="ctr"/>
            <a:r>
              <a:rPr lang="en-US" altLang="zh-CN" sz="1600" b="1" dirty="0">
                <a:solidFill>
                  <a:srgbClr val="FF0000"/>
                </a:solidFill>
                <a:latin typeface="Times New Roman" charset="0"/>
                <a:ea typeface="Times New Roman" charset="0"/>
                <a:cs typeface="Times New Roman" charset="0"/>
              </a:rPr>
              <a:t>Task</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Table</a:t>
            </a:r>
          </a:p>
        </p:txBody>
      </p:sp>
      <p:sp>
        <p:nvSpPr>
          <p:cNvPr id="10" name="TextBox 249"/>
          <p:cNvSpPr txBox="1"/>
          <p:nvPr/>
        </p:nvSpPr>
        <p:spPr>
          <a:xfrm>
            <a:off x="7136412" y="4489795"/>
            <a:ext cx="12934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b="1" dirty="0">
                <a:solidFill>
                  <a:srgbClr val="FF0000"/>
                </a:solidFill>
                <a:latin typeface="Times New Roman" charset="0"/>
                <a:ea typeface="Times New Roman" charset="0"/>
                <a:cs typeface="Times New Roman" charset="0"/>
              </a:rPr>
              <a:t>Container</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3:</a:t>
            </a:r>
          </a:p>
          <a:p>
            <a:pPr algn="ctr"/>
            <a:r>
              <a:rPr lang="en-US" altLang="zh-CN" sz="1600" b="1" dirty="0">
                <a:solidFill>
                  <a:srgbClr val="FF0000"/>
                </a:solidFill>
                <a:latin typeface="Times New Roman" charset="0"/>
                <a:ea typeface="Times New Roman" charset="0"/>
                <a:cs typeface="Times New Roman" charset="0"/>
              </a:rPr>
              <a:t>Task</a:t>
            </a:r>
            <a:r>
              <a:rPr lang="zh-CN" altLang="en-US" sz="1600" b="1" dirty="0">
                <a:solidFill>
                  <a:srgbClr val="FF0000"/>
                </a:solidFill>
                <a:latin typeface="Times New Roman" charset="0"/>
                <a:ea typeface="Times New Roman" charset="0"/>
                <a:cs typeface="Times New Roman" charset="0"/>
              </a:rPr>
              <a:t> </a:t>
            </a:r>
            <a:r>
              <a:rPr lang="en-US" altLang="zh-CN" sz="1600" b="1" dirty="0">
                <a:solidFill>
                  <a:srgbClr val="FF0000"/>
                </a:solidFill>
                <a:latin typeface="Times New Roman" charset="0"/>
                <a:ea typeface="Times New Roman" charset="0"/>
                <a:cs typeface="Times New Roman" charset="0"/>
              </a:rPr>
              <a:t>Buffer</a:t>
            </a:r>
          </a:p>
        </p:txBody>
      </p:sp>
      <p:sp>
        <p:nvSpPr>
          <p:cNvPr id="11" name="Rectangle 10"/>
          <p:cNvSpPr/>
          <p:nvPr/>
        </p:nvSpPr>
        <p:spPr>
          <a:xfrm>
            <a:off x="3131840" y="4254549"/>
            <a:ext cx="1152128" cy="235245"/>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01397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686800" cy="4221162"/>
          </a:xfrm>
        </p:spPr>
        <p:txBody>
          <a:bodyPr/>
          <a:lstStyle/>
          <a:p>
            <a:r>
              <a:rPr lang="en-US" altLang="zh-CN" b="1" dirty="0"/>
              <a:t>Task</a:t>
            </a:r>
            <a:r>
              <a:rPr lang="zh-CN" altLang="en-US" b="1" dirty="0"/>
              <a:t> </a:t>
            </a:r>
            <a:r>
              <a:rPr lang="en-US" altLang="zh-CN" b="1" dirty="0"/>
              <a:t>Management</a:t>
            </a:r>
            <a:endParaRPr lang="en-US" b="1" dirty="0"/>
          </a:p>
          <a:p>
            <a:pPr lvl="1"/>
            <a:r>
              <a:rPr lang="en-US" altLang="zh-CN" dirty="0"/>
              <a:t>A</a:t>
            </a:r>
            <a:r>
              <a:rPr lang="zh-CN" altLang="en-US" dirty="0"/>
              <a:t> </a:t>
            </a:r>
            <a:r>
              <a:rPr lang="en-US" altLang="zh-CN" dirty="0"/>
              <a:t>computing</a:t>
            </a:r>
            <a:r>
              <a:rPr lang="zh-CN" altLang="en-US" dirty="0"/>
              <a:t> </a:t>
            </a:r>
            <a:r>
              <a:rPr lang="en-US" altLang="zh-CN" dirty="0"/>
              <a:t>thread</a:t>
            </a:r>
            <a:r>
              <a:rPr lang="zh-CN" altLang="en-US" dirty="0"/>
              <a:t> </a:t>
            </a:r>
            <a:r>
              <a:rPr lang="en-US" altLang="zh-CN" dirty="0"/>
              <a:t>repeats</a:t>
            </a:r>
          </a:p>
          <a:p>
            <a:pPr lvl="2"/>
            <a:r>
              <a:rPr lang="en-US" altLang="zh-CN" b="1" dirty="0"/>
              <a:t>pop():</a:t>
            </a:r>
            <a:r>
              <a:rPr lang="zh-CN" altLang="en-US" b="1" dirty="0"/>
              <a:t> </a:t>
            </a:r>
            <a:r>
              <a:rPr lang="en-US" altLang="zh-CN" dirty="0"/>
              <a:t>pop</a:t>
            </a:r>
            <a:r>
              <a:rPr lang="zh-CN" altLang="en-US" dirty="0"/>
              <a:t> </a:t>
            </a:r>
            <a:r>
              <a:rPr lang="en-US" altLang="zh-CN" dirty="0"/>
              <a:t>a</a:t>
            </a:r>
            <a:r>
              <a:rPr lang="zh-CN" altLang="en-US" dirty="0"/>
              <a:t> </a:t>
            </a:r>
            <a:r>
              <a:rPr lang="en-US" altLang="zh-CN" dirty="0"/>
              <a:t>task</a:t>
            </a:r>
            <a:r>
              <a:rPr lang="zh-CN" altLang="en-US" dirty="0"/>
              <a:t> </a:t>
            </a:r>
            <a:r>
              <a:rPr lang="en-US" altLang="zh-CN" dirty="0"/>
              <a:t>for</a:t>
            </a:r>
            <a:r>
              <a:rPr lang="zh-CN" altLang="en-US" dirty="0"/>
              <a:t> </a:t>
            </a:r>
            <a:r>
              <a:rPr lang="en-US" altLang="zh-CN" dirty="0"/>
              <a:t>pulling/computing,</a:t>
            </a:r>
            <a:r>
              <a:rPr lang="zh-CN" altLang="en-US" dirty="0"/>
              <a:t> </a:t>
            </a:r>
            <a:r>
              <a:rPr lang="en-US" altLang="zh-CN" dirty="0"/>
              <a:t>underflow</a:t>
            </a:r>
            <a:r>
              <a:rPr lang="zh-CN" altLang="en-US" dirty="0"/>
              <a:t> </a:t>
            </a:r>
            <a:r>
              <a:rPr lang="en-US" altLang="zh-CN" dirty="0"/>
              <a:t>handling</a:t>
            </a:r>
          </a:p>
          <a:p>
            <a:pPr lvl="2"/>
            <a:r>
              <a:rPr lang="en-US" altLang="zh-CN" b="1" dirty="0"/>
              <a:t>push():</a:t>
            </a:r>
            <a:r>
              <a:rPr lang="zh-CN" altLang="en-US" dirty="0"/>
              <a:t> </a:t>
            </a:r>
            <a:r>
              <a:rPr lang="en-US" altLang="zh-CN" dirty="0"/>
              <a:t>fetch</a:t>
            </a:r>
            <a:r>
              <a:rPr lang="zh-CN" altLang="en-US" dirty="0"/>
              <a:t> </a:t>
            </a:r>
            <a:r>
              <a:rPr lang="en-US" altLang="zh-CN" dirty="0"/>
              <a:t>a</a:t>
            </a:r>
            <a:r>
              <a:rPr lang="zh-CN" altLang="en-US" dirty="0"/>
              <a:t> </a:t>
            </a:r>
            <a:r>
              <a:rPr lang="en-US" altLang="zh-CN" dirty="0"/>
              <a:t>task</a:t>
            </a:r>
            <a:r>
              <a:rPr lang="zh-CN" altLang="en-US" dirty="0"/>
              <a:t> </a:t>
            </a:r>
            <a:r>
              <a:rPr lang="en-US" altLang="zh-CN" dirty="0"/>
              <a:t>from</a:t>
            </a:r>
            <a:r>
              <a:rPr lang="zh-CN" altLang="en-US" dirty="0"/>
              <a:t> </a:t>
            </a:r>
            <a:r>
              <a:rPr lang="en-US" altLang="zh-CN" i="1" dirty="0" err="1"/>
              <a:t>B</a:t>
            </a:r>
            <a:r>
              <a:rPr lang="en-US" altLang="zh-CN" i="1" baseline="-25000" dirty="0" err="1"/>
              <a:t>task</a:t>
            </a:r>
            <a:r>
              <a:rPr lang="zh-CN" altLang="en-US" dirty="0"/>
              <a:t> </a:t>
            </a:r>
            <a:r>
              <a:rPr lang="en-US" altLang="zh-CN" dirty="0"/>
              <a:t>for</a:t>
            </a:r>
            <a:r>
              <a:rPr lang="zh-CN" altLang="en-US" dirty="0"/>
              <a:t> </a:t>
            </a:r>
            <a:r>
              <a:rPr lang="en-US" altLang="zh-CN" dirty="0"/>
              <a:t>computing,</a:t>
            </a:r>
            <a:r>
              <a:rPr lang="zh-CN" altLang="en-US" dirty="0"/>
              <a:t> </a:t>
            </a:r>
            <a:r>
              <a:rPr lang="en-US" altLang="zh-CN" dirty="0"/>
              <a:t>add</a:t>
            </a:r>
            <a:r>
              <a:rPr lang="zh-CN" altLang="en-US" dirty="0"/>
              <a:t> </a:t>
            </a:r>
            <a:r>
              <a:rPr lang="en-US" altLang="zh-CN" dirty="0"/>
              <a:t>to</a:t>
            </a:r>
            <a:r>
              <a:rPr lang="zh-CN" altLang="en-US" dirty="0"/>
              <a:t> </a:t>
            </a:r>
            <a:r>
              <a:rPr lang="en-US" altLang="zh-CN" i="1" dirty="0" err="1"/>
              <a:t>Q</a:t>
            </a:r>
            <a:r>
              <a:rPr lang="en-US" altLang="zh-CN" i="1" baseline="-25000" dirty="0" err="1"/>
              <a:t>task</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135</a:t>
            </a:fld>
            <a:endParaRPr lang="en-US" sz="20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929824"/>
            <a:ext cx="5474208" cy="2609088"/>
          </a:xfrm>
          <a:prstGeom prst="rect">
            <a:avLst/>
          </a:prstGeom>
        </p:spPr>
      </p:pic>
      <p:sp>
        <p:nvSpPr>
          <p:cNvPr id="13" name="Rectangle 12"/>
          <p:cNvSpPr/>
          <p:nvPr/>
        </p:nvSpPr>
        <p:spPr>
          <a:xfrm>
            <a:off x="6553200" y="5178119"/>
            <a:ext cx="539080" cy="267106"/>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p:cNvSpPr/>
          <p:nvPr/>
        </p:nvSpPr>
        <p:spPr>
          <a:xfrm>
            <a:off x="5041032" y="5589240"/>
            <a:ext cx="539080" cy="267106"/>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ounded Rectangular Callout 4">
            <a:extLst>
              <a:ext uri="{FF2B5EF4-FFF2-40B4-BE49-F238E27FC236}">
                <a16:creationId xmlns:a16="http://schemas.microsoft.com/office/drawing/2014/main" id="{92B74568-A7AF-4845-8F97-0AA3FE3FF419}"/>
              </a:ext>
            </a:extLst>
          </p:cNvPr>
          <p:cNvSpPr/>
          <p:nvPr/>
        </p:nvSpPr>
        <p:spPr>
          <a:xfrm>
            <a:off x="3203848" y="1531113"/>
            <a:ext cx="5673824" cy="839849"/>
          </a:xfrm>
          <a:prstGeom prst="wedgeRoundRectCallout">
            <a:avLst>
              <a:gd name="adj1" fmla="val -35087"/>
              <a:gd name="adj2" fmla="val 137129"/>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pop()</a:t>
            </a:r>
            <a:r>
              <a:rPr lang="zh-CN" altLang="en-US" b="1" dirty="0">
                <a:solidFill>
                  <a:schemeClr val="bg1"/>
                </a:solidFill>
              </a:rPr>
              <a:t> </a:t>
            </a:r>
            <a:r>
              <a:rPr lang="en-US" altLang="zh-CN" b="1" dirty="0">
                <a:solidFill>
                  <a:schemeClr val="bg1"/>
                </a:solidFill>
              </a:rPr>
              <a:t>is</a:t>
            </a:r>
            <a:r>
              <a:rPr lang="zh-CN" altLang="en-US" b="1" dirty="0">
                <a:solidFill>
                  <a:schemeClr val="bg1"/>
                </a:solidFill>
              </a:rPr>
              <a:t> </a:t>
            </a:r>
            <a:r>
              <a:rPr lang="en-US" altLang="zh-CN" b="1" dirty="0">
                <a:solidFill>
                  <a:schemeClr val="bg1"/>
                </a:solidFill>
              </a:rPr>
              <a:t>only</a:t>
            </a:r>
            <a:r>
              <a:rPr lang="zh-CN" altLang="en-US" b="1" dirty="0">
                <a:solidFill>
                  <a:schemeClr val="bg1"/>
                </a:solidFill>
              </a:rPr>
              <a:t> </a:t>
            </a:r>
            <a:r>
              <a:rPr lang="en-US" altLang="zh-CN" b="1" dirty="0">
                <a:solidFill>
                  <a:schemeClr val="bg1"/>
                </a:solidFill>
              </a:rPr>
              <a:t>called</a:t>
            </a:r>
            <a:r>
              <a:rPr lang="zh-CN" altLang="en-US" b="1" dirty="0">
                <a:solidFill>
                  <a:schemeClr val="bg1"/>
                </a:solidFill>
              </a:rPr>
              <a:t> </a:t>
            </a:r>
            <a:r>
              <a:rPr lang="en-US" altLang="zh-CN" b="1" dirty="0">
                <a:solidFill>
                  <a:schemeClr val="bg1"/>
                </a:solidFill>
              </a:rPr>
              <a:t>if</a:t>
            </a:r>
            <a:r>
              <a:rPr lang="zh-CN" altLang="en-US" b="1" dirty="0">
                <a:solidFill>
                  <a:schemeClr val="bg1"/>
                </a:solidFill>
              </a:rPr>
              <a:t> </a:t>
            </a:r>
            <a:r>
              <a:rPr lang="en-US" altLang="zh-CN" b="1" dirty="0">
                <a:solidFill>
                  <a:schemeClr val="bg1"/>
                </a:solidFill>
              </a:rPr>
              <a:t>vertex</a:t>
            </a:r>
            <a:r>
              <a:rPr lang="zh-CN" altLang="en-US" b="1" dirty="0">
                <a:solidFill>
                  <a:schemeClr val="bg1"/>
                </a:solidFill>
              </a:rPr>
              <a:t> </a:t>
            </a:r>
            <a:r>
              <a:rPr lang="en-US" altLang="zh-CN" b="1" dirty="0">
                <a:solidFill>
                  <a:schemeClr val="bg1"/>
                </a:solidFill>
              </a:rPr>
              <a:t>cache</a:t>
            </a:r>
            <a:r>
              <a:rPr lang="zh-CN" altLang="en-US" b="1" dirty="0">
                <a:solidFill>
                  <a:schemeClr val="bg1"/>
                </a:solidFill>
              </a:rPr>
              <a:t> </a:t>
            </a:r>
            <a:r>
              <a:rPr lang="en-US" altLang="zh-CN" b="1" dirty="0">
                <a:solidFill>
                  <a:schemeClr val="bg1"/>
                </a:solidFill>
              </a:rPr>
              <a:t>and</a:t>
            </a:r>
            <a:r>
              <a:rPr lang="zh-CN" altLang="en-US" b="1" dirty="0">
                <a:solidFill>
                  <a:schemeClr val="bg1"/>
                </a:solidFill>
              </a:rPr>
              <a:t> </a:t>
            </a:r>
            <a:r>
              <a:rPr lang="en-US" altLang="zh-CN" b="1" dirty="0">
                <a:solidFill>
                  <a:schemeClr val="bg1"/>
                </a:solidFill>
              </a:rPr>
              <a:t>task</a:t>
            </a:r>
            <a:r>
              <a:rPr lang="zh-CN" altLang="en-US" b="1" dirty="0">
                <a:solidFill>
                  <a:schemeClr val="bg1"/>
                </a:solidFill>
              </a:rPr>
              <a:t> </a:t>
            </a:r>
            <a:r>
              <a:rPr lang="en-US" altLang="zh-CN" b="1" dirty="0">
                <a:solidFill>
                  <a:schemeClr val="bg1"/>
                </a:solidFill>
              </a:rPr>
              <a:t>containers</a:t>
            </a:r>
            <a:r>
              <a:rPr lang="zh-CN" altLang="en-US" b="1" dirty="0">
                <a:solidFill>
                  <a:schemeClr val="bg1"/>
                </a:solidFill>
              </a:rPr>
              <a:t> </a:t>
            </a:r>
            <a:r>
              <a:rPr lang="en-US" altLang="zh-CN" b="1" dirty="0">
                <a:solidFill>
                  <a:schemeClr val="bg1"/>
                </a:solidFill>
              </a:rPr>
              <a:t>have</a:t>
            </a:r>
            <a:r>
              <a:rPr lang="zh-CN" altLang="en-US" b="1" dirty="0">
                <a:solidFill>
                  <a:schemeClr val="bg1"/>
                </a:solidFill>
              </a:rPr>
              <a:t> </a:t>
            </a:r>
            <a:r>
              <a:rPr lang="en-US" altLang="zh-CN" b="1" dirty="0">
                <a:solidFill>
                  <a:schemeClr val="bg1"/>
                </a:solidFill>
              </a:rPr>
              <a:t>enough</a:t>
            </a:r>
            <a:r>
              <a:rPr lang="zh-CN" altLang="en-US" b="1" dirty="0">
                <a:solidFill>
                  <a:schemeClr val="bg1"/>
                </a:solidFill>
              </a:rPr>
              <a:t> </a:t>
            </a:r>
            <a:r>
              <a:rPr lang="en-US" altLang="zh-CN" b="1" dirty="0">
                <a:solidFill>
                  <a:schemeClr val="bg1"/>
                </a:solidFill>
              </a:rPr>
              <a:t>space</a:t>
            </a:r>
            <a:endParaRPr lang="en-US" b="1" dirty="0">
              <a:solidFill>
                <a:schemeClr val="bg1"/>
              </a:solidFill>
            </a:endParaRPr>
          </a:p>
        </p:txBody>
      </p:sp>
      <p:sp>
        <p:nvSpPr>
          <p:cNvPr id="9" name="Rounded Rectangular Callout 8">
            <a:extLst>
              <a:ext uri="{FF2B5EF4-FFF2-40B4-BE49-F238E27FC236}">
                <a16:creationId xmlns:a16="http://schemas.microsoft.com/office/drawing/2014/main" id="{DAF76AFF-FD05-A145-B5B1-0673746DA754}"/>
              </a:ext>
            </a:extLst>
          </p:cNvPr>
          <p:cNvSpPr/>
          <p:nvPr/>
        </p:nvSpPr>
        <p:spPr>
          <a:xfrm>
            <a:off x="5041032" y="1925206"/>
            <a:ext cx="3657600" cy="865682"/>
          </a:xfrm>
          <a:prstGeom prst="wedgeRoundRectCallout">
            <a:avLst>
              <a:gd name="adj1" fmla="val -42982"/>
              <a:gd name="adj2" fmla="val 128547"/>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push()</a:t>
            </a:r>
            <a:r>
              <a:rPr lang="zh-CN" altLang="en-US" b="1" dirty="0">
                <a:solidFill>
                  <a:schemeClr val="bg1"/>
                </a:solidFill>
              </a:rPr>
              <a:t> </a:t>
            </a:r>
            <a:r>
              <a:rPr lang="en-US" altLang="zh-CN" b="1" dirty="0">
                <a:solidFill>
                  <a:schemeClr val="bg1"/>
                </a:solidFill>
              </a:rPr>
              <a:t>is</a:t>
            </a:r>
            <a:r>
              <a:rPr lang="zh-CN" altLang="en-US" b="1" dirty="0">
                <a:solidFill>
                  <a:schemeClr val="bg1"/>
                </a:solidFill>
              </a:rPr>
              <a:t> </a:t>
            </a:r>
            <a:r>
              <a:rPr lang="en-US" altLang="zh-CN" b="1" dirty="0">
                <a:solidFill>
                  <a:schemeClr val="bg1"/>
                </a:solidFill>
              </a:rPr>
              <a:t>necessary</a:t>
            </a:r>
            <a:r>
              <a:rPr lang="zh-CN" altLang="en-US" b="1" dirty="0">
                <a:solidFill>
                  <a:schemeClr val="bg1"/>
                </a:solidFill>
              </a:rPr>
              <a:t> </a:t>
            </a:r>
            <a:r>
              <a:rPr lang="en-US" altLang="zh-CN" b="1" dirty="0">
                <a:solidFill>
                  <a:schemeClr val="bg1"/>
                </a:solidFill>
              </a:rPr>
              <a:t>to</a:t>
            </a:r>
            <a:r>
              <a:rPr lang="zh-CN" altLang="en-US" b="1" dirty="0">
                <a:solidFill>
                  <a:schemeClr val="bg1"/>
                </a:solidFill>
              </a:rPr>
              <a:t> </a:t>
            </a:r>
            <a:r>
              <a:rPr lang="en-US" altLang="zh-CN" b="1" dirty="0">
                <a:solidFill>
                  <a:schemeClr val="bg1"/>
                </a:solidFill>
              </a:rPr>
              <a:t>keep</a:t>
            </a:r>
            <a:r>
              <a:rPr lang="zh-CN" altLang="en-US" b="1" dirty="0">
                <a:solidFill>
                  <a:schemeClr val="bg1"/>
                </a:solidFill>
              </a:rPr>
              <a:t> </a:t>
            </a:r>
            <a:r>
              <a:rPr lang="en-US" altLang="zh-CN" b="1" dirty="0">
                <a:solidFill>
                  <a:schemeClr val="bg1"/>
                </a:solidFill>
              </a:rPr>
              <a:t>tasks</a:t>
            </a:r>
            <a:r>
              <a:rPr lang="zh-CN" altLang="en-US" b="1" dirty="0">
                <a:solidFill>
                  <a:schemeClr val="bg1"/>
                </a:solidFill>
              </a:rPr>
              <a:t> </a:t>
            </a:r>
            <a:r>
              <a:rPr lang="en-US" altLang="zh-CN" b="1" dirty="0">
                <a:solidFill>
                  <a:schemeClr val="bg1"/>
                </a:solidFill>
              </a:rPr>
              <a:t>flowing</a:t>
            </a:r>
            <a:endParaRPr lang="en-US" b="1" dirty="0">
              <a:solidFill>
                <a:schemeClr val="bg1"/>
              </a:solidFill>
            </a:endParaRPr>
          </a:p>
        </p:txBody>
      </p:sp>
    </p:spTree>
    <p:extLst>
      <p:ext uri="{BB962C8B-B14F-4D97-AF65-F5344CB8AC3E}">
        <p14:creationId xmlns:p14="http://schemas.microsoft.com/office/powerpoint/2010/main" val="1672996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a:t>
            </a:r>
            <a:r>
              <a:rPr lang="zh-CN" altLang="en-US" b="1" dirty="0"/>
              <a:t> </a:t>
            </a:r>
            <a:r>
              <a:rPr lang="en-US" altLang="zh-CN" b="1" dirty="0"/>
              <a:t>Management</a:t>
            </a:r>
            <a:endParaRPr lang="en-US" b="1" dirty="0"/>
          </a:p>
          <a:p>
            <a:pPr lvl="1"/>
            <a:r>
              <a:rPr lang="en-US" altLang="zh-CN" dirty="0"/>
              <a:t>Task</a:t>
            </a:r>
            <a:r>
              <a:rPr lang="zh-CN" altLang="en-US" dirty="0"/>
              <a:t> </a:t>
            </a:r>
            <a:r>
              <a:rPr lang="en-US" altLang="zh-CN" dirty="0"/>
              <a:t>stealing:</a:t>
            </a:r>
          </a:p>
          <a:p>
            <a:pPr lvl="2"/>
            <a:r>
              <a:rPr lang="en-US" altLang="zh-CN" dirty="0"/>
              <a:t>Estimate</a:t>
            </a:r>
            <a:r>
              <a:rPr lang="zh-CN" altLang="en-US" dirty="0"/>
              <a:t> </a:t>
            </a:r>
            <a:r>
              <a:rPr lang="en-US" altLang="zh-CN" dirty="0"/>
              <a:t>pending</a:t>
            </a:r>
            <a:r>
              <a:rPr lang="zh-CN" altLang="en-US" dirty="0"/>
              <a:t> </a:t>
            </a:r>
            <a:r>
              <a:rPr lang="en-US" altLang="zh-CN" dirty="0"/>
              <a:t>tasks:</a:t>
            </a:r>
            <a:r>
              <a:rPr lang="zh-CN" altLang="en-US" dirty="0"/>
              <a:t> </a:t>
            </a:r>
            <a:r>
              <a:rPr lang="en-US" altLang="zh-CN" dirty="0">
                <a:solidFill>
                  <a:srgbClr val="FF0000"/>
                </a:solidFill>
              </a:rPr>
              <a:t>local</a:t>
            </a:r>
            <a:r>
              <a:rPr lang="zh-CN" altLang="en-US" dirty="0">
                <a:solidFill>
                  <a:srgbClr val="FF0000"/>
                </a:solidFill>
              </a:rPr>
              <a:t> </a:t>
            </a:r>
            <a:r>
              <a:rPr lang="en-US" altLang="zh-CN" dirty="0">
                <a:solidFill>
                  <a:srgbClr val="FF0000"/>
                </a:solidFill>
              </a:rPr>
              <a:t>table</a:t>
            </a:r>
            <a:r>
              <a:rPr lang="zh-CN" altLang="en-US" dirty="0">
                <a:solidFill>
                  <a:srgbClr val="FF0000"/>
                </a:solidFill>
              </a:rPr>
              <a:t> </a:t>
            </a:r>
            <a:r>
              <a:rPr lang="en-US" altLang="zh-CN" dirty="0"/>
              <a:t>+</a:t>
            </a:r>
            <a:r>
              <a:rPr lang="zh-CN" altLang="en-US" dirty="0"/>
              <a:t> </a:t>
            </a:r>
            <a:r>
              <a:rPr lang="en-US" altLang="zh-CN" dirty="0">
                <a:solidFill>
                  <a:srgbClr val="FF0000"/>
                </a:solidFill>
              </a:rPr>
              <a:t>disk-buffered</a:t>
            </a:r>
            <a:r>
              <a:rPr lang="zh-CN" altLang="en-US" dirty="0">
                <a:solidFill>
                  <a:srgbClr val="FF0000"/>
                </a:solidFill>
              </a:rPr>
              <a:t> </a:t>
            </a:r>
            <a:r>
              <a:rPr lang="en-US" altLang="zh-CN" dirty="0">
                <a:solidFill>
                  <a:srgbClr val="FF0000"/>
                </a:solidFill>
              </a:rPr>
              <a:t>tasks</a:t>
            </a:r>
          </a:p>
          <a:p>
            <a:pPr lvl="2"/>
            <a:r>
              <a:rPr lang="en-US" altLang="zh-CN" dirty="0"/>
              <a:t>Stolen</a:t>
            </a:r>
            <a:r>
              <a:rPr lang="zh-CN" altLang="en-US" dirty="0"/>
              <a:t> </a:t>
            </a:r>
            <a:r>
              <a:rPr lang="en-US" altLang="zh-CN" dirty="0"/>
              <a:t>tasks</a:t>
            </a:r>
            <a:r>
              <a:rPr lang="zh-CN" altLang="en-US" dirty="0"/>
              <a:t> </a:t>
            </a:r>
            <a:r>
              <a:rPr lang="en-US" altLang="zh-CN" dirty="0"/>
              <a:t>are</a:t>
            </a:r>
            <a:r>
              <a:rPr lang="zh-CN" altLang="en-US" dirty="0"/>
              <a:t> </a:t>
            </a:r>
            <a:r>
              <a:rPr lang="en-US" altLang="zh-CN" dirty="0"/>
              <a:t>buffered</a:t>
            </a:r>
            <a:r>
              <a:rPr lang="zh-CN" altLang="en-US" dirty="0"/>
              <a:t> </a:t>
            </a:r>
            <a:r>
              <a:rPr lang="en-US" altLang="zh-CN" dirty="0"/>
              <a:t>to</a:t>
            </a:r>
            <a:r>
              <a:rPr lang="zh-CN" altLang="en-US" dirty="0"/>
              <a:t> </a:t>
            </a:r>
            <a:r>
              <a:rPr lang="en-US" altLang="zh-CN" dirty="0"/>
              <a:t>disks</a:t>
            </a:r>
            <a:r>
              <a:rPr lang="zh-CN" altLang="en-US" dirty="0"/>
              <a:t> </a:t>
            </a:r>
            <a:r>
              <a:rPr lang="en-US" altLang="zh-CN" dirty="0"/>
              <a:t>for</a:t>
            </a:r>
            <a:r>
              <a:rPr lang="zh-CN" altLang="en-US" dirty="0"/>
              <a:t> </a:t>
            </a:r>
            <a:r>
              <a:rPr lang="en-US" altLang="zh-CN" dirty="0"/>
              <a:t>computing</a:t>
            </a:r>
            <a:r>
              <a:rPr lang="zh-CN" altLang="en-US" dirty="0"/>
              <a:t> </a:t>
            </a:r>
            <a:r>
              <a:rPr lang="en-US" altLang="zh-CN" dirty="0"/>
              <a:t>thread</a:t>
            </a:r>
            <a:r>
              <a:rPr lang="zh-CN" altLang="en-US" dirty="0"/>
              <a:t> </a:t>
            </a:r>
            <a:r>
              <a:rPr lang="en-US" altLang="zh-CN" dirty="0"/>
              <a:t>to</a:t>
            </a:r>
            <a:r>
              <a:rPr lang="zh-CN" altLang="en-US" dirty="0"/>
              <a:t> </a:t>
            </a:r>
            <a:r>
              <a:rPr lang="en-US" altLang="zh-CN" dirty="0"/>
              <a:t>fetch</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136</a:t>
            </a:fld>
            <a:endParaRPr lang="en-US" sz="2000" dirty="0">
              <a:solidFill>
                <a:schemeClr val="tx1"/>
              </a:solidFill>
              <a:latin typeface="Arial" pitchFamily="34" charset="0"/>
              <a:cs typeface="Arial"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929824"/>
            <a:ext cx="5474208" cy="2609088"/>
          </a:xfrm>
          <a:prstGeom prst="rect">
            <a:avLst/>
          </a:prstGeom>
        </p:spPr>
      </p:pic>
      <p:pic>
        <p:nvPicPr>
          <p:cNvPr id="5" name="Picture 4"/>
          <p:cNvPicPr>
            <a:picLocks noChangeAspect="1"/>
          </p:cNvPicPr>
          <p:nvPr/>
        </p:nvPicPr>
        <p:blipFill>
          <a:blip r:embed="rId4">
            <a:duotone>
              <a:schemeClr val="accent1">
                <a:shade val="45000"/>
                <a:satMod val="135000"/>
              </a:schemeClr>
              <a:prstClr val="white"/>
            </a:duotone>
          </a:blip>
          <a:stretch>
            <a:fillRect/>
          </a:stretch>
        </p:blipFill>
        <p:spPr>
          <a:xfrm>
            <a:off x="853728" y="5152137"/>
            <a:ext cx="477912" cy="477912"/>
          </a:xfrm>
          <a:prstGeom prst="rect">
            <a:avLst/>
          </a:prstGeom>
        </p:spPr>
      </p:pic>
      <p:pic>
        <p:nvPicPr>
          <p:cNvPr id="12" name="Picture 11"/>
          <p:cNvPicPr>
            <a:picLocks noChangeAspect="1"/>
          </p:cNvPicPr>
          <p:nvPr/>
        </p:nvPicPr>
        <p:blipFill>
          <a:blip r:embed="rId4">
            <a:duotone>
              <a:schemeClr val="accent1">
                <a:shade val="45000"/>
                <a:satMod val="135000"/>
              </a:schemeClr>
              <a:prstClr val="white"/>
            </a:duotone>
          </a:blip>
          <a:stretch>
            <a:fillRect/>
          </a:stretch>
        </p:blipFill>
        <p:spPr>
          <a:xfrm>
            <a:off x="853728" y="5694288"/>
            <a:ext cx="477912" cy="477912"/>
          </a:xfrm>
          <a:prstGeom prst="rect">
            <a:avLst/>
          </a:prstGeom>
        </p:spPr>
      </p:pic>
      <p:pic>
        <p:nvPicPr>
          <p:cNvPr id="13" name="Picture 12"/>
          <p:cNvPicPr>
            <a:picLocks noChangeAspect="1"/>
          </p:cNvPicPr>
          <p:nvPr/>
        </p:nvPicPr>
        <p:blipFill>
          <a:blip r:embed="rId4">
            <a:duotone>
              <a:schemeClr val="accent1">
                <a:shade val="45000"/>
                <a:satMod val="135000"/>
              </a:schemeClr>
              <a:prstClr val="white"/>
            </a:duotone>
          </a:blip>
          <a:stretch>
            <a:fillRect/>
          </a:stretch>
        </p:blipFill>
        <p:spPr>
          <a:xfrm>
            <a:off x="853728" y="4609986"/>
            <a:ext cx="477912" cy="477912"/>
          </a:xfrm>
          <a:prstGeom prst="rect">
            <a:avLst/>
          </a:prstGeom>
        </p:spPr>
      </p:pic>
      <p:sp>
        <p:nvSpPr>
          <p:cNvPr id="7" name="Curved Up Arrow 6"/>
          <p:cNvSpPr/>
          <p:nvPr/>
        </p:nvSpPr>
        <p:spPr>
          <a:xfrm>
            <a:off x="1043608" y="6272457"/>
            <a:ext cx="1633252" cy="445616"/>
          </a:xfrm>
          <a:prstGeom prst="curvedUpArrow">
            <a:avLst>
              <a:gd name="adj1" fmla="val 25000"/>
              <a:gd name="adj2" fmla="val 85358"/>
              <a:gd name="adj3" fmla="val 25000"/>
            </a:avLst>
          </a:prstGeom>
          <a:ln>
            <a:headEnd type="none" w="med" len="med"/>
            <a:tailEnd type="none"/>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74764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Performance</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137</a:t>
            </a:fld>
            <a:endParaRPr lang="en-US" sz="2000" dirty="0">
              <a:solidFill>
                <a:schemeClr val="tx1"/>
              </a:solidFill>
              <a:latin typeface="Arial" pitchFamily="34" charset="0"/>
              <a:cs typeface="Arial" pitchFamily="34" charset="0"/>
            </a:endParaRPr>
          </a:p>
        </p:txBody>
      </p:sp>
      <p:graphicFrame>
        <p:nvGraphicFramePr>
          <p:cNvPr id="10" name="Table 9"/>
          <p:cNvGraphicFramePr>
            <a:graphicFrameLocks noGrp="1"/>
          </p:cNvGraphicFramePr>
          <p:nvPr/>
        </p:nvGraphicFramePr>
        <p:xfrm>
          <a:off x="1508230" y="2564904"/>
          <a:ext cx="5042629" cy="3932314"/>
        </p:xfrm>
        <a:graphic>
          <a:graphicData uri="http://schemas.openxmlformats.org/drawingml/2006/table">
            <a:tbl>
              <a:tblPr firstRow="1" bandRow="1">
                <a:tableStyleId>{7E9639D4-E3E2-4D34-9284-5A2195B3D0D7}</a:tableStyleId>
              </a:tblPr>
              <a:tblGrid>
                <a:gridCol w="699960">
                  <a:extLst>
                    <a:ext uri="{9D8B030D-6E8A-4147-A177-3AD203B41FA5}">
                      <a16:colId xmlns:a16="http://schemas.microsoft.com/office/drawing/2014/main" val="20000"/>
                    </a:ext>
                  </a:extLst>
                </a:gridCol>
                <a:gridCol w="1125456">
                  <a:extLst>
                    <a:ext uri="{9D8B030D-6E8A-4147-A177-3AD203B41FA5}">
                      <a16:colId xmlns:a16="http://schemas.microsoft.com/office/drawing/2014/main" val="20001"/>
                    </a:ext>
                  </a:extLst>
                </a:gridCol>
                <a:gridCol w="1079983">
                  <a:extLst>
                    <a:ext uri="{9D8B030D-6E8A-4147-A177-3AD203B41FA5}">
                      <a16:colId xmlns:a16="http://schemas.microsoft.com/office/drawing/2014/main" val="20002"/>
                    </a:ext>
                  </a:extLst>
                </a:gridCol>
                <a:gridCol w="1068615">
                  <a:extLst>
                    <a:ext uri="{9D8B030D-6E8A-4147-A177-3AD203B41FA5}">
                      <a16:colId xmlns:a16="http://schemas.microsoft.com/office/drawing/2014/main" val="20003"/>
                    </a:ext>
                  </a:extLst>
                </a:gridCol>
                <a:gridCol w="1068615">
                  <a:extLst>
                    <a:ext uri="{9D8B030D-6E8A-4147-A177-3AD203B41FA5}">
                      <a16:colId xmlns:a16="http://schemas.microsoft.com/office/drawing/2014/main" val="20004"/>
                    </a:ext>
                  </a:extLst>
                </a:gridCol>
              </a:tblGrid>
              <a:tr h="188588">
                <a:tc>
                  <a:txBody>
                    <a:bodyPr/>
                    <a:lstStyle/>
                    <a:p>
                      <a:pPr algn="ctr"/>
                      <a:r>
                        <a:rPr lang="en-US" sz="1100"/>
                        <a:t>Dataset</a:t>
                      </a:r>
                      <a:endParaRPr lang="en-US" sz="1100" dirty="0"/>
                    </a:p>
                  </a:txBody>
                  <a:tcPr marL="35392" marR="35392" marT="17696" marB="17696"/>
                </a:tc>
                <a:tc>
                  <a:txBody>
                    <a:bodyPr/>
                    <a:lstStyle/>
                    <a:p>
                      <a:pPr algn="ctr"/>
                      <a:r>
                        <a:rPr lang="en-US" sz="1100" dirty="0"/>
                        <a:t>Arabesque</a:t>
                      </a:r>
                    </a:p>
                  </a:txBody>
                  <a:tcPr marL="35392" marR="35392" marT="17696" marB="17696"/>
                </a:tc>
                <a:tc>
                  <a:txBody>
                    <a:bodyPr/>
                    <a:lstStyle/>
                    <a:p>
                      <a:pPr algn="ctr"/>
                      <a:r>
                        <a:rPr lang="en-US" sz="1100" dirty="0" err="1"/>
                        <a:t>Giraph</a:t>
                      </a:r>
                      <a:endParaRPr lang="en-US" sz="1100" dirty="0"/>
                    </a:p>
                  </a:txBody>
                  <a:tcPr marL="35392" marR="35392" marT="17696" marB="17696"/>
                </a:tc>
                <a:tc>
                  <a:txBody>
                    <a:bodyPr/>
                    <a:lstStyle/>
                    <a:p>
                      <a:pPr algn="ctr"/>
                      <a:r>
                        <a:rPr lang="en-US" altLang="zh-CN" sz="1100" dirty="0"/>
                        <a:t>G-Miner</a:t>
                      </a:r>
                      <a:endParaRPr lang="en-US" sz="1100" dirty="0"/>
                    </a:p>
                  </a:txBody>
                  <a:tcPr marL="35392" marR="35392" marT="17696" marB="17696"/>
                </a:tc>
                <a:tc>
                  <a:txBody>
                    <a:bodyPr/>
                    <a:lstStyle/>
                    <a:p>
                      <a:pPr algn="ctr"/>
                      <a:r>
                        <a:rPr lang="en-US" altLang="zh-CN" sz="1100" dirty="0"/>
                        <a:t>G-thinker</a:t>
                      </a:r>
                      <a:endParaRPr lang="en-US" sz="1100" dirty="0"/>
                    </a:p>
                  </a:txBody>
                  <a:tcPr marL="35392" marR="35392" marT="17696" marB="17696"/>
                </a:tc>
                <a:extLst>
                  <a:ext uri="{0D108BD9-81ED-4DB2-BD59-A6C34878D82A}">
                    <a16:rowId xmlns:a16="http://schemas.microsoft.com/office/drawing/2014/main" val="10000"/>
                  </a:ext>
                </a:extLst>
              </a:tr>
              <a:tr h="188588">
                <a:tc>
                  <a:txBody>
                    <a:bodyPr/>
                    <a:lstStyle/>
                    <a:p>
                      <a:pPr algn="l"/>
                      <a:r>
                        <a:rPr lang="en-US" sz="1100" b="1" dirty="0"/>
                        <a:t>(a) TC :</a:t>
                      </a:r>
                    </a:p>
                  </a:txBody>
                  <a:tcPr marL="35392" marR="35392" marT="17696" marB="17696"/>
                </a:tc>
                <a:tc>
                  <a:txBody>
                    <a:bodyPr/>
                    <a:lstStyle/>
                    <a:p>
                      <a:pPr algn="ctr"/>
                      <a:endParaRPr lang="en-US" sz="1100"/>
                    </a:p>
                  </a:txBody>
                  <a:tcPr marL="35392" marR="35392" marT="17696" marB="17696"/>
                </a:tc>
                <a:tc>
                  <a:txBody>
                    <a:bodyPr/>
                    <a:lstStyle/>
                    <a:p>
                      <a:pPr algn="ctr"/>
                      <a:endParaRPr lang="en-US" sz="1100"/>
                    </a:p>
                  </a:txBody>
                  <a:tcPr marL="35392" marR="35392" marT="17696" marB="17696"/>
                </a:tc>
                <a:tc>
                  <a:txBody>
                    <a:bodyPr/>
                    <a:lstStyle/>
                    <a:p>
                      <a:pPr algn="ctr"/>
                      <a:endParaRPr lang="en-US" sz="1100" dirty="0"/>
                    </a:p>
                  </a:txBody>
                  <a:tcPr marL="35392" marR="35392" marT="17696" marB="17696"/>
                </a:tc>
                <a:tc>
                  <a:txBody>
                    <a:bodyPr/>
                    <a:lstStyle/>
                    <a:p>
                      <a:pPr algn="ctr"/>
                      <a:endParaRPr lang="en-US" sz="1100" dirty="0">
                        <a:solidFill>
                          <a:srgbClr val="FF0000"/>
                        </a:solidFill>
                      </a:endParaRPr>
                    </a:p>
                  </a:txBody>
                  <a:tcPr marL="35392" marR="35392" marT="17696" marB="17696"/>
                </a:tc>
                <a:extLst>
                  <a:ext uri="{0D108BD9-81ED-4DB2-BD59-A6C34878D82A}">
                    <a16:rowId xmlns:a16="http://schemas.microsoft.com/office/drawing/2014/main" val="10001"/>
                  </a:ext>
                </a:extLst>
              </a:tr>
              <a:tr h="188588">
                <a:tc>
                  <a:txBody>
                    <a:bodyPr/>
                    <a:lstStyle/>
                    <a:p>
                      <a:pPr algn="ctr"/>
                      <a:r>
                        <a:rPr lang="en-US" sz="1100"/>
                        <a:t>Youtube</a:t>
                      </a:r>
                      <a:endParaRPr lang="en-US" sz="1100" dirty="0"/>
                    </a:p>
                  </a:txBody>
                  <a:tcPr marL="35392" marR="35392" marT="17696" marB="17696"/>
                </a:tc>
                <a:tc>
                  <a:txBody>
                    <a:bodyPr/>
                    <a:lstStyle/>
                    <a:p>
                      <a:pPr algn="ctr"/>
                      <a:r>
                        <a:rPr lang="en-US" altLang="zh-CN" sz="1100" dirty="0"/>
                        <a:t>60.3</a:t>
                      </a:r>
                      <a:r>
                        <a:rPr lang="zh-CN" altLang="en-US" sz="1100" dirty="0"/>
                        <a:t> </a:t>
                      </a:r>
                      <a:r>
                        <a:rPr lang="en-US" sz="1100" dirty="0"/>
                        <a:t>s /</a:t>
                      </a:r>
                      <a:r>
                        <a:rPr lang="en-US" sz="1100" baseline="0" dirty="0"/>
                        <a:t> </a:t>
                      </a:r>
                      <a:r>
                        <a:rPr lang="en-US" altLang="zh-CN" sz="1100" baseline="0" dirty="0"/>
                        <a:t>2.8</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74.3</a:t>
                      </a:r>
                      <a:r>
                        <a:rPr lang="zh-CN" altLang="en-US" sz="1100" dirty="0"/>
                        <a:t> </a:t>
                      </a:r>
                      <a:r>
                        <a:rPr lang="en-US" sz="1100" dirty="0"/>
                        <a:t>s /</a:t>
                      </a:r>
                      <a:r>
                        <a:rPr lang="en-US" sz="1100" baseline="0" dirty="0"/>
                        <a:t> </a:t>
                      </a:r>
                      <a:r>
                        <a:rPr lang="en-US" altLang="zh-CN" sz="1100" baseline="0" dirty="0"/>
                        <a:t>1.5</a:t>
                      </a:r>
                      <a:r>
                        <a:rPr lang="zh-CN" altLang="en-US" sz="1100" baseline="0" dirty="0"/>
                        <a:t> </a:t>
                      </a:r>
                      <a:r>
                        <a:rPr lang="en-US" sz="1100" baseline="0" dirty="0"/>
                        <a:t>GB</a:t>
                      </a:r>
                      <a:endParaRPr lang="en-US" sz="1100" dirty="0"/>
                    </a:p>
                  </a:txBody>
                  <a:tcPr marL="35392" marR="35392" marT="17696" marB="17696"/>
                </a:tc>
                <a:tc>
                  <a:txBody>
                    <a:bodyPr/>
                    <a:lstStyle/>
                    <a:p>
                      <a:pPr algn="ctr"/>
                      <a:r>
                        <a:rPr lang="zh-CN" altLang="en-US" sz="1100" dirty="0"/>
                        <a:t> </a:t>
                      </a:r>
                      <a:r>
                        <a:rPr lang="en-US" altLang="zh-CN" sz="1100" dirty="0"/>
                        <a:t>14.7</a:t>
                      </a:r>
                      <a:r>
                        <a:rPr lang="zh-CN" altLang="en-US" sz="1100" dirty="0"/>
                        <a:t> </a:t>
                      </a:r>
                      <a:r>
                        <a:rPr lang="en-US" sz="1100" dirty="0"/>
                        <a:t>s /</a:t>
                      </a:r>
                      <a:r>
                        <a:rPr lang="en-US" sz="1100" baseline="0" dirty="0"/>
                        <a:t> </a:t>
                      </a:r>
                      <a:r>
                        <a:rPr lang="en-US" altLang="zh-CN" sz="1100" baseline="0" dirty="0"/>
                        <a:t>1</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7.1</a:t>
                      </a:r>
                      <a:r>
                        <a:rPr lang="zh-CN" altLang="en-US" sz="1100" dirty="0">
                          <a:solidFill>
                            <a:srgbClr val="FF0000"/>
                          </a:solidFill>
                        </a:rPr>
                        <a:t> </a:t>
                      </a:r>
                      <a:r>
                        <a:rPr lang="en-US" sz="1100" dirty="0">
                          <a:solidFill>
                            <a:srgbClr val="FF0000"/>
                          </a:solidFill>
                        </a:rPr>
                        <a:t>s /</a:t>
                      </a:r>
                      <a:r>
                        <a:rPr lang="zh-CN" altLang="en-US" sz="1100" dirty="0">
                          <a:solidFill>
                            <a:srgbClr val="FF0000"/>
                          </a:solidFill>
                        </a:rPr>
                        <a:t> </a:t>
                      </a:r>
                      <a:r>
                        <a:rPr lang="en-US" altLang="zh-CN" sz="1100" dirty="0">
                          <a:solidFill>
                            <a:srgbClr val="FF0000"/>
                          </a:solidFill>
                        </a:rPr>
                        <a:t>0.4</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02"/>
                  </a:ext>
                </a:extLst>
              </a:tr>
              <a:tr h="188588">
                <a:tc>
                  <a:txBody>
                    <a:bodyPr/>
                    <a:lstStyle/>
                    <a:p>
                      <a:pPr algn="ctr"/>
                      <a:r>
                        <a:rPr lang="en-US" sz="1100" dirty="0"/>
                        <a:t>Skitter</a:t>
                      </a:r>
                    </a:p>
                  </a:txBody>
                  <a:tcPr marL="35392" marR="35392" marT="17696" marB="17696"/>
                </a:tc>
                <a:tc>
                  <a:txBody>
                    <a:bodyPr/>
                    <a:lstStyle/>
                    <a:p>
                      <a:pPr algn="ctr"/>
                      <a:r>
                        <a:rPr lang="en-US" altLang="zh-CN" sz="1100" dirty="0"/>
                        <a:t>90.8</a:t>
                      </a:r>
                      <a:r>
                        <a:rPr lang="zh-CN" altLang="en-US" sz="1100" dirty="0"/>
                        <a:t> </a:t>
                      </a:r>
                      <a:r>
                        <a:rPr lang="en-US" sz="1100" dirty="0"/>
                        <a:t>s /</a:t>
                      </a:r>
                      <a:r>
                        <a:rPr lang="en-US" sz="1100" baseline="0" dirty="0"/>
                        <a:t> </a:t>
                      </a:r>
                      <a:r>
                        <a:rPr lang="en-US" altLang="zh-CN" sz="1100" baseline="0" dirty="0"/>
                        <a:t>4.8</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73.9</a:t>
                      </a:r>
                      <a:r>
                        <a:rPr lang="zh-CN" altLang="en-US" sz="1100" dirty="0"/>
                        <a:t> </a:t>
                      </a:r>
                      <a:r>
                        <a:rPr lang="en-US" sz="1100" dirty="0"/>
                        <a:t>s /</a:t>
                      </a:r>
                      <a:r>
                        <a:rPr lang="en-US" sz="1100" baseline="0" dirty="0"/>
                        <a:t> </a:t>
                      </a:r>
                      <a:r>
                        <a:rPr lang="en-US" altLang="zh-CN" sz="1100" baseline="0" dirty="0"/>
                        <a:t>3.9</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17.1</a:t>
                      </a:r>
                      <a:r>
                        <a:rPr lang="zh-CN" altLang="en-US" sz="1100" dirty="0"/>
                        <a:t> </a:t>
                      </a:r>
                      <a:r>
                        <a:rPr lang="en-US" sz="1100" dirty="0"/>
                        <a:t>s /</a:t>
                      </a:r>
                      <a:r>
                        <a:rPr lang="en-US" sz="1100" baseline="0" dirty="0"/>
                        <a:t> </a:t>
                      </a:r>
                      <a:r>
                        <a:rPr lang="en-US" altLang="zh-CN" sz="1100" baseline="0" dirty="0"/>
                        <a:t>1.1</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9.5</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0.5</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03"/>
                  </a:ext>
                </a:extLst>
              </a:tr>
              <a:tr h="188588">
                <a:tc>
                  <a:txBody>
                    <a:bodyPr/>
                    <a:lstStyle/>
                    <a:p>
                      <a:pPr algn="ctr"/>
                      <a:r>
                        <a:rPr lang="en-US" sz="1100"/>
                        <a:t>Orkut</a:t>
                      </a:r>
                      <a:endParaRPr lang="en-US" sz="1100" dirty="0"/>
                    </a:p>
                  </a:txBody>
                  <a:tcPr marL="35392" marR="35392" marT="17696" marB="17696"/>
                </a:tc>
                <a:tc>
                  <a:txBody>
                    <a:bodyPr/>
                    <a:lstStyle/>
                    <a:p>
                      <a:pPr algn="ctr"/>
                      <a:r>
                        <a:rPr lang="en-US" altLang="zh-CN" sz="1100" dirty="0"/>
                        <a:t>533</a:t>
                      </a:r>
                      <a:r>
                        <a:rPr lang="zh-CN" altLang="en-US" sz="1100" dirty="0"/>
                        <a:t> </a:t>
                      </a:r>
                      <a:r>
                        <a:rPr lang="en-US" sz="1100" dirty="0"/>
                        <a:t>s /</a:t>
                      </a:r>
                      <a:r>
                        <a:rPr lang="en-US" sz="1100" baseline="0" dirty="0"/>
                        <a:t> </a:t>
                      </a:r>
                      <a:r>
                        <a:rPr lang="en-US" altLang="zh-CN" sz="1100" baseline="0" dirty="0"/>
                        <a:t>17.7</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197</a:t>
                      </a:r>
                      <a:r>
                        <a:rPr lang="zh-CN" altLang="en-US" sz="1100" dirty="0"/>
                        <a:t> </a:t>
                      </a:r>
                      <a:r>
                        <a:rPr lang="en-US" sz="1100" dirty="0"/>
                        <a:t>s /</a:t>
                      </a:r>
                      <a:r>
                        <a:rPr lang="en-US" sz="1100" baseline="0" dirty="0"/>
                        <a:t> </a:t>
                      </a:r>
                      <a:r>
                        <a:rPr lang="en-US" altLang="zh-CN" sz="1100" baseline="0" dirty="0"/>
                        <a:t>15</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667</a:t>
                      </a:r>
                      <a:r>
                        <a:rPr lang="zh-CN" altLang="en-US" sz="1100" dirty="0"/>
                        <a:t> </a:t>
                      </a:r>
                      <a:r>
                        <a:rPr lang="en-US" sz="1100" dirty="0"/>
                        <a:t>s /</a:t>
                      </a:r>
                      <a:r>
                        <a:rPr lang="en-US" sz="1100" baseline="0" dirty="0"/>
                        <a:t> </a:t>
                      </a:r>
                      <a:r>
                        <a:rPr lang="en-US" altLang="zh-CN" sz="1100" baseline="0" dirty="0"/>
                        <a:t>2.3</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26.6</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1.2</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04"/>
                  </a:ext>
                </a:extLst>
              </a:tr>
              <a:tr h="188588">
                <a:tc>
                  <a:txBody>
                    <a:bodyPr/>
                    <a:lstStyle/>
                    <a:p>
                      <a:pPr algn="ctr"/>
                      <a:r>
                        <a:rPr lang="en-US" sz="1100"/>
                        <a:t>BTC</a:t>
                      </a:r>
                      <a:endParaRPr lang="en-US" sz="1100" dirty="0"/>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en-US" altLang="zh-CN" sz="1100" dirty="0"/>
                        <a:t>&gt;</a:t>
                      </a:r>
                      <a:r>
                        <a:rPr lang="zh-CN" altLang="en-US" sz="1100" dirty="0"/>
                        <a:t> </a:t>
                      </a:r>
                      <a:r>
                        <a:rPr lang="en-US" altLang="zh-CN" sz="1100" dirty="0"/>
                        <a:t>24</a:t>
                      </a:r>
                      <a:r>
                        <a:rPr lang="zh-CN" altLang="en-US" sz="1100" dirty="0"/>
                        <a:t> </a:t>
                      </a:r>
                      <a:r>
                        <a:rPr lang="en-US" altLang="zh-CN" sz="1100" dirty="0" err="1"/>
                        <a:t>hr</a:t>
                      </a:r>
                      <a:r>
                        <a:rPr lang="zh-CN" altLang="en-US" sz="1100" dirty="0"/>
                        <a:t> </a:t>
                      </a:r>
                      <a:r>
                        <a:rPr lang="en-US" altLang="zh-CN" sz="1100" dirty="0"/>
                        <a:t>/</a:t>
                      </a:r>
                      <a:r>
                        <a:rPr lang="zh-CN" altLang="en-US" sz="1100" dirty="0"/>
                        <a:t> </a:t>
                      </a:r>
                      <a:r>
                        <a:rPr lang="en-US" altLang="zh-CN" sz="1100" dirty="0"/>
                        <a:t>6.7</a:t>
                      </a:r>
                      <a:r>
                        <a:rPr lang="zh-CN" altLang="en-US" sz="1100" dirty="0"/>
                        <a:t> </a:t>
                      </a:r>
                      <a:r>
                        <a:rPr lang="en-US" altLang="zh-CN" sz="1100" dirty="0"/>
                        <a:t>GB</a:t>
                      </a:r>
                      <a:endParaRPr lang="en-US" sz="1100" dirty="0"/>
                    </a:p>
                  </a:txBody>
                  <a:tcPr marL="35392" marR="35392" marT="17696" marB="17696"/>
                </a:tc>
                <a:tc>
                  <a:txBody>
                    <a:bodyPr/>
                    <a:lstStyle/>
                    <a:p>
                      <a:pPr algn="ctr"/>
                      <a:r>
                        <a:rPr lang="en-US" altLang="zh-CN" sz="1100" dirty="0">
                          <a:solidFill>
                            <a:srgbClr val="FF0000"/>
                          </a:solidFill>
                        </a:rPr>
                        <a:t>181</a:t>
                      </a:r>
                      <a:r>
                        <a:rPr lang="zh-CN" altLang="en-US" sz="1100" dirty="0">
                          <a:solidFill>
                            <a:srgbClr val="FF0000"/>
                          </a:solidFill>
                        </a:rPr>
                        <a:t> </a:t>
                      </a:r>
                      <a:r>
                        <a:rPr lang="en-US" sz="1100" dirty="0">
                          <a:solidFill>
                            <a:srgbClr val="FF0000"/>
                          </a:solidFill>
                        </a:rPr>
                        <a:t>s /</a:t>
                      </a:r>
                      <a:r>
                        <a:rPr lang="zh-CN" altLang="en-US" sz="1100" dirty="0">
                          <a:solidFill>
                            <a:srgbClr val="FF0000"/>
                          </a:solidFill>
                        </a:rPr>
                        <a:t> </a:t>
                      </a:r>
                      <a:r>
                        <a:rPr lang="en-US" altLang="zh-CN" sz="1100" dirty="0">
                          <a:solidFill>
                            <a:srgbClr val="FF0000"/>
                          </a:solidFill>
                        </a:rPr>
                        <a:t>3</a:t>
                      </a:r>
                      <a:r>
                        <a:rPr lang="en-US" sz="1100" baseline="0" dirty="0">
                          <a:solidFill>
                            <a:srgbClr val="FF0000"/>
                          </a:solidFill>
                        </a:rPr>
                        <a:t> GB</a:t>
                      </a:r>
                      <a:endParaRPr lang="en-US" sz="1100" dirty="0">
                        <a:solidFill>
                          <a:srgbClr val="FF0000"/>
                        </a:solidFill>
                      </a:endParaRPr>
                    </a:p>
                  </a:txBody>
                  <a:tcPr marL="35392" marR="35392" marT="17696" marB="17696"/>
                </a:tc>
                <a:extLst>
                  <a:ext uri="{0D108BD9-81ED-4DB2-BD59-A6C34878D82A}">
                    <a16:rowId xmlns:a16="http://schemas.microsoft.com/office/drawing/2014/main" val="10005"/>
                  </a:ext>
                </a:extLst>
              </a:tr>
              <a:tr h="227934">
                <a:tc>
                  <a:txBody>
                    <a:bodyPr/>
                    <a:lstStyle/>
                    <a:p>
                      <a:pPr algn="ctr"/>
                      <a:r>
                        <a:rPr lang="en-US" sz="1100"/>
                        <a:t>Friendster</a:t>
                      </a:r>
                      <a:endParaRPr lang="en-US" sz="1100" dirty="0"/>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en-US" altLang="zh-CN" sz="1100" dirty="0"/>
                        <a:t>10915</a:t>
                      </a:r>
                      <a:r>
                        <a:rPr lang="zh-CN" altLang="en-US" sz="1100" dirty="0"/>
                        <a:t> </a:t>
                      </a:r>
                      <a:r>
                        <a:rPr lang="en-US" altLang="zh-CN" sz="1100" dirty="0"/>
                        <a:t>s</a:t>
                      </a:r>
                      <a:r>
                        <a:rPr lang="zh-CN" altLang="en-US" sz="1100" dirty="0"/>
                        <a:t> </a:t>
                      </a:r>
                      <a:r>
                        <a:rPr lang="en-US" altLang="zh-CN" sz="1100" dirty="0"/>
                        <a:t>/</a:t>
                      </a:r>
                      <a:r>
                        <a:rPr lang="zh-CN" altLang="en-US" sz="1100" dirty="0"/>
                        <a:t> </a:t>
                      </a:r>
                      <a:r>
                        <a:rPr lang="en-US" altLang="zh-CN" sz="1100" dirty="0"/>
                        <a:t>9.2</a:t>
                      </a:r>
                      <a:r>
                        <a:rPr lang="zh-CN" altLang="en-US" sz="1100" dirty="0"/>
                        <a:t> </a:t>
                      </a:r>
                      <a:r>
                        <a:rPr lang="en-US" altLang="zh-CN" sz="1100" dirty="0"/>
                        <a:t>GB</a:t>
                      </a:r>
                      <a:endParaRPr lang="en-US" sz="1100" dirty="0"/>
                    </a:p>
                  </a:txBody>
                  <a:tcPr marL="35392" marR="35392" marT="17696" marB="17696"/>
                </a:tc>
                <a:tc>
                  <a:txBody>
                    <a:bodyPr/>
                    <a:lstStyle/>
                    <a:p>
                      <a:pPr algn="ctr"/>
                      <a:r>
                        <a:rPr lang="en-US" altLang="zh-CN" sz="1100" dirty="0">
                          <a:solidFill>
                            <a:srgbClr val="FF0000"/>
                          </a:solidFill>
                        </a:rPr>
                        <a:t>516</a:t>
                      </a:r>
                      <a:r>
                        <a:rPr lang="zh-CN" altLang="en-US" sz="1100" baseline="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3.1</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06"/>
                  </a:ext>
                </a:extLst>
              </a:tr>
              <a:tr h="188588">
                <a:tc>
                  <a:txBody>
                    <a:bodyPr/>
                    <a:lstStyle/>
                    <a:p>
                      <a:pPr algn="l"/>
                      <a:r>
                        <a:rPr lang="en-US" sz="1100" b="1" baseline="0" dirty="0"/>
                        <a:t>(b) MCF :</a:t>
                      </a:r>
                      <a:endParaRPr lang="en-US" sz="1100" b="1" dirty="0"/>
                    </a:p>
                  </a:txBody>
                  <a:tcPr marL="35392" marR="35392" marT="17696" marB="17696"/>
                </a:tc>
                <a:tc>
                  <a:txBody>
                    <a:bodyPr/>
                    <a:lstStyle/>
                    <a:p>
                      <a:pPr algn="ctr"/>
                      <a:endParaRPr lang="en-US" sz="1100" dirty="0"/>
                    </a:p>
                  </a:txBody>
                  <a:tcPr marL="35392" marR="35392" marT="17696" marB="17696"/>
                </a:tc>
                <a:tc>
                  <a:txBody>
                    <a:bodyPr/>
                    <a:lstStyle/>
                    <a:p>
                      <a:pPr algn="ctr"/>
                      <a:endParaRPr lang="en-US" sz="1100"/>
                    </a:p>
                  </a:txBody>
                  <a:tcPr marL="35392" marR="35392" marT="17696" marB="17696"/>
                </a:tc>
                <a:tc>
                  <a:txBody>
                    <a:bodyPr/>
                    <a:lstStyle/>
                    <a:p>
                      <a:pPr algn="ctr"/>
                      <a:endParaRPr lang="en-US" sz="1100" dirty="0"/>
                    </a:p>
                  </a:txBody>
                  <a:tcPr marL="35392" marR="35392" marT="17696" marB="17696"/>
                </a:tc>
                <a:tc>
                  <a:txBody>
                    <a:bodyPr/>
                    <a:lstStyle/>
                    <a:p>
                      <a:pPr algn="ctr"/>
                      <a:endParaRPr lang="en-US" sz="1100" dirty="0">
                        <a:solidFill>
                          <a:srgbClr val="FF0000"/>
                        </a:solidFill>
                      </a:endParaRPr>
                    </a:p>
                  </a:txBody>
                  <a:tcPr marL="35392" marR="35392" marT="17696" marB="17696"/>
                </a:tc>
                <a:extLst>
                  <a:ext uri="{0D108BD9-81ED-4DB2-BD59-A6C34878D82A}">
                    <a16:rowId xmlns:a16="http://schemas.microsoft.com/office/drawing/2014/main" val="10007"/>
                  </a:ext>
                </a:extLst>
              </a:tr>
              <a:tr h="188588">
                <a:tc>
                  <a:txBody>
                    <a:bodyPr/>
                    <a:lstStyle/>
                    <a:p>
                      <a:pPr algn="ctr"/>
                      <a:r>
                        <a:rPr lang="en-US" sz="1100"/>
                        <a:t>Youtube</a:t>
                      </a:r>
                      <a:endParaRPr lang="en-US" sz="1100" dirty="0"/>
                    </a:p>
                  </a:txBody>
                  <a:tcPr marL="35392" marR="35392" marT="17696" marB="17696"/>
                </a:tc>
                <a:tc>
                  <a:txBody>
                    <a:bodyPr/>
                    <a:lstStyle/>
                    <a:p>
                      <a:pPr algn="ctr"/>
                      <a:r>
                        <a:rPr lang="en-US" altLang="zh-CN" sz="1100" dirty="0"/>
                        <a:t>58.8</a:t>
                      </a:r>
                      <a:r>
                        <a:rPr lang="zh-CN" altLang="en-US" sz="1100" dirty="0"/>
                        <a:t> </a:t>
                      </a:r>
                      <a:r>
                        <a:rPr lang="en-US" sz="1100" dirty="0"/>
                        <a:t>s /</a:t>
                      </a:r>
                      <a:r>
                        <a:rPr lang="en-US" sz="1100" baseline="0" dirty="0"/>
                        <a:t> </a:t>
                      </a:r>
                      <a:r>
                        <a:rPr lang="en-US" altLang="zh-CN" sz="1100" baseline="0" dirty="0"/>
                        <a:t>4.7</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177</a:t>
                      </a:r>
                      <a:r>
                        <a:rPr lang="zh-CN" altLang="en-US" sz="1100" dirty="0"/>
                        <a:t> </a:t>
                      </a:r>
                      <a:r>
                        <a:rPr lang="en-US" sz="1100" dirty="0"/>
                        <a:t>s /</a:t>
                      </a:r>
                      <a:r>
                        <a:rPr lang="en-US" sz="1100" baseline="0" dirty="0"/>
                        <a:t> </a:t>
                      </a:r>
                      <a:r>
                        <a:rPr lang="en-US" altLang="zh-CN" sz="1100" baseline="0" dirty="0"/>
                        <a:t>6.2</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13.7</a:t>
                      </a:r>
                      <a:r>
                        <a:rPr lang="zh-CN" altLang="en-US" sz="1100" dirty="0"/>
                        <a:t> </a:t>
                      </a:r>
                      <a:r>
                        <a:rPr lang="en-US" sz="1100" dirty="0"/>
                        <a:t>s /</a:t>
                      </a:r>
                      <a:r>
                        <a:rPr lang="en-US" sz="1100" baseline="0" dirty="0"/>
                        <a:t> </a:t>
                      </a:r>
                      <a:r>
                        <a:rPr lang="en-US" altLang="zh-CN" sz="1100" baseline="0" dirty="0"/>
                        <a:t>1</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10.4</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0.5</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08"/>
                  </a:ext>
                </a:extLst>
              </a:tr>
              <a:tr h="188588">
                <a:tc>
                  <a:txBody>
                    <a:bodyPr/>
                    <a:lstStyle/>
                    <a:p>
                      <a:pPr algn="ctr"/>
                      <a:r>
                        <a:rPr lang="en-US" sz="1100"/>
                        <a:t>Skitter</a:t>
                      </a:r>
                      <a:endParaRPr lang="en-US" sz="1100" dirty="0"/>
                    </a:p>
                  </a:txBody>
                  <a:tcPr marL="35392" marR="35392" marT="17696" marB="17696"/>
                </a:tc>
                <a:tc>
                  <a:txBody>
                    <a:bodyPr/>
                    <a:lstStyle/>
                    <a:p>
                      <a:pPr algn="ctr"/>
                      <a:r>
                        <a:rPr lang="en-US" altLang="zh-CN" sz="1100" dirty="0"/>
                        <a:t>145</a:t>
                      </a:r>
                      <a:r>
                        <a:rPr lang="zh-CN" altLang="en-US" sz="1100" dirty="0"/>
                        <a:t> </a:t>
                      </a:r>
                      <a:r>
                        <a:rPr lang="en-US" sz="1100" dirty="0"/>
                        <a:t>s /</a:t>
                      </a:r>
                      <a:r>
                        <a:rPr lang="en-US" sz="1100" baseline="0" dirty="0"/>
                        <a:t> </a:t>
                      </a:r>
                      <a:r>
                        <a:rPr lang="en-US" altLang="zh-CN" sz="1100" baseline="0" dirty="0"/>
                        <a:t>4.9</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en-US" altLang="zh-CN" sz="1100" dirty="0"/>
                        <a:t>26.2</a:t>
                      </a:r>
                      <a:r>
                        <a:rPr lang="zh-CN" altLang="en-US" sz="1100" dirty="0"/>
                        <a:t> </a:t>
                      </a:r>
                      <a:r>
                        <a:rPr lang="en-US" sz="1100" dirty="0"/>
                        <a:t>s /</a:t>
                      </a:r>
                      <a:r>
                        <a:rPr lang="en-US" sz="1100" baseline="0" dirty="0"/>
                        <a:t> </a:t>
                      </a:r>
                      <a:r>
                        <a:rPr lang="en-US" altLang="zh-CN" sz="1100" baseline="0" dirty="0"/>
                        <a:t>1.2</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85.6</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0.6</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09"/>
                  </a:ext>
                </a:extLst>
              </a:tr>
              <a:tr h="188588">
                <a:tc>
                  <a:txBody>
                    <a:bodyPr/>
                    <a:lstStyle/>
                    <a:p>
                      <a:pPr algn="ctr"/>
                      <a:r>
                        <a:rPr lang="en-US" sz="1100"/>
                        <a:t>Orkut</a:t>
                      </a:r>
                      <a:endParaRPr lang="en-US" sz="1100" dirty="0"/>
                    </a:p>
                  </a:txBody>
                  <a:tcPr marL="35392" marR="35392" marT="17696" marB="17696"/>
                </a:tc>
                <a:tc>
                  <a:txBody>
                    <a:bodyPr/>
                    <a:lstStyle/>
                    <a:p>
                      <a:pPr algn="ctr"/>
                      <a:r>
                        <a:rPr lang="en-US" altLang="zh-CN" sz="1100" dirty="0"/>
                        <a:t>2007</a:t>
                      </a:r>
                      <a:r>
                        <a:rPr lang="zh-CN" altLang="en-US" sz="1100" dirty="0"/>
                        <a:t> </a:t>
                      </a:r>
                      <a:r>
                        <a:rPr lang="en-US" sz="1100" dirty="0"/>
                        <a:t>s /</a:t>
                      </a:r>
                      <a:r>
                        <a:rPr lang="en-US" sz="1100" baseline="0" dirty="0"/>
                        <a:t> </a:t>
                      </a:r>
                      <a:r>
                        <a:rPr lang="en-US" altLang="zh-CN" sz="1100" baseline="0" dirty="0"/>
                        <a:t>44.7</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zh-CN" altLang="en-US" sz="1100" dirty="0"/>
                        <a:t> </a:t>
                      </a:r>
                      <a:r>
                        <a:rPr lang="en-US" altLang="zh-CN" sz="1100" dirty="0"/>
                        <a:t>691</a:t>
                      </a:r>
                      <a:r>
                        <a:rPr lang="zh-CN" altLang="en-US" sz="1100" dirty="0"/>
                        <a:t> </a:t>
                      </a:r>
                      <a:r>
                        <a:rPr lang="en-US" sz="1100" dirty="0"/>
                        <a:t>s /</a:t>
                      </a:r>
                      <a:r>
                        <a:rPr lang="en-US" sz="1100" baseline="0" dirty="0"/>
                        <a:t> </a:t>
                      </a:r>
                      <a:r>
                        <a:rPr lang="en-US" altLang="zh-CN" sz="1100" baseline="0" dirty="0"/>
                        <a:t>2.5</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95.9</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1.3</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10"/>
                  </a:ext>
                </a:extLst>
              </a:tr>
              <a:tr h="188588">
                <a:tc>
                  <a:txBody>
                    <a:bodyPr/>
                    <a:lstStyle/>
                    <a:p>
                      <a:pPr algn="ctr"/>
                      <a:r>
                        <a:rPr lang="en-US" sz="1100" dirty="0"/>
                        <a:t>BTC</a:t>
                      </a:r>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en-US" altLang="zh-CN" sz="1100" dirty="0"/>
                        <a:t>&gt;</a:t>
                      </a:r>
                      <a:r>
                        <a:rPr lang="zh-CN" altLang="en-US" sz="1100" dirty="0"/>
                        <a:t> </a:t>
                      </a:r>
                      <a:r>
                        <a:rPr lang="en-US" altLang="zh-CN" sz="1100" dirty="0"/>
                        <a:t>24</a:t>
                      </a:r>
                      <a:r>
                        <a:rPr lang="zh-CN" altLang="en-US" sz="1100" dirty="0"/>
                        <a:t> </a:t>
                      </a:r>
                      <a:r>
                        <a:rPr lang="en-US" altLang="zh-CN" sz="1100" dirty="0" err="1"/>
                        <a:t>hr</a:t>
                      </a:r>
                      <a:r>
                        <a:rPr lang="zh-CN" altLang="en-US" sz="1100" dirty="0"/>
                        <a:t> </a:t>
                      </a:r>
                      <a:r>
                        <a:rPr lang="en-US" altLang="zh-CN" sz="1100" dirty="0"/>
                        <a:t>/</a:t>
                      </a:r>
                      <a:r>
                        <a:rPr lang="zh-CN" altLang="en-US" sz="1100" dirty="0"/>
                        <a:t> </a:t>
                      </a:r>
                      <a:r>
                        <a:rPr lang="en-US" altLang="zh-CN" sz="1100" dirty="0"/>
                        <a:t>7.3</a:t>
                      </a:r>
                      <a:r>
                        <a:rPr lang="zh-CN" altLang="en-US" sz="1100" dirty="0"/>
                        <a:t> </a:t>
                      </a:r>
                      <a:r>
                        <a:rPr lang="en-US" altLang="zh-CN" sz="1100" dirty="0"/>
                        <a:t>GB</a:t>
                      </a:r>
                      <a:endParaRPr lang="en-US" sz="1100" dirty="0"/>
                    </a:p>
                  </a:txBody>
                  <a:tcPr marL="35392" marR="35392" marT="17696" marB="17696"/>
                </a:tc>
                <a:tc>
                  <a:txBody>
                    <a:bodyPr/>
                    <a:lstStyle/>
                    <a:p>
                      <a:pPr algn="ctr"/>
                      <a:r>
                        <a:rPr lang="en-US" altLang="zh-CN" sz="1100" dirty="0">
                          <a:solidFill>
                            <a:srgbClr val="FF0000"/>
                          </a:solidFill>
                        </a:rPr>
                        <a:t>1831</a:t>
                      </a:r>
                      <a:r>
                        <a:rPr lang="zh-CN" altLang="en-US" sz="1100" baseline="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3</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11"/>
                  </a:ext>
                </a:extLst>
              </a:tr>
              <a:tr h="227934">
                <a:tc>
                  <a:txBody>
                    <a:bodyPr/>
                    <a:lstStyle/>
                    <a:p>
                      <a:pPr algn="ctr"/>
                      <a:r>
                        <a:rPr lang="en-US" sz="1100" dirty="0"/>
                        <a:t>Friendster</a:t>
                      </a:r>
                    </a:p>
                  </a:txBody>
                  <a:tcPr marL="35392" marR="35392" marT="17696" marB="17696"/>
                </a:tc>
                <a:tc>
                  <a:txBody>
                    <a:bodyPr/>
                    <a:lstStyle/>
                    <a:p>
                      <a:pPr marL="0" marR="0" indent="0" algn="ctr" defTabSz="1645920" rtl="0" eaLnBrk="1" fontAlgn="auto" latinLnBrk="0" hangingPunct="1">
                        <a:lnSpc>
                          <a:spcPct val="100000"/>
                        </a:lnSpc>
                        <a:spcBef>
                          <a:spcPts val="0"/>
                        </a:spcBef>
                        <a:spcAft>
                          <a:spcPts val="0"/>
                        </a:spcAft>
                        <a:buClrTx/>
                        <a:buSzTx/>
                        <a:buFontTx/>
                        <a:buNone/>
                        <a:tabLst/>
                        <a:defRPr/>
                      </a:pPr>
                      <a:r>
                        <a:rPr lang="en-US" altLang="zh-CN" sz="1100" dirty="0"/>
                        <a:t>x</a:t>
                      </a:r>
                      <a:endParaRPr lang="en-US" sz="1100" baseline="0" dirty="0"/>
                    </a:p>
                  </a:txBody>
                  <a:tcPr marL="35392" marR="35392" marT="17696" marB="17696"/>
                </a:tc>
                <a:tc>
                  <a:txBody>
                    <a:bodyPr/>
                    <a:lstStyle/>
                    <a:p>
                      <a:pPr algn="ctr"/>
                      <a:r>
                        <a:rPr lang="en-US" altLang="zh-CN" sz="1100" dirty="0"/>
                        <a:t>x</a:t>
                      </a:r>
                      <a:endParaRPr lang="en-US" sz="1100" dirty="0"/>
                    </a:p>
                  </a:txBody>
                  <a:tcPr marL="35392" marR="35392" marT="17696" marB="17696"/>
                </a:tc>
                <a:tc>
                  <a:txBody>
                    <a:bodyPr/>
                    <a:lstStyle/>
                    <a:p>
                      <a:pPr algn="ctr"/>
                      <a:r>
                        <a:rPr lang="en-US" altLang="zh-CN" sz="1100" dirty="0"/>
                        <a:t>10644</a:t>
                      </a:r>
                      <a:r>
                        <a:rPr lang="zh-CN" altLang="en-US" sz="1100" dirty="0"/>
                        <a:t> </a:t>
                      </a:r>
                      <a:r>
                        <a:rPr lang="en-US" sz="1100" dirty="0"/>
                        <a:t>s /</a:t>
                      </a:r>
                      <a:r>
                        <a:rPr lang="en-US" sz="1100" baseline="0" dirty="0"/>
                        <a:t> </a:t>
                      </a:r>
                      <a:r>
                        <a:rPr lang="en-US" altLang="zh-CN" sz="1100" baseline="0" dirty="0"/>
                        <a:t>7.4</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252</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3.4</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12"/>
                  </a:ext>
                </a:extLst>
              </a:tr>
              <a:tr h="188588">
                <a:tc>
                  <a:txBody>
                    <a:bodyPr/>
                    <a:lstStyle/>
                    <a:p>
                      <a:pPr algn="l"/>
                      <a:r>
                        <a:rPr lang="en-US" sz="1100" b="1" baseline="0" dirty="0"/>
                        <a:t>(c) GM :</a:t>
                      </a:r>
                      <a:endParaRPr lang="en-US" sz="1100" b="1" dirty="0"/>
                    </a:p>
                  </a:txBody>
                  <a:tcPr marL="35392" marR="35392" marT="17696" marB="17696"/>
                </a:tc>
                <a:tc>
                  <a:txBody>
                    <a:bodyPr/>
                    <a:lstStyle/>
                    <a:p>
                      <a:pPr algn="ctr"/>
                      <a:endParaRPr lang="en-US" sz="1100"/>
                    </a:p>
                  </a:txBody>
                  <a:tcPr marL="35392" marR="35392" marT="17696" marB="17696"/>
                </a:tc>
                <a:tc>
                  <a:txBody>
                    <a:bodyPr/>
                    <a:lstStyle/>
                    <a:p>
                      <a:pPr algn="ctr"/>
                      <a:endParaRPr lang="en-US" sz="1100"/>
                    </a:p>
                  </a:txBody>
                  <a:tcPr marL="35392" marR="35392" marT="17696" marB="17696"/>
                </a:tc>
                <a:tc>
                  <a:txBody>
                    <a:bodyPr/>
                    <a:lstStyle/>
                    <a:p>
                      <a:pPr algn="ctr"/>
                      <a:endParaRPr lang="en-US" sz="1100"/>
                    </a:p>
                  </a:txBody>
                  <a:tcPr marL="35392" marR="35392" marT="17696" marB="17696"/>
                </a:tc>
                <a:tc>
                  <a:txBody>
                    <a:bodyPr/>
                    <a:lstStyle/>
                    <a:p>
                      <a:pPr algn="ctr"/>
                      <a:endParaRPr lang="en-US" sz="1100" dirty="0">
                        <a:solidFill>
                          <a:srgbClr val="FF0000"/>
                        </a:solidFill>
                      </a:endParaRPr>
                    </a:p>
                  </a:txBody>
                  <a:tcPr marL="35392" marR="35392" marT="17696" marB="17696"/>
                </a:tc>
                <a:extLst>
                  <a:ext uri="{0D108BD9-81ED-4DB2-BD59-A6C34878D82A}">
                    <a16:rowId xmlns:a16="http://schemas.microsoft.com/office/drawing/2014/main" val="10013"/>
                  </a:ext>
                </a:extLst>
              </a:tr>
              <a:tr h="188588">
                <a:tc>
                  <a:txBody>
                    <a:bodyPr/>
                    <a:lstStyle/>
                    <a:p>
                      <a:pPr algn="ctr"/>
                      <a:r>
                        <a:rPr lang="en-US" sz="1100"/>
                        <a:t>Youtube</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en-US" altLang="zh-CN" sz="1100" dirty="0"/>
                        <a:t>13.2</a:t>
                      </a:r>
                      <a:r>
                        <a:rPr lang="zh-CN" altLang="en-US" sz="1100" dirty="0"/>
                        <a:t> </a:t>
                      </a:r>
                      <a:r>
                        <a:rPr lang="en-US" sz="1100" dirty="0"/>
                        <a:t>s /</a:t>
                      </a:r>
                      <a:r>
                        <a:rPr lang="zh-CN" altLang="en-US" sz="1100" dirty="0"/>
                        <a:t> </a:t>
                      </a:r>
                      <a:r>
                        <a:rPr lang="en-US" altLang="zh-CN" sz="1100" dirty="0"/>
                        <a:t>0.8</a:t>
                      </a:r>
                      <a:r>
                        <a:rPr lang="en-US" sz="1100" baseline="0" dirty="0"/>
                        <a:t> GB</a:t>
                      </a:r>
                      <a:endParaRPr lang="en-US" sz="1100" dirty="0"/>
                    </a:p>
                  </a:txBody>
                  <a:tcPr marL="35392" marR="35392" marT="17696" marB="17696"/>
                </a:tc>
                <a:tc>
                  <a:txBody>
                    <a:bodyPr/>
                    <a:lstStyle/>
                    <a:p>
                      <a:pPr algn="ctr"/>
                      <a:r>
                        <a:rPr lang="en-US" altLang="zh-CN" sz="1100" dirty="0">
                          <a:solidFill>
                            <a:srgbClr val="FF0000"/>
                          </a:solidFill>
                        </a:rPr>
                        <a:t>5.2</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0.5</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14"/>
                  </a:ext>
                </a:extLst>
              </a:tr>
              <a:tr h="188588">
                <a:tc>
                  <a:txBody>
                    <a:bodyPr/>
                    <a:lstStyle/>
                    <a:p>
                      <a:pPr algn="ctr"/>
                      <a:r>
                        <a:rPr lang="en-US" sz="1100"/>
                        <a:t>Skitter</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en-US" altLang="zh-CN" sz="1100" dirty="0"/>
                        <a:t>13.9</a:t>
                      </a:r>
                      <a:r>
                        <a:rPr lang="zh-CN" altLang="en-US" sz="1100" dirty="0"/>
                        <a:t> </a:t>
                      </a:r>
                      <a:r>
                        <a:rPr lang="en-US" sz="1100" dirty="0"/>
                        <a:t>s /</a:t>
                      </a:r>
                      <a:r>
                        <a:rPr lang="en-US" sz="1100" baseline="0" dirty="0"/>
                        <a:t> </a:t>
                      </a:r>
                      <a:r>
                        <a:rPr lang="en-US" altLang="zh-CN" sz="1100" baseline="0" dirty="0"/>
                        <a:t>1.1</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7.8</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0.6</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15"/>
                  </a:ext>
                </a:extLst>
              </a:tr>
              <a:tr h="188588">
                <a:tc>
                  <a:txBody>
                    <a:bodyPr/>
                    <a:lstStyle/>
                    <a:p>
                      <a:pPr algn="ctr"/>
                      <a:r>
                        <a:rPr lang="en-US" sz="1100"/>
                        <a:t>Orkut</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en-US" altLang="zh-CN" sz="1100" dirty="0"/>
                        <a:t>66.2</a:t>
                      </a:r>
                      <a:r>
                        <a:rPr lang="zh-CN" altLang="en-US" sz="1100" baseline="0" dirty="0"/>
                        <a:t> </a:t>
                      </a:r>
                      <a:r>
                        <a:rPr lang="en-US" sz="1100" dirty="0"/>
                        <a:t>s /</a:t>
                      </a:r>
                      <a:r>
                        <a:rPr lang="zh-CN" altLang="en-US" sz="1100" dirty="0"/>
                        <a:t> </a:t>
                      </a:r>
                      <a:r>
                        <a:rPr lang="en-US" altLang="zh-CN" sz="1100" dirty="0"/>
                        <a:t>2.2</a:t>
                      </a:r>
                      <a:r>
                        <a:rPr lang="en-US" sz="1100" baseline="0" dirty="0"/>
                        <a:t> GB</a:t>
                      </a:r>
                      <a:endParaRPr lang="en-US" sz="1100" dirty="0"/>
                    </a:p>
                  </a:txBody>
                  <a:tcPr marL="35392" marR="35392" marT="17696" marB="17696"/>
                </a:tc>
                <a:tc>
                  <a:txBody>
                    <a:bodyPr/>
                    <a:lstStyle/>
                    <a:p>
                      <a:pPr algn="ctr"/>
                      <a:r>
                        <a:rPr lang="en-US" altLang="zh-CN" sz="1100" dirty="0">
                          <a:solidFill>
                            <a:srgbClr val="FF0000"/>
                          </a:solidFill>
                        </a:rPr>
                        <a:t>46.7</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1.5</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16"/>
                  </a:ext>
                </a:extLst>
              </a:tr>
              <a:tr h="188588">
                <a:tc>
                  <a:txBody>
                    <a:bodyPr/>
                    <a:lstStyle/>
                    <a:p>
                      <a:pPr algn="ctr"/>
                      <a:r>
                        <a:rPr lang="en-US" sz="1100"/>
                        <a:t>BTC</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en-US" altLang="zh-CN" sz="1100" dirty="0"/>
                        <a:t>&gt;</a:t>
                      </a:r>
                      <a:r>
                        <a:rPr lang="zh-CN" altLang="en-US" sz="1100" dirty="0"/>
                        <a:t> </a:t>
                      </a:r>
                      <a:r>
                        <a:rPr lang="en-US" altLang="zh-CN" sz="1100" dirty="0"/>
                        <a:t>24</a:t>
                      </a:r>
                      <a:r>
                        <a:rPr lang="zh-CN" altLang="en-US" sz="1100" dirty="0"/>
                        <a:t> </a:t>
                      </a:r>
                      <a:r>
                        <a:rPr lang="en-US" altLang="zh-CN" sz="1100" dirty="0" err="1"/>
                        <a:t>hr</a:t>
                      </a:r>
                      <a:r>
                        <a:rPr lang="zh-CN" altLang="en-US" sz="1100" dirty="0"/>
                        <a:t> </a:t>
                      </a:r>
                      <a:r>
                        <a:rPr lang="en-US" altLang="zh-CN" sz="1100" dirty="0"/>
                        <a:t>/</a:t>
                      </a:r>
                      <a:r>
                        <a:rPr lang="zh-CN" altLang="en-US" sz="1100" dirty="0"/>
                        <a:t> </a:t>
                      </a:r>
                      <a:r>
                        <a:rPr lang="en-US" altLang="zh-CN" sz="1100" dirty="0"/>
                        <a:t>6</a:t>
                      </a:r>
                      <a:r>
                        <a:rPr lang="zh-CN" altLang="en-US" sz="1100" dirty="0"/>
                        <a:t> </a:t>
                      </a:r>
                      <a:r>
                        <a:rPr lang="en-US" altLang="zh-CN" sz="1100" dirty="0"/>
                        <a:t>GB</a:t>
                      </a:r>
                      <a:endParaRPr lang="en-US" sz="1100" dirty="0"/>
                    </a:p>
                  </a:txBody>
                  <a:tcPr marL="35392" marR="35392" marT="17696" marB="17696"/>
                </a:tc>
                <a:tc>
                  <a:txBody>
                    <a:bodyPr/>
                    <a:lstStyle/>
                    <a:p>
                      <a:pPr algn="ctr"/>
                      <a:r>
                        <a:rPr lang="en-US" altLang="zh-CN" sz="1100" dirty="0">
                          <a:solidFill>
                            <a:srgbClr val="FF0000"/>
                          </a:solidFill>
                        </a:rPr>
                        <a:t>153</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4.4</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17"/>
                  </a:ext>
                </a:extLst>
              </a:tr>
              <a:tr h="227934">
                <a:tc>
                  <a:txBody>
                    <a:bodyPr/>
                    <a:lstStyle/>
                    <a:p>
                      <a:pPr algn="ctr"/>
                      <a:r>
                        <a:rPr lang="en-US" sz="1100" dirty="0"/>
                        <a:t>Friendster</a:t>
                      </a:r>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mr-IN" sz="1100" dirty="0"/>
                        <a:t>–</a:t>
                      </a:r>
                      <a:endParaRPr lang="en-US" sz="1100" dirty="0"/>
                    </a:p>
                  </a:txBody>
                  <a:tcPr marL="35392" marR="35392" marT="17696" marB="17696"/>
                </a:tc>
                <a:tc>
                  <a:txBody>
                    <a:bodyPr/>
                    <a:lstStyle/>
                    <a:p>
                      <a:pPr algn="ctr"/>
                      <a:r>
                        <a:rPr lang="en-US" altLang="zh-CN" sz="1100" dirty="0"/>
                        <a:t>3669</a:t>
                      </a:r>
                      <a:r>
                        <a:rPr lang="zh-CN" altLang="en-US" sz="1100" dirty="0"/>
                        <a:t> </a:t>
                      </a:r>
                      <a:r>
                        <a:rPr lang="en-US" sz="1100" dirty="0"/>
                        <a:t>s /</a:t>
                      </a:r>
                      <a:r>
                        <a:rPr lang="en-US" sz="1100" baseline="0" dirty="0"/>
                        <a:t> </a:t>
                      </a:r>
                      <a:r>
                        <a:rPr lang="en-US" altLang="zh-CN" sz="1100" baseline="0" dirty="0"/>
                        <a:t>9.2</a:t>
                      </a:r>
                      <a:r>
                        <a:rPr lang="zh-CN" altLang="en-US" sz="1100" baseline="0" dirty="0"/>
                        <a:t> </a:t>
                      </a:r>
                      <a:r>
                        <a:rPr lang="en-US" sz="1100" baseline="0" dirty="0"/>
                        <a:t>GB</a:t>
                      </a:r>
                      <a:endParaRPr lang="en-US" sz="1100" dirty="0"/>
                    </a:p>
                  </a:txBody>
                  <a:tcPr marL="35392" marR="35392" marT="17696" marB="17696"/>
                </a:tc>
                <a:tc>
                  <a:txBody>
                    <a:bodyPr/>
                    <a:lstStyle/>
                    <a:p>
                      <a:pPr algn="ctr"/>
                      <a:r>
                        <a:rPr lang="en-US" altLang="zh-CN" sz="1100" dirty="0">
                          <a:solidFill>
                            <a:srgbClr val="FF0000"/>
                          </a:solidFill>
                        </a:rPr>
                        <a:t>1762</a:t>
                      </a:r>
                      <a:r>
                        <a:rPr lang="zh-CN" altLang="en-US" sz="1100" dirty="0">
                          <a:solidFill>
                            <a:srgbClr val="FF0000"/>
                          </a:solidFill>
                        </a:rPr>
                        <a:t> </a:t>
                      </a:r>
                      <a:r>
                        <a:rPr lang="en-US" sz="1100" dirty="0">
                          <a:solidFill>
                            <a:srgbClr val="FF0000"/>
                          </a:solidFill>
                        </a:rPr>
                        <a:t>s /</a:t>
                      </a:r>
                      <a:r>
                        <a:rPr lang="en-US" sz="1100" baseline="0" dirty="0">
                          <a:solidFill>
                            <a:srgbClr val="FF0000"/>
                          </a:solidFill>
                        </a:rPr>
                        <a:t> </a:t>
                      </a:r>
                      <a:r>
                        <a:rPr lang="en-US" altLang="zh-CN" sz="1100" baseline="0" dirty="0">
                          <a:solidFill>
                            <a:srgbClr val="FF0000"/>
                          </a:solidFill>
                        </a:rPr>
                        <a:t>7</a:t>
                      </a:r>
                      <a:r>
                        <a:rPr lang="zh-CN" altLang="en-US" sz="1100" baseline="0" dirty="0">
                          <a:solidFill>
                            <a:srgbClr val="FF0000"/>
                          </a:solidFill>
                        </a:rPr>
                        <a:t> </a:t>
                      </a:r>
                      <a:r>
                        <a:rPr lang="en-US" sz="1100" baseline="0" dirty="0">
                          <a:solidFill>
                            <a:srgbClr val="FF0000"/>
                          </a:solidFill>
                        </a:rPr>
                        <a:t>GB</a:t>
                      </a:r>
                      <a:endParaRPr lang="en-US" sz="1100" dirty="0">
                        <a:solidFill>
                          <a:srgbClr val="FF0000"/>
                        </a:solidFill>
                      </a:endParaRPr>
                    </a:p>
                  </a:txBody>
                  <a:tcPr marL="35392" marR="35392" marT="17696" marB="17696"/>
                </a:tc>
                <a:extLst>
                  <a:ext uri="{0D108BD9-81ED-4DB2-BD59-A6C34878D82A}">
                    <a16:rowId xmlns:a16="http://schemas.microsoft.com/office/drawing/2014/main" val="10018"/>
                  </a:ext>
                </a:extLst>
              </a:tr>
            </a:tbl>
          </a:graphicData>
        </a:graphic>
      </p:graphicFrame>
      <p:sp>
        <p:nvSpPr>
          <p:cNvPr id="14" name="TextBox 13"/>
          <p:cNvSpPr txBox="1"/>
          <p:nvPr/>
        </p:nvSpPr>
        <p:spPr>
          <a:xfrm>
            <a:off x="1446566" y="6497218"/>
            <a:ext cx="4608512" cy="276999"/>
          </a:xfrm>
          <a:prstGeom prst="rect">
            <a:avLst/>
          </a:prstGeom>
          <a:noFill/>
        </p:spPr>
        <p:txBody>
          <a:bodyPr wrap="square" rtlCol="0">
            <a:spAutoFit/>
          </a:bodyPr>
          <a:lstStyle/>
          <a:p>
            <a:r>
              <a:rPr lang="en-US" sz="1200" b="1" dirty="0"/>
              <a:t>Note:</a:t>
            </a:r>
            <a:r>
              <a:rPr lang="en-US" sz="1200" dirty="0"/>
              <a:t>	</a:t>
            </a:r>
            <a:r>
              <a:rPr lang="zh-CN" altLang="en-US" sz="1200" dirty="0"/>
              <a:t> </a:t>
            </a:r>
            <a:r>
              <a:rPr lang="en-US" sz="1200" dirty="0"/>
              <a:t>(1) </a:t>
            </a:r>
            <a:r>
              <a:rPr lang="en-US" altLang="zh-CN" sz="1200" dirty="0"/>
              <a:t>x</a:t>
            </a:r>
            <a:r>
              <a:rPr lang="zh-CN" altLang="en-US" sz="1200" dirty="0"/>
              <a:t> </a:t>
            </a:r>
            <a:r>
              <a:rPr lang="en-US" sz="1200" dirty="0"/>
              <a:t>= Out of memory;</a:t>
            </a:r>
            <a:r>
              <a:rPr lang="zh-CN" altLang="en-US" sz="1200" dirty="0"/>
              <a:t>  </a:t>
            </a:r>
            <a:r>
              <a:rPr lang="en-US" sz="1200" dirty="0"/>
              <a:t>(2) “</a:t>
            </a:r>
            <a:r>
              <a:rPr lang="mr-IN" sz="1200" dirty="0"/>
              <a:t>–</a:t>
            </a:r>
            <a:r>
              <a:rPr lang="en-US" sz="1200" dirty="0"/>
              <a:t>” means inapplicable. </a:t>
            </a:r>
            <a:r>
              <a:rPr lang="zh-CN" altLang="en-US" sz="1200" dirty="0"/>
              <a:t> </a:t>
            </a:r>
            <a:endParaRPr lang="en-US" sz="1200" dirty="0"/>
          </a:p>
        </p:txBody>
      </p:sp>
      <p:graphicFrame>
        <p:nvGraphicFramePr>
          <p:cNvPr id="7" name="Table 6">
            <a:extLst>
              <a:ext uri="{FF2B5EF4-FFF2-40B4-BE49-F238E27FC236}">
                <a16:creationId xmlns:a16="http://schemas.microsoft.com/office/drawing/2014/main" id="{2BC27C6E-BC3E-C343-9A4D-C0A507DFC9E0}"/>
              </a:ext>
            </a:extLst>
          </p:cNvPr>
          <p:cNvGraphicFramePr>
            <a:graphicFrameLocks noGrp="1"/>
          </p:cNvGraphicFramePr>
          <p:nvPr/>
        </p:nvGraphicFramePr>
        <p:xfrm>
          <a:off x="4204411" y="598992"/>
          <a:ext cx="4553562" cy="1554480"/>
        </p:xfrm>
        <a:graphic>
          <a:graphicData uri="http://schemas.openxmlformats.org/drawingml/2006/table">
            <a:tbl>
              <a:tblPr firstRow="1" bandRow="1">
                <a:tableStyleId>{7E9639D4-E3E2-4D34-9284-5A2195B3D0D7}</a:tableStyleId>
              </a:tblPr>
              <a:tblGrid>
                <a:gridCol w="826204">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919046">
                  <a:extLst>
                    <a:ext uri="{9D8B030D-6E8A-4147-A177-3AD203B41FA5}">
                      <a16:colId xmlns:a16="http://schemas.microsoft.com/office/drawing/2014/main" val="20004"/>
                    </a:ext>
                  </a:extLst>
                </a:gridCol>
              </a:tblGrid>
              <a:tr h="220350">
                <a:tc>
                  <a:txBody>
                    <a:bodyPr/>
                    <a:lstStyle/>
                    <a:p>
                      <a:pPr algn="ctr"/>
                      <a:r>
                        <a:rPr lang="en-US" altLang="zh-CN" sz="1100" dirty="0"/>
                        <a:t>Dataset</a:t>
                      </a:r>
                      <a:endParaRPr lang="en-US" sz="1100" dirty="0"/>
                    </a:p>
                  </a:txBody>
                  <a:tcPr/>
                </a:tc>
                <a:tc>
                  <a:txBody>
                    <a:bodyPr/>
                    <a:lstStyle/>
                    <a:p>
                      <a:pPr algn="ctr"/>
                      <a:r>
                        <a:rPr lang="en-US" altLang="zh-CN" sz="1100" dirty="0"/>
                        <a:t>|</a:t>
                      </a:r>
                      <a:r>
                        <a:rPr lang="en-US" altLang="zh-CN" sz="1100" i="1" dirty="0"/>
                        <a:t>V</a:t>
                      </a:r>
                      <a:r>
                        <a:rPr lang="en-US" altLang="zh-CN" sz="1100" dirty="0"/>
                        <a:t>|</a:t>
                      </a:r>
                      <a:endParaRPr lang="en-US" sz="1100" dirty="0"/>
                    </a:p>
                  </a:txBody>
                  <a:tcPr/>
                </a:tc>
                <a:tc>
                  <a:txBody>
                    <a:bodyPr/>
                    <a:lstStyle/>
                    <a:p>
                      <a:pPr algn="ctr"/>
                      <a:r>
                        <a:rPr lang="en-US" altLang="zh-CN" sz="1100" dirty="0"/>
                        <a:t>|</a:t>
                      </a:r>
                      <a:r>
                        <a:rPr lang="en-US" altLang="zh-CN" sz="1100" i="1" dirty="0"/>
                        <a:t>E</a:t>
                      </a:r>
                      <a:r>
                        <a:rPr lang="en-US" altLang="zh-CN" sz="1100" dirty="0"/>
                        <a:t>|</a:t>
                      </a:r>
                      <a:endParaRPr lang="en-US" sz="1100" dirty="0"/>
                    </a:p>
                  </a:txBody>
                  <a:tcPr/>
                </a:tc>
                <a:tc>
                  <a:txBody>
                    <a:bodyPr/>
                    <a:lstStyle/>
                    <a:p>
                      <a:pPr algn="ctr"/>
                      <a:r>
                        <a:rPr lang="en-US" altLang="zh-CN" sz="1100"/>
                        <a:t>Max</a:t>
                      </a:r>
                      <a:r>
                        <a:rPr lang="zh-CN" altLang="en-US" sz="1100"/>
                        <a:t> </a:t>
                      </a:r>
                      <a:r>
                        <a:rPr lang="en-US" altLang="zh-CN" sz="1100"/>
                        <a:t>Degree</a:t>
                      </a:r>
                      <a:endParaRPr lang="en-US" sz="1100" dirty="0"/>
                    </a:p>
                  </a:txBody>
                  <a:tcPr/>
                </a:tc>
                <a:tc>
                  <a:txBody>
                    <a:bodyPr/>
                    <a:lstStyle/>
                    <a:p>
                      <a:pPr algn="ctr"/>
                      <a:r>
                        <a:rPr lang="en-US" altLang="zh-CN" sz="1100" dirty="0" err="1"/>
                        <a:t>Avg</a:t>
                      </a:r>
                      <a:r>
                        <a:rPr lang="zh-CN" altLang="en-US" sz="1100" dirty="0"/>
                        <a:t> </a:t>
                      </a:r>
                      <a:r>
                        <a:rPr lang="en-US" altLang="zh-CN" sz="1100" dirty="0"/>
                        <a:t>Degree</a:t>
                      </a:r>
                      <a:endParaRPr lang="en-US" sz="1100" dirty="0"/>
                    </a:p>
                  </a:txBody>
                  <a:tcPr/>
                </a:tc>
                <a:extLst>
                  <a:ext uri="{0D108BD9-81ED-4DB2-BD59-A6C34878D82A}">
                    <a16:rowId xmlns:a16="http://schemas.microsoft.com/office/drawing/2014/main" val="10000"/>
                  </a:ext>
                </a:extLst>
              </a:tr>
              <a:tr h="220350">
                <a:tc>
                  <a:txBody>
                    <a:bodyPr/>
                    <a:lstStyle/>
                    <a:p>
                      <a:pPr algn="ctr"/>
                      <a:r>
                        <a:rPr lang="en-US" altLang="zh-CN" sz="1100" dirty="0" err="1"/>
                        <a:t>Youtube</a:t>
                      </a:r>
                      <a:endParaRPr lang="en-US" sz="1100" dirty="0"/>
                    </a:p>
                  </a:txBody>
                  <a:tcPr/>
                </a:tc>
                <a:tc>
                  <a:txBody>
                    <a:bodyPr/>
                    <a:lstStyle/>
                    <a:p>
                      <a:pPr algn="ctr"/>
                      <a:r>
                        <a:rPr lang="en-US" altLang="zh-CN" sz="1100" dirty="0"/>
                        <a:t>1,134,890</a:t>
                      </a:r>
                      <a:endParaRPr lang="en-US" sz="1100" dirty="0"/>
                    </a:p>
                  </a:txBody>
                  <a:tcPr/>
                </a:tc>
                <a:tc>
                  <a:txBody>
                    <a:bodyPr/>
                    <a:lstStyle/>
                    <a:p>
                      <a:pPr algn="ctr"/>
                      <a:r>
                        <a:rPr lang="en-US" altLang="zh-CN" sz="1100" dirty="0"/>
                        <a:t>2,987,624</a:t>
                      </a:r>
                      <a:endParaRPr lang="en-US" sz="1100" dirty="0"/>
                    </a:p>
                  </a:txBody>
                  <a:tcPr/>
                </a:tc>
                <a:tc>
                  <a:txBody>
                    <a:bodyPr/>
                    <a:lstStyle/>
                    <a:p>
                      <a:pPr algn="ctr"/>
                      <a:r>
                        <a:rPr lang="fi-FI" sz="1100" dirty="0"/>
                        <a:t>28</a:t>
                      </a:r>
                      <a:r>
                        <a:rPr lang="en-US" altLang="zh-CN" sz="1100" dirty="0"/>
                        <a:t>,</a:t>
                      </a:r>
                      <a:r>
                        <a:rPr lang="fi-FI" sz="1100" dirty="0"/>
                        <a:t>754</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100" dirty="0"/>
                        <a:t>5.27</a:t>
                      </a:r>
                      <a:endParaRPr lang="en-US" sz="1100" dirty="0"/>
                    </a:p>
                  </a:txBody>
                  <a:tcPr/>
                </a:tc>
                <a:extLst>
                  <a:ext uri="{0D108BD9-81ED-4DB2-BD59-A6C34878D82A}">
                    <a16:rowId xmlns:a16="http://schemas.microsoft.com/office/drawing/2014/main" val="10001"/>
                  </a:ext>
                </a:extLst>
              </a:tr>
              <a:tr h="220350">
                <a:tc>
                  <a:txBody>
                    <a:bodyPr/>
                    <a:lstStyle/>
                    <a:p>
                      <a:pPr algn="ctr"/>
                      <a:r>
                        <a:rPr lang="en-US" altLang="zh-CN" sz="1100" dirty="0"/>
                        <a:t>Skitter</a:t>
                      </a:r>
                      <a:endParaRPr lang="en-US" sz="1100" dirty="0"/>
                    </a:p>
                  </a:txBody>
                  <a:tcPr/>
                </a:tc>
                <a:tc>
                  <a:txBody>
                    <a:bodyPr/>
                    <a:lstStyle/>
                    <a:p>
                      <a:pPr algn="ctr"/>
                      <a:r>
                        <a:rPr lang="nb-NO" altLang="zh-CN" sz="1100" dirty="0"/>
                        <a:t>1,696,415</a:t>
                      </a:r>
                      <a:endParaRPr lang="en-US" sz="1100" dirty="0"/>
                    </a:p>
                  </a:txBody>
                  <a:tcPr/>
                </a:tc>
                <a:tc>
                  <a:txBody>
                    <a:bodyPr/>
                    <a:lstStyle/>
                    <a:p>
                      <a:pPr algn="ctr"/>
                      <a:r>
                        <a:rPr lang="nb-NO" altLang="zh-CN" sz="1100" dirty="0"/>
                        <a:t>11,095,298</a:t>
                      </a:r>
                      <a:endParaRPr lang="en-US" sz="1100" dirty="0"/>
                    </a:p>
                  </a:txBody>
                  <a:tcPr/>
                </a:tc>
                <a:tc>
                  <a:txBody>
                    <a:bodyPr/>
                    <a:lstStyle/>
                    <a:p>
                      <a:pPr algn="ctr"/>
                      <a:r>
                        <a:rPr lang="nb-NO" altLang="zh-CN" sz="1100" dirty="0"/>
                        <a:t>35,455</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altLang="zh-CN" sz="1100" dirty="0"/>
                        <a:t>13.08</a:t>
                      </a:r>
                      <a:endParaRPr lang="en-US" sz="1100" dirty="0"/>
                    </a:p>
                  </a:txBody>
                  <a:tcPr/>
                </a:tc>
                <a:extLst>
                  <a:ext uri="{0D108BD9-81ED-4DB2-BD59-A6C34878D82A}">
                    <a16:rowId xmlns:a16="http://schemas.microsoft.com/office/drawing/2014/main" val="10002"/>
                  </a:ext>
                </a:extLst>
              </a:tr>
              <a:tr h="220350">
                <a:tc>
                  <a:txBody>
                    <a:bodyPr/>
                    <a:lstStyle/>
                    <a:p>
                      <a:pPr algn="ctr"/>
                      <a:r>
                        <a:rPr lang="en-US" altLang="zh-CN" sz="1100" dirty="0"/>
                        <a:t>Orkut</a:t>
                      </a:r>
                      <a:endParaRPr lang="en-US" sz="1100" dirty="0"/>
                    </a:p>
                  </a:txBody>
                  <a:tcPr/>
                </a:tc>
                <a:tc>
                  <a:txBody>
                    <a:bodyPr/>
                    <a:lstStyle/>
                    <a:p>
                      <a:pPr algn="ctr"/>
                      <a:r>
                        <a:rPr lang="is-IS" sz="1100" dirty="0"/>
                        <a:t>3,072,441</a:t>
                      </a:r>
                      <a:endParaRPr lang="en-US" sz="1100" dirty="0"/>
                    </a:p>
                  </a:txBody>
                  <a:tcPr/>
                </a:tc>
                <a:tc>
                  <a:txBody>
                    <a:bodyPr/>
                    <a:lstStyle/>
                    <a:p>
                      <a:pPr algn="ctr"/>
                      <a:r>
                        <a:rPr lang="is-IS" sz="1100" dirty="0"/>
                        <a:t>117,184,899</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100" dirty="0"/>
                        <a:t>33,313</a:t>
                      </a:r>
                      <a:endParaRPr lang="en-US" sz="1100" dirty="0"/>
                    </a:p>
                  </a:txBody>
                  <a:tcPr/>
                </a:tc>
                <a:tc>
                  <a:txBody>
                    <a:bodyPr/>
                    <a:lstStyle/>
                    <a:p>
                      <a:pPr algn="ctr"/>
                      <a:r>
                        <a:rPr lang="is-IS" sz="1100" dirty="0"/>
                        <a:t>76.28</a:t>
                      </a:r>
                      <a:endParaRPr lang="en-US" sz="1100" dirty="0"/>
                    </a:p>
                  </a:txBody>
                  <a:tcPr/>
                </a:tc>
                <a:extLst>
                  <a:ext uri="{0D108BD9-81ED-4DB2-BD59-A6C34878D82A}">
                    <a16:rowId xmlns:a16="http://schemas.microsoft.com/office/drawing/2014/main" val="10003"/>
                  </a:ext>
                </a:extLst>
              </a:tr>
              <a:tr h="220350">
                <a:tc>
                  <a:txBody>
                    <a:bodyPr/>
                    <a:lstStyle/>
                    <a:p>
                      <a:pPr algn="ctr"/>
                      <a:r>
                        <a:rPr lang="en-US" altLang="zh-CN" sz="1100" dirty="0"/>
                        <a:t>BTC</a:t>
                      </a:r>
                      <a:endParaRPr lang="en-US" sz="1100" dirty="0"/>
                    </a:p>
                  </a:txBody>
                  <a:tcPr/>
                </a:tc>
                <a:tc>
                  <a:txBody>
                    <a:bodyPr/>
                    <a:lstStyle/>
                    <a:p>
                      <a:pPr algn="ctr"/>
                      <a:r>
                        <a:rPr lang="cs-CZ" sz="1100" dirty="0"/>
                        <a:t>164,732,473</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100" dirty="0"/>
                        <a:t>361,411,047</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100" dirty="0"/>
                        <a:t>1,637,619</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100" dirty="0"/>
                        <a:t>4.39</a:t>
                      </a:r>
                      <a:endParaRPr lang="en-US" sz="1100" dirty="0"/>
                    </a:p>
                  </a:txBody>
                  <a:tcPr/>
                </a:tc>
                <a:extLst>
                  <a:ext uri="{0D108BD9-81ED-4DB2-BD59-A6C34878D82A}">
                    <a16:rowId xmlns:a16="http://schemas.microsoft.com/office/drawing/2014/main" val="10004"/>
                  </a:ext>
                </a:extLst>
              </a:tr>
              <a:tr h="220350">
                <a:tc>
                  <a:txBody>
                    <a:bodyPr/>
                    <a:lstStyle/>
                    <a:p>
                      <a:pPr algn="ctr"/>
                      <a:r>
                        <a:rPr lang="en-US" altLang="zh-CN" sz="1100" dirty="0"/>
                        <a:t>Friendster</a:t>
                      </a:r>
                      <a:endParaRPr lang="en-US" sz="1100" dirty="0"/>
                    </a:p>
                  </a:txBody>
                  <a:tcPr/>
                </a:tc>
                <a:tc>
                  <a:txBody>
                    <a:bodyPr/>
                    <a:lstStyle/>
                    <a:p>
                      <a:pPr algn="ctr"/>
                      <a:r>
                        <a:rPr lang="is-IS" sz="1100" dirty="0"/>
                        <a:t>65,608,366</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100" dirty="0"/>
                        <a:t>1,806,067,135</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100" dirty="0"/>
                        <a:t>5,124</a:t>
                      </a:r>
                      <a:endParaRPr lang="en-US"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100" dirty="0"/>
                        <a:t>55.06</a:t>
                      </a:r>
                      <a:endParaRPr lang="en-US" sz="1100" dirty="0"/>
                    </a:p>
                  </a:txBody>
                  <a:tcPr/>
                </a:tc>
                <a:extLst>
                  <a:ext uri="{0D108BD9-81ED-4DB2-BD59-A6C34878D82A}">
                    <a16:rowId xmlns:a16="http://schemas.microsoft.com/office/drawing/2014/main" val="10005"/>
                  </a:ext>
                </a:extLst>
              </a:tr>
            </a:tbl>
          </a:graphicData>
        </a:graphic>
      </p:graphicFrame>
      <p:sp>
        <p:nvSpPr>
          <p:cNvPr id="8" name="Rectangle 7">
            <a:extLst>
              <a:ext uri="{FF2B5EF4-FFF2-40B4-BE49-F238E27FC236}">
                <a16:creationId xmlns:a16="http://schemas.microsoft.com/office/drawing/2014/main" id="{332E748A-4FFB-F44A-8DAB-08252BD61791}"/>
              </a:ext>
            </a:extLst>
          </p:cNvPr>
          <p:cNvSpPr/>
          <p:nvPr/>
        </p:nvSpPr>
        <p:spPr>
          <a:xfrm>
            <a:off x="4139952" y="188640"/>
            <a:ext cx="1338828" cy="400110"/>
          </a:xfrm>
          <a:prstGeom prst="rect">
            <a:avLst/>
          </a:prstGeom>
        </p:spPr>
        <p:txBody>
          <a:bodyPr wrap="none">
            <a:spAutoFit/>
          </a:bodyPr>
          <a:lstStyle/>
          <a:p>
            <a:r>
              <a:rPr lang="en-US" altLang="zh-CN" sz="2000" b="1" dirty="0">
                <a:solidFill>
                  <a:srgbClr val="002060"/>
                </a:solidFill>
              </a:rPr>
              <a:t>Datasets:</a:t>
            </a:r>
            <a:endParaRPr lang="en-US" sz="2000" b="1" dirty="0">
              <a:solidFill>
                <a:srgbClr val="002060"/>
              </a:solidFill>
            </a:endParaRPr>
          </a:p>
        </p:txBody>
      </p:sp>
      <p:cxnSp>
        <p:nvCxnSpPr>
          <p:cNvPr id="5" name="Straight Arrow Connector 4">
            <a:extLst>
              <a:ext uri="{FF2B5EF4-FFF2-40B4-BE49-F238E27FC236}">
                <a16:creationId xmlns:a16="http://schemas.microsoft.com/office/drawing/2014/main" id="{E9362B10-D8B5-8D45-9779-6B391E4651BA}"/>
              </a:ext>
            </a:extLst>
          </p:cNvPr>
          <p:cNvCxnSpPr/>
          <p:nvPr/>
        </p:nvCxnSpPr>
        <p:spPr>
          <a:xfrm>
            <a:off x="3779912" y="1988840"/>
            <a:ext cx="504056" cy="0"/>
          </a:xfrm>
          <a:prstGeom prst="straightConnector1">
            <a:avLst/>
          </a:prstGeom>
          <a:ln>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F5AC023-A189-6E4A-A572-5CB32FD1D328}"/>
              </a:ext>
            </a:extLst>
          </p:cNvPr>
          <p:cNvCxnSpPr>
            <a:cxnSpLocks/>
          </p:cNvCxnSpPr>
          <p:nvPr/>
        </p:nvCxnSpPr>
        <p:spPr>
          <a:xfrm flipH="1">
            <a:off x="6441867" y="5157192"/>
            <a:ext cx="648072" cy="0"/>
          </a:xfrm>
          <a:prstGeom prst="straightConnector1">
            <a:avLst/>
          </a:prstGeom>
          <a:ln>
            <a:solidFill>
              <a:srgbClr val="FF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BA1A8DF4-341B-2F44-BA0C-4435BE4A6CEB}"/>
              </a:ext>
            </a:extLst>
          </p:cNvPr>
          <p:cNvSpPr/>
          <p:nvPr/>
        </p:nvSpPr>
        <p:spPr>
          <a:xfrm>
            <a:off x="4427984" y="3606402"/>
            <a:ext cx="576064" cy="398661"/>
          </a:xfrm>
          <a:prstGeom prst="rect">
            <a:avLst/>
          </a:prstGeom>
          <a:ln>
            <a:solidFill>
              <a:srgbClr val="00B05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F9DD3B1C-E5F7-544D-82C8-E8752777790F}"/>
              </a:ext>
            </a:extLst>
          </p:cNvPr>
          <p:cNvSpPr/>
          <p:nvPr/>
        </p:nvSpPr>
        <p:spPr>
          <a:xfrm>
            <a:off x="4418776" y="4830539"/>
            <a:ext cx="576064" cy="398661"/>
          </a:xfrm>
          <a:prstGeom prst="rect">
            <a:avLst/>
          </a:prstGeom>
          <a:ln>
            <a:solidFill>
              <a:srgbClr val="00B05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8078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5B5920-3941-E34C-9DD8-5C18E1EE25B1}"/>
              </a:ext>
            </a:extLst>
          </p:cNvPr>
          <p:cNvPicPr>
            <a:picLocks noChangeAspect="1"/>
          </p:cNvPicPr>
          <p:nvPr/>
        </p:nvPicPr>
        <p:blipFill>
          <a:blip r:embed="rId3"/>
          <a:stretch>
            <a:fillRect/>
          </a:stretch>
        </p:blipFill>
        <p:spPr>
          <a:xfrm>
            <a:off x="263720" y="5819413"/>
            <a:ext cx="8616559" cy="817535"/>
          </a:xfrm>
          <a:prstGeom prst="rect">
            <a:avLst/>
          </a:prstGeom>
        </p:spPr>
      </p:pic>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Recent</a:t>
            </a:r>
            <a:r>
              <a:rPr lang="zh-CN" altLang="en-US" b="1" dirty="0"/>
              <a:t> </a:t>
            </a:r>
            <a:r>
              <a:rPr lang="en-US" altLang="zh-CN" b="1" dirty="0"/>
              <a:t>improvement</a:t>
            </a:r>
            <a:r>
              <a:rPr lang="zh-CN" altLang="en-US" b="1" dirty="0"/>
              <a:t> </a:t>
            </a:r>
            <a:r>
              <a:rPr lang="en-US" altLang="zh-CN" b="1" dirty="0"/>
              <a:t>to</a:t>
            </a:r>
            <a:r>
              <a:rPr lang="zh-CN" altLang="en-US" b="1" dirty="0"/>
              <a:t> </a:t>
            </a:r>
            <a:r>
              <a:rPr lang="en-US" altLang="zh-CN" b="1" dirty="0"/>
              <a:t>G-thinker</a:t>
            </a:r>
            <a:endParaRPr lang="en-US" b="1" dirty="0"/>
          </a:p>
          <a:p>
            <a:pPr lvl="1"/>
            <a:r>
              <a:rPr lang="en-US" altLang="zh-CN" dirty="0"/>
              <a:t>Accepted</a:t>
            </a:r>
            <a:r>
              <a:rPr lang="zh-CN" altLang="en-US" dirty="0"/>
              <a:t> </a:t>
            </a:r>
            <a:r>
              <a:rPr lang="en-US" altLang="zh-CN" dirty="0"/>
              <a:t>and</a:t>
            </a:r>
            <a:r>
              <a:rPr lang="zh-CN" altLang="en-US" dirty="0"/>
              <a:t> </a:t>
            </a:r>
            <a:r>
              <a:rPr lang="en-US" altLang="zh-CN" dirty="0"/>
              <a:t>to</a:t>
            </a:r>
            <a:r>
              <a:rPr lang="zh-CN" altLang="en-US" dirty="0"/>
              <a:t> </a:t>
            </a:r>
            <a:r>
              <a:rPr lang="en-US" altLang="zh-CN" dirty="0"/>
              <a:t>appear</a:t>
            </a:r>
            <a:r>
              <a:rPr lang="zh-CN" altLang="en-US" dirty="0"/>
              <a:t> </a:t>
            </a:r>
            <a:r>
              <a:rPr lang="en-US" altLang="zh-CN" dirty="0"/>
              <a:t>in</a:t>
            </a:r>
            <a:r>
              <a:rPr lang="zh-CN" altLang="en-US" dirty="0"/>
              <a:t> </a:t>
            </a:r>
            <a:r>
              <a:rPr lang="en-US" altLang="zh-CN" dirty="0"/>
              <a:t>PVLDB</a:t>
            </a:r>
            <a:r>
              <a:rPr lang="zh-CN" altLang="en-US" dirty="0"/>
              <a:t> </a:t>
            </a:r>
            <a:r>
              <a:rPr lang="en-US" altLang="zh-CN" dirty="0"/>
              <a:t>2021</a:t>
            </a:r>
          </a:p>
          <a:p>
            <a:pPr lvl="1"/>
            <a:r>
              <a:rPr lang="en-US" altLang="zh-CN" dirty="0"/>
              <a:t>Motivated</a:t>
            </a:r>
            <a:r>
              <a:rPr lang="zh-CN" altLang="en-US" dirty="0"/>
              <a:t> </a:t>
            </a:r>
            <a:r>
              <a:rPr lang="en-US" altLang="zh-CN" dirty="0"/>
              <a:t>by</a:t>
            </a:r>
            <a:r>
              <a:rPr lang="zh-CN" altLang="en-US" dirty="0"/>
              <a:t> </a:t>
            </a:r>
            <a:r>
              <a:rPr lang="en-US" altLang="zh-CN" dirty="0"/>
              <a:t>the</a:t>
            </a:r>
            <a:r>
              <a:rPr lang="zh-CN" altLang="en-US" dirty="0"/>
              <a:t> </a:t>
            </a:r>
            <a:r>
              <a:rPr lang="en-US" altLang="zh-CN" dirty="0"/>
              <a:t>fact</a:t>
            </a:r>
            <a:r>
              <a:rPr lang="zh-CN" altLang="en-US" dirty="0"/>
              <a:t> </a:t>
            </a:r>
            <a:r>
              <a:rPr lang="en-US" altLang="zh-CN" dirty="0"/>
              <a:t>that</a:t>
            </a:r>
            <a:r>
              <a:rPr lang="zh-CN" altLang="en-US" dirty="0"/>
              <a:t> </a:t>
            </a:r>
            <a:r>
              <a:rPr lang="en-US" altLang="zh-CN" dirty="0"/>
              <a:t>some</a:t>
            </a:r>
            <a:r>
              <a:rPr lang="zh-CN" altLang="en-US" dirty="0"/>
              <a:t> </a:t>
            </a:r>
            <a:r>
              <a:rPr lang="en-US" altLang="zh-CN" dirty="0"/>
              <a:t>tasks</a:t>
            </a:r>
            <a:r>
              <a:rPr lang="zh-CN" altLang="en-US" dirty="0"/>
              <a:t> </a:t>
            </a:r>
            <a:r>
              <a:rPr lang="en-US" altLang="zh-CN" dirty="0"/>
              <a:t>can</a:t>
            </a:r>
            <a:r>
              <a:rPr lang="zh-CN" altLang="en-US" dirty="0"/>
              <a:t> </a:t>
            </a:r>
            <a:r>
              <a:rPr lang="en-US" altLang="zh-CN" dirty="0"/>
              <a:t>be</a:t>
            </a:r>
            <a:r>
              <a:rPr lang="zh-CN" altLang="en-US" dirty="0"/>
              <a:t> </a:t>
            </a:r>
            <a:r>
              <a:rPr lang="en-US" altLang="zh-CN" dirty="0">
                <a:solidFill>
                  <a:srgbClr val="0070C0"/>
                </a:solidFill>
              </a:rPr>
              <a:t>stragglers</a:t>
            </a:r>
            <a:r>
              <a:rPr lang="zh-CN" altLang="en-US" dirty="0"/>
              <a:t> </a:t>
            </a:r>
            <a:r>
              <a:rPr lang="en-US" altLang="zh-CN" dirty="0"/>
              <a:t>in</a:t>
            </a:r>
            <a:r>
              <a:rPr lang="zh-CN" altLang="en-US" dirty="0"/>
              <a:t> </a:t>
            </a:r>
            <a:r>
              <a:rPr lang="en-US" altLang="zh-CN" dirty="0">
                <a:solidFill>
                  <a:srgbClr val="0070C0"/>
                </a:solidFill>
              </a:rPr>
              <a:t>pseudo-clique</a:t>
            </a:r>
            <a:r>
              <a:rPr lang="zh-CN" altLang="en-US" dirty="0"/>
              <a:t> </a:t>
            </a:r>
            <a:r>
              <a:rPr lang="en-US" altLang="zh-CN" dirty="0"/>
              <a:t>mining</a:t>
            </a:r>
          </a:p>
          <a:p>
            <a:pPr lvl="1"/>
            <a:r>
              <a:rPr lang="en-US" altLang="zh-CN" dirty="0"/>
              <a:t>Besides</a:t>
            </a:r>
            <a:r>
              <a:rPr lang="zh-CN" altLang="en-US" dirty="0"/>
              <a:t> </a:t>
            </a:r>
            <a:r>
              <a:rPr lang="en-US" altLang="zh-CN" dirty="0">
                <a:solidFill>
                  <a:srgbClr val="0070C0"/>
                </a:solidFill>
              </a:rPr>
              <a:t>local</a:t>
            </a:r>
            <a:r>
              <a:rPr lang="zh-CN" altLang="en-US" dirty="0">
                <a:solidFill>
                  <a:srgbClr val="0070C0"/>
                </a:solidFill>
              </a:rPr>
              <a:t> </a:t>
            </a:r>
            <a:r>
              <a:rPr lang="en-US" altLang="zh-CN" dirty="0">
                <a:solidFill>
                  <a:srgbClr val="0070C0"/>
                </a:solidFill>
              </a:rPr>
              <a:t>task</a:t>
            </a:r>
            <a:r>
              <a:rPr lang="zh-CN" altLang="en-US" dirty="0">
                <a:solidFill>
                  <a:srgbClr val="0070C0"/>
                </a:solidFill>
              </a:rPr>
              <a:t> </a:t>
            </a:r>
            <a:r>
              <a:rPr lang="en-US" altLang="zh-CN" dirty="0">
                <a:solidFill>
                  <a:srgbClr val="0070C0"/>
                </a:solidFill>
              </a:rPr>
              <a:t>queues</a:t>
            </a:r>
            <a:r>
              <a:rPr lang="zh-CN" altLang="en-US" dirty="0"/>
              <a:t> </a:t>
            </a:r>
            <a:r>
              <a:rPr lang="en-US" altLang="zh-CN" dirty="0"/>
              <a:t>for</a:t>
            </a:r>
            <a:r>
              <a:rPr lang="zh-CN" altLang="en-US" dirty="0"/>
              <a:t> </a:t>
            </a:r>
            <a:r>
              <a:rPr lang="en-US" altLang="zh-CN" dirty="0"/>
              <a:t>each</a:t>
            </a:r>
            <a:r>
              <a:rPr lang="zh-CN" altLang="en-US" dirty="0"/>
              <a:t> </a:t>
            </a:r>
            <a:r>
              <a:rPr lang="en-US" altLang="zh-CN" dirty="0"/>
              <a:t>computing</a:t>
            </a:r>
            <a:r>
              <a:rPr lang="zh-CN" altLang="en-US" dirty="0"/>
              <a:t> </a:t>
            </a:r>
            <a:r>
              <a:rPr lang="en-US" altLang="zh-CN" dirty="0"/>
              <a:t>thread,</a:t>
            </a:r>
            <a:r>
              <a:rPr lang="zh-CN" altLang="en-US" dirty="0"/>
              <a:t> </a:t>
            </a:r>
            <a:r>
              <a:rPr lang="en-US" altLang="zh-CN" dirty="0"/>
              <a:t>each</a:t>
            </a:r>
            <a:r>
              <a:rPr lang="zh-CN" altLang="en-US" dirty="0"/>
              <a:t> </a:t>
            </a:r>
            <a:r>
              <a:rPr lang="en-US" altLang="zh-CN" dirty="0"/>
              <a:t>machine</a:t>
            </a:r>
            <a:r>
              <a:rPr lang="zh-CN" altLang="en-US" dirty="0"/>
              <a:t> </a:t>
            </a:r>
            <a:r>
              <a:rPr lang="en-US" altLang="zh-CN" dirty="0"/>
              <a:t>adds</a:t>
            </a:r>
            <a:r>
              <a:rPr lang="zh-CN" altLang="en-US" dirty="0"/>
              <a:t> </a:t>
            </a:r>
            <a:r>
              <a:rPr lang="en-US" altLang="zh-CN" dirty="0"/>
              <a:t>a</a:t>
            </a:r>
            <a:r>
              <a:rPr lang="zh-CN" altLang="en-US" dirty="0"/>
              <a:t> </a:t>
            </a:r>
            <a:r>
              <a:rPr lang="en-US" altLang="zh-CN" dirty="0">
                <a:solidFill>
                  <a:srgbClr val="0070C0"/>
                </a:solidFill>
              </a:rPr>
              <a:t>global</a:t>
            </a:r>
            <a:r>
              <a:rPr lang="zh-CN" altLang="en-US" dirty="0">
                <a:solidFill>
                  <a:srgbClr val="0070C0"/>
                </a:solidFill>
              </a:rPr>
              <a:t> </a:t>
            </a:r>
            <a:r>
              <a:rPr lang="en-US" altLang="zh-CN" dirty="0">
                <a:solidFill>
                  <a:srgbClr val="0070C0"/>
                </a:solidFill>
              </a:rPr>
              <a:t>task</a:t>
            </a:r>
            <a:r>
              <a:rPr lang="zh-CN" altLang="en-US" dirty="0">
                <a:solidFill>
                  <a:srgbClr val="0070C0"/>
                </a:solidFill>
              </a:rPr>
              <a:t> </a:t>
            </a:r>
            <a:r>
              <a:rPr lang="en-US" altLang="zh-CN" dirty="0">
                <a:solidFill>
                  <a:srgbClr val="0070C0"/>
                </a:solidFill>
              </a:rPr>
              <a:t>queue</a:t>
            </a:r>
            <a:r>
              <a:rPr lang="zh-CN" altLang="en-US" dirty="0">
                <a:solidFill>
                  <a:srgbClr val="0070C0"/>
                </a:solidFill>
              </a:rPr>
              <a:t> </a:t>
            </a:r>
            <a:r>
              <a:rPr lang="en-US" altLang="zh-CN" dirty="0"/>
              <a:t>shared</a:t>
            </a:r>
            <a:r>
              <a:rPr lang="zh-CN" altLang="en-US" dirty="0"/>
              <a:t> </a:t>
            </a:r>
            <a:r>
              <a:rPr lang="en-US" altLang="zh-CN" dirty="0"/>
              <a:t>by</a:t>
            </a:r>
            <a:r>
              <a:rPr lang="zh-CN" altLang="en-US" dirty="0"/>
              <a:t> </a:t>
            </a:r>
            <a:r>
              <a:rPr lang="en-US" altLang="zh-CN" dirty="0"/>
              <a:t>all</a:t>
            </a:r>
            <a:r>
              <a:rPr lang="zh-CN" altLang="en-US" dirty="0"/>
              <a:t> </a:t>
            </a:r>
            <a:r>
              <a:rPr lang="en-US" altLang="zh-CN" dirty="0"/>
              <a:t>computing</a:t>
            </a:r>
            <a:r>
              <a:rPr lang="zh-CN" altLang="en-US" dirty="0"/>
              <a:t> </a:t>
            </a:r>
            <a:r>
              <a:rPr lang="en-US" altLang="zh-CN" dirty="0"/>
              <a:t>threads</a:t>
            </a:r>
          </a:p>
          <a:p>
            <a:pPr lvl="1"/>
            <a:r>
              <a:rPr lang="en-US" altLang="zh-CN" dirty="0"/>
              <a:t>Time-consuming</a:t>
            </a:r>
            <a:r>
              <a:rPr lang="zh-CN" altLang="en-US" dirty="0"/>
              <a:t> </a:t>
            </a:r>
            <a:r>
              <a:rPr lang="en-US" altLang="zh-CN" dirty="0"/>
              <a:t>tasks</a:t>
            </a:r>
            <a:r>
              <a:rPr lang="zh-CN" altLang="en-US" dirty="0"/>
              <a:t> </a:t>
            </a:r>
            <a:r>
              <a:rPr lang="en-US" altLang="zh-CN" dirty="0"/>
              <a:t>are</a:t>
            </a:r>
            <a:r>
              <a:rPr lang="zh-CN" altLang="en-US" dirty="0"/>
              <a:t> </a:t>
            </a:r>
            <a:r>
              <a:rPr lang="en-US" altLang="zh-CN" dirty="0"/>
              <a:t>put</a:t>
            </a:r>
            <a:r>
              <a:rPr lang="zh-CN" altLang="en-US" dirty="0"/>
              <a:t> </a:t>
            </a:r>
            <a:r>
              <a:rPr lang="en-US" altLang="zh-CN" dirty="0"/>
              <a:t>in</a:t>
            </a:r>
            <a:r>
              <a:rPr lang="zh-CN" altLang="en-US" dirty="0"/>
              <a:t> </a:t>
            </a:r>
            <a:r>
              <a:rPr lang="en-US" altLang="zh-CN" dirty="0"/>
              <a:t>the</a:t>
            </a:r>
            <a:r>
              <a:rPr lang="zh-CN" altLang="en-US" dirty="0"/>
              <a:t> </a:t>
            </a:r>
            <a:r>
              <a:rPr lang="en-US" altLang="zh-CN" dirty="0">
                <a:solidFill>
                  <a:srgbClr val="0070C0"/>
                </a:solidFill>
              </a:rPr>
              <a:t>global</a:t>
            </a:r>
            <a:r>
              <a:rPr lang="zh-CN" altLang="en-US" dirty="0">
                <a:solidFill>
                  <a:srgbClr val="0070C0"/>
                </a:solidFill>
              </a:rPr>
              <a:t> </a:t>
            </a:r>
            <a:r>
              <a:rPr lang="en-US" altLang="zh-CN" dirty="0">
                <a:solidFill>
                  <a:srgbClr val="0070C0"/>
                </a:solidFill>
              </a:rPr>
              <a:t>task</a:t>
            </a:r>
            <a:r>
              <a:rPr lang="zh-CN" altLang="en-US" dirty="0">
                <a:solidFill>
                  <a:srgbClr val="0070C0"/>
                </a:solidFill>
              </a:rPr>
              <a:t> </a:t>
            </a:r>
            <a:r>
              <a:rPr lang="en-US" altLang="zh-CN" dirty="0">
                <a:solidFill>
                  <a:srgbClr val="0070C0"/>
                </a:solidFill>
              </a:rPr>
              <a:t>queue</a:t>
            </a:r>
            <a:r>
              <a:rPr lang="zh-CN" altLang="en-US" dirty="0">
                <a:solidFill>
                  <a:srgbClr val="0070C0"/>
                </a:solidFill>
              </a:rPr>
              <a:t> </a:t>
            </a:r>
            <a:r>
              <a:rPr lang="en-US" altLang="zh-CN" dirty="0"/>
              <a:t>for</a:t>
            </a:r>
            <a:r>
              <a:rPr lang="zh-CN" altLang="en-US" dirty="0"/>
              <a:t> </a:t>
            </a:r>
            <a:r>
              <a:rPr lang="en-US" altLang="zh-CN" dirty="0"/>
              <a:t>prioritized</a:t>
            </a:r>
            <a:r>
              <a:rPr lang="zh-CN" altLang="en-US" dirty="0"/>
              <a:t> </a:t>
            </a:r>
            <a:r>
              <a:rPr lang="en-US" altLang="zh-CN" dirty="0"/>
              <a:t>scheduling</a:t>
            </a:r>
            <a:r>
              <a:rPr lang="zh-CN" altLang="en-US" dirty="0"/>
              <a:t> </a:t>
            </a:r>
            <a:r>
              <a:rPr lang="en-US" altLang="zh-CN" dirty="0"/>
              <a:t>and</a:t>
            </a:r>
            <a:r>
              <a:rPr lang="zh-CN" altLang="en-US" dirty="0"/>
              <a:t> </a:t>
            </a:r>
            <a:r>
              <a:rPr lang="en-US" altLang="zh-CN" dirty="0"/>
              <a:t>for</a:t>
            </a:r>
            <a:r>
              <a:rPr lang="zh-CN" altLang="en-US" dirty="0"/>
              <a:t> </a:t>
            </a:r>
            <a:r>
              <a:rPr lang="en-US" altLang="zh-CN" dirty="0"/>
              <a:t>timely</a:t>
            </a:r>
            <a:r>
              <a:rPr lang="zh-CN" altLang="en-US" dirty="0"/>
              <a:t> </a:t>
            </a:r>
            <a:r>
              <a:rPr lang="en-US" altLang="zh-CN" dirty="0"/>
              <a:t>work</a:t>
            </a:r>
            <a:r>
              <a:rPr lang="zh-CN" altLang="en-US" dirty="0"/>
              <a:t> </a:t>
            </a:r>
            <a:r>
              <a:rPr lang="en-US" altLang="zh-CN" dirty="0"/>
              <a:t>stealing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138</a:t>
            </a:fld>
            <a:endParaRPr lang="en-US" sz="2000" dirty="0">
              <a:solidFill>
                <a:schemeClr val="tx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50397880-288B-E24C-8E5F-A2CE3113FBA6}"/>
              </a:ext>
            </a:extLst>
          </p:cNvPr>
          <p:cNvSpPr/>
          <p:nvPr/>
        </p:nvSpPr>
        <p:spPr>
          <a:xfrm>
            <a:off x="3249352" y="113418"/>
            <a:ext cx="5604423" cy="400110"/>
          </a:xfrm>
          <a:prstGeom prst="rect">
            <a:avLst/>
          </a:prstGeom>
        </p:spPr>
        <p:txBody>
          <a:bodyPr wrap="square">
            <a:spAutoFit/>
          </a:bodyPr>
          <a:lstStyle/>
          <a:p>
            <a:r>
              <a:rPr lang="en-US" sz="2000" dirty="0">
                <a:hlinkClick r:id="rId4"/>
              </a:rPr>
              <a:t>https://github.com/yanlab19870714/gthinkerQC</a:t>
            </a:r>
            <a:endParaRPr lang="en-US" sz="2000" dirty="0"/>
          </a:p>
        </p:txBody>
      </p:sp>
      <p:pic>
        <p:nvPicPr>
          <p:cNvPr id="10" name="Picture 9">
            <a:extLst>
              <a:ext uri="{FF2B5EF4-FFF2-40B4-BE49-F238E27FC236}">
                <a16:creationId xmlns:a16="http://schemas.microsoft.com/office/drawing/2014/main" id="{DFBACF41-CD4A-B142-A8C9-A7EC98002217}"/>
              </a:ext>
            </a:extLst>
          </p:cNvPr>
          <p:cNvPicPr>
            <a:picLocks noChangeAspect="1"/>
          </p:cNvPicPr>
          <p:nvPr/>
        </p:nvPicPr>
        <p:blipFill>
          <a:blip r:embed="rId5"/>
          <a:stretch>
            <a:fillRect/>
          </a:stretch>
        </p:blipFill>
        <p:spPr>
          <a:xfrm>
            <a:off x="7061200" y="598055"/>
            <a:ext cx="1625600" cy="1625600"/>
          </a:xfrm>
          <a:prstGeom prst="rect">
            <a:avLst/>
          </a:prstGeom>
        </p:spPr>
      </p:pic>
    </p:spTree>
    <p:extLst>
      <p:ext uri="{BB962C8B-B14F-4D97-AF65-F5344CB8AC3E}">
        <p14:creationId xmlns:p14="http://schemas.microsoft.com/office/powerpoint/2010/main" val="1225276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024422-1DB3-714E-8D8A-71AED8E052F7}"/>
              </a:ext>
            </a:extLst>
          </p:cNvPr>
          <p:cNvPicPr>
            <a:picLocks noChangeAspect="1"/>
          </p:cNvPicPr>
          <p:nvPr/>
        </p:nvPicPr>
        <p:blipFill>
          <a:blip r:embed="rId3"/>
          <a:stretch>
            <a:fillRect/>
          </a:stretch>
        </p:blipFill>
        <p:spPr>
          <a:xfrm>
            <a:off x="145112" y="2326351"/>
            <a:ext cx="8853775" cy="4199033"/>
          </a:xfrm>
          <a:prstGeom prst="rect">
            <a:avLst/>
          </a:prstGeom>
        </p:spPr>
      </p:pic>
      <p:sp>
        <p:nvSpPr>
          <p:cNvPr id="2" name="Title 1"/>
          <p:cNvSpPr>
            <a:spLocks noGrp="1"/>
          </p:cNvSpPr>
          <p:nvPr>
            <p:ph type="title"/>
          </p:nvPr>
        </p:nvSpPr>
        <p:spPr/>
        <p:txBody>
          <a:bodyPr/>
          <a:lstStyle/>
          <a:p>
            <a:r>
              <a:rPr lang="en-US" altLang="zh-CN" dirty="0"/>
              <a:t>G-thinker+</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139</a:t>
            </a:fld>
            <a:endParaRPr lang="en-US" sz="2000" dirty="0">
              <a:solidFill>
                <a:schemeClr val="tx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50397880-288B-E24C-8E5F-A2CE3113FBA6}"/>
              </a:ext>
            </a:extLst>
          </p:cNvPr>
          <p:cNvSpPr/>
          <p:nvPr/>
        </p:nvSpPr>
        <p:spPr>
          <a:xfrm>
            <a:off x="3249352" y="113418"/>
            <a:ext cx="5604423" cy="400110"/>
          </a:xfrm>
          <a:prstGeom prst="rect">
            <a:avLst/>
          </a:prstGeom>
        </p:spPr>
        <p:txBody>
          <a:bodyPr wrap="square">
            <a:spAutoFit/>
          </a:bodyPr>
          <a:lstStyle/>
          <a:p>
            <a:r>
              <a:rPr lang="en-US" sz="2000" dirty="0">
                <a:hlinkClick r:id="rId4"/>
              </a:rPr>
              <a:t>https://github.com/yanlab19870714/gthinkerQC</a:t>
            </a:r>
            <a:endParaRPr lang="en-US" sz="2000" dirty="0"/>
          </a:p>
        </p:txBody>
      </p:sp>
      <p:pic>
        <p:nvPicPr>
          <p:cNvPr id="10" name="Picture 9">
            <a:extLst>
              <a:ext uri="{FF2B5EF4-FFF2-40B4-BE49-F238E27FC236}">
                <a16:creationId xmlns:a16="http://schemas.microsoft.com/office/drawing/2014/main" id="{DFBACF41-CD4A-B142-A8C9-A7EC98002217}"/>
              </a:ext>
            </a:extLst>
          </p:cNvPr>
          <p:cNvPicPr>
            <a:picLocks noChangeAspect="1"/>
          </p:cNvPicPr>
          <p:nvPr/>
        </p:nvPicPr>
        <p:blipFill>
          <a:blip r:embed="rId5"/>
          <a:stretch>
            <a:fillRect/>
          </a:stretch>
        </p:blipFill>
        <p:spPr>
          <a:xfrm>
            <a:off x="7061200" y="598055"/>
            <a:ext cx="1625600" cy="1625600"/>
          </a:xfrm>
          <a:prstGeom prst="rect">
            <a:avLst/>
          </a:prstGeom>
        </p:spPr>
      </p:pic>
    </p:spTree>
    <p:extLst>
      <p:ext uri="{BB962C8B-B14F-4D97-AF65-F5344CB8AC3E}">
        <p14:creationId xmlns:p14="http://schemas.microsoft.com/office/powerpoint/2010/main" val="25245399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Category</a:t>
            </a:r>
            <a:r>
              <a:rPr lang="zh-CN" altLang="en-US" sz="4800" dirty="0"/>
              <a:t> </a:t>
            </a:r>
            <a:r>
              <a:rPr lang="en-US" altLang="zh-CN" sz="4800" dirty="0"/>
              <a:t>I:</a:t>
            </a:r>
            <a:r>
              <a:rPr lang="zh-CN" altLang="en-US" sz="4800" dirty="0"/>
              <a:t> </a:t>
            </a:r>
            <a:r>
              <a:rPr lang="en-US" altLang="zh-CN" sz="4800" dirty="0"/>
              <a:t>Iterative</a:t>
            </a:r>
            <a:r>
              <a:rPr lang="zh-CN" altLang="en-US" sz="4800" dirty="0"/>
              <a:t> </a:t>
            </a:r>
            <a:r>
              <a:rPr lang="en-US" altLang="zh-CN" sz="4800" dirty="0"/>
              <a:t>Algorithms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Programming Model</a:t>
            </a:r>
            <a:endParaRPr lang="en-US" sz="3600" b="1" dirty="0"/>
          </a:p>
          <a:p>
            <a:pPr lvl="1">
              <a:buFont typeface="Arial" charset="0"/>
              <a:buChar char="•"/>
            </a:pPr>
            <a:r>
              <a:rPr lang="en-US" altLang="zh-CN" sz="2800" dirty="0"/>
              <a:t>T</a:t>
            </a:r>
            <a:r>
              <a:rPr lang="en-US" sz="2800" dirty="0"/>
              <a:t>hink like a vertex</a:t>
            </a:r>
            <a:r>
              <a:rPr lang="zh-CN" altLang="en-US" sz="2800" dirty="0"/>
              <a:t> </a:t>
            </a:r>
            <a:r>
              <a:rPr lang="en-US" altLang="zh-CN" sz="2800" dirty="0"/>
              <a:t>(TLAV),</a:t>
            </a:r>
            <a:r>
              <a:rPr lang="zh-CN" altLang="en-US" sz="2800" dirty="0"/>
              <a:t> </a:t>
            </a:r>
            <a:r>
              <a:rPr lang="en-US" altLang="zh-CN" sz="2800" dirty="0"/>
              <a:t>or</a:t>
            </a:r>
            <a:r>
              <a:rPr lang="zh-CN" altLang="en-US" sz="2800" dirty="0"/>
              <a:t> </a:t>
            </a:r>
            <a:r>
              <a:rPr lang="en-US" altLang="zh-CN" sz="2800" dirty="0"/>
              <a:t>its</a:t>
            </a:r>
            <a:r>
              <a:rPr lang="zh-CN" altLang="en-US" sz="2800" dirty="0"/>
              <a:t> </a:t>
            </a:r>
            <a:r>
              <a:rPr lang="en-US" altLang="zh-CN" sz="2800" dirty="0"/>
              <a:t>variants</a:t>
            </a:r>
          </a:p>
          <a:p>
            <a:pPr lvl="1">
              <a:buFont typeface="Arial" charset="0"/>
              <a:buChar char="•"/>
            </a:pPr>
            <a:r>
              <a:rPr lang="en-US" altLang="zh-CN" sz="2800" dirty="0"/>
              <a:t>Information</a:t>
            </a:r>
            <a:r>
              <a:rPr lang="zh-CN" altLang="en-US" sz="2800" dirty="0"/>
              <a:t> </a:t>
            </a:r>
            <a:r>
              <a:rPr lang="en-US" altLang="zh-CN" sz="2800" dirty="0"/>
              <a:t>passed</a:t>
            </a:r>
            <a:r>
              <a:rPr lang="zh-CN" altLang="en-US" sz="2800" dirty="0"/>
              <a:t> </a:t>
            </a:r>
            <a:r>
              <a:rPr lang="en-US" altLang="zh-CN" sz="2800" dirty="0"/>
              <a:t>along</a:t>
            </a:r>
            <a:r>
              <a:rPr lang="zh-CN" altLang="en-US" sz="2800" dirty="0"/>
              <a:t> </a:t>
            </a:r>
            <a:r>
              <a:rPr lang="en-US" altLang="zh-CN" sz="2800" dirty="0"/>
              <a:t>edges</a:t>
            </a:r>
          </a:p>
          <a:p>
            <a:pPr lvl="1">
              <a:buFont typeface="Arial" charset="0"/>
              <a:buChar char="•"/>
            </a:pPr>
            <a:r>
              <a:rPr lang="en-US" altLang="zh-CN" sz="2800" dirty="0"/>
              <a:t>Vertex</a:t>
            </a:r>
            <a:r>
              <a:rPr lang="zh-CN" altLang="en-US" sz="2800" dirty="0"/>
              <a:t> </a:t>
            </a:r>
            <a:r>
              <a:rPr lang="en-US" altLang="zh-CN" sz="2800" dirty="0"/>
              <a:t>states</a:t>
            </a:r>
            <a:r>
              <a:rPr lang="zh-CN" altLang="en-US" sz="2800" dirty="0"/>
              <a:t> </a:t>
            </a:r>
            <a:r>
              <a:rPr lang="en-US" altLang="zh-CN" sz="2800" dirty="0"/>
              <a:t>get</a:t>
            </a:r>
            <a:r>
              <a:rPr lang="zh-CN" altLang="en-US" sz="2800" dirty="0"/>
              <a:t> </a:t>
            </a:r>
            <a:r>
              <a:rPr lang="en-US" altLang="zh-CN" sz="2800" dirty="0"/>
              <a:t>updated</a:t>
            </a:r>
            <a:r>
              <a:rPr lang="zh-CN" altLang="en-US" sz="2800" dirty="0"/>
              <a:t> </a:t>
            </a:r>
            <a:r>
              <a:rPr lang="en-US" altLang="zh-CN" sz="2800" dirty="0"/>
              <a:t>till</a:t>
            </a:r>
            <a:r>
              <a:rPr lang="zh-CN" altLang="en-US" sz="2800" dirty="0"/>
              <a:t> </a:t>
            </a:r>
            <a:r>
              <a:rPr lang="en-US" altLang="zh-CN" sz="2800" dirty="0"/>
              <a:t>converge</a:t>
            </a:r>
          </a:p>
          <a:p>
            <a:pPr lvl="1">
              <a:buFont typeface="Arial" charset="0"/>
              <a:buChar char="•"/>
            </a:pPr>
            <a:r>
              <a:rPr lang="en-US" altLang="zh-CN" sz="2800" dirty="0"/>
              <a:t>Output</a:t>
            </a:r>
            <a:r>
              <a:rPr lang="zh-CN" altLang="en-US" sz="2800" dirty="0"/>
              <a:t> </a:t>
            </a:r>
            <a:r>
              <a:rPr lang="en-US" altLang="zh-CN" sz="2800" dirty="0"/>
              <a:t>is</a:t>
            </a:r>
            <a:r>
              <a:rPr lang="zh-CN" altLang="en-US" sz="2800" dirty="0"/>
              <a:t> </a:t>
            </a:r>
            <a:r>
              <a:rPr lang="en-US" altLang="zh-CN" sz="2800" dirty="0"/>
              <a:t>usually</a:t>
            </a:r>
            <a:r>
              <a:rPr lang="zh-CN" altLang="en-US" sz="2800" dirty="0"/>
              <a:t> </a:t>
            </a:r>
            <a:r>
              <a:rPr lang="en-US" altLang="zh-CN" sz="2800" dirty="0"/>
              <a:t>a</a:t>
            </a:r>
            <a:r>
              <a:rPr lang="zh-CN" altLang="en-US" sz="2800" dirty="0"/>
              <a:t> </a:t>
            </a:r>
            <a:r>
              <a:rPr lang="en-US" altLang="zh-CN" sz="2800" dirty="0"/>
              <a:t>value</a:t>
            </a:r>
            <a:r>
              <a:rPr lang="zh-CN" altLang="en-US" sz="2800" dirty="0"/>
              <a:t> </a:t>
            </a:r>
            <a:r>
              <a:rPr lang="en-US" altLang="zh-CN" sz="2800" dirty="0"/>
              <a:t>for</a:t>
            </a:r>
            <a:r>
              <a:rPr lang="zh-CN" altLang="en-US" sz="2800" dirty="0"/>
              <a:t> </a:t>
            </a:r>
            <a:r>
              <a:rPr lang="en-US" altLang="zh-CN" sz="2800" dirty="0"/>
              <a:t>each</a:t>
            </a:r>
            <a:r>
              <a:rPr lang="zh-CN" altLang="en-US" sz="2800" dirty="0"/>
              <a:t> </a:t>
            </a:r>
            <a:r>
              <a:rPr lang="en-US" altLang="zh-CN" sz="2800" dirty="0"/>
              <a:t>vertex</a:t>
            </a:r>
            <a:endParaRPr lang="en-US" sz="2800" dirty="0"/>
          </a:p>
        </p:txBody>
      </p:sp>
    </p:spTree>
    <p:extLst>
      <p:ext uri="{BB962C8B-B14F-4D97-AF65-F5344CB8AC3E}">
        <p14:creationId xmlns:p14="http://schemas.microsoft.com/office/powerpoint/2010/main" val="864326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140</a:t>
            </a:fld>
            <a:endParaRPr lang="en-US" sz="2000" dirty="0">
              <a:solidFill>
                <a:schemeClr val="tx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50397880-288B-E24C-8E5F-A2CE3113FBA6}"/>
              </a:ext>
            </a:extLst>
          </p:cNvPr>
          <p:cNvSpPr/>
          <p:nvPr/>
        </p:nvSpPr>
        <p:spPr>
          <a:xfrm>
            <a:off x="3249352" y="113418"/>
            <a:ext cx="5604423" cy="400110"/>
          </a:xfrm>
          <a:prstGeom prst="rect">
            <a:avLst/>
          </a:prstGeom>
        </p:spPr>
        <p:txBody>
          <a:bodyPr wrap="square">
            <a:spAutoFit/>
          </a:bodyPr>
          <a:lstStyle/>
          <a:p>
            <a:r>
              <a:rPr lang="en-US" sz="2000" dirty="0">
                <a:hlinkClick r:id="rId3"/>
              </a:rPr>
              <a:t>https://github.com/yanlab19870714/gthinkerQC</a:t>
            </a:r>
            <a:endParaRPr lang="en-US" sz="2000" dirty="0"/>
          </a:p>
        </p:txBody>
      </p:sp>
      <p:pic>
        <p:nvPicPr>
          <p:cNvPr id="10" name="Picture 9">
            <a:extLst>
              <a:ext uri="{FF2B5EF4-FFF2-40B4-BE49-F238E27FC236}">
                <a16:creationId xmlns:a16="http://schemas.microsoft.com/office/drawing/2014/main" id="{DFBACF41-CD4A-B142-A8C9-A7EC98002217}"/>
              </a:ext>
            </a:extLst>
          </p:cNvPr>
          <p:cNvPicPr>
            <a:picLocks noChangeAspect="1"/>
          </p:cNvPicPr>
          <p:nvPr/>
        </p:nvPicPr>
        <p:blipFill>
          <a:blip r:embed="rId4"/>
          <a:stretch>
            <a:fillRect/>
          </a:stretch>
        </p:blipFill>
        <p:spPr>
          <a:xfrm>
            <a:off x="7061200" y="598055"/>
            <a:ext cx="1625600" cy="1625600"/>
          </a:xfrm>
          <a:prstGeom prst="rect">
            <a:avLst/>
          </a:prstGeom>
        </p:spPr>
      </p:pic>
      <p:sp>
        <p:nvSpPr>
          <p:cNvPr id="7" name="TextBox 83">
            <a:extLst>
              <a:ext uri="{FF2B5EF4-FFF2-40B4-BE49-F238E27FC236}">
                <a16:creationId xmlns:a16="http://schemas.microsoft.com/office/drawing/2014/main" id="{A104205A-F23B-314E-9378-4BF3DF96963D}"/>
              </a:ext>
            </a:extLst>
          </p:cNvPr>
          <p:cNvSpPr txBox="1"/>
          <p:nvPr/>
        </p:nvSpPr>
        <p:spPr>
          <a:xfrm>
            <a:off x="1278266" y="5637930"/>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Task</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Queues</a:t>
            </a:r>
            <a:endParaRPr lang="en-US" b="1" i="1" baseline="-25000" dirty="0">
              <a:latin typeface="Times New Roman" charset="0"/>
              <a:ea typeface="Times New Roman" charset="0"/>
              <a:cs typeface="Times New Roman" charset="0"/>
            </a:endParaRPr>
          </a:p>
        </p:txBody>
      </p:sp>
      <p:grpSp>
        <p:nvGrpSpPr>
          <p:cNvPr id="8" name="组合 243">
            <a:extLst>
              <a:ext uri="{FF2B5EF4-FFF2-40B4-BE49-F238E27FC236}">
                <a16:creationId xmlns:a16="http://schemas.microsoft.com/office/drawing/2014/main" id="{F8345C77-25D7-A34A-9AB0-BAE83B5C6177}"/>
              </a:ext>
            </a:extLst>
          </p:cNvPr>
          <p:cNvGrpSpPr/>
          <p:nvPr/>
        </p:nvGrpSpPr>
        <p:grpSpPr>
          <a:xfrm>
            <a:off x="890201" y="5040428"/>
            <a:ext cx="2712670" cy="553352"/>
            <a:chOff x="29034" y="2389200"/>
            <a:chExt cx="2712670" cy="553352"/>
          </a:xfrm>
        </p:grpSpPr>
        <p:pic>
          <p:nvPicPr>
            <p:cNvPr id="12" name="图片 244">
              <a:extLst>
                <a:ext uri="{FF2B5EF4-FFF2-40B4-BE49-F238E27FC236}">
                  <a16:creationId xmlns:a16="http://schemas.microsoft.com/office/drawing/2014/main" id="{51A1D961-D9E6-EB42-A87E-A4D0C3030E07}"/>
                </a:ext>
              </a:extLst>
            </p:cNvPr>
            <p:cNvPicPr>
              <a:picLocks noChangeAspect="1"/>
            </p:cNvPicPr>
            <p:nvPr/>
          </p:nvPicPr>
          <p:blipFill>
            <a:blip r:embed="rId5"/>
            <a:stretch>
              <a:fillRect/>
            </a:stretch>
          </p:blipFill>
          <p:spPr>
            <a:xfrm>
              <a:off x="29034" y="2389200"/>
              <a:ext cx="873714" cy="553352"/>
            </a:xfrm>
            <a:prstGeom prst="rect">
              <a:avLst/>
            </a:prstGeom>
          </p:spPr>
        </p:pic>
        <p:sp>
          <p:nvSpPr>
            <p:cNvPr id="13" name="圆角矩形 245">
              <a:extLst>
                <a:ext uri="{FF2B5EF4-FFF2-40B4-BE49-F238E27FC236}">
                  <a16:creationId xmlns:a16="http://schemas.microsoft.com/office/drawing/2014/main" id="{29209442-4EC0-2C47-B99A-4C4331AE1740}"/>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246">
              <a:extLst>
                <a:ext uri="{FF2B5EF4-FFF2-40B4-BE49-F238E27FC236}">
                  <a16:creationId xmlns:a16="http://schemas.microsoft.com/office/drawing/2014/main" id="{28BC9025-9F32-FC4E-A559-996E21638BED}"/>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247">
              <a:extLst>
                <a:ext uri="{FF2B5EF4-FFF2-40B4-BE49-F238E27FC236}">
                  <a16:creationId xmlns:a16="http://schemas.microsoft.com/office/drawing/2014/main" id="{E8D30420-BEF0-0342-94E4-0FC999BE224E}"/>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248">
              <a:extLst>
                <a:ext uri="{FF2B5EF4-FFF2-40B4-BE49-F238E27FC236}">
                  <a16:creationId xmlns:a16="http://schemas.microsoft.com/office/drawing/2014/main" id="{20199B1C-E3CF-7F4F-829E-95DEF3EDFFAD}"/>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249">
              <a:extLst>
                <a:ext uri="{FF2B5EF4-FFF2-40B4-BE49-F238E27FC236}">
                  <a16:creationId xmlns:a16="http://schemas.microsoft.com/office/drawing/2014/main" id="{E2EEA58E-DBC5-C149-B440-DA29101C2056}"/>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250">
              <a:extLst>
                <a:ext uri="{FF2B5EF4-FFF2-40B4-BE49-F238E27FC236}">
                  <a16:creationId xmlns:a16="http://schemas.microsoft.com/office/drawing/2014/main" id="{BBC13CF0-075D-6E48-BD40-BFDCAD0FCD4D}"/>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251">
              <a:extLst>
                <a:ext uri="{FF2B5EF4-FFF2-40B4-BE49-F238E27FC236}">
                  <a16:creationId xmlns:a16="http://schemas.microsoft.com/office/drawing/2014/main" id="{797B77A6-7AA8-D741-8AC7-A1FD359D9913}"/>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252">
              <a:extLst>
                <a:ext uri="{FF2B5EF4-FFF2-40B4-BE49-F238E27FC236}">
                  <a16:creationId xmlns:a16="http://schemas.microsoft.com/office/drawing/2014/main" id="{C6F2E810-79FE-BB4A-B7C1-5F83C2CF049A}"/>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1" name="组合 254">
            <a:extLst>
              <a:ext uri="{FF2B5EF4-FFF2-40B4-BE49-F238E27FC236}">
                <a16:creationId xmlns:a16="http://schemas.microsoft.com/office/drawing/2014/main" id="{2C6D0889-CB4A-0F42-BAC9-B8D1F2E0178D}"/>
              </a:ext>
            </a:extLst>
          </p:cNvPr>
          <p:cNvGrpSpPr/>
          <p:nvPr/>
        </p:nvGrpSpPr>
        <p:grpSpPr>
          <a:xfrm>
            <a:off x="885189" y="4527732"/>
            <a:ext cx="2712670" cy="553352"/>
            <a:chOff x="29034" y="2389200"/>
            <a:chExt cx="2712670" cy="553352"/>
          </a:xfrm>
        </p:grpSpPr>
        <p:pic>
          <p:nvPicPr>
            <p:cNvPr id="22" name="图片 255">
              <a:extLst>
                <a:ext uri="{FF2B5EF4-FFF2-40B4-BE49-F238E27FC236}">
                  <a16:creationId xmlns:a16="http://schemas.microsoft.com/office/drawing/2014/main" id="{91B9A2D1-217C-1345-93F8-0576263AA90B}"/>
                </a:ext>
              </a:extLst>
            </p:cNvPr>
            <p:cNvPicPr>
              <a:picLocks noChangeAspect="1"/>
            </p:cNvPicPr>
            <p:nvPr/>
          </p:nvPicPr>
          <p:blipFill>
            <a:blip r:embed="rId5"/>
            <a:stretch>
              <a:fillRect/>
            </a:stretch>
          </p:blipFill>
          <p:spPr>
            <a:xfrm>
              <a:off x="29034" y="2389200"/>
              <a:ext cx="873714" cy="553352"/>
            </a:xfrm>
            <a:prstGeom prst="rect">
              <a:avLst/>
            </a:prstGeom>
          </p:spPr>
        </p:pic>
        <p:sp>
          <p:nvSpPr>
            <p:cNvPr id="23" name="圆角矩形 256">
              <a:extLst>
                <a:ext uri="{FF2B5EF4-FFF2-40B4-BE49-F238E27FC236}">
                  <a16:creationId xmlns:a16="http://schemas.microsoft.com/office/drawing/2014/main" id="{E03014F9-8D24-B54C-94AB-AE9AA9C0EC51}"/>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57">
              <a:extLst>
                <a:ext uri="{FF2B5EF4-FFF2-40B4-BE49-F238E27FC236}">
                  <a16:creationId xmlns:a16="http://schemas.microsoft.com/office/drawing/2014/main" id="{BC96A454-C2B4-E644-A322-BC55E0B29CCC}"/>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58">
              <a:extLst>
                <a:ext uri="{FF2B5EF4-FFF2-40B4-BE49-F238E27FC236}">
                  <a16:creationId xmlns:a16="http://schemas.microsoft.com/office/drawing/2014/main" id="{13310B0C-B8C1-2B46-9339-DD4244C4C15C}"/>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9">
              <a:extLst>
                <a:ext uri="{FF2B5EF4-FFF2-40B4-BE49-F238E27FC236}">
                  <a16:creationId xmlns:a16="http://schemas.microsoft.com/office/drawing/2014/main" id="{2AAADCEA-0216-844D-89A2-B536BA9C04D2}"/>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0">
              <a:extLst>
                <a:ext uri="{FF2B5EF4-FFF2-40B4-BE49-F238E27FC236}">
                  <a16:creationId xmlns:a16="http://schemas.microsoft.com/office/drawing/2014/main" id="{3748516D-AEDC-A545-BF04-2A4CCDE6EEC1}"/>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61">
              <a:extLst>
                <a:ext uri="{FF2B5EF4-FFF2-40B4-BE49-F238E27FC236}">
                  <a16:creationId xmlns:a16="http://schemas.microsoft.com/office/drawing/2014/main" id="{FDCB0618-8AC6-E440-ADFD-2961C88EA156}"/>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9" name="组合 263">
            <a:extLst>
              <a:ext uri="{FF2B5EF4-FFF2-40B4-BE49-F238E27FC236}">
                <a16:creationId xmlns:a16="http://schemas.microsoft.com/office/drawing/2014/main" id="{463002D4-896C-1A47-92D3-2BB5889C25BB}"/>
              </a:ext>
            </a:extLst>
          </p:cNvPr>
          <p:cNvGrpSpPr/>
          <p:nvPr/>
        </p:nvGrpSpPr>
        <p:grpSpPr>
          <a:xfrm>
            <a:off x="890201" y="3981261"/>
            <a:ext cx="2712670" cy="553352"/>
            <a:chOff x="29034" y="2389200"/>
            <a:chExt cx="2712670" cy="553352"/>
          </a:xfrm>
        </p:grpSpPr>
        <p:pic>
          <p:nvPicPr>
            <p:cNvPr id="30" name="图片 264">
              <a:extLst>
                <a:ext uri="{FF2B5EF4-FFF2-40B4-BE49-F238E27FC236}">
                  <a16:creationId xmlns:a16="http://schemas.microsoft.com/office/drawing/2014/main" id="{AB1E8A25-F0CE-BE4E-9A87-AE0E56E12A52}"/>
                </a:ext>
              </a:extLst>
            </p:cNvPr>
            <p:cNvPicPr>
              <a:picLocks noChangeAspect="1"/>
            </p:cNvPicPr>
            <p:nvPr/>
          </p:nvPicPr>
          <p:blipFill>
            <a:blip r:embed="rId5"/>
            <a:stretch>
              <a:fillRect/>
            </a:stretch>
          </p:blipFill>
          <p:spPr>
            <a:xfrm>
              <a:off x="29034" y="2389200"/>
              <a:ext cx="873714" cy="553352"/>
            </a:xfrm>
            <a:prstGeom prst="rect">
              <a:avLst/>
            </a:prstGeom>
          </p:spPr>
        </p:pic>
        <p:sp>
          <p:nvSpPr>
            <p:cNvPr id="31" name="圆角矩形 265">
              <a:extLst>
                <a:ext uri="{FF2B5EF4-FFF2-40B4-BE49-F238E27FC236}">
                  <a16:creationId xmlns:a16="http://schemas.microsoft.com/office/drawing/2014/main" id="{5ABFEE49-AA9F-5541-8789-BAAF9E336B93}"/>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266">
              <a:extLst>
                <a:ext uri="{FF2B5EF4-FFF2-40B4-BE49-F238E27FC236}">
                  <a16:creationId xmlns:a16="http://schemas.microsoft.com/office/drawing/2014/main" id="{343A7C1B-F04B-5346-B5BE-3D2A0941C4DB}"/>
                </a:ext>
              </a:extLst>
            </p:cNvPr>
            <p:cNvSpPr/>
            <p:nvPr/>
          </p:nvSpPr>
          <p:spPr>
            <a:xfrm>
              <a:off x="855631" y="2542501"/>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267">
              <a:extLst>
                <a:ext uri="{FF2B5EF4-FFF2-40B4-BE49-F238E27FC236}">
                  <a16:creationId xmlns:a16="http://schemas.microsoft.com/office/drawing/2014/main" id="{61B4E409-71EF-2F49-85BE-8080FD5696DB}"/>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268">
              <a:extLst>
                <a:ext uri="{FF2B5EF4-FFF2-40B4-BE49-F238E27FC236}">
                  <a16:creationId xmlns:a16="http://schemas.microsoft.com/office/drawing/2014/main" id="{E309BE00-00C4-7A4D-9553-0F1A4EFF96F1}"/>
                </a:ext>
              </a:extLst>
            </p:cNvPr>
            <p:cNvSpPr/>
            <p:nvPr/>
          </p:nvSpPr>
          <p:spPr>
            <a:xfrm>
              <a:off x="1162410" y="2540522"/>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矩形 269">
              <a:extLst>
                <a:ext uri="{FF2B5EF4-FFF2-40B4-BE49-F238E27FC236}">
                  <a16:creationId xmlns:a16="http://schemas.microsoft.com/office/drawing/2014/main" id="{15F72CA2-B056-0649-A118-9EFAE605837C}"/>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矩形 270">
              <a:extLst>
                <a:ext uri="{FF2B5EF4-FFF2-40B4-BE49-F238E27FC236}">
                  <a16:creationId xmlns:a16="http://schemas.microsoft.com/office/drawing/2014/main" id="{D4EBA967-F7C3-2E48-8670-D4A111672AD5}"/>
                </a:ext>
              </a:extLst>
            </p:cNvPr>
            <p:cNvSpPr/>
            <p:nvPr/>
          </p:nvSpPr>
          <p:spPr>
            <a:xfrm>
              <a:off x="1471167" y="2540526"/>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271">
              <a:extLst>
                <a:ext uri="{FF2B5EF4-FFF2-40B4-BE49-F238E27FC236}">
                  <a16:creationId xmlns:a16="http://schemas.microsoft.com/office/drawing/2014/main" id="{F3E5288C-B3B7-274F-A40B-7A70BA273468}"/>
                </a:ext>
              </a:extLst>
            </p:cNvPr>
            <p:cNvSpPr/>
            <p:nvPr/>
          </p:nvSpPr>
          <p:spPr>
            <a:xfrm>
              <a:off x="1623567" y="2538550"/>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272">
              <a:extLst>
                <a:ext uri="{FF2B5EF4-FFF2-40B4-BE49-F238E27FC236}">
                  <a16:creationId xmlns:a16="http://schemas.microsoft.com/office/drawing/2014/main" id="{E4066A3B-463E-5B4F-A75A-F023BF6B75D1}"/>
                </a:ext>
              </a:extLst>
            </p:cNvPr>
            <p:cNvSpPr/>
            <p:nvPr/>
          </p:nvSpPr>
          <p:spPr>
            <a:xfrm>
              <a:off x="1777946" y="2538547"/>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矩形 273">
              <a:extLst>
                <a:ext uri="{FF2B5EF4-FFF2-40B4-BE49-F238E27FC236}">
                  <a16:creationId xmlns:a16="http://schemas.microsoft.com/office/drawing/2014/main" id="{C4F74062-8DB7-AB43-85F4-68E87A5BA623}"/>
                </a:ext>
              </a:extLst>
            </p:cNvPr>
            <p:cNvSpPr/>
            <p:nvPr/>
          </p:nvSpPr>
          <p:spPr>
            <a:xfrm>
              <a:off x="1930346" y="25408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 name="Rounded Rectangle 2">
            <a:extLst>
              <a:ext uri="{FF2B5EF4-FFF2-40B4-BE49-F238E27FC236}">
                <a16:creationId xmlns:a16="http://schemas.microsoft.com/office/drawing/2014/main" id="{2EE29972-8560-AA46-87B0-9E0C9F6860D0}"/>
              </a:ext>
            </a:extLst>
          </p:cNvPr>
          <p:cNvSpPr/>
          <p:nvPr/>
        </p:nvSpPr>
        <p:spPr>
          <a:xfrm>
            <a:off x="457200" y="2691408"/>
            <a:ext cx="3682752" cy="3647430"/>
          </a:xfrm>
          <a:prstGeom prst="round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TextBox 83">
            <a:extLst>
              <a:ext uri="{FF2B5EF4-FFF2-40B4-BE49-F238E27FC236}">
                <a16:creationId xmlns:a16="http://schemas.microsoft.com/office/drawing/2014/main" id="{692F7485-DA31-9D43-9B02-281CC443C869}"/>
              </a:ext>
            </a:extLst>
          </p:cNvPr>
          <p:cNvSpPr txBox="1"/>
          <p:nvPr/>
        </p:nvSpPr>
        <p:spPr>
          <a:xfrm>
            <a:off x="5549773" y="5657420"/>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Task</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Queues</a:t>
            </a:r>
            <a:endParaRPr lang="en-US" b="1" i="1" baseline="-25000" dirty="0">
              <a:latin typeface="Times New Roman" charset="0"/>
              <a:ea typeface="Times New Roman" charset="0"/>
              <a:cs typeface="Times New Roman" charset="0"/>
            </a:endParaRPr>
          </a:p>
        </p:txBody>
      </p:sp>
      <p:grpSp>
        <p:nvGrpSpPr>
          <p:cNvPr id="47" name="组合 243">
            <a:extLst>
              <a:ext uri="{FF2B5EF4-FFF2-40B4-BE49-F238E27FC236}">
                <a16:creationId xmlns:a16="http://schemas.microsoft.com/office/drawing/2014/main" id="{4BE98D03-3B5B-EA4D-827C-F8B35237CFB0}"/>
              </a:ext>
            </a:extLst>
          </p:cNvPr>
          <p:cNvGrpSpPr/>
          <p:nvPr/>
        </p:nvGrpSpPr>
        <p:grpSpPr>
          <a:xfrm>
            <a:off x="5161708" y="5059918"/>
            <a:ext cx="2712670" cy="553352"/>
            <a:chOff x="29034" y="2389200"/>
            <a:chExt cx="2712670" cy="553352"/>
          </a:xfrm>
        </p:grpSpPr>
        <p:pic>
          <p:nvPicPr>
            <p:cNvPr id="48" name="图片 244">
              <a:extLst>
                <a:ext uri="{FF2B5EF4-FFF2-40B4-BE49-F238E27FC236}">
                  <a16:creationId xmlns:a16="http://schemas.microsoft.com/office/drawing/2014/main" id="{CCE0FF37-70F8-1449-A35C-9E2708437A07}"/>
                </a:ext>
              </a:extLst>
            </p:cNvPr>
            <p:cNvPicPr>
              <a:picLocks noChangeAspect="1"/>
            </p:cNvPicPr>
            <p:nvPr/>
          </p:nvPicPr>
          <p:blipFill>
            <a:blip r:embed="rId5"/>
            <a:stretch>
              <a:fillRect/>
            </a:stretch>
          </p:blipFill>
          <p:spPr>
            <a:xfrm>
              <a:off x="29034" y="2389200"/>
              <a:ext cx="873714" cy="553352"/>
            </a:xfrm>
            <a:prstGeom prst="rect">
              <a:avLst/>
            </a:prstGeom>
          </p:spPr>
        </p:pic>
        <p:sp>
          <p:nvSpPr>
            <p:cNvPr id="49" name="圆角矩形 245">
              <a:extLst>
                <a:ext uri="{FF2B5EF4-FFF2-40B4-BE49-F238E27FC236}">
                  <a16:creationId xmlns:a16="http://schemas.microsoft.com/office/drawing/2014/main" id="{4659F669-BB8C-264F-902F-441BE3ECABB2}"/>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246">
              <a:extLst>
                <a:ext uri="{FF2B5EF4-FFF2-40B4-BE49-F238E27FC236}">
                  <a16:creationId xmlns:a16="http://schemas.microsoft.com/office/drawing/2014/main" id="{C3B74719-A56E-7447-8FB4-A91950562478}"/>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247">
              <a:extLst>
                <a:ext uri="{FF2B5EF4-FFF2-40B4-BE49-F238E27FC236}">
                  <a16:creationId xmlns:a16="http://schemas.microsoft.com/office/drawing/2014/main" id="{BE9BAFAC-6D2E-C24F-80CD-FBC99BA6D9EE}"/>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248">
              <a:extLst>
                <a:ext uri="{FF2B5EF4-FFF2-40B4-BE49-F238E27FC236}">
                  <a16:creationId xmlns:a16="http://schemas.microsoft.com/office/drawing/2014/main" id="{94551924-3633-4546-9DF5-EAC1A6913C01}"/>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矩形 249">
              <a:extLst>
                <a:ext uri="{FF2B5EF4-FFF2-40B4-BE49-F238E27FC236}">
                  <a16:creationId xmlns:a16="http://schemas.microsoft.com/office/drawing/2014/main" id="{87F5388D-E16B-824E-A08D-7B63634E8DB1}"/>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250">
              <a:extLst>
                <a:ext uri="{FF2B5EF4-FFF2-40B4-BE49-F238E27FC236}">
                  <a16:creationId xmlns:a16="http://schemas.microsoft.com/office/drawing/2014/main" id="{5F61CA67-944D-1642-9E18-3D0E299F37B2}"/>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矩形 251">
              <a:extLst>
                <a:ext uri="{FF2B5EF4-FFF2-40B4-BE49-F238E27FC236}">
                  <a16:creationId xmlns:a16="http://schemas.microsoft.com/office/drawing/2014/main" id="{870617D9-4532-5C4D-A905-603C3757C28E}"/>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矩形 252">
              <a:extLst>
                <a:ext uri="{FF2B5EF4-FFF2-40B4-BE49-F238E27FC236}">
                  <a16:creationId xmlns:a16="http://schemas.microsoft.com/office/drawing/2014/main" id="{67910E58-D23A-5A4C-8D4C-9AF064B2BF90}"/>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7" name="组合 254">
            <a:extLst>
              <a:ext uri="{FF2B5EF4-FFF2-40B4-BE49-F238E27FC236}">
                <a16:creationId xmlns:a16="http://schemas.microsoft.com/office/drawing/2014/main" id="{9D9F2F82-F35F-2E4C-BB38-109451D39BDF}"/>
              </a:ext>
            </a:extLst>
          </p:cNvPr>
          <p:cNvGrpSpPr/>
          <p:nvPr/>
        </p:nvGrpSpPr>
        <p:grpSpPr>
          <a:xfrm>
            <a:off x="5156696" y="4547222"/>
            <a:ext cx="2712670" cy="553352"/>
            <a:chOff x="29034" y="2389200"/>
            <a:chExt cx="2712670" cy="553352"/>
          </a:xfrm>
        </p:grpSpPr>
        <p:pic>
          <p:nvPicPr>
            <p:cNvPr id="58" name="图片 255">
              <a:extLst>
                <a:ext uri="{FF2B5EF4-FFF2-40B4-BE49-F238E27FC236}">
                  <a16:creationId xmlns:a16="http://schemas.microsoft.com/office/drawing/2014/main" id="{4CB7A6CC-B01F-6344-9051-5E9F4F58EBCA}"/>
                </a:ext>
              </a:extLst>
            </p:cNvPr>
            <p:cNvPicPr>
              <a:picLocks noChangeAspect="1"/>
            </p:cNvPicPr>
            <p:nvPr/>
          </p:nvPicPr>
          <p:blipFill>
            <a:blip r:embed="rId5"/>
            <a:stretch>
              <a:fillRect/>
            </a:stretch>
          </p:blipFill>
          <p:spPr>
            <a:xfrm>
              <a:off x="29034" y="2389200"/>
              <a:ext cx="873714" cy="553352"/>
            </a:xfrm>
            <a:prstGeom prst="rect">
              <a:avLst/>
            </a:prstGeom>
          </p:spPr>
        </p:pic>
        <p:sp>
          <p:nvSpPr>
            <p:cNvPr id="59" name="圆角矩形 256">
              <a:extLst>
                <a:ext uri="{FF2B5EF4-FFF2-40B4-BE49-F238E27FC236}">
                  <a16:creationId xmlns:a16="http://schemas.microsoft.com/office/drawing/2014/main" id="{8EE353E8-0790-A443-B3C3-EBBFB6A0D19D}"/>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矩形 257">
              <a:extLst>
                <a:ext uri="{FF2B5EF4-FFF2-40B4-BE49-F238E27FC236}">
                  <a16:creationId xmlns:a16="http://schemas.microsoft.com/office/drawing/2014/main" id="{A470D503-760B-434F-8F03-D268784122CD}"/>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矩形 258">
              <a:extLst>
                <a:ext uri="{FF2B5EF4-FFF2-40B4-BE49-F238E27FC236}">
                  <a16:creationId xmlns:a16="http://schemas.microsoft.com/office/drawing/2014/main" id="{0DE8AAFC-3AB4-B34E-8ED8-5972F3D1C7A0}"/>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矩形 259">
              <a:extLst>
                <a:ext uri="{FF2B5EF4-FFF2-40B4-BE49-F238E27FC236}">
                  <a16:creationId xmlns:a16="http://schemas.microsoft.com/office/drawing/2014/main" id="{ED5D8686-937C-4148-B3D5-503E9A662A20}"/>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矩形 260">
              <a:extLst>
                <a:ext uri="{FF2B5EF4-FFF2-40B4-BE49-F238E27FC236}">
                  <a16:creationId xmlns:a16="http://schemas.microsoft.com/office/drawing/2014/main" id="{BCD26182-EEAB-974A-B040-10DCC99E5C21}"/>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矩形 261">
              <a:extLst>
                <a:ext uri="{FF2B5EF4-FFF2-40B4-BE49-F238E27FC236}">
                  <a16:creationId xmlns:a16="http://schemas.microsoft.com/office/drawing/2014/main" id="{5E230AC9-3847-A246-A354-36C0A1B1E0E4}"/>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5" name="组合 263">
            <a:extLst>
              <a:ext uri="{FF2B5EF4-FFF2-40B4-BE49-F238E27FC236}">
                <a16:creationId xmlns:a16="http://schemas.microsoft.com/office/drawing/2014/main" id="{117A29B5-38CF-744C-8E4C-0E5CC4D4CA56}"/>
              </a:ext>
            </a:extLst>
          </p:cNvPr>
          <p:cNvGrpSpPr/>
          <p:nvPr/>
        </p:nvGrpSpPr>
        <p:grpSpPr>
          <a:xfrm>
            <a:off x="5161708" y="4000751"/>
            <a:ext cx="2712670" cy="553352"/>
            <a:chOff x="29034" y="2389200"/>
            <a:chExt cx="2712670" cy="553352"/>
          </a:xfrm>
        </p:grpSpPr>
        <p:pic>
          <p:nvPicPr>
            <p:cNvPr id="66" name="图片 264">
              <a:extLst>
                <a:ext uri="{FF2B5EF4-FFF2-40B4-BE49-F238E27FC236}">
                  <a16:creationId xmlns:a16="http://schemas.microsoft.com/office/drawing/2014/main" id="{52A94CCE-6E6B-ED44-8BE3-2111DF7FA1FF}"/>
                </a:ext>
              </a:extLst>
            </p:cNvPr>
            <p:cNvPicPr>
              <a:picLocks noChangeAspect="1"/>
            </p:cNvPicPr>
            <p:nvPr/>
          </p:nvPicPr>
          <p:blipFill>
            <a:blip r:embed="rId5"/>
            <a:stretch>
              <a:fillRect/>
            </a:stretch>
          </p:blipFill>
          <p:spPr>
            <a:xfrm>
              <a:off x="29034" y="2389200"/>
              <a:ext cx="873714" cy="553352"/>
            </a:xfrm>
            <a:prstGeom prst="rect">
              <a:avLst/>
            </a:prstGeom>
          </p:spPr>
        </p:pic>
        <p:sp>
          <p:nvSpPr>
            <p:cNvPr id="67" name="圆角矩形 265">
              <a:extLst>
                <a:ext uri="{FF2B5EF4-FFF2-40B4-BE49-F238E27FC236}">
                  <a16:creationId xmlns:a16="http://schemas.microsoft.com/office/drawing/2014/main" id="{7764FA8B-DA9D-4C40-BF67-93DA54B72984}"/>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矩形 266">
              <a:extLst>
                <a:ext uri="{FF2B5EF4-FFF2-40B4-BE49-F238E27FC236}">
                  <a16:creationId xmlns:a16="http://schemas.microsoft.com/office/drawing/2014/main" id="{C2284F90-E8DB-BF42-8938-6D785BC8264A}"/>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矩形 267">
              <a:extLst>
                <a:ext uri="{FF2B5EF4-FFF2-40B4-BE49-F238E27FC236}">
                  <a16:creationId xmlns:a16="http://schemas.microsoft.com/office/drawing/2014/main" id="{70EBB0E1-EC82-B041-95B9-C584691E4287}"/>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矩形 268">
              <a:extLst>
                <a:ext uri="{FF2B5EF4-FFF2-40B4-BE49-F238E27FC236}">
                  <a16:creationId xmlns:a16="http://schemas.microsoft.com/office/drawing/2014/main" id="{6CA80742-F425-204F-820F-1DC631755228}"/>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矩形 269">
              <a:extLst>
                <a:ext uri="{FF2B5EF4-FFF2-40B4-BE49-F238E27FC236}">
                  <a16:creationId xmlns:a16="http://schemas.microsoft.com/office/drawing/2014/main" id="{26A2D66B-0719-5542-B4D7-A8D93DE52733}"/>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矩形 270">
              <a:extLst>
                <a:ext uri="{FF2B5EF4-FFF2-40B4-BE49-F238E27FC236}">
                  <a16:creationId xmlns:a16="http://schemas.microsoft.com/office/drawing/2014/main" id="{676AB8D9-3D0F-DB40-89A2-F0018D4D4E4A}"/>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矩形 271">
              <a:extLst>
                <a:ext uri="{FF2B5EF4-FFF2-40B4-BE49-F238E27FC236}">
                  <a16:creationId xmlns:a16="http://schemas.microsoft.com/office/drawing/2014/main" id="{605013A1-F4F7-4143-9005-5682E4D5A3A0}"/>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矩形 272">
              <a:extLst>
                <a:ext uri="{FF2B5EF4-FFF2-40B4-BE49-F238E27FC236}">
                  <a16:creationId xmlns:a16="http://schemas.microsoft.com/office/drawing/2014/main" id="{00AAD2FA-89CE-C94D-A68C-39CEC733F3CC}"/>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矩形 273">
              <a:extLst>
                <a:ext uri="{FF2B5EF4-FFF2-40B4-BE49-F238E27FC236}">
                  <a16:creationId xmlns:a16="http://schemas.microsoft.com/office/drawing/2014/main" id="{991FECB7-43B5-844D-BE53-47A19A2E3441}"/>
                </a:ext>
              </a:extLst>
            </p:cNvPr>
            <p:cNvSpPr/>
            <p:nvPr/>
          </p:nvSpPr>
          <p:spPr>
            <a:xfrm>
              <a:off x="1930346" y="25408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81" name="Rounded Rectangle 80">
            <a:extLst>
              <a:ext uri="{FF2B5EF4-FFF2-40B4-BE49-F238E27FC236}">
                <a16:creationId xmlns:a16="http://schemas.microsoft.com/office/drawing/2014/main" id="{5178D18E-3A03-6942-95CE-4C74F9B4C543}"/>
              </a:ext>
            </a:extLst>
          </p:cNvPr>
          <p:cNvSpPr/>
          <p:nvPr/>
        </p:nvSpPr>
        <p:spPr>
          <a:xfrm>
            <a:off x="4728707" y="2710898"/>
            <a:ext cx="3682752" cy="3647430"/>
          </a:xfrm>
          <a:prstGeom prst="round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矩形 221">
            <a:extLst>
              <a:ext uri="{FF2B5EF4-FFF2-40B4-BE49-F238E27FC236}">
                <a16:creationId xmlns:a16="http://schemas.microsoft.com/office/drawing/2014/main" id="{7338844A-4B84-4F41-B026-F033FD74A246}"/>
              </a:ext>
            </a:extLst>
          </p:cNvPr>
          <p:cNvSpPr/>
          <p:nvPr/>
        </p:nvSpPr>
        <p:spPr>
          <a:xfrm>
            <a:off x="997029" y="1691929"/>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3" name="矩形 221">
            <a:extLst>
              <a:ext uri="{FF2B5EF4-FFF2-40B4-BE49-F238E27FC236}">
                <a16:creationId xmlns:a16="http://schemas.microsoft.com/office/drawing/2014/main" id="{0AD46B16-5843-AC40-A5FB-8AF7D81CD5C6}"/>
              </a:ext>
            </a:extLst>
          </p:cNvPr>
          <p:cNvSpPr/>
          <p:nvPr/>
        </p:nvSpPr>
        <p:spPr>
          <a:xfrm>
            <a:off x="997029" y="2129724"/>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4" name="TextBox 83">
            <a:extLst>
              <a:ext uri="{FF2B5EF4-FFF2-40B4-BE49-F238E27FC236}">
                <a16:creationId xmlns:a16="http://schemas.microsoft.com/office/drawing/2014/main" id="{1D814B5F-AE66-A844-936D-1DFD2008B7D4}"/>
              </a:ext>
            </a:extLst>
          </p:cNvPr>
          <p:cNvSpPr txBox="1"/>
          <p:nvPr/>
        </p:nvSpPr>
        <p:spPr>
          <a:xfrm>
            <a:off x="711390" y="1579297"/>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small</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task</a:t>
            </a:r>
            <a:endParaRPr lang="en-US" b="1" i="1" baseline="-25000" dirty="0">
              <a:latin typeface="Times New Roman" charset="0"/>
              <a:ea typeface="Times New Roman" charset="0"/>
              <a:cs typeface="Times New Roman" charset="0"/>
            </a:endParaRPr>
          </a:p>
        </p:txBody>
      </p:sp>
      <p:sp>
        <p:nvSpPr>
          <p:cNvPr id="85" name="TextBox 84">
            <a:extLst>
              <a:ext uri="{FF2B5EF4-FFF2-40B4-BE49-F238E27FC236}">
                <a16:creationId xmlns:a16="http://schemas.microsoft.com/office/drawing/2014/main" id="{DFDD3229-45E7-494F-B013-60726D04968F}"/>
              </a:ext>
            </a:extLst>
          </p:cNvPr>
          <p:cNvSpPr txBox="1"/>
          <p:nvPr/>
        </p:nvSpPr>
        <p:spPr>
          <a:xfrm>
            <a:off x="558990" y="1998776"/>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big</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task</a:t>
            </a:r>
            <a:endParaRPr lang="en-US" b="1" i="1" baseline="-25000" dirty="0">
              <a:latin typeface="Times New Roman" charset="0"/>
              <a:ea typeface="Times New Roman" charset="0"/>
              <a:cs typeface="Times New Roman" charset="0"/>
            </a:endParaRPr>
          </a:p>
        </p:txBody>
      </p:sp>
      <p:sp>
        <p:nvSpPr>
          <p:cNvPr id="86" name="Rounded Rectangular Callout 85">
            <a:extLst>
              <a:ext uri="{FF2B5EF4-FFF2-40B4-BE49-F238E27FC236}">
                <a16:creationId xmlns:a16="http://schemas.microsoft.com/office/drawing/2014/main" id="{2435A050-B762-5D46-BA7A-C943E6567B98}"/>
              </a:ext>
            </a:extLst>
          </p:cNvPr>
          <p:cNvSpPr/>
          <p:nvPr/>
        </p:nvSpPr>
        <p:spPr>
          <a:xfrm>
            <a:off x="997029" y="3410917"/>
            <a:ext cx="3072904" cy="502189"/>
          </a:xfrm>
          <a:prstGeom prst="wedgeRoundRectCallout">
            <a:avLst>
              <a:gd name="adj1" fmla="val -25386"/>
              <a:gd name="adj2" fmla="val 98631"/>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Head-of-line</a:t>
            </a:r>
            <a:r>
              <a:rPr lang="zh-CN" altLang="en-US" b="1" dirty="0">
                <a:solidFill>
                  <a:schemeClr val="bg1"/>
                </a:solidFill>
              </a:rPr>
              <a:t> </a:t>
            </a:r>
            <a:r>
              <a:rPr lang="en-US" altLang="zh-CN" b="1" dirty="0">
                <a:solidFill>
                  <a:schemeClr val="bg1"/>
                </a:solidFill>
              </a:rPr>
              <a:t>blocking</a:t>
            </a:r>
            <a:endParaRPr lang="en-US" b="1" dirty="0">
              <a:solidFill>
                <a:schemeClr val="bg1"/>
              </a:solidFill>
            </a:endParaRPr>
          </a:p>
        </p:txBody>
      </p:sp>
    </p:spTree>
    <p:extLst>
      <p:ext uri="{BB962C8B-B14F-4D97-AF65-F5344CB8AC3E}">
        <p14:creationId xmlns:p14="http://schemas.microsoft.com/office/powerpoint/2010/main" val="587789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141</a:t>
            </a:fld>
            <a:endParaRPr lang="en-US" sz="2000" dirty="0">
              <a:solidFill>
                <a:schemeClr val="tx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50397880-288B-E24C-8E5F-A2CE3113FBA6}"/>
              </a:ext>
            </a:extLst>
          </p:cNvPr>
          <p:cNvSpPr/>
          <p:nvPr/>
        </p:nvSpPr>
        <p:spPr>
          <a:xfrm>
            <a:off x="3249352" y="113418"/>
            <a:ext cx="5604423" cy="400110"/>
          </a:xfrm>
          <a:prstGeom prst="rect">
            <a:avLst/>
          </a:prstGeom>
        </p:spPr>
        <p:txBody>
          <a:bodyPr wrap="square">
            <a:spAutoFit/>
          </a:bodyPr>
          <a:lstStyle/>
          <a:p>
            <a:r>
              <a:rPr lang="en-US" sz="2000" dirty="0">
                <a:hlinkClick r:id="rId3"/>
              </a:rPr>
              <a:t>https://github.com/yanlab19870714/gthinkerQC</a:t>
            </a:r>
            <a:endParaRPr lang="en-US" sz="2000" dirty="0"/>
          </a:p>
        </p:txBody>
      </p:sp>
      <p:pic>
        <p:nvPicPr>
          <p:cNvPr id="10" name="Picture 9">
            <a:extLst>
              <a:ext uri="{FF2B5EF4-FFF2-40B4-BE49-F238E27FC236}">
                <a16:creationId xmlns:a16="http://schemas.microsoft.com/office/drawing/2014/main" id="{DFBACF41-CD4A-B142-A8C9-A7EC98002217}"/>
              </a:ext>
            </a:extLst>
          </p:cNvPr>
          <p:cNvPicPr>
            <a:picLocks noChangeAspect="1"/>
          </p:cNvPicPr>
          <p:nvPr/>
        </p:nvPicPr>
        <p:blipFill>
          <a:blip r:embed="rId4"/>
          <a:stretch>
            <a:fillRect/>
          </a:stretch>
        </p:blipFill>
        <p:spPr>
          <a:xfrm>
            <a:off x="7061200" y="598055"/>
            <a:ext cx="1625600" cy="1625600"/>
          </a:xfrm>
          <a:prstGeom prst="rect">
            <a:avLst/>
          </a:prstGeom>
        </p:spPr>
      </p:pic>
      <p:sp>
        <p:nvSpPr>
          <p:cNvPr id="7" name="TextBox 83">
            <a:extLst>
              <a:ext uri="{FF2B5EF4-FFF2-40B4-BE49-F238E27FC236}">
                <a16:creationId xmlns:a16="http://schemas.microsoft.com/office/drawing/2014/main" id="{A104205A-F23B-314E-9378-4BF3DF96963D}"/>
              </a:ext>
            </a:extLst>
          </p:cNvPr>
          <p:cNvSpPr txBox="1"/>
          <p:nvPr/>
        </p:nvSpPr>
        <p:spPr>
          <a:xfrm>
            <a:off x="1276155" y="5612840"/>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Task</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Queues</a:t>
            </a:r>
            <a:endParaRPr lang="en-US" b="1" i="1" baseline="-25000" dirty="0">
              <a:latin typeface="Times New Roman" charset="0"/>
              <a:ea typeface="Times New Roman" charset="0"/>
              <a:cs typeface="Times New Roman" charset="0"/>
            </a:endParaRPr>
          </a:p>
        </p:txBody>
      </p:sp>
      <p:grpSp>
        <p:nvGrpSpPr>
          <p:cNvPr id="8" name="组合 243">
            <a:extLst>
              <a:ext uri="{FF2B5EF4-FFF2-40B4-BE49-F238E27FC236}">
                <a16:creationId xmlns:a16="http://schemas.microsoft.com/office/drawing/2014/main" id="{F8345C77-25D7-A34A-9AB0-BAE83B5C6177}"/>
              </a:ext>
            </a:extLst>
          </p:cNvPr>
          <p:cNvGrpSpPr/>
          <p:nvPr/>
        </p:nvGrpSpPr>
        <p:grpSpPr>
          <a:xfrm>
            <a:off x="890201" y="5040428"/>
            <a:ext cx="2712670" cy="553352"/>
            <a:chOff x="29034" y="2389200"/>
            <a:chExt cx="2712670" cy="553352"/>
          </a:xfrm>
        </p:grpSpPr>
        <p:pic>
          <p:nvPicPr>
            <p:cNvPr id="12" name="图片 244">
              <a:extLst>
                <a:ext uri="{FF2B5EF4-FFF2-40B4-BE49-F238E27FC236}">
                  <a16:creationId xmlns:a16="http://schemas.microsoft.com/office/drawing/2014/main" id="{51A1D961-D9E6-EB42-A87E-A4D0C3030E07}"/>
                </a:ext>
              </a:extLst>
            </p:cNvPr>
            <p:cNvPicPr>
              <a:picLocks noChangeAspect="1"/>
            </p:cNvPicPr>
            <p:nvPr/>
          </p:nvPicPr>
          <p:blipFill>
            <a:blip r:embed="rId5"/>
            <a:stretch>
              <a:fillRect/>
            </a:stretch>
          </p:blipFill>
          <p:spPr>
            <a:xfrm>
              <a:off x="29034" y="2389200"/>
              <a:ext cx="873714" cy="553352"/>
            </a:xfrm>
            <a:prstGeom prst="rect">
              <a:avLst/>
            </a:prstGeom>
          </p:spPr>
        </p:pic>
        <p:sp>
          <p:nvSpPr>
            <p:cNvPr id="13" name="圆角矩形 245">
              <a:extLst>
                <a:ext uri="{FF2B5EF4-FFF2-40B4-BE49-F238E27FC236}">
                  <a16:creationId xmlns:a16="http://schemas.microsoft.com/office/drawing/2014/main" id="{29209442-4EC0-2C47-B99A-4C4331AE1740}"/>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246">
              <a:extLst>
                <a:ext uri="{FF2B5EF4-FFF2-40B4-BE49-F238E27FC236}">
                  <a16:creationId xmlns:a16="http://schemas.microsoft.com/office/drawing/2014/main" id="{28BC9025-9F32-FC4E-A559-996E21638BED}"/>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247">
              <a:extLst>
                <a:ext uri="{FF2B5EF4-FFF2-40B4-BE49-F238E27FC236}">
                  <a16:creationId xmlns:a16="http://schemas.microsoft.com/office/drawing/2014/main" id="{E8D30420-BEF0-0342-94E4-0FC999BE224E}"/>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248">
              <a:extLst>
                <a:ext uri="{FF2B5EF4-FFF2-40B4-BE49-F238E27FC236}">
                  <a16:creationId xmlns:a16="http://schemas.microsoft.com/office/drawing/2014/main" id="{20199B1C-E3CF-7F4F-829E-95DEF3EDFFAD}"/>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249">
              <a:extLst>
                <a:ext uri="{FF2B5EF4-FFF2-40B4-BE49-F238E27FC236}">
                  <a16:creationId xmlns:a16="http://schemas.microsoft.com/office/drawing/2014/main" id="{E2EEA58E-DBC5-C149-B440-DA29101C2056}"/>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250">
              <a:extLst>
                <a:ext uri="{FF2B5EF4-FFF2-40B4-BE49-F238E27FC236}">
                  <a16:creationId xmlns:a16="http://schemas.microsoft.com/office/drawing/2014/main" id="{BBC13CF0-075D-6E48-BD40-BFDCAD0FCD4D}"/>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251">
              <a:extLst>
                <a:ext uri="{FF2B5EF4-FFF2-40B4-BE49-F238E27FC236}">
                  <a16:creationId xmlns:a16="http://schemas.microsoft.com/office/drawing/2014/main" id="{797B77A6-7AA8-D741-8AC7-A1FD359D9913}"/>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252">
              <a:extLst>
                <a:ext uri="{FF2B5EF4-FFF2-40B4-BE49-F238E27FC236}">
                  <a16:creationId xmlns:a16="http://schemas.microsoft.com/office/drawing/2014/main" id="{C6F2E810-79FE-BB4A-B7C1-5F83C2CF049A}"/>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1" name="组合 254">
            <a:extLst>
              <a:ext uri="{FF2B5EF4-FFF2-40B4-BE49-F238E27FC236}">
                <a16:creationId xmlns:a16="http://schemas.microsoft.com/office/drawing/2014/main" id="{2C6D0889-CB4A-0F42-BAC9-B8D1F2E0178D}"/>
              </a:ext>
            </a:extLst>
          </p:cNvPr>
          <p:cNvGrpSpPr/>
          <p:nvPr/>
        </p:nvGrpSpPr>
        <p:grpSpPr>
          <a:xfrm>
            <a:off x="885189" y="4527732"/>
            <a:ext cx="2712670" cy="553352"/>
            <a:chOff x="29034" y="2389200"/>
            <a:chExt cx="2712670" cy="553352"/>
          </a:xfrm>
        </p:grpSpPr>
        <p:pic>
          <p:nvPicPr>
            <p:cNvPr id="22" name="图片 255">
              <a:extLst>
                <a:ext uri="{FF2B5EF4-FFF2-40B4-BE49-F238E27FC236}">
                  <a16:creationId xmlns:a16="http://schemas.microsoft.com/office/drawing/2014/main" id="{91B9A2D1-217C-1345-93F8-0576263AA90B}"/>
                </a:ext>
              </a:extLst>
            </p:cNvPr>
            <p:cNvPicPr>
              <a:picLocks noChangeAspect="1"/>
            </p:cNvPicPr>
            <p:nvPr/>
          </p:nvPicPr>
          <p:blipFill>
            <a:blip r:embed="rId5"/>
            <a:stretch>
              <a:fillRect/>
            </a:stretch>
          </p:blipFill>
          <p:spPr>
            <a:xfrm>
              <a:off x="29034" y="2389200"/>
              <a:ext cx="873714" cy="553352"/>
            </a:xfrm>
            <a:prstGeom prst="rect">
              <a:avLst/>
            </a:prstGeom>
          </p:spPr>
        </p:pic>
        <p:sp>
          <p:nvSpPr>
            <p:cNvPr id="23" name="圆角矩形 256">
              <a:extLst>
                <a:ext uri="{FF2B5EF4-FFF2-40B4-BE49-F238E27FC236}">
                  <a16:creationId xmlns:a16="http://schemas.microsoft.com/office/drawing/2014/main" id="{E03014F9-8D24-B54C-94AB-AE9AA9C0EC51}"/>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57">
              <a:extLst>
                <a:ext uri="{FF2B5EF4-FFF2-40B4-BE49-F238E27FC236}">
                  <a16:creationId xmlns:a16="http://schemas.microsoft.com/office/drawing/2014/main" id="{BC96A454-C2B4-E644-A322-BC55E0B29CCC}"/>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58">
              <a:extLst>
                <a:ext uri="{FF2B5EF4-FFF2-40B4-BE49-F238E27FC236}">
                  <a16:creationId xmlns:a16="http://schemas.microsoft.com/office/drawing/2014/main" id="{13310B0C-B8C1-2B46-9339-DD4244C4C15C}"/>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9">
              <a:extLst>
                <a:ext uri="{FF2B5EF4-FFF2-40B4-BE49-F238E27FC236}">
                  <a16:creationId xmlns:a16="http://schemas.microsoft.com/office/drawing/2014/main" id="{2AAADCEA-0216-844D-89A2-B536BA9C04D2}"/>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0">
              <a:extLst>
                <a:ext uri="{FF2B5EF4-FFF2-40B4-BE49-F238E27FC236}">
                  <a16:creationId xmlns:a16="http://schemas.microsoft.com/office/drawing/2014/main" id="{3748516D-AEDC-A545-BF04-2A4CCDE6EEC1}"/>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61">
              <a:extLst>
                <a:ext uri="{FF2B5EF4-FFF2-40B4-BE49-F238E27FC236}">
                  <a16:creationId xmlns:a16="http://schemas.microsoft.com/office/drawing/2014/main" id="{FDCB0618-8AC6-E440-ADFD-2961C88EA156}"/>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9" name="组合 263">
            <a:extLst>
              <a:ext uri="{FF2B5EF4-FFF2-40B4-BE49-F238E27FC236}">
                <a16:creationId xmlns:a16="http://schemas.microsoft.com/office/drawing/2014/main" id="{463002D4-896C-1A47-92D3-2BB5889C25BB}"/>
              </a:ext>
            </a:extLst>
          </p:cNvPr>
          <p:cNvGrpSpPr/>
          <p:nvPr/>
        </p:nvGrpSpPr>
        <p:grpSpPr>
          <a:xfrm>
            <a:off x="890201" y="3981261"/>
            <a:ext cx="2712670" cy="553352"/>
            <a:chOff x="29034" y="2389200"/>
            <a:chExt cx="2712670" cy="553352"/>
          </a:xfrm>
        </p:grpSpPr>
        <p:pic>
          <p:nvPicPr>
            <p:cNvPr id="30" name="图片 264">
              <a:extLst>
                <a:ext uri="{FF2B5EF4-FFF2-40B4-BE49-F238E27FC236}">
                  <a16:creationId xmlns:a16="http://schemas.microsoft.com/office/drawing/2014/main" id="{AB1E8A25-F0CE-BE4E-9A87-AE0E56E12A52}"/>
                </a:ext>
              </a:extLst>
            </p:cNvPr>
            <p:cNvPicPr>
              <a:picLocks noChangeAspect="1"/>
            </p:cNvPicPr>
            <p:nvPr/>
          </p:nvPicPr>
          <p:blipFill>
            <a:blip r:embed="rId5"/>
            <a:stretch>
              <a:fillRect/>
            </a:stretch>
          </p:blipFill>
          <p:spPr>
            <a:xfrm>
              <a:off x="29034" y="2389200"/>
              <a:ext cx="873714" cy="553352"/>
            </a:xfrm>
            <a:prstGeom prst="rect">
              <a:avLst/>
            </a:prstGeom>
          </p:spPr>
        </p:pic>
        <p:sp>
          <p:nvSpPr>
            <p:cNvPr id="31" name="圆角矩形 265">
              <a:extLst>
                <a:ext uri="{FF2B5EF4-FFF2-40B4-BE49-F238E27FC236}">
                  <a16:creationId xmlns:a16="http://schemas.microsoft.com/office/drawing/2014/main" id="{5ABFEE49-AA9F-5541-8789-BAAF9E336B93}"/>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266">
              <a:extLst>
                <a:ext uri="{FF2B5EF4-FFF2-40B4-BE49-F238E27FC236}">
                  <a16:creationId xmlns:a16="http://schemas.microsoft.com/office/drawing/2014/main" id="{343A7C1B-F04B-5346-B5BE-3D2A0941C4DB}"/>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267">
              <a:extLst>
                <a:ext uri="{FF2B5EF4-FFF2-40B4-BE49-F238E27FC236}">
                  <a16:creationId xmlns:a16="http://schemas.microsoft.com/office/drawing/2014/main" id="{61B4E409-71EF-2F49-85BE-8080FD5696DB}"/>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268">
              <a:extLst>
                <a:ext uri="{FF2B5EF4-FFF2-40B4-BE49-F238E27FC236}">
                  <a16:creationId xmlns:a16="http://schemas.microsoft.com/office/drawing/2014/main" id="{E309BE00-00C4-7A4D-9553-0F1A4EFF96F1}"/>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0" name="圆角矩形 218">
            <a:extLst>
              <a:ext uri="{FF2B5EF4-FFF2-40B4-BE49-F238E27FC236}">
                <a16:creationId xmlns:a16="http://schemas.microsoft.com/office/drawing/2014/main" id="{FFB06718-3772-C644-B688-6E5BAF39F448}"/>
              </a:ext>
            </a:extLst>
          </p:cNvPr>
          <p:cNvSpPr/>
          <p:nvPr/>
        </p:nvSpPr>
        <p:spPr>
          <a:xfrm>
            <a:off x="1658422" y="3267472"/>
            <a:ext cx="1960231" cy="32512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219">
            <a:extLst>
              <a:ext uri="{FF2B5EF4-FFF2-40B4-BE49-F238E27FC236}">
                <a16:creationId xmlns:a16="http://schemas.microsoft.com/office/drawing/2014/main" id="{36F59151-79A5-7848-A3CA-A21B44FD9239}"/>
              </a:ext>
            </a:extLst>
          </p:cNvPr>
          <p:cNvSpPr/>
          <p:nvPr/>
        </p:nvSpPr>
        <p:spPr>
          <a:xfrm>
            <a:off x="1724587" y="3303516"/>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220">
            <a:extLst>
              <a:ext uri="{FF2B5EF4-FFF2-40B4-BE49-F238E27FC236}">
                <a16:creationId xmlns:a16="http://schemas.microsoft.com/office/drawing/2014/main" id="{697B665B-807D-A24E-AC4C-37AC8D05113F}"/>
              </a:ext>
            </a:extLst>
          </p:cNvPr>
          <p:cNvSpPr/>
          <p:nvPr/>
        </p:nvSpPr>
        <p:spPr>
          <a:xfrm>
            <a:off x="1876987" y="3301540"/>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矩形 221">
            <a:extLst>
              <a:ext uri="{FF2B5EF4-FFF2-40B4-BE49-F238E27FC236}">
                <a16:creationId xmlns:a16="http://schemas.microsoft.com/office/drawing/2014/main" id="{A3D98F05-BA0B-704E-A59B-385EF3961802}"/>
              </a:ext>
            </a:extLst>
          </p:cNvPr>
          <p:cNvSpPr/>
          <p:nvPr/>
        </p:nvSpPr>
        <p:spPr>
          <a:xfrm>
            <a:off x="2031366" y="3301537"/>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4" name="TextBox 83">
            <a:extLst>
              <a:ext uri="{FF2B5EF4-FFF2-40B4-BE49-F238E27FC236}">
                <a16:creationId xmlns:a16="http://schemas.microsoft.com/office/drawing/2014/main" id="{F6411100-C57F-ED49-9BAC-DA050AF3E4D3}"/>
              </a:ext>
            </a:extLst>
          </p:cNvPr>
          <p:cNvSpPr txBox="1"/>
          <p:nvPr/>
        </p:nvSpPr>
        <p:spPr>
          <a:xfrm>
            <a:off x="76200" y="3115539"/>
            <a:ext cx="1841658" cy="369332"/>
          </a:xfrm>
          <a:prstGeom prst="rect">
            <a:avLst/>
          </a:prstGeom>
          <a:noFill/>
        </p:spPr>
        <p:txBody>
          <a:bodyPr wrap="square" rtlCol="0">
            <a:spAutoFit/>
          </a:bodyPr>
          <a:lstStyle/>
          <a:p>
            <a:pPr algn="ctr"/>
            <a:r>
              <a:rPr lang="en-US" b="1" i="1" dirty="0" err="1">
                <a:latin typeface="Times New Roman" charset="0"/>
                <a:ea typeface="Times New Roman" charset="0"/>
                <a:cs typeface="Times New Roman" charset="0"/>
              </a:rPr>
              <a:t>Q</a:t>
            </a:r>
            <a:r>
              <a:rPr lang="en-US" b="1" i="1" baseline="-25000" dirty="0" err="1">
                <a:latin typeface="Times New Roman" charset="0"/>
                <a:ea typeface="Times New Roman" charset="0"/>
                <a:cs typeface="Times New Roman" charset="0"/>
              </a:rPr>
              <a:t>global</a:t>
            </a:r>
            <a:endParaRPr lang="en-US" b="1" i="1" baseline="-25000" dirty="0">
              <a:latin typeface="Times New Roman" charset="0"/>
              <a:ea typeface="Times New Roman" charset="0"/>
              <a:cs typeface="Times New Roman" charset="0"/>
            </a:endParaRPr>
          </a:p>
        </p:txBody>
      </p:sp>
      <p:sp>
        <p:nvSpPr>
          <p:cNvPr id="3" name="Rounded Rectangle 2">
            <a:extLst>
              <a:ext uri="{FF2B5EF4-FFF2-40B4-BE49-F238E27FC236}">
                <a16:creationId xmlns:a16="http://schemas.microsoft.com/office/drawing/2014/main" id="{2EE29972-8560-AA46-87B0-9E0C9F6860D0}"/>
              </a:ext>
            </a:extLst>
          </p:cNvPr>
          <p:cNvSpPr/>
          <p:nvPr/>
        </p:nvSpPr>
        <p:spPr>
          <a:xfrm>
            <a:off x="457200" y="2691408"/>
            <a:ext cx="3682752" cy="3647430"/>
          </a:xfrm>
          <a:prstGeom prst="round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TextBox 83">
            <a:extLst>
              <a:ext uri="{FF2B5EF4-FFF2-40B4-BE49-F238E27FC236}">
                <a16:creationId xmlns:a16="http://schemas.microsoft.com/office/drawing/2014/main" id="{692F7485-DA31-9D43-9B02-281CC443C869}"/>
              </a:ext>
            </a:extLst>
          </p:cNvPr>
          <p:cNvSpPr txBox="1"/>
          <p:nvPr/>
        </p:nvSpPr>
        <p:spPr>
          <a:xfrm>
            <a:off x="5549773" y="5657420"/>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Task</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Queues</a:t>
            </a:r>
            <a:endParaRPr lang="en-US" b="1" i="1" baseline="-25000" dirty="0">
              <a:latin typeface="Times New Roman" charset="0"/>
              <a:ea typeface="Times New Roman" charset="0"/>
              <a:cs typeface="Times New Roman" charset="0"/>
            </a:endParaRPr>
          </a:p>
        </p:txBody>
      </p:sp>
      <p:grpSp>
        <p:nvGrpSpPr>
          <p:cNvPr id="47" name="组合 243">
            <a:extLst>
              <a:ext uri="{FF2B5EF4-FFF2-40B4-BE49-F238E27FC236}">
                <a16:creationId xmlns:a16="http://schemas.microsoft.com/office/drawing/2014/main" id="{4BE98D03-3B5B-EA4D-827C-F8B35237CFB0}"/>
              </a:ext>
            </a:extLst>
          </p:cNvPr>
          <p:cNvGrpSpPr/>
          <p:nvPr/>
        </p:nvGrpSpPr>
        <p:grpSpPr>
          <a:xfrm>
            <a:off x="5161708" y="5059918"/>
            <a:ext cx="2712670" cy="553352"/>
            <a:chOff x="29034" y="2389200"/>
            <a:chExt cx="2712670" cy="553352"/>
          </a:xfrm>
        </p:grpSpPr>
        <p:pic>
          <p:nvPicPr>
            <p:cNvPr id="48" name="图片 244">
              <a:extLst>
                <a:ext uri="{FF2B5EF4-FFF2-40B4-BE49-F238E27FC236}">
                  <a16:creationId xmlns:a16="http://schemas.microsoft.com/office/drawing/2014/main" id="{CCE0FF37-70F8-1449-A35C-9E2708437A07}"/>
                </a:ext>
              </a:extLst>
            </p:cNvPr>
            <p:cNvPicPr>
              <a:picLocks noChangeAspect="1"/>
            </p:cNvPicPr>
            <p:nvPr/>
          </p:nvPicPr>
          <p:blipFill>
            <a:blip r:embed="rId5"/>
            <a:stretch>
              <a:fillRect/>
            </a:stretch>
          </p:blipFill>
          <p:spPr>
            <a:xfrm>
              <a:off x="29034" y="2389200"/>
              <a:ext cx="873714" cy="553352"/>
            </a:xfrm>
            <a:prstGeom prst="rect">
              <a:avLst/>
            </a:prstGeom>
          </p:spPr>
        </p:pic>
        <p:sp>
          <p:nvSpPr>
            <p:cNvPr id="49" name="圆角矩形 245">
              <a:extLst>
                <a:ext uri="{FF2B5EF4-FFF2-40B4-BE49-F238E27FC236}">
                  <a16:creationId xmlns:a16="http://schemas.microsoft.com/office/drawing/2014/main" id="{4659F669-BB8C-264F-902F-441BE3ECABB2}"/>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246">
              <a:extLst>
                <a:ext uri="{FF2B5EF4-FFF2-40B4-BE49-F238E27FC236}">
                  <a16:creationId xmlns:a16="http://schemas.microsoft.com/office/drawing/2014/main" id="{C3B74719-A56E-7447-8FB4-A91950562478}"/>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247">
              <a:extLst>
                <a:ext uri="{FF2B5EF4-FFF2-40B4-BE49-F238E27FC236}">
                  <a16:creationId xmlns:a16="http://schemas.microsoft.com/office/drawing/2014/main" id="{BE9BAFAC-6D2E-C24F-80CD-FBC99BA6D9EE}"/>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248">
              <a:extLst>
                <a:ext uri="{FF2B5EF4-FFF2-40B4-BE49-F238E27FC236}">
                  <a16:creationId xmlns:a16="http://schemas.microsoft.com/office/drawing/2014/main" id="{94551924-3633-4546-9DF5-EAC1A6913C01}"/>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矩形 249">
              <a:extLst>
                <a:ext uri="{FF2B5EF4-FFF2-40B4-BE49-F238E27FC236}">
                  <a16:creationId xmlns:a16="http://schemas.microsoft.com/office/drawing/2014/main" id="{87F5388D-E16B-824E-A08D-7B63634E8DB1}"/>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250">
              <a:extLst>
                <a:ext uri="{FF2B5EF4-FFF2-40B4-BE49-F238E27FC236}">
                  <a16:creationId xmlns:a16="http://schemas.microsoft.com/office/drawing/2014/main" id="{5F61CA67-944D-1642-9E18-3D0E299F37B2}"/>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矩形 251">
              <a:extLst>
                <a:ext uri="{FF2B5EF4-FFF2-40B4-BE49-F238E27FC236}">
                  <a16:creationId xmlns:a16="http://schemas.microsoft.com/office/drawing/2014/main" id="{870617D9-4532-5C4D-A905-603C3757C28E}"/>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矩形 252">
              <a:extLst>
                <a:ext uri="{FF2B5EF4-FFF2-40B4-BE49-F238E27FC236}">
                  <a16:creationId xmlns:a16="http://schemas.microsoft.com/office/drawing/2014/main" id="{67910E58-D23A-5A4C-8D4C-9AF064B2BF90}"/>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7" name="组合 254">
            <a:extLst>
              <a:ext uri="{FF2B5EF4-FFF2-40B4-BE49-F238E27FC236}">
                <a16:creationId xmlns:a16="http://schemas.microsoft.com/office/drawing/2014/main" id="{9D9F2F82-F35F-2E4C-BB38-109451D39BDF}"/>
              </a:ext>
            </a:extLst>
          </p:cNvPr>
          <p:cNvGrpSpPr/>
          <p:nvPr/>
        </p:nvGrpSpPr>
        <p:grpSpPr>
          <a:xfrm>
            <a:off x="5156696" y="4547222"/>
            <a:ext cx="2712670" cy="553352"/>
            <a:chOff x="29034" y="2389200"/>
            <a:chExt cx="2712670" cy="553352"/>
          </a:xfrm>
        </p:grpSpPr>
        <p:pic>
          <p:nvPicPr>
            <p:cNvPr id="58" name="图片 255">
              <a:extLst>
                <a:ext uri="{FF2B5EF4-FFF2-40B4-BE49-F238E27FC236}">
                  <a16:creationId xmlns:a16="http://schemas.microsoft.com/office/drawing/2014/main" id="{4CB7A6CC-B01F-6344-9051-5E9F4F58EBCA}"/>
                </a:ext>
              </a:extLst>
            </p:cNvPr>
            <p:cNvPicPr>
              <a:picLocks noChangeAspect="1"/>
            </p:cNvPicPr>
            <p:nvPr/>
          </p:nvPicPr>
          <p:blipFill>
            <a:blip r:embed="rId5"/>
            <a:stretch>
              <a:fillRect/>
            </a:stretch>
          </p:blipFill>
          <p:spPr>
            <a:xfrm>
              <a:off x="29034" y="2389200"/>
              <a:ext cx="873714" cy="553352"/>
            </a:xfrm>
            <a:prstGeom prst="rect">
              <a:avLst/>
            </a:prstGeom>
          </p:spPr>
        </p:pic>
        <p:sp>
          <p:nvSpPr>
            <p:cNvPr id="59" name="圆角矩形 256">
              <a:extLst>
                <a:ext uri="{FF2B5EF4-FFF2-40B4-BE49-F238E27FC236}">
                  <a16:creationId xmlns:a16="http://schemas.microsoft.com/office/drawing/2014/main" id="{8EE353E8-0790-A443-B3C3-EBBFB6A0D19D}"/>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矩形 257">
              <a:extLst>
                <a:ext uri="{FF2B5EF4-FFF2-40B4-BE49-F238E27FC236}">
                  <a16:creationId xmlns:a16="http://schemas.microsoft.com/office/drawing/2014/main" id="{A470D503-760B-434F-8F03-D268784122CD}"/>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矩形 258">
              <a:extLst>
                <a:ext uri="{FF2B5EF4-FFF2-40B4-BE49-F238E27FC236}">
                  <a16:creationId xmlns:a16="http://schemas.microsoft.com/office/drawing/2014/main" id="{0DE8AAFC-3AB4-B34E-8ED8-5972F3D1C7A0}"/>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矩形 259">
              <a:extLst>
                <a:ext uri="{FF2B5EF4-FFF2-40B4-BE49-F238E27FC236}">
                  <a16:creationId xmlns:a16="http://schemas.microsoft.com/office/drawing/2014/main" id="{ED5D8686-937C-4148-B3D5-503E9A662A20}"/>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矩形 260">
              <a:extLst>
                <a:ext uri="{FF2B5EF4-FFF2-40B4-BE49-F238E27FC236}">
                  <a16:creationId xmlns:a16="http://schemas.microsoft.com/office/drawing/2014/main" id="{BCD26182-EEAB-974A-B040-10DCC99E5C21}"/>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矩形 261">
              <a:extLst>
                <a:ext uri="{FF2B5EF4-FFF2-40B4-BE49-F238E27FC236}">
                  <a16:creationId xmlns:a16="http://schemas.microsoft.com/office/drawing/2014/main" id="{5E230AC9-3847-A246-A354-36C0A1B1E0E4}"/>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5" name="组合 263">
            <a:extLst>
              <a:ext uri="{FF2B5EF4-FFF2-40B4-BE49-F238E27FC236}">
                <a16:creationId xmlns:a16="http://schemas.microsoft.com/office/drawing/2014/main" id="{117A29B5-38CF-744C-8E4C-0E5CC4D4CA56}"/>
              </a:ext>
            </a:extLst>
          </p:cNvPr>
          <p:cNvGrpSpPr/>
          <p:nvPr/>
        </p:nvGrpSpPr>
        <p:grpSpPr>
          <a:xfrm>
            <a:off x="5161708" y="4000751"/>
            <a:ext cx="2712670" cy="553352"/>
            <a:chOff x="29034" y="2389200"/>
            <a:chExt cx="2712670" cy="553352"/>
          </a:xfrm>
        </p:grpSpPr>
        <p:pic>
          <p:nvPicPr>
            <p:cNvPr id="66" name="图片 264">
              <a:extLst>
                <a:ext uri="{FF2B5EF4-FFF2-40B4-BE49-F238E27FC236}">
                  <a16:creationId xmlns:a16="http://schemas.microsoft.com/office/drawing/2014/main" id="{52A94CCE-6E6B-ED44-8BE3-2111DF7FA1FF}"/>
                </a:ext>
              </a:extLst>
            </p:cNvPr>
            <p:cNvPicPr>
              <a:picLocks noChangeAspect="1"/>
            </p:cNvPicPr>
            <p:nvPr/>
          </p:nvPicPr>
          <p:blipFill>
            <a:blip r:embed="rId5"/>
            <a:stretch>
              <a:fillRect/>
            </a:stretch>
          </p:blipFill>
          <p:spPr>
            <a:xfrm>
              <a:off x="29034" y="2389200"/>
              <a:ext cx="873714" cy="553352"/>
            </a:xfrm>
            <a:prstGeom prst="rect">
              <a:avLst/>
            </a:prstGeom>
          </p:spPr>
        </p:pic>
        <p:sp>
          <p:nvSpPr>
            <p:cNvPr id="67" name="圆角矩形 265">
              <a:extLst>
                <a:ext uri="{FF2B5EF4-FFF2-40B4-BE49-F238E27FC236}">
                  <a16:creationId xmlns:a16="http://schemas.microsoft.com/office/drawing/2014/main" id="{7764FA8B-DA9D-4C40-BF67-93DA54B72984}"/>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矩形 266">
              <a:extLst>
                <a:ext uri="{FF2B5EF4-FFF2-40B4-BE49-F238E27FC236}">
                  <a16:creationId xmlns:a16="http://schemas.microsoft.com/office/drawing/2014/main" id="{C2284F90-E8DB-BF42-8938-6D785BC8264A}"/>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矩形 267">
              <a:extLst>
                <a:ext uri="{FF2B5EF4-FFF2-40B4-BE49-F238E27FC236}">
                  <a16:creationId xmlns:a16="http://schemas.microsoft.com/office/drawing/2014/main" id="{70EBB0E1-EC82-B041-95B9-C584691E4287}"/>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矩形 268">
              <a:extLst>
                <a:ext uri="{FF2B5EF4-FFF2-40B4-BE49-F238E27FC236}">
                  <a16:creationId xmlns:a16="http://schemas.microsoft.com/office/drawing/2014/main" id="{6CA80742-F425-204F-820F-1DC631755228}"/>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矩形 269">
              <a:extLst>
                <a:ext uri="{FF2B5EF4-FFF2-40B4-BE49-F238E27FC236}">
                  <a16:creationId xmlns:a16="http://schemas.microsoft.com/office/drawing/2014/main" id="{26A2D66B-0719-5542-B4D7-A8D93DE52733}"/>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矩形 270">
              <a:extLst>
                <a:ext uri="{FF2B5EF4-FFF2-40B4-BE49-F238E27FC236}">
                  <a16:creationId xmlns:a16="http://schemas.microsoft.com/office/drawing/2014/main" id="{676AB8D9-3D0F-DB40-89A2-F0018D4D4E4A}"/>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矩形 271">
              <a:extLst>
                <a:ext uri="{FF2B5EF4-FFF2-40B4-BE49-F238E27FC236}">
                  <a16:creationId xmlns:a16="http://schemas.microsoft.com/office/drawing/2014/main" id="{605013A1-F4F7-4143-9005-5682E4D5A3A0}"/>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矩形 272">
              <a:extLst>
                <a:ext uri="{FF2B5EF4-FFF2-40B4-BE49-F238E27FC236}">
                  <a16:creationId xmlns:a16="http://schemas.microsoft.com/office/drawing/2014/main" id="{00AAD2FA-89CE-C94D-A68C-39CEC733F3CC}"/>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矩形 273">
              <a:extLst>
                <a:ext uri="{FF2B5EF4-FFF2-40B4-BE49-F238E27FC236}">
                  <a16:creationId xmlns:a16="http://schemas.microsoft.com/office/drawing/2014/main" id="{991FECB7-43B5-844D-BE53-47A19A2E3441}"/>
                </a:ext>
              </a:extLst>
            </p:cNvPr>
            <p:cNvSpPr/>
            <p:nvPr/>
          </p:nvSpPr>
          <p:spPr>
            <a:xfrm>
              <a:off x="1930346" y="25408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6" name="圆角矩形 218">
            <a:extLst>
              <a:ext uri="{FF2B5EF4-FFF2-40B4-BE49-F238E27FC236}">
                <a16:creationId xmlns:a16="http://schemas.microsoft.com/office/drawing/2014/main" id="{974A02E3-29F5-6245-966C-2D5408C3F209}"/>
              </a:ext>
            </a:extLst>
          </p:cNvPr>
          <p:cNvSpPr/>
          <p:nvPr/>
        </p:nvSpPr>
        <p:spPr>
          <a:xfrm>
            <a:off x="5929929" y="3286962"/>
            <a:ext cx="1960231" cy="32512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TextBox 83">
            <a:extLst>
              <a:ext uri="{FF2B5EF4-FFF2-40B4-BE49-F238E27FC236}">
                <a16:creationId xmlns:a16="http://schemas.microsoft.com/office/drawing/2014/main" id="{EBFE2AF0-2113-D749-AE27-BE8D9F3CA3C8}"/>
              </a:ext>
            </a:extLst>
          </p:cNvPr>
          <p:cNvSpPr txBox="1"/>
          <p:nvPr/>
        </p:nvSpPr>
        <p:spPr>
          <a:xfrm>
            <a:off x="4347707" y="3135029"/>
            <a:ext cx="1841658" cy="369332"/>
          </a:xfrm>
          <a:prstGeom prst="rect">
            <a:avLst/>
          </a:prstGeom>
          <a:noFill/>
        </p:spPr>
        <p:txBody>
          <a:bodyPr wrap="square" rtlCol="0">
            <a:spAutoFit/>
          </a:bodyPr>
          <a:lstStyle/>
          <a:p>
            <a:pPr algn="ctr"/>
            <a:r>
              <a:rPr lang="en-US" b="1" i="1" dirty="0" err="1">
                <a:latin typeface="Times New Roman" charset="0"/>
                <a:ea typeface="Times New Roman" charset="0"/>
                <a:cs typeface="Times New Roman" charset="0"/>
              </a:rPr>
              <a:t>Q</a:t>
            </a:r>
            <a:r>
              <a:rPr lang="en-US" b="1" i="1" baseline="-25000" dirty="0" err="1">
                <a:latin typeface="Times New Roman" charset="0"/>
                <a:ea typeface="Times New Roman" charset="0"/>
                <a:cs typeface="Times New Roman" charset="0"/>
              </a:rPr>
              <a:t>global</a:t>
            </a:r>
            <a:endParaRPr lang="en-US" b="1" i="1" baseline="-25000" dirty="0">
              <a:latin typeface="Times New Roman" charset="0"/>
              <a:ea typeface="Times New Roman" charset="0"/>
              <a:cs typeface="Times New Roman" charset="0"/>
            </a:endParaRPr>
          </a:p>
        </p:txBody>
      </p:sp>
      <p:sp>
        <p:nvSpPr>
          <p:cNvPr id="81" name="Rounded Rectangle 80">
            <a:extLst>
              <a:ext uri="{FF2B5EF4-FFF2-40B4-BE49-F238E27FC236}">
                <a16:creationId xmlns:a16="http://schemas.microsoft.com/office/drawing/2014/main" id="{5178D18E-3A03-6942-95CE-4C74F9B4C543}"/>
              </a:ext>
            </a:extLst>
          </p:cNvPr>
          <p:cNvSpPr/>
          <p:nvPr/>
        </p:nvSpPr>
        <p:spPr>
          <a:xfrm>
            <a:off x="4728707" y="2710898"/>
            <a:ext cx="3682752" cy="3647430"/>
          </a:xfrm>
          <a:prstGeom prst="round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矩形 221">
            <a:extLst>
              <a:ext uri="{FF2B5EF4-FFF2-40B4-BE49-F238E27FC236}">
                <a16:creationId xmlns:a16="http://schemas.microsoft.com/office/drawing/2014/main" id="{7338844A-4B84-4F41-B026-F033FD74A246}"/>
              </a:ext>
            </a:extLst>
          </p:cNvPr>
          <p:cNvSpPr/>
          <p:nvPr/>
        </p:nvSpPr>
        <p:spPr>
          <a:xfrm>
            <a:off x="997029" y="1691929"/>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3" name="矩形 221">
            <a:extLst>
              <a:ext uri="{FF2B5EF4-FFF2-40B4-BE49-F238E27FC236}">
                <a16:creationId xmlns:a16="http://schemas.microsoft.com/office/drawing/2014/main" id="{0AD46B16-5843-AC40-A5FB-8AF7D81CD5C6}"/>
              </a:ext>
            </a:extLst>
          </p:cNvPr>
          <p:cNvSpPr/>
          <p:nvPr/>
        </p:nvSpPr>
        <p:spPr>
          <a:xfrm>
            <a:off x="997029" y="2129724"/>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4" name="TextBox 83">
            <a:extLst>
              <a:ext uri="{FF2B5EF4-FFF2-40B4-BE49-F238E27FC236}">
                <a16:creationId xmlns:a16="http://schemas.microsoft.com/office/drawing/2014/main" id="{1D814B5F-AE66-A844-936D-1DFD2008B7D4}"/>
              </a:ext>
            </a:extLst>
          </p:cNvPr>
          <p:cNvSpPr txBox="1"/>
          <p:nvPr/>
        </p:nvSpPr>
        <p:spPr>
          <a:xfrm>
            <a:off x="711390" y="1579297"/>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small</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task</a:t>
            </a:r>
            <a:endParaRPr lang="en-US" b="1" i="1" baseline="-25000" dirty="0">
              <a:latin typeface="Times New Roman" charset="0"/>
              <a:ea typeface="Times New Roman" charset="0"/>
              <a:cs typeface="Times New Roman" charset="0"/>
            </a:endParaRPr>
          </a:p>
        </p:txBody>
      </p:sp>
      <p:sp>
        <p:nvSpPr>
          <p:cNvPr id="85" name="TextBox 84">
            <a:extLst>
              <a:ext uri="{FF2B5EF4-FFF2-40B4-BE49-F238E27FC236}">
                <a16:creationId xmlns:a16="http://schemas.microsoft.com/office/drawing/2014/main" id="{DFDD3229-45E7-494F-B013-60726D04968F}"/>
              </a:ext>
            </a:extLst>
          </p:cNvPr>
          <p:cNvSpPr txBox="1"/>
          <p:nvPr/>
        </p:nvSpPr>
        <p:spPr>
          <a:xfrm>
            <a:off x="558990" y="1998776"/>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big</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task</a:t>
            </a:r>
            <a:endParaRPr lang="en-US" b="1" i="1" baseline="-25000" dirty="0">
              <a:latin typeface="Times New Roman" charset="0"/>
              <a:ea typeface="Times New Roman" charset="0"/>
              <a:cs typeface="Times New Roman" charset="0"/>
            </a:endParaRPr>
          </a:p>
        </p:txBody>
      </p:sp>
      <p:sp>
        <p:nvSpPr>
          <p:cNvPr id="86" name="矩形 220">
            <a:extLst>
              <a:ext uri="{FF2B5EF4-FFF2-40B4-BE49-F238E27FC236}">
                <a16:creationId xmlns:a16="http://schemas.microsoft.com/office/drawing/2014/main" id="{953FA637-299D-E94F-9270-41EED75913E4}"/>
              </a:ext>
            </a:extLst>
          </p:cNvPr>
          <p:cNvSpPr/>
          <p:nvPr/>
        </p:nvSpPr>
        <p:spPr>
          <a:xfrm>
            <a:off x="2189065" y="3301540"/>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矩形 221">
            <a:extLst>
              <a:ext uri="{FF2B5EF4-FFF2-40B4-BE49-F238E27FC236}">
                <a16:creationId xmlns:a16="http://schemas.microsoft.com/office/drawing/2014/main" id="{BDCC9AA3-04C3-DE47-A3CC-7825EA6041DB}"/>
              </a:ext>
            </a:extLst>
          </p:cNvPr>
          <p:cNvSpPr/>
          <p:nvPr/>
        </p:nvSpPr>
        <p:spPr>
          <a:xfrm>
            <a:off x="2343444" y="3301537"/>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Right Brace 10">
            <a:extLst>
              <a:ext uri="{FF2B5EF4-FFF2-40B4-BE49-F238E27FC236}">
                <a16:creationId xmlns:a16="http://schemas.microsoft.com/office/drawing/2014/main" id="{45F230A3-49EB-CF43-A1FE-D54BEE809CBE}"/>
              </a:ext>
            </a:extLst>
          </p:cNvPr>
          <p:cNvSpPr/>
          <p:nvPr/>
        </p:nvSpPr>
        <p:spPr>
          <a:xfrm rot="16200000">
            <a:off x="3891279" y="928938"/>
            <a:ext cx="682897" cy="3810811"/>
          </a:xfrm>
          <a:prstGeom prst="rightBrace">
            <a:avLst>
              <a:gd name="adj1" fmla="val 29457"/>
              <a:gd name="adj2" fmla="val 50000"/>
            </a:avLst>
          </a:prstGeom>
          <a:ln w="50800">
            <a:solidFill>
              <a:srgbClr val="00B050"/>
            </a:solidFill>
            <a:prstDash val="sysDash"/>
            <a:headEnd type="stealth" w="med" len="med"/>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TextBox 83">
            <a:extLst>
              <a:ext uri="{FF2B5EF4-FFF2-40B4-BE49-F238E27FC236}">
                <a16:creationId xmlns:a16="http://schemas.microsoft.com/office/drawing/2014/main" id="{C43C1F27-6C21-F844-AED7-1CD083BB923A}"/>
              </a:ext>
            </a:extLst>
          </p:cNvPr>
          <p:cNvSpPr txBox="1"/>
          <p:nvPr/>
        </p:nvSpPr>
        <p:spPr>
          <a:xfrm>
            <a:off x="3029493" y="2015003"/>
            <a:ext cx="2520280" cy="461665"/>
          </a:xfrm>
          <a:prstGeom prst="rect">
            <a:avLst/>
          </a:prstGeom>
          <a:noFill/>
        </p:spPr>
        <p:txBody>
          <a:bodyPr wrap="square" rtlCol="0">
            <a:spAutoFit/>
          </a:bodyPr>
          <a:lstStyle/>
          <a:p>
            <a:pPr algn="ctr"/>
            <a:r>
              <a:rPr lang="en-US" altLang="zh-CN" b="1" dirty="0">
                <a:solidFill>
                  <a:srgbClr val="00B050"/>
                </a:solidFill>
                <a:latin typeface="Times New Roman" charset="0"/>
                <a:ea typeface="Times New Roman" charset="0"/>
                <a:cs typeface="Times New Roman" charset="0"/>
              </a:rPr>
              <a:t>Work</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Stealing</a:t>
            </a:r>
            <a:endParaRPr lang="en-US" b="1" i="1" baseline="-25000" dirty="0">
              <a:solidFill>
                <a:srgbClr val="00B05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75445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44444E-6 0 L -0.0276 0.11644 " pathEditMode="relative" rAng="0" ptsTypes="AA">
                                      <p:cBhvr>
                                        <p:cTn id="6" dur="2000" fill="hold"/>
                                        <p:tgtEl>
                                          <p:spTgt spid="41"/>
                                        </p:tgtEl>
                                        <p:attrNameLst>
                                          <p:attrName>ppt_x</p:attrName>
                                          <p:attrName>ppt_y</p:attrName>
                                        </p:attrNameLst>
                                      </p:cBhvr>
                                      <p:rCtr x="-1389" y="5810"/>
                                    </p:animMotion>
                                  </p:childTnLst>
                                </p:cTn>
                              </p:par>
                              <p:par>
                                <p:cTn id="7" presetID="0" presetClass="path" presetSubtype="0" accel="50000" decel="50000" fill="hold" grpId="0" nodeType="withEffect">
                                  <p:stCondLst>
                                    <p:cond delay="0"/>
                                  </p:stCondLst>
                                  <p:childTnLst>
                                    <p:animMotion origin="layout" path="M -1.11111E-6 2.96296E-6 L -0.04427 0.20046 " pathEditMode="relative" rAng="0" ptsTypes="AA">
                                      <p:cBhvr>
                                        <p:cTn id="8" dur="2000" fill="hold"/>
                                        <p:tgtEl>
                                          <p:spTgt spid="42"/>
                                        </p:tgtEl>
                                        <p:attrNameLst>
                                          <p:attrName>ppt_x</p:attrName>
                                          <p:attrName>ppt_y</p:attrName>
                                        </p:attrNameLst>
                                      </p:cBhvr>
                                      <p:rCtr x="-2222" y="10023"/>
                                    </p:animMotion>
                                  </p:childTnLst>
                                </p:cTn>
                              </p:par>
                              <p:par>
                                <p:cTn id="9" presetID="0" presetClass="path" presetSubtype="0" accel="50000" decel="50000" fill="hold" grpId="0" nodeType="withEffect">
                                  <p:stCondLst>
                                    <p:cond delay="0"/>
                                  </p:stCondLst>
                                  <p:childTnLst>
                                    <p:animMotion origin="layout" path="M -0.00173 -0.00209 L -0.05989 0.27338 " pathEditMode="relative" rAng="0" ptsTypes="AA">
                                      <p:cBhvr>
                                        <p:cTn id="10" dur="2000" fill="hold"/>
                                        <p:tgtEl>
                                          <p:spTgt spid="43"/>
                                        </p:tgtEl>
                                        <p:attrNameLst>
                                          <p:attrName>ppt_x</p:attrName>
                                          <p:attrName>ppt_y</p:attrName>
                                        </p:attrNameLst>
                                      </p:cBhvr>
                                      <p:rCtr x="-2917" y="13773"/>
                                    </p:animMotion>
                                  </p:childTnLst>
                                </p:cTn>
                              </p:par>
                              <p:par>
                                <p:cTn id="11" presetID="0" presetClass="path" presetSubtype="0" accel="50000" decel="50000" fill="hold" grpId="0" nodeType="withEffect">
                                  <p:stCondLst>
                                    <p:cond delay="0"/>
                                  </p:stCondLst>
                                  <p:childTnLst>
                                    <p:animMotion origin="layout" path="M -2.5E-6 2.96296E-6 L 0.42084 0.00509 " pathEditMode="relative" rAng="0" ptsTypes="AA">
                                      <p:cBhvr>
                                        <p:cTn id="12" dur="2000" fill="hold"/>
                                        <p:tgtEl>
                                          <p:spTgt spid="86"/>
                                        </p:tgtEl>
                                        <p:attrNameLst>
                                          <p:attrName>ppt_x</p:attrName>
                                          <p:attrName>ppt_y</p:attrName>
                                        </p:attrNameLst>
                                      </p:cBhvr>
                                      <p:rCtr x="21042" y="255"/>
                                    </p:animMotion>
                                  </p:childTnLst>
                                </p:cTn>
                              </p:par>
                              <p:par>
                                <p:cTn id="13" presetID="0" presetClass="path" presetSubtype="0" accel="50000" decel="50000" fill="hold" grpId="0" nodeType="withEffect">
                                  <p:stCondLst>
                                    <p:cond delay="0"/>
                                  </p:stCondLst>
                                  <p:childTnLst>
                                    <p:animMotion origin="layout" path="M -2.77778E-6 2.96296E-6 L 0.42066 0.00509 " pathEditMode="relative" rAng="0" ptsTypes="AA">
                                      <p:cBhvr>
                                        <p:cTn id="14" dur="2000" fill="hold"/>
                                        <p:tgtEl>
                                          <p:spTgt spid="87"/>
                                        </p:tgtEl>
                                        <p:attrNameLst>
                                          <p:attrName>ppt_x</p:attrName>
                                          <p:attrName>ppt_y</p:attrName>
                                        </p:attrNameLst>
                                      </p:cBhvr>
                                      <p:rCtr x="21024" y="25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42084 0.0051 L 0.38855 0.11899 " pathEditMode="relative" rAng="0" ptsTypes="AA">
                                      <p:cBhvr>
                                        <p:cTn id="18" dur="2000" fill="hold"/>
                                        <p:tgtEl>
                                          <p:spTgt spid="86"/>
                                        </p:tgtEl>
                                        <p:attrNameLst>
                                          <p:attrName>ppt_x</p:attrName>
                                          <p:attrName>ppt_y</p:attrName>
                                        </p:attrNameLst>
                                      </p:cBhvr>
                                      <p:rCtr x="-1615" y="5694"/>
                                    </p:animMotion>
                                  </p:childTnLst>
                                </p:cTn>
                              </p:par>
                              <p:par>
                                <p:cTn id="19" presetID="0" presetClass="path" presetSubtype="0" accel="50000" decel="50000" fill="hold" grpId="1" nodeType="withEffect">
                                  <p:stCondLst>
                                    <p:cond delay="0"/>
                                  </p:stCondLst>
                                  <p:childTnLst>
                                    <p:animMotion origin="layout" path="M 0.42066 0.00509 L 0.3717 0.20162 " pathEditMode="relative" rAng="0" ptsTypes="AA">
                                      <p:cBhvr>
                                        <p:cTn id="20" dur="2000" fill="hold"/>
                                        <p:tgtEl>
                                          <p:spTgt spid="87"/>
                                        </p:tgtEl>
                                        <p:attrNameLst>
                                          <p:attrName>ppt_x</p:attrName>
                                          <p:attrName>ppt_y</p:attrName>
                                        </p:attrNameLst>
                                      </p:cBhvr>
                                      <p:rCtr x="-2448" y="9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86" grpId="0" animBg="1"/>
      <p:bldP spid="86" grpId="1" animBg="1"/>
      <p:bldP spid="87" grpId="0" animBg="1"/>
      <p:bldP spid="87"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Overview</a:t>
            </a:r>
            <a:endParaRPr lang="en-US" sz="4800" dirty="0"/>
          </a:p>
        </p:txBody>
      </p:sp>
      <p:sp>
        <p:nvSpPr>
          <p:cNvPr id="3" name="Content Placeholder 2"/>
          <p:cNvSpPr>
            <a:spLocks noGrp="1"/>
          </p:cNvSpPr>
          <p:nvPr>
            <p:ph idx="1"/>
          </p:nvPr>
        </p:nvSpPr>
        <p:spPr>
          <a:xfrm>
            <a:off x="457200" y="1951038"/>
            <a:ext cx="8515350" cy="4221162"/>
          </a:xfrm>
        </p:spPr>
        <p:txBody>
          <a:bodyPr/>
          <a:lstStyle/>
          <a:p>
            <a:pPr marL="457200" indent="-457200">
              <a:buFont typeface="Arial" panose="020B0604020202020204" pitchFamily="34" charset="0"/>
              <a:buChar char="•"/>
            </a:pPr>
            <a:r>
              <a:rPr lang="en-US" altLang="zh-CN" sz="3000" dirty="0">
                <a:solidFill>
                  <a:schemeClr val="bg1">
                    <a:lumMod val="75000"/>
                  </a:schemeClr>
                </a:solidFill>
              </a:rPr>
              <a:t>Graph</a:t>
            </a:r>
            <a:r>
              <a:rPr lang="zh-CN" altLang="en-US" sz="3000" dirty="0">
                <a:solidFill>
                  <a:schemeClr val="bg1">
                    <a:lumMod val="75000"/>
                  </a:schemeClr>
                </a:solidFill>
              </a:rPr>
              <a:t> </a:t>
            </a:r>
            <a:r>
              <a:rPr lang="en-US" altLang="zh-CN" sz="3000" dirty="0">
                <a:solidFill>
                  <a:schemeClr val="bg1">
                    <a:lumMod val="75000"/>
                  </a:schemeClr>
                </a:solidFill>
              </a:rPr>
              <a:t>Mining</a:t>
            </a:r>
            <a:r>
              <a:rPr lang="zh-CN" altLang="en-US" sz="3000" dirty="0">
                <a:solidFill>
                  <a:schemeClr val="bg1">
                    <a:lumMod val="75000"/>
                  </a:schemeClr>
                </a:solidFill>
              </a:rPr>
              <a:t> </a:t>
            </a:r>
            <a:r>
              <a:rPr lang="en-US" altLang="zh-CN" sz="3000" dirty="0">
                <a:solidFill>
                  <a:schemeClr val="bg1">
                    <a:lumMod val="75000"/>
                  </a:schemeClr>
                </a:solidFill>
              </a:rPr>
              <a:t>Problems:</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Categorization</a:t>
            </a:r>
          </a:p>
          <a:p>
            <a:pPr marL="457200" indent="-457200">
              <a:buFont typeface="Arial" panose="020B0604020202020204" pitchFamily="34" charset="0"/>
              <a:buChar char="•"/>
            </a:pP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Vertex:</a:t>
            </a:r>
            <a:r>
              <a:rPr lang="zh-CN" altLang="en-US" sz="3000" dirty="0">
                <a:solidFill>
                  <a:schemeClr val="bg1">
                    <a:lumMod val="75000"/>
                  </a:schemeClr>
                </a:solidFill>
              </a:rPr>
              <a:t> </a:t>
            </a:r>
            <a:r>
              <a:rPr lang="en-US" altLang="zh-CN" sz="3000" dirty="0">
                <a:solidFill>
                  <a:schemeClr val="bg1">
                    <a:lumMod val="75000"/>
                  </a:schemeClr>
                </a:solidFill>
              </a:rPr>
              <a:t>Data-Intensive</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Why</a:t>
            </a:r>
            <a:r>
              <a:rPr lang="zh-CN" altLang="en-US" sz="3000" dirty="0">
                <a:solidFill>
                  <a:schemeClr val="bg1">
                    <a:lumMod val="75000"/>
                  </a:schemeClr>
                </a:solidFill>
              </a:rPr>
              <a:t> </a:t>
            </a:r>
            <a:r>
              <a:rPr lang="en-US" altLang="zh-CN" sz="3000" dirty="0">
                <a:solidFill>
                  <a:schemeClr val="bg1">
                    <a:lumMod val="75000"/>
                  </a:schemeClr>
                </a:solidFill>
              </a:rPr>
              <a:t>TLAV</a:t>
            </a:r>
            <a:r>
              <a:rPr lang="zh-CN" altLang="en-US" sz="3000" dirty="0">
                <a:solidFill>
                  <a:schemeClr val="bg1">
                    <a:lumMod val="75000"/>
                  </a:schemeClr>
                </a:solidFill>
              </a:rPr>
              <a:t> </a:t>
            </a:r>
            <a:r>
              <a:rPr lang="en-US" altLang="zh-CN" sz="3000" dirty="0">
                <a:solidFill>
                  <a:schemeClr val="bg1">
                    <a:lumMod val="75000"/>
                  </a:schemeClr>
                </a:solidFill>
              </a:rPr>
              <a:t>is</a:t>
            </a:r>
            <a:r>
              <a:rPr lang="zh-CN" altLang="en-US" sz="3000" dirty="0">
                <a:solidFill>
                  <a:schemeClr val="bg1">
                    <a:lumMod val="75000"/>
                  </a:schemeClr>
                </a:solidFill>
              </a:rPr>
              <a:t> </a:t>
            </a:r>
            <a:r>
              <a:rPr lang="en-US" altLang="zh-CN" sz="3000" dirty="0">
                <a:solidFill>
                  <a:schemeClr val="bg1">
                    <a:lumMod val="75000"/>
                  </a:schemeClr>
                </a:solidFill>
              </a:rPr>
              <a:t>not</a:t>
            </a:r>
            <a:r>
              <a:rPr lang="zh-CN" altLang="en-US" sz="3000" dirty="0">
                <a:solidFill>
                  <a:schemeClr val="bg1">
                    <a:lumMod val="75000"/>
                  </a:schemeClr>
                </a:solidFill>
              </a:rPr>
              <a:t> </a:t>
            </a:r>
            <a:r>
              <a:rPr lang="en-US" altLang="zh-CN" sz="3000" dirty="0">
                <a:solidFill>
                  <a:schemeClr val="bg1">
                    <a:lumMod val="75000"/>
                  </a:schemeClr>
                </a:solidFill>
              </a:rPr>
              <a:t>Sufficient?</a:t>
            </a:r>
            <a:r>
              <a:rPr lang="zh-CN" altLang="en-US" sz="3000" dirty="0">
                <a:solidFill>
                  <a:schemeClr val="bg1">
                    <a:lumMod val="75000"/>
                  </a:schemeClr>
                </a:solidFill>
              </a:rPr>
              <a:t> </a:t>
            </a:r>
            <a:r>
              <a:rPr lang="en-US" altLang="zh-CN" sz="3000" dirty="0">
                <a:solidFill>
                  <a:schemeClr val="bg1">
                    <a:lumMod val="75000"/>
                  </a:schemeClr>
                </a:solidFill>
              </a:rPr>
              <a:t>Compute-Intensive!</a:t>
            </a:r>
          </a:p>
          <a:p>
            <a:pPr marL="457200" indent="-457200">
              <a:buFont typeface="Arial" panose="020B0604020202020204" pitchFamily="34" charset="0"/>
              <a:buChar char="•"/>
            </a:pPr>
            <a:r>
              <a:rPr lang="en-US" altLang="zh-CN" sz="3000" dirty="0" err="1">
                <a:solidFill>
                  <a:schemeClr val="bg1">
                    <a:lumMod val="75000"/>
                  </a:schemeClr>
                </a:solidFill>
              </a:rPr>
              <a:t>PrefixFPM</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Frequent</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G-thinker:</a:t>
            </a:r>
            <a:r>
              <a:rPr lang="zh-CN" altLang="en-US" sz="3000" dirty="0">
                <a:solidFill>
                  <a:schemeClr val="bg1">
                    <a:lumMod val="75000"/>
                  </a:schemeClr>
                </a:solidFill>
              </a:rPr>
              <a:t> </a:t>
            </a: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Subgraph</a:t>
            </a:r>
          </a:p>
          <a:p>
            <a:pPr marL="457200" indent="-457200">
              <a:buFont typeface="Arial" panose="020B0604020202020204" pitchFamily="34" charset="0"/>
              <a:buChar char="•"/>
            </a:pPr>
            <a:r>
              <a:rPr lang="en-US" altLang="zh-CN" sz="3000" b="1" dirty="0">
                <a:solidFill>
                  <a:srgbClr val="C00000"/>
                </a:solidFill>
              </a:rPr>
              <a:t>TLAS</a:t>
            </a:r>
            <a:r>
              <a:rPr lang="zh-CN" altLang="en-US" sz="3000" b="1" dirty="0">
                <a:solidFill>
                  <a:srgbClr val="C00000"/>
                </a:solidFill>
              </a:rPr>
              <a:t> </a:t>
            </a:r>
            <a:r>
              <a:rPr lang="en-US" altLang="zh-CN" sz="3000" b="1" dirty="0">
                <a:solidFill>
                  <a:srgbClr val="C00000"/>
                </a:solidFill>
              </a:rPr>
              <a:t>Algorithms</a:t>
            </a:r>
            <a:r>
              <a:rPr lang="zh-CN" altLang="en-US" sz="3000" b="1" dirty="0">
                <a:solidFill>
                  <a:srgbClr val="C00000"/>
                </a:solidFill>
              </a:rPr>
              <a:t> </a:t>
            </a:r>
            <a:r>
              <a:rPr lang="en-US" altLang="zh-CN" sz="3000" b="1" dirty="0">
                <a:solidFill>
                  <a:srgbClr val="C00000"/>
                </a:solidFill>
              </a:rPr>
              <a:t>for</a:t>
            </a:r>
            <a:r>
              <a:rPr lang="zh-CN" altLang="en-US" sz="3000" b="1" dirty="0">
                <a:solidFill>
                  <a:srgbClr val="C00000"/>
                </a:solidFill>
              </a:rPr>
              <a:t> </a:t>
            </a:r>
            <a:r>
              <a:rPr lang="en-US" altLang="zh-CN" sz="3000" b="1" dirty="0">
                <a:solidFill>
                  <a:srgbClr val="C00000"/>
                </a:solidFill>
              </a:rPr>
              <a:t>Subgraph</a:t>
            </a:r>
            <a:r>
              <a:rPr lang="zh-CN" altLang="en-US" sz="3000" b="1" dirty="0">
                <a:solidFill>
                  <a:srgbClr val="C00000"/>
                </a:solidFill>
              </a:rPr>
              <a:t> </a:t>
            </a:r>
            <a:r>
              <a:rPr lang="en-US" altLang="zh-CN" sz="3000" b="1" dirty="0">
                <a:solidFill>
                  <a:srgbClr val="C00000"/>
                </a:solidFill>
              </a:rPr>
              <a:t>Mining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142</a:t>
            </a:fld>
            <a:endParaRPr lang="en-US" sz="2000" dirty="0">
              <a:solidFill>
                <a:schemeClr val="tx1"/>
              </a:solidFill>
              <a:latin typeface="Arial" pitchFamily="34" charset="0"/>
              <a:cs typeface="Arial" pitchFamily="34" charset="0"/>
            </a:endParaRPr>
          </a:p>
        </p:txBody>
      </p:sp>
      <p:cxnSp>
        <p:nvCxnSpPr>
          <p:cNvPr id="5" name="Straight Arrow Connector 4">
            <a:extLst>
              <a:ext uri="{FF2B5EF4-FFF2-40B4-BE49-F238E27FC236}">
                <a16:creationId xmlns:a16="http://schemas.microsoft.com/office/drawing/2014/main" id="{D8879BC1-7168-BA44-8CEC-4C75FDFC5774}"/>
              </a:ext>
            </a:extLst>
          </p:cNvPr>
          <p:cNvCxnSpPr>
            <a:cxnSpLocks/>
          </p:cNvCxnSpPr>
          <p:nvPr/>
        </p:nvCxnSpPr>
        <p:spPr>
          <a:xfrm>
            <a:off x="1475656" y="5916161"/>
            <a:ext cx="360040" cy="393159"/>
          </a:xfrm>
          <a:prstGeom prst="straightConnector1">
            <a:avLst/>
          </a:prstGeom>
          <a:ln>
            <a:solidFill>
              <a:schemeClr val="tx1"/>
            </a:solidFill>
            <a:prstDash val="sysDot"/>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8" name="TextBox 83">
            <a:extLst>
              <a:ext uri="{FF2B5EF4-FFF2-40B4-BE49-F238E27FC236}">
                <a16:creationId xmlns:a16="http://schemas.microsoft.com/office/drawing/2014/main" id="{52599D8B-5FD7-9C48-B26A-287DC6B0D290}"/>
              </a:ext>
            </a:extLst>
          </p:cNvPr>
          <p:cNvSpPr txBox="1"/>
          <p:nvPr/>
        </p:nvSpPr>
        <p:spPr>
          <a:xfrm>
            <a:off x="641539" y="6250364"/>
            <a:ext cx="7424886" cy="461665"/>
          </a:xfrm>
          <a:prstGeom prst="rect">
            <a:avLst/>
          </a:prstGeom>
          <a:noFill/>
        </p:spPr>
        <p:txBody>
          <a:bodyPr wrap="square" rtlCol="0">
            <a:spAutoFit/>
          </a:bodyPr>
          <a:lstStyle/>
          <a:p>
            <a:pPr algn="ctr"/>
            <a:r>
              <a:rPr lang="en-US" altLang="zh-CN" b="1" dirty="0">
                <a:solidFill>
                  <a:srgbClr val="00B050"/>
                </a:solidFill>
                <a:latin typeface="Times New Roman" charset="0"/>
                <a:ea typeface="Times New Roman" charset="0"/>
                <a:cs typeface="Times New Roman" charset="0"/>
              </a:rPr>
              <a:t>Think</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like</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a</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subgraph,</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each</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task</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maintains</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a</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subgraph</a:t>
            </a:r>
            <a:endParaRPr lang="en-US" b="1" i="1" baseline="-25000" dirty="0">
              <a:solidFill>
                <a:srgbClr val="00B05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26527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143</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Algorithm</a:t>
            </a:r>
            <a:r>
              <a:rPr lang="zh-CN" altLang="en-US" sz="3600" b="1" dirty="0"/>
              <a:t> </a:t>
            </a:r>
            <a:r>
              <a:rPr lang="en-US" altLang="zh-CN" sz="3600" b="1" dirty="0"/>
              <a:t>Features</a:t>
            </a:r>
            <a:endParaRPr lang="en-US" sz="3600" b="1" dirty="0"/>
          </a:p>
          <a:p>
            <a:pPr lvl="1">
              <a:buFont typeface="Arial" charset="0"/>
              <a:buChar char="•"/>
            </a:pPr>
            <a:r>
              <a:rPr lang="en-US" altLang="zh-CN" sz="2800" dirty="0"/>
              <a:t>Divide</a:t>
            </a:r>
            <a:r>
              <a:rPr lang="zh-CN" altLang="en-US" sz="2800" dirty="0"/>
              <a:t> </a:t>
            </a:r>
            <a:r>
              <a:rPr lang="en-US" altLang="zh-CN" sz="2800" dirty="0"/>
              <a:t>and</a:t>
            </a:r>
            <a:r>
              <a:rPr lang="zh-CN" altLang="en-US" sz="2800" dirty="0"/>
              <a:t> </a:t>
            </a:r>
            <a:r>
              <a:rPr lang="en-US" altLang="zh-CN" sz="2800" dirty="0"/>
              <a:t>conquer,</a:t>
            </a:r>
            <a:r>
              <a:rPr lang="zh-CN" altLang="en-US" sz="2800" dirty="0"/>
              <a:t> </a:t>
            </a:r>
            <a:r>
              <a:rPr lang="en-US" altLang="zh-CN" sz="2800" dirty="0"/>
              <a:t>often</a:t>
            </a:r>
            <a:r>
              <a:rPr lang="zh-CN" altLang="en-US" sz="2800" dirty="0"/>
              <a:t> </a:t>
            </a:r>
            <a:r>
              <a:rPr lang="en-US" altLang="zh-CN" sz="2800" dirty="0"/>
              <a:t>recursive</a:t>
            </a:r>
          </a:p>
          <a:p>
            <a:pPr lvl="1">
              <a:buFont typeface="Arial" charset="0"/>
              <a:buChar char="•"/>
            </a:pPr>
            <a:r>
              <a:rPr lang="en-US" altLang="zh-CN" sz="2800" dirty="0"/>
              <a:t>Some</a:t>
            </a:r>
            <a:r>
              <a:rPr lang="zh-CN" altLang="en-US" sz="2800" dirty="0"/>
              <a:t> </a:t>
            </a:r>
            <a:r>
              <a:rPr lang="en-US" altLang="zh-CN" sz="2800" dirty="0"/>
              <a:t>tasks</a:t>
            </a:r>
            <a:r>
              <a:rPr lang="zh-CN" altLang="en-US" sz="2800" dirty="0"/>
              <a:t> </a:t>
            </a:r>
            <a:r>
              <a:rPr lang="en-US" altLang="zh-CN" sz="2800" dirty="0"/>
              <a:t>can</a:t>
            </a:r>
            <a:r>
              <a:rPr lang="zh-CN" altLang="en-US" sz="2800" dirty="0"/>
              <a:t> </a:t>
            </a:r>
            <a:r>
              <a:rPr lang="en-US" altLang="zh-CN" sz="2800" dirty="0"/>
              <a:t>be</a:t>
            </a:r>
            <a:r>
              <a:rPr lang="zh-CN" altLang="en-US" sz="2800" dirty="0"/>
              <a:t> </a:t>
            </a:r>
            <a:r>
              <a:rPr lang="en-US" altLang="zh-CN" sz="2800" dirty="0"/>
              <a:t>stragglers</a:t>
            </a:r>
          </a:p>
          <a:p>
            <a:pPr lvl="1">
              <a:buFont typeface="Arial" charset="0"/>
              <a:buChar char="•"/>
            </a:pPr>
            <a:r>
              <a:rPr lang="en-US" altLang="zh-CN" sz="2800" dirty="0"/>
              <a:t>Task</a:t>
            </a:r>
            <a:r>
              <a:rPr lang="zh-CN" altLang="en-US" sz="2800" dirty="0"/>
              <a:t> </a:t>
            </a:r>
            <a:r>
              <a:rPr lang="en-US" altLang="zh-CN" sz="2800" dirty="0"/>
              <a:t>time</a:t>
            </a:r>
            <a:r>
              <a:rPr lang="zh-CN" altLang="en-US" sz="2800" dirty="0"/>
              <a:t> </a:t>
            </a:r>
            <a:r>
              <a:rPr lang="en-US" altLang="zh-CN" sz="2800" dirty="0"/>
              <a:t>difficult</a:t>
            </a:r>
            <a:r>
              <a:rPr lang="zh-CN" altLang="en-US" sz="2800" dirty="0"/>
              <a:t> </a:t>
            </a:r>
            <a:r>
              <a:rPr lang="en-US" altLang="zh-CN" sz="2800" dirty="0"/>
              <a:t>to</a:t>
            </a:r>
            <a:r>
              <a:rPr lang="zh-CN" altLang="en-US" sz="2800" dirty="0"/>
              <a:t> </a:t>
            </a:r>
            <a:r>
              <a:rPr lang="en-US" altLang="zh-CN" sz="2800" dirty="0"/>
              <a:t>predict</a:t>
            </a:r>
            <a:r>
              <a:rPr lang="zh-CN" altLang="en-US" sz="2800" dirty="0"/>
              <a:t> </a:t>
            </a:r>
            <a:r>
              <a:rPr lang="en-US" altLang="zh-CN" sz="2800" dirty="0"/>
              <a:t>from</a:t>
            </a:r>
            <a:r>
              <a:rPr lang="zh-CN" altLang="en-US" sz="2800" dirty="0"/>
              <a:t> </a:t>
            </a:r>
            <a:r>
              <a:rPr lang="en-US" altLang="zh-CN" sz="2800" dirty="0"/>
              <a:t>graph</a:t>
            </a:r>
            <a:r>
              <a:rPr lang="zh-CN" altLang="en-US" sz="2800" dirty="0"/>
              <a:t> </a:t>
            </a:r>
            <a:r>
              <a:rPr lang="en-US" altLang="zh-CN" sz="2800" dirty="0"/>
              <a:t>characteristics</a:t>
            </a:r>
          </a:p>
        </p:txBody>
      </p:sp>
    </p:spTree>
    <p:extLst>
      <p:ext uri="{BB962C8B-B14F-4D97-AF65-F5344CB8AC3E}">
        <p14:creationId xmlns:p14="http://schemas.microsoft.com/office/powerpoint/2010/main" val="3409527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Task-Centric</a:t>
            </a:r>
            <a:r>
              <a:rPr lang="zh-CN" altLang="en-US" b="1" dirty="0"/>
              <a:t> </a:t>
            </a:r>
            <a:r>
              <a:rPr lang="en-US" b="1" dirty="0"/>
              <a:t>Programming Interface</a:t>
            </a:r>
          </a:p>
          <a:p>
            <a:pPr lvl="1"/>
            <a:r>
              <a:rPr lang="en-US" altLang="zh-CN" b="1" dirty="0"/>
              <a:t>UDF:</a:t>
            </a:r>
            <a:r>
              <a:rPr lang="zh-CN" altLang="en-US" b="1" dirty="0"/>
              <a:t> </a:t>
            </a:r>
            <a:r>
              <a:rPr lang="en-US" altLang="zh-CN" i="1" dirty="0" err="1">
                <a:solidFill>
                  <a:srgbClr val="0070C0"/>
                </a:solidFill>
              </a:rPr>
              <a:t>spawn_task</a:t>
            </a:r>
            <a:r>
              <a:rPr lang="en-US" altLang="zh-CN" dirty="0">
                <a:solidFill>
                  <a:srgbClr val="0070C0"/>
                </a:solidFill>
              </a:rPr>
              <a:t>(</a:t>
            </a:r>
            <a:r>
              <a:rPr lang="en-US" altLang="zh-CN" i="1" dirty="0"/>
              <a:t>vertex</a:t>
            </a:r>
            <a:r>
              <a:rPr lang="en-US" altLang="zh-CN" dirty="0">
                <a:solidFill>
                  <a:srgbClr val="0070C0"/>
                </a:solidFill>
              </a:rPr>
              <a:t>)</a:t>
            </a:r>
            <a:endParaRPr lang="en-US" altLang="zh-CN" i="1" dirty="0"/>
          </a:p>
          <a:p>
            <a:pPr lvl="1"/>
            <a:r>
              <a:rPr lang="en-US" altLang="zh-CN" b="1" dirty="0"/>
              <a:t>UDF:</a:t>
            </a:r>
            <a:r>
              <a:rPr lang="zh-CN" altLang="en-US" b="1" dirty="0"/>
              <a:t> </a:t>
            </a:r>
            <a:r>
              <a:rPr lang="en-US" altLang="zh-CN" i="1" dirty="0">
                <a:solidFill>
                  <a:srgbClr val="0070C0"/>
                </a:solidFill>
              </a:rPr>
              <a:t>compute</a:t>
            </a:r>
            <a:r>
              <a:rPr lang="en-US" altLang="zh-CN" dirty="0">
                <a:solidFill>
                  <a:srgbClr val="0070C0"/>
                </a:solidFill>
              </a:rPr>
              <a:t>(</a:t>
            </a:r>
            <a:r>
              <a:rPr lang="en-US" altLang="zh-CN" i="1" dirty="0"/>
              <a:t>task,</a:t>
            </a:r>
            <a:r>
              <a:rPr lang="zh-CN" altLang="en-US" i="1" dirty="0"/>
              <a:t> </a:t>
            </a:r>
            <a:r>
              <a:rPr lang="en-US" altLang="zh-CN" i="1" dirty="0"/>
              <a:t>frontier</a:t>
            </a:r>
            <a:r>
              <a:rPr lang="en-US" altLang="zh-CN" dirty="0">
                <a:solidFill>
                  <a:srgbClr val="0070C0"/>
                </a:solidFill>
              </a:rPr>
              <a:t>)</a:t>
            </a:r>
            <a:endParaRPr lang="en-US" dirty="0">
              <a:solidFill>
                <a:srgbClr val="0070C0"/>
              </a:solidFill>
            </a:endParaRPr>
          </a:p>
          <a:p>
            <a:pPr lvl="1"/>
            <a:r>
              <a:rPr lang="zh-CN" altLang="en-US" i="1" dirty="0"/>
              <a:t> </a:t>
            </a:r>
            <a:r>
              <a:rPr lang="en-US" altLang="zh-CN" i="1" dirty="0">
                <a:solidFill>
                  <a:srgbClr val="0070C0"/>
                </a:solidFill>
              </a:rPr>
              <a:t>pull</a:t>
            </a:r>
            <a:r>
              <a:rPr lang="en-US" altLang="zh-CN" dirty="0">
                <a:solidFill>
                  <a:srgbClr val="0070C0"/>
                </a:solidFill>
              </a:rPr>
              <a:t>(</a:t>
            </a:r>
            <a:r>
              <a:rPr lang="en-US" altLang="zh-CN" i="1" dirty="0" err="1"/>
              <a:t>vertex_id</a:t>
            </a:r>
            <a:r>
              <a:rPr lang="en-US" altLang="zh-CN" dirty="0">
                <a:solidFill>
                  <a:srgbClr val="0070C0"/>
                </a:solidFill>
              </a:rPr>
              <a:t>)</a:t>
            </a:r>
            <a:endParaRPr lang="en-US" altLang="zh-CN" i="1" dirty="0"/>
          </a:p>
          <a:p>
            <a:pPr lvl="1"/>
            <a:r>
              <a:rPr lang="zh-CN" altLang="en-US" i="1" dirty="0"/>
              <a:t> </a:t>
            </a:r>
            <a:r>
              <a:rPr lang="en-US" altLang="zh-CN" i="1" dirty="0" err="1">
                <a:solidFill>
                  <a:srgbClr val="0070C0"/>
                </a:solidFill>
              </a:rPr>
              <a:t>add_task</a:t>
            </a:r>
            <a:r>
              <a:rPr lang="en-US" altLang="zh-CN" dirty="0">
                <a:solidFill>
                  <a:srgbClr val="0070C0"/>
                </a:solidFill>
              </a:rPr>
              <a:t>(</a:t>
            </a:r>
            <a:r>
              <a:rPr lang="en-US" altLang="zh-CN" i="1" dirty="0"/>
              <a:t>task</a:t>
            </a:r>
            <a:r>
              <a:rPr lang="en-US" altLang="zh-CN" dirty="0">
                <a:solidFill>
                  <a:srgbClr val="0070C0"/>
                </a:solidFill>
              </a:rPr>
              <a:t>)</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144</a:t>
            </a:fld>
            <a:endParaRPr lang="en-US" sz="2000" dirty="0">
              <a:solidFill>
                <a:schemeClr val="tx1"/>
              </a:solidFill>
              <a:latin typeface="Arial" pitchFamily="34" charset="0"/>
              <a:cs typeface="Arial" pitchFamily="34" charset="0"/>
            </a:endParaRPr>
          </a:p>
        </p:txBody>
      </p:sp>
      <p:grpSp>
        <p:nvGrpSpPr>
          <p:cNvPr id="87" name="Group 86"/>
          <p:cNvGrpSpPr/>
          <p:nvPr/>
        </p:nvGrpSpPr>
        <p:grpSpPr>
          <a:xfrm>
            <a:off x="5135429" y="3965201"/>
            <a:ext cx="2886539" cy="2033864"/>
            <a:chOff x="4232777" y="4706765"/>
            <a:chExt cx="2886539" cy="2033864"/>
          </a:xfrm>
        </p:grpSpPr>
        <p:sp>
          <p:nvSpPr>
            <p:cNvPr id="8" name="Oval 7"/>
            <p:cNvSpPr/>
            <p:nvPr/>
          </p:nvSpPr>
          <p:spPr>
            <a:xfrm rot="4198336">
              <a:off x="4659115" y="4280427"/>
              <a:ext cx="2033864" cy="2886539"/>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rot="4198336">
              <a:off x="4958874" y="4680418"/>
              <a:ext cx="1363834" cy="2084597"/>
            </a:xfrm>
            <a:prstGeom prst="ellipse">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Oval 3"/>
            <p:cNvSpPr/>
            <p:nvPr/>
          </p:nvSpPr>
          <p:spPr>
            <a:xfrm>
              <a:off x="5580112" y="5157192"/>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Oval 9"/>
            <p:cNvSpPr/>
            <p:nvPr/>
          </p:nvSpPr>
          <p:spPr>
            <a:xfrm>
              <a:off x="6372200" y="5445224"/>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a:off x="5652120" y="6093296"/>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Oval 12"/>
            <p:cNvSpPr/>
            <p:nvPr/>
          </p:nvSpPr>
          <p:spPr>
            <a:xfrm>
              <a:off x="4860032" y="5733256"/>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p:nvPr/>
          </p:nvCxnSpPr>
          <p:spPr>
            <a:xfrm>
              <a:off x="5580112" y="5229200"/>
              <a:ext cx="864096" cy="288032"/>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4" idx="4"/>
            </p:cNvCxnSpPr>
            <p:nvPr/>
          </p:nvCxnSpPr>
          <p:spPr>
            <a:xfrm>
              <a:off x="5652120" y="5301208"/>
              <a:ext cx="72008" cy="82940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916213" y="5518742"/>
              <a:ext cx="1600003" cy="29039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0" idx="3"/>
            </p:cNvCxnSpPr>
            <p:nvPr/>
          </p:nvCxnSpPr>
          <p:spPr>
            <a:xfrm flipV="1">
              <a:off x="5728159" y="5568149"/>
              <a:ext cx="665132" cy="60405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732240" y="508518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Oval 30"/>
            <p:cNvSpPr/>
            <p:nvPr/>
          </p:nvSpPr>
          <p:spPr>
            <a:xfrm>
              <a:off x="6372200" y="616530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Oval 31"/>
            <p:cNvSpPr/>
            <p:nvPr/>
          </p:nvSpPr>
          <p:spPr>
            <a:xfrm>
              <a:off x="5652120" y="652534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Oval 32"/>
            <p:cNvSpPr/>
            <p:nvPr/>
          </p:nvSpPr>
          <p:spPr>
            <a:xfrm>
              <a:off x="6084168" y="4797152"/>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Oval 33"/>
            <p:cNvSpPr/>
            <p:nvPr/>
          </p:nvSpPr>
          <p:spPr>
            <a:xfrm>
              <a:off x="5220072" y="4869160"/>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Oval 35"/>
            <p:cNvSpPr/>
            <p:nvPr/>
          </p:nvSpPr>
          <p:spPr>
            <a:xfrm>
              <a:off x="4427984" y="5661248"/>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Oval 36"/>
            <p:cNvSpPr/>
            <p:nvPr/>
          </p:nvSpPr>
          <p:spPr>
            <a:xfrm>
              <a:off x="4788024" y="6453336"/>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Oval 41"/>
            <p:cNvSpPr/>
            <p:nvPr/>
          </p:nvSpPr>
          <p:spPr>
            <a:xfrm>
              <a:off x="5607360" y="5605671"/>
              <a:ext cx="144016" cy="144016"/>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Connector 42"/>
            <p:cNvCxnSpPr>
              <a:endCxn id="31" idx="0"/>
            </p:cNvCxnSpPr>
            <p:nvPr/>
          </p:nvCxnSpPr>
          <p:spPr>
            <a:xfrm flipH="1">
              <a:off x="6444208" y="5553663"/>
              <a:ext cx="17197" cy="61164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12" idx="6"/>
              <a:endCxn id="31" idx="2"/>
            </p:cNvCxnSpPr>
            <p:nvPr/>
          </p:nvCxnSpPr>
          <p:spPr>
            <a:xfrm>
              <a:off x="5796136" y="6165304"/>
              <a:ext cx="576064"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endCxn id="32" idx="0"/>
            </p:cNvCxnSpPr>
            <p:nvPr/>
          </p:nvCxnSpPr>
          <p:spPr>
            <a:xfrm>
              <a:off x="5714685" y="6154411"/>
              <a:ext cx="9443" cy="370933"/>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3" idx="4"/>
            </p:cNvCxnSpPr>
            <p:nvPr/>
          </p:nvCxnSpPr>
          <p:spPr>
            <a:xfrm flipH="1">
              <a:off x="4874425" y="5877272"/>
              <a:ext cx="57615" cy="512462"/>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13" idx="6"/>
              <a:endCxn id="32" idx="1"/>
            </p:cNvCxnSpPr>
            <p:nvPr/>
          </p:nvCxnSpPr>
          <p:spPr>
            <a:xfrm>
              <a:off x="5004048" y="5805264"/>
              <a:ext cx="669163" cy="74117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6" idx="6"/>
              <a:endCxn id="13" idx="2"/>
            </p:cNvCxnSpPr>
            <p:nvPr/>
          </p:nvCxnSpPr>
          <p:spPr>
            <a:xfrm>
              <a:off x="4572000" y="5733256"/>
              <a:ext cx="288032"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34" idx="3"/>
              <a:endCxn id="13" idx="0"/>
            </p:cNvCxnSpPr>
            <p:nvPr/>
          </p:nvCxnSpPr>
          <p:spPr>
            <a:xfrm flipH="1">
              <a:off x="4932040" y="4992085"/>
              <a:ext cx="309123" cy="74117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4" idx="5"/>
            </p:cNvCxnSpPr>
            <p:nvPr/>
          </p:nvCxnSpPr>
          <p:spPr>
            <a:xfrm>
              <a:off x="5342997" y="4992085"/>
              <a:ext cx="186198" cy="165107"/>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32" idx="2"/>
            </p:cNvCxnSpPr>
            <p:nvPr/>
          </p:nvCxnSpPr>
          <p:spPr>
            <a:xfrm>
              <a:off x="4944178" y="6525344"/>
              <a:ext cx="707942"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36" idx="3"/>
              <a:endCxn id="37" idx="1"/>
            </p:cNvCxnSpPr>
            <p:nvPr/>
          </p:nvCxnSpPr>
          <p:spPr>
            <a:xfrm>
              <a:off x="4449075" y="5784173"/>
              <a:ext cx="360040" cy="690254"/>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34" idx="6"/>
              <a:endCxn id="33" idx="2"/>
            </p:cNvCxnSpPr>
            <p:nvPr/>
          </p:nvCxnSpPr>
          <p:spPr>
            <a:xfrm flipV="1">
              <a:off x="5364088" y="4869160"/>
              <a:ext cx="720080"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10" idx="1"/>
            </p:cNvCxnSpPr>
            <p:nvPr/>
          </p:nvCxnSpPr>
          <p:spPr>
            <a:xfrm>
              <a:off x="6202073" y="4941168"/>
              <a:ext cx="191218" cy="525147"/>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29" idx="4"/>
              <a:endCxn id="31" idx="7"/>
            </p:cNvCxnSpPr>
            <p:nvPr/>
          </p:nvCxnSpPr>
          <p:spPr>
            <a:xfrm flipH="1">
              <a:off x="6495125" y="5229200"/>
              <a:ext cx="309123" cy="957195"/>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29" idx="2"/>
              <a:endCxn id="10" idx="7"/>
            </p:cNvCxnSpPr>
            <p:nvPr/>
          </p:nvCxnSpPr>
          <p:spPr>
            <a:xfrm flipH="1">
              <a:off x="6495125" y="5157192"/>
              <a:ext cx="237115" cy="309123"/>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88" name="Rectangle 87"/>
          <p:cNvSpPr/>
          <p:nvPr/>
        </p:nvSpPr>
        <p:spPr>
          <a:xfrm>
            <a:off x="3491880" y="3749177"/>
            <a:ext cx="4725296" cy="2704159"/>
          </a:xfrm>
          <a:prstGeom prst="rect">
            <a:avLst/>
          </a:prstGeom>
          <a:ln>
            <a:solidFill>
              <a:schemeClr val="tx1"/>
            </a:solidFill>
            <a:prstDash val="lg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26" name="Picture 2" descr="https://static.thenounproject.com/png/47058-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79" y="4562446"/>
            <a:ext cx="1479070" cy="1479070"/>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p:cNvSpPr/>
          <p:nvPr/>
        </p:nvSpPr>
        <p:spPr>
          <a:xfrm>
            <a:off x="3647745" y="4235889"/>
            <a:ext cx="1583319" cy="338554"/>
          </a:xfrm>
          <a:prstGeom prst="rect">
            <a:avLst/>
          </a:prstGeom>
        </p:spPr>
        <p:txBody>
          <a:bodyPr wrap="none">
            <a:spAutoFit/>
          </a:bodyPr>
          <a:lstStyle/>
          <a:p>
            <a:r>
              <a:rPr lang="en-US" altLang="zh-CN" sz="1600" b="1" dirty="0"/>
              <a:t>Task</a:t>
            </a:r>
            <a:r>
              <a:rPr lang="zh-CN" altLang="en-US" sz="1600" b="1" dirty="0"/>
              <a:t> </a:t>
            </a:r>
            <a:r>
              <a:rPr lang="en-US" altLang="zh-CN" sz="1600" b="1" dirty="0"/>
              <a:t>Metadata</a:t>
            </a:r>
            <a:endParaRPr lang="en-US" sz="1600" b="1" dirty="0"/>
          </a:p>
        </p:txBody>
      </p:sp>
      <p:sp>
        <p:nvSpPr>
          <p:cNvPr id="91" name="Rectangle 90"/>
          <p:cNvSpPr/>
          <p:nvPr/>
        </p:nvSpPr>
        <p:spPr>
          <a:xfrm>
            <a:off x="5846830" y="6046586"/>
            <a:ext cx="1649041" cy="338554"/>
          </a:xfrm>
          <a:prstGeom prst="rect">
            <a:avLst/>
          </a:prstGeom>
        </p:spPr>
        <p:txBody>
          <a:bodyPr wrap="none">
            <a:spAutoFit/>
          </a:bodyPr>
          <a:lstStyle/>
          <a:p>
            <a:r>
              <a:rPr lang="en-US" altLang="zh-CN" sz="1600" b="1" dirty="0"/>
              <a:t>Task</a:t>
            </a:r>
            <a:r>
              <a:rPr lang="zh-CN" altLang="en-US" sz="1600" b="1" dirty="0"/>
              <a:t> </a:t>
            </a:r>
            <a:r>
              <a:rPr lang="en-US" altLang="zh-CN" sz="1600" b="1" dirty="0"/>
              <a:t>Subgraph</a:t>
            </a:r>
            <a:endParaRPr lang="en-US" sz="1600" b="1" dirty="0"/>
          </a:p>
        </p:txBody>
      </p:sp>
    </p:spTree>
    <p:extLst>
      <p:ext uri="{BB962C8B-B14F-4D97-AF65-F5344CB8AC3E}">
        <p14:creationId xmlns:p14="http://schemas.microsoft.com/office/powerpoint/2010/main" val="4190531162"/>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i="1" dirty="0">
                <a:solidFill>
                  <a:srgbClr val="0070C0"/>
                </a:solidFill>
              </a:rPr>
              <a:t>S</a:t>
            </a:r>
            <a:r>
              <a:rPr lang="en-US" altLang="zh-CN" b="1" dirty="0"/>
              <a:t>:</a:t>
            </a:r>
            <a:r>
              <a:rPr lang="zh-CN" altLang="en-US" b="1" dirty="0"/>
              <a:t> </a:t>
            </a:r>
            <a:r>
              <a:rPr lang="en-US" altLang="zh-CN" b="1" dirty="0"/>
              <a:t>set</a:t>
            </a:r>
            <a:r>
              <a:rPr lang="zh-CN" altLang="en-US" b="1" dirty="0"/>
              <a:t> </a:t>
            </a:r>
            <a:r>
              <a:rPr lang="en-US" altLang="zh-CN" b="1" dirty="0"/>
              <a:t>of</a:t>
            </a:r>
            <a:r>
              <a:rPr lang="zh-CN" altLang="en-US" b="1" dirty="0"/>
              <a:t> </a:t>
            </a:r>
            <a:r>
              <a:rPr lang="en-US" altLang="zh-CN" b="1" dirty="0"/>
              <a:t>nodes</a:t>
            </a:r>
            <a:r>
              <a:rPr lang="zh-CN" altLang="en-US" b="1" dirty="0"/>
              <a:t> </a:t>
            </a:r>
            <a:r>
              <a:rPr lang="en-US" altLang="zh-CN" b="1" dirty="0"/>
              <a:t>already</a:t>
            </a:r>
            <a:r>
              <a:rPr lang="zh-CN" altLang="en-US" b="1" dirty="0"/>
              <a:t> </a:t>
            </a:r>
            <a:r>
              <a:rPr lang="en-US" altLang="zh-CN" b="1" dirty="0"/>
              <a:t>in</a:t>
            </a:r>
            <a:r>
              <a:rPr lang="zh-CN" altLang="en-US" b="1" dirty="0"/>
              <a:t> </a:t>
            </a:r>
            <a:r>
              <a:rPr lang="en-US" altLang="zh-CN" b="1" dirty="0"/>
              <a:t>subgraph</a:t>
            </a:r>
          </a:p>
          <a:p>
            <a:r>
              <a:rPr lang="en-US" altLang="zh-CN" b="1" i="1" dirty="0" err="1">
                <a:solidFill>
                  <a:srgbClr val="0070C0"/>
                </a:solidFill>
              </a:rPr>
              <a:t>ext</a:t>
            </a:r>
            <a:r>
              <a:rPr lang="en-US" altLang="zh-CN" b="1" dirty="0">
                <a:solidFill>
                  <a:srgbClr val="0070C0"/>
                </a:solidFill>
              </a:rPr>
              <a:t>(</a:t>
            </a:r>
            <a:r>
              <a:rPr lang="en-US" altLang="zh-CN" b="1" i="1" dirty="0">
                <a:solidFill>
                  <a:srgbClr val="0070C0"/>
                </a:solidFill>
              </a:rPr>
              <a:t>S</a:t>
            </a:r>
            <a:r>
              <a:rPr lang="en-US" altLang="zh-CN" b="1" dirty="0">
                <a:solidFill>
                  <a:srgbClr val="0070C0"/>
                </a:solidFill>
              </a:rPr>
              <a:t>)</a:t>
            </a:r>
            <a:r>
              <a:rPr lang="en-US" altLang="zh-CN" b="1" dirty="0"/>
              <a:t>:</a:t>
            </a:r>
            <a:r>
              <a:rPr lang="zh-CN" altLang="en-US" b="1" dirty="0"/>
              <a:t> </a:t>
            </a:r>
            <a:r>
              <a:rPr lang="en-US" altLang="zh-CN" b="1" dirty="0"/>
              <a:t>set</a:t>
            </a:r>
            <a:r>
              <a:rPr lang="zh-CN" altLang="en-US" b="1" dirty="0"/>
              <a:t> </a:t>
            </a:r>
            <a:r>
              <a:rPr lang="en-US" altLang="zh-CN" b="1" dirty="0"/>
              <a:t>of</a:t>
            </a:r>
            <a:r>
              <a:rPr lang="zh-CN" altLang="en-US" b="1" dirty="0"/>
              <a:t> </a:t>
            </a:r>
            <a:r>
              <a:rPr lang="en-US" altLang="zh-CN" b="1" dirty="0"/>
              <a:t>valid</a:t>
            </a:r>
            <a:r>
              <a:rPr lang="zh-CN" altLang="en-US" b="1" dirty="0"/>
              <a:t> </a:t>
            </a:r>
            <a:r>
              <a:rPr lang="en-US" altLang="zh-CN" b="1" dirty="0"/>
              <a:t>candidates</a:t>
            </a:r>
            <a:r>
              <a:rPr lang="zh-CN" altLang="en-US" b="1" dirty="0"/>
              <a:t> </a:t>
            </a:r>
            <a:r>
              <a:rPr lang="en-US" altLang="zh-CN" b="1" dirty="0"/>
              <a:t>to</a:t>
            </a:r>
            <a:r>
              <a:rPr lang="zh-CN" altLang="en-US" b="1" dirty="0"/>
              <a:t> </a:t>
            </a:r>
            <a:r>
              <a:rPr lang="en-US" altLang="zh-CN" b="1" dirty="0"/>
              <a:t>add</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145</a:t>
            </a:fld>
            <a:endParaRPr lang="en-US" sz="2000" dirty="0">
              <a:solidFill>
                <a:schemeClr val="tx1"/>
              </a:solidFill>
              <a:latin typeface="Arial" pitchFamily="34" charset="0"/>
              <a:cs typeface="Arial" pitchFamily="34" charset="0"/>
            </a:endParaRPr>
          </a:p>
        </p:txBody>
      </p:sp>
      <p:grpSp>
        <p:nvGrpSpPr>
          <p:cNvPr id="5" name="Group 4"/>
          <p:cNvGrpSpPr/>
          <p:nvPr/>
        </p:nvGrpSpPr>
        <p:grpSpPr>
          <a:xfrm>
            <a:off x="1079283" y="3382091"/>
            <a:ext cx="6564556" cy="3000092"/>
            <a:chOff x="1419221" y="742579"/>
            <a:chExt cx="4773384" cy="2181501"/>
          </a:xfrm>
        </p:grpSpPr>
        <p:sp>
          <p:nvSpPr>
            <p:cNvPr id="7" name="TextBox 6"/>
            <p:cNvSpPr txBox="1"/>
            <p:nvPr/>
          </p:nvSpPr>
          <p:spPr>
            <a:xfrm>
              <a:off x="4163519" y="742579"/>
              <a:ext cx="281146" cy="290938"/>
            </a:xfrm>
            <a:prstGeom prst="rect">
              <a:avLst/>
            </a:prstGeom>
            <a:noFill/>
          </p:spPr>
          <p:txBody>
            <a:bodyPr wrap="none" rtlCol="0">
              <a:spAutoFit/>
            </a:bodyPr>
            <a:lstStyle/>
            <a:p>
              <a:r>
                <a:rPr lang="en-US" altLang="zh-CN" sz="2000" b="1">
                  <a:latin typeface="Times New Roman" charset="0"/>
                  <a:ea typeface="Times New Roman" charset="0"/>
                  <a:cs typeface="Times New Roman" charset="0"/>
                </a:rPr>
                <a:t>{}</a:t>
              </a:r>
              <a:endParaRPr lang="en-US" sz="2000" b="1" dirty="0">
                <a:latin typeface="Times New Roman" charset="0"/>
                <a:ea typeface="Times New Roman" charset="0"/>
                <a:cs typeface="Times New Roman" charset="0"/>
              </a:endParaRPr>
            </a:p>
          </p:txBody>
        </p:sp>
        <p:sp>
          <p:nvSpPr>
            <p:cNvPr id="8" name="TextBox 7"/>
            <p:cNvSpPr txBox="1"/>
            <p:nvPr/>
          </p:nvSpPr>
          <p:spPr>
            <a:xfrm>
              <a:off x="2568141" y="1223974"/>
              <a:ext cx="37439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9" name="TextBox 8"/>
            <p:cNvSpPr txBox="1"/>
            <p:nvPr/>
          </p:nvSpPr>
          <p:spPr>
            <a:xfrm>
              <a:off x="3565493"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0" name="TextBox 9"/>
            <p:cNvSpPr txBox="1"/>
            <p:nvPr/>
          </p:nvSpPr>
          <p:spPr>
            <a:xfrm>
              <a:off x="4511933" y="1223974"/>
              <a:ext cx="36390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1" name="TextBox 10"/>
            <p:cNvSpPr txBox="1"/>
            <p:nvPr/>
          </p:nvSpPr>
          <p:spPr>
            <a:xfrm>
              <a:off x="5509285"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2" name="TextBox 11"/>
            <p:cNvSpPr txBox="1"/>
            <p:nvPr/>
          </p:nvSpPr>
          <p:spPr>
            <a:xfrm>
              <a:off x="1817715"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t>
              </a:r>
              <a:r>
                <a:rPr lang="en-US" altLang="zh-CN" sz="2000" b="1" err="1">
                  <a:latin typeface="Times New Roman" charset="0"/>
                  <a:ea typeface="Times New Roman" charset="0"/>
                  <a:cs typeface="Times New Roman" charset="0"/>
                </a:rPr>
                <a:t>a</a:t>
              </a:r>
              <a:r>
                <a:rPr lang="en-US" altLang="zh-CN" sz="2000" b="1">
                  <a:latin typeface="Times New Roman" charset="0"/>
                  <a:ea typeface="Times New Roman" charset="0"/>
                  <a:cs typeface="Times New Roman" charset="0"/>
                </a:rPr>
                <a:t>,</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3" name="TextBox 12"/>
            <p:cNvSpPr txBox="1"/>
            <p:nvPr/>
          </p:nvSpPr>
          <p:spPr>
            <a:xfrm>
              <a:off x="2568141" y="1700465"/>
              <a:ext cx="55040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4" name="TextBox 13"/>
            <p:cNvSpPr txBox="1"/>
            <p:nvPr/>
          </p:nvSpPr>
          <p:spPr>
            <a:xfrm>
              <a:off x="3285174"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5" name="TextBox 14"/>
            <p:cNvSpPr txBox="1"/>
            <p:nvPr/>
          </p:nvSpPr>
          <p:spPr>
            <a:xfrm>
              <a:off x="4164252"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6" name="TextBox 15"/>
            <p:cNvSpPr txBox="1"/>
            <p:nvPr/>
          </p:nvSpPr>
          <p:spPr>
            <a:xfrm>
              <a:off x="4914678" y="1702869"/>
              <a:ext cx="58187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7" name="TextBox 16"/>
            <p:cNvSpPr txBox="1"/>
            <p:nvPr/>
          </p:nvSpPr>
          <p:spPr>
            <a:xfrm>
              <a:off x="5631711"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8" name="TextBox 17"/>
            <p:cNvSpPr txBox="1"/>
            <p:nvPr/>
          </p:nvSpPr>
          <p:spPr>
            <a:xfrm>
              <a:off x="1516180"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9" name="TextBox 18"/>
            <p:cNvSpPr txBox="1"/>
            <p:nvPr/>
          </p:nvSpPr>
          <p:spPr>
            <a:xfrm>
              <a:off x="2382946" y="2176956"/>
              <a:ext cx="76837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0" name="TextBox 19"/>
            <p:cNvSpPr txBox="1"/>
            <p:nvPr/>
          </p:nvSpPr>
          <p:spPr>
            <a:xfrm>
              <a:off x="3286505"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1" name="TextBox 20"/>
            <p:cNvSpPr txBox="1"/>
            <p:nvPr/>
          </p:nvSpPr>
          <p:spPr>
            <a:xfrm>
              <a:off x="4133624" y="2176955"/>
              <a:ext cx="75788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2" name="TextBox 21"/>
            <p:cNvSpPr txBox="1"/>
            <p:nvPr/>
          </p:nvSpPr>
          <p:spPr>
            <a:xfrm>
              <a:off x="1419221" y="2633142"/>
              <a:ext cx="94438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3" name="Straight Connector 22"/>
            <p:cNvCxnSpPr/>
            <p:nvPr/>
          </p:nvCxnSpPr>
          <p:spPr>
            <a:xfrm flipH="1">
              <a:off x="2801991" y="993566"/>
              <a:ext cx="1464483" cy="2798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345167" y="999196"/>
              <a:ext cx="1336067" cy="29412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333842" y="1017819"/>
              <a:ext cx="332963" cy="25688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78051" y="1032163"/>
              <a:ext cx="496084" cy="241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046817" y="1493987"/>
              <a:ext cx="691644" cy="2877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56365" y="1488630"/>
              <a:ext cx="68124" cy="29309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50568" y="1481017"/>
              <a:ext cx="804891" cy="27597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3213" y="1494814"/>
              <a:ext cx="660315" cy="28690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57103" y="1491883"/>
              <a:ext cx="1332850" cy="2542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35892" y="1481929"/>
              <a:ext cx="1063118" cy="2997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26479" y="1953129"/>
              <a:ext cx="198832" cy="27894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38004" y="1938861"/>
              <a:ext cx="639639" cy="32949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21052" y="1951713"/>
              <a:ext cx="613180" cy="3166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394715" y="1950296"/>
              <a:ext cx="11325" cy="35292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731801" y="2459114"/>
              <a:ext cx="106198" cy="21809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5103166" y="5791748"/>
            <a:ext cx="1803699" cy="461665"/>
          </a:xfrm>
          <a:prstGeom prst="rect">
            <a:avLst/>
          </a:prstGeom>
        </p:spPr>
        <p:txBody>
          <a:bodyPr wrap="none">
            <a:spAutoFit/>
          </a:bodyPr>
          <a:lstStyle/>
          <a:p>
            <a:r>
              <a:rPr lang="en-US" altLang="zh-CN" b="1" dirty="0">
                <a:solidFill>
                  <a:srgbClr val="0070C0"/>
                </a:solidFill>
                <a:latin typeface="Times New Roman" charset="0"/>
                <a:ea typeface="Times New Roman" charset="0"/>
                <a:cs typeface="Times New Roman" charset="0"/>
              </a:rPr>
              <a:t>a</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b</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c</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d</a:t>
            </a:r>
            <a:endParaRPr lang="en-US" dirty="0">
              <a:solidFill>
                <a:srgbClr val="0070C0"/>
              </a:solidFill>
            </a:endParaRPr>
          </a:p>
        </p:txBody>
      </p:sp>
      <p:sp>
        <p:nvSpPr>
          <p:cNvPr id="39" name="Oval 38">
            <a:extLst>
              <a:ext uri="{FF2B5EF4-FFF2-40B4-BE49-F238E27FC236}">
                <a16:creationId xmlns:a16="http://schemas.microsoft.com/office/drawing/2014/main" id="{79BCB396-5C04-8C40-9C91-A9AF158F7FF8}"/>
              </a:ext>
            </a:extLst>
          </p:cNvPr>
          <p:cNvSpPr/>
          <p:nvPr/>
        </p:nvSpPr>
        <p:spPr>
          <a:xfrm>
            <a:off x="2631978" y="3967126"/>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EC60C77F-A256-E442-A719-3E63626B20BD}"/>
              </a:ext>
            </a:extLst>
          </p:cNvPr>
          <p:cNvSpPr/>
          <p:nvPr/>
        </p:nvSpPr>
        <p:spPr>
          <a:xfrm>
            <a:off x="3996891" y="3970014"/>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4B48D2BC-1C77-C049-84C3-136E30F3DF39}"/>
              </a:ext>
            </a:extLst>
          </p:cNvPr>
          <p:cNvSpPr/>
          <p:nvPr/>
        </p:nvSpPr>
        <p:spPr>
          <a:xfrm>
            <a:off x="5304551" y="3972385"/>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39CA146-08D5-C845-B9DC-22B46B6CD33D}"/>
              </a:ext>
            </a:extLst>
          </p:cNvPr>
          <p:cNvSpPr/>
          <p:nvPr/>
        </p:nvSpPr>
        <p:spPr>
          <a:xfrm>
            <a:off x="6713634" y="3975273"/>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A22F59A-AF07-B54A-BA6C-020B5D8AAF26}"/>
              </a:ext>
            </a:extLst>
          </p:cNvPr>
          <p:cNvSpPr/>
          <p:nvPr/>
        </p:nvSpPr>
        <p:spPr>
          <a:xfrm>
            <a:off x="2361161" y="6226353"/>
            <a:ext cx="4140099" cy="461665"/>
          </a:xfrm>
          <a:prstGeom prst="rect">
            <a:avLst/>
          </a:prstGeom>
        </p:spPr>
        <p:txBody>
          <a:bodyPr wrap="square">
            <a:spAutoFit/>
          </a:bodyPr>
          <a:lstStyle/>
          <a:p>
            <a:pPr lvl="1"/>
            <a:r>
              <a:rPr lang="en-US" altLang="zh-CN" b="1" dirty="0">
                <a:solidFill>
                  <a:srgbClr val="C00000"/>
                </a:solidFill>
              </a:rPr>
              <a:t>UDF:</a:t>
            </a:r>
            <a:r>
              <a:rPr lang="zh-CN" altLang="en-US" b="1" dirty="0">
                <a:solidFill>
                  <a:srgbClr val="C00000"/>
                </a:solidFill>
              </a:rPr>
              <a:t> </a:t>
            </a:r>
            <a:r>
              <a:rPr lang="en-US" altLang="zh-CN" i="1" dirty="0" err="1">
                <a:solidFill>
                  <a:srgbClr val="C00000"/>
                </a:solidFill>
              </a:rPr>
              <a:t>spawn_task</a:t>
            </a:r>
            <a:r>
              <a:rPr lang="en-US" altLang="zh-CN" dirty="0">
                <a:solidFill>
                  <a:srgbClr val="C00000"/>
                </a:solidFill>
              </a:rPr>
              <a:t>(</a:t>
            </a:r>
            <a:r>
              <a:rPr lang="en-US" altLang="zh-CN" i="1" dirty="0">
                <a:solidFill>
                  <a:srgbClr val="C00000"/>
                </a:solidFill>
              </a:rPr>
              <a:t>vertex</a:t>
            </a:r>
            <a:r>
              <a:rPr lang="en-US" altLang="zh-CN" dirty="0">
                <a:solidFill>
                  <a:srgbClr val="C00000"/>
                </a:solidFill>
              </a:rPr>
              <a:t>)</a:t>
            </a:r>
            <a:endParaRPr lang="en-US" altLang="zh-CN" i="1" dirty="0">
              <a:solidFill>
                <a:srgbClr val="C00000"/>
              </a:solidFill>
            </a:endParaRPr>
          </a:p>
        </p:txBody>
      </p:sp>
      <p:sp>
        <p:nvSpPr>
          <p:cNvPr id="45" name="Freeform 44">
            <a:extLst>
              <a:ext uri="{FF2B5EF4-FFF2-40B4-BE49-F238E27FC236}">
                <a16:creationId xmlns:a16="http://schemas.microsoft.com/office/drawing/2014/main" id="{A97101B6-FE07-DE4B-873C-A6D5534948FE}"/>
              </a:ext>
            </a:extLst>
          </p:cNvPr>
          <p:cNvSpPr/>
          <p:nvPr/>
        </p:nvSpPr>
        <p:spPr>
          <a:xfrm>
            <a:off x="903393" y="3765187"/>
            <a:ext cx="3812623" cy="2760157"/>
          </a:xfrm>
          <a:custGeom>
            <a:avLst/>
            <a:gdLst>
              <a:gd name="connsiteX0" fmla="*/ 1728107 w 3812623"/>
              <a:gd name="connsiteY0" fmla="*/ 125579 h 2760157"/>
              <a:gd name="connsiteX1" fmla="*/ 653163 w 3812623"/>
              <a:gd name="connsiteY1" fmla="*/ 1012058 h 2760157"/>
              <a:gd name="connsiteX2" fmla="*/ 192473 w 3812623"/>
              <a:gd name="connsiteY2" fmla="*/ 1968339 h 2760157"/>
              <a:gd name="connsiteX3" fmla="*/ 108711 w 3812623"/>
              <a:gd name="connsiteY3" fmla="*/ 2687295 h 2760157"/>
              <a:gd name="connsiteX4" fmla="*/ 1679246 w 3812623"/>
              <a:gd name="connsiteY4" fmla="*/ 2666354 h 2760157"/>
              <a:gd name="connsiteX5" fmla="*/ 2188797 w 3812623"/>
              <a:gd name="connsiteY5" fmla="*/ 2073041 h 2760157"/>
              <a:gd name="connsiteX6" fmla="*/ 3752351 w 3812623"/>
              <a:gd name="connsiteY6" fmla="*/ 2066061 h 2760157"/>
              <a:gd name="connsiteX7" fmla="*/ 3396363 w 3812623"/>
              <a:gd name="connsiteY7" fmla="*/ 907356 h 2760157"/>
              <a:gd name="connsiteX8" fmla="*/ 2509884 w 3812623"/>
              <a:gd name="connsiteY8" fmla="*/ 635130 h 2760157"/>
              <a:gd name="connsiteX9" fmla="*/ 2300479 w 3812623"/>
              <a:gd name="connsiteY9" fmla="*/ 62757 h 2760157"/>
              <a:gd name="connsiteX10" fmla="*/ 1728107 w 3812623"/>
              <a:gd name="connsiteY10" fmla="*/ 125579 h 276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623" h="2760157">
                <a:moveTo>
                  <a:pt x="1728107" y="125579"/>
                </a:moveTo>
                <a:cubicBezTo>
                  <a:pt x="1453554" y="283796"/>
                  <a:pt x="909102" y="704931"/>
                  <a:pt x="653163" y="1012058"/>
                </a:cubicBezTo>
                <a:cubicBezTo>
                  <a:pt x="397224" y="1319185"/>
                  <a:pt x="283215" y="1689133"/>
                  <a:pt x="192473" y="1968339"/>
                </a:cubicBezTo>
                <a:cubicBezTo>
                  <a:pt x="101731" y="2247545"/>
                  <a:pt x="-139084" y="2570959"/>
                  <a:pt x="108711" y="2687295"/>
                </a:cubicBezTo>
                <a:cubicBezTo>
                  <a:pt x="356506" y="2803631"/>
                  <a:pt x="1332565" y="2768730"/>
                  <a:pt x="1679246" y="2666354"/>
                </a:cubicBezTo>
                <a:cubicBezTo>
                  <a:pt x="2025927" y="2563978"/>
                  <a:pt x="1843280" y="2173090"/>
                  <a:pt x="2188797" y="2073041"/>
                </a:cubicBezTo>
                <a:cubicBezTo>
                  <a:pt x="2534314" y="1972992"/>
                  <a:pt x="3551090" y="2260342"/>
                  <a:pt x="3752351" y="2066061"/>
                </a:cubicBezTo>
                <a:cubicBezTo>
                  <a:pt x="3953612" y="1871780"/>
                  <a:pt x="3603441" y="1145845"/>
                  <a:pt x="3396363" y="907356"/>
                </a:cubicBezTo>
                <a:cubicBezTo>
                  <a:pt x="3189285" y="668868"/>
                  <a:pt x="2692531" y="775897"/>
                  <a:pt x="2509884" y="635130"/>
                </a:cubicBezTo>
                <a:cubicBezTo>
                  <a:pt x="2327237" y="494364"/>
                  <a:pt x="2429612" y="152336"/>
                  <a:pt x="2300479" y="62757"/>
                </a:cubicBezTo>
                <a:cubicBezTo>
                  <a:pt x="2171346" y="-26822"/>
                  <a:pt x="2002660" y="-32638"/>
                  <a:pt x="1728107" y="125579"/>
                </a:cubicBezTo>
                <a:close/>
              </a:path>
            </a:pathLst>
          </a:custGeom>
          <a:ln w="50800">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74AD519C-40DA-8143-BA9C-9D6F43679150}"/>
              </a:ext>
            </a:extLst>
          </p:cNvPr>
          <p:cNvCxnSpPr>
            <a:cxnSpLocks/>
          </p:cNvCxnSpPr>
          <p:nvPr/>
        </p:nvCxnSpPr>
        <p:spPr>
          <a:xfrm flipH="1" flipV="1">
            <a:off x="1401091" y="3780339"/>
            <a:ext cx="414953" cy="709095"/>
          </a:xfrm>
          <a:prstGeom prst="straightConnector1">
            <a:avLst/>
          </a:prstGeom>
          <a:ln>
            <a:solidFill>
              <a:schemeClr val="tx1"/>
            </a:solidFill>
            <a:prstDash val="sysDot"/>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47" name="TextBox 83">
            <a:extLst>
              <a:ext uri="{FF2B5EF4-FFF2-40B4-BE49-F238E27FC236}">
                <a16:creationId xmlns:a16="http://schemas.microsoft.com/office/drawing/2014/main" id="{9784FB79-A31F-CB49-9100-1A103B2A2103}"/>
              </a:ext>
            </a:extLst>
          </p:cNvPr>
          <p:cNvSpPr txBox="1"/>
          <p:nvPr/>
        </p:nvSpPr>
        <p:spPr>
          <a:xfrm>
            <a:off x="81708" y="3182351"/>
            <a:ext cx="3289678" cy="523220"/>
          </a:xfrm>
          <a:prstGeom prst="rect">
            <a:avLst/>
          </a:prstGeom>
          <a:noFill/>
        </p:spPr>
        <p:txBody>
          <a:bodyPr wrap="square" rtlCol="0">
            <a:spAutoFit/>
          </a:bodyPr>
          <a:lstStyle/>
          <a:p>
            <a:pPr algn="ctr"/>
            <a:r>
              <a:rPr lang="en-US" altLang="zh-CN" sz="2800" b="1" i="1" dirty="0">
                <a:solidFill>
                  <a:srgbClr val="00B050"/>
                </a:solidFill>
                <a:latin typeface="Times New Roman" charset="0"/>
                <a:ea typeface="Times New Roman" charset="0"/>
                <a:cs typeface="Times New Roman" charset="0"/>
              </a:rPr>
              <a:t>Can</a:t>
            </a:r>
            <a:r>
              <a:rPr lang="zh-CN" altLang="en-US" sz="2800" b="1" i="1" dirty="0">
                <a:solidFill>
                  <a:srgbClr val="00B050"/>
                </a:solidFill>
                <a:latin typeface="Times New Roman" charset="0"/>
                <a:ea typeface="Times New Roman" charset="0"/>
                <a:cs typeface="Times New Roman" charset="0"/>
              </a:rPr>
              <a:t> </a:t>
            </a:r>
            <a:r>
              <a:rPr lang="en-US" altLang="zh-CN" sz="2800" b="1" i="1" dirty="0">
                <a:solidFill>
                  <a:srgbClr val="00B050"/>
                </a:solidFill>
                <a:latin typeface="Times New Roman" charset="0"/>
                <a:ea typeface="Times New Roman" charset="0"/>
                <a:cs typeface="Times New Roman" charset="0"/>
              </a:rPr>
              <a:t>be</a:t>
            </a:r>
            <a:r>
              <a:rPr lang="zh-CN" altLang="en-US" sz="2800" b="1" i="1" dirty="0">
                <a:solidFill>
                  <a:srgbClr val="00B050"/>
                </a:solidFill>
                <a:latin typeface="Times New Roman" charset="0"/>
                <a:ea typeface="Times New Roman" charset="0"/>
                <a:cs typeface="Times New Roman" charset="0"/>
              </a:rPr>
              <a:t> </a:t>
            </a:r>
            <a:r>
              <a:rPr lang="en-US" altLang="zh-CN" sz="2800" b="1" i="1" dirty="0">
                <a:solidFill>
                  <a:srgbClr val="00B050"/>
                </a:solidFill>
                <a:latin typeface="Times New Roman" charset="0"/>
                <a:ea typeface="Times New Roman" charset="0"/>
                <a:cs typeface="Times New Roman" charset="0"/>
              </a:rPr>
              <a:t>a</a:t>
            </a:r>
            <a:r>
              <a:rPr lang="zh-CN" altLang="en-US" sz="2800" b="1" i="1" dirty="0">
                <a:solidFill>
                  <a:srgbClr val="00B050"/>
                </a:solidFill>
                <a:latin typeface="Times New Roman" charset="0"/>
                <a:ea typeface="Times New Roman" charset="0"/>
                <a:cs typeface="Times New Roman" charset="0"/>
              </a:rPr>
              <a:t> </a:t>
            </a:r>
            <a:r>
              <a:rPr lang="en-US" altLang="zh-CN" sz="2800" b="1" i="1" dirty="0">
                <a:solidFill>
                  <a:srgbClr val="00B050"/>
                </a:solidFill>
                <a:latin typeface="Times New Roman" charset="0"/>
                <a:ea typeface="Times New Roman" charset="0"/>
                <a:cs typeface="Times New Roman" charset="0"/>
              </a:rPr>
              <a:t>straggler</a:t>
            </a:r>
            <a:r>
              <a:rPr lang="zh-CN" altLang="en-US" sz="2800" b="1" i="1" dirty="0">
                <a:solidFill>
                  <a:srgbClr val="00B050"/>
                </a:solidFill>
                <a:latin typeface="Times New Roman" charset="0"/>
                <a:ea typeface="Times New Roman" charset="0"/>
                <a:cs typeface="Times New Roman" charset="0"/>
              </a:rPr>
              <a:t> </a:t>
            </a:r>
            <a:r>
              <a:rPr lang="en-US" altLang="zh-CN" sz="2800" b="1" i="1" dirty="0">
                <a:solidFill>
                  <a:srgbClr val="00B050"/>
                </a:solidFill>
                <a:latin typeface="Times New Roman" charset="0"/>
                <a:ea typeface="Times New Roman" charset="0"/>
                <a:cs typeface="Times New Roman" charset="0"/>
              </a:rPr>
              <a:t>!</a:t>
            </a:r>
            <a:endParaRPr lang="en-US" sz="2800" b="1" i="1" dirty="0">
              <a:solidFill>
                <a:srgbClr val="00B05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717538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p:bldP spid="45" grpId="0" animBg="1"/>
      <p:bldP spid="4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F38837-42F4-4E4A-8202-6FD84A140BC7}"/>
              </a:ext>
            </a:extLst>
          </p:cNvPr>
          <p:cNvPicPr>
            <a:picLocks noChangeAspect="1"/>
          </p:cNvPicPr>
          <p:nvPr/>
        </p:nvPicPr>
        <p:blipFill>
          <a:blip r:embed="rId3"/>
          <a:stretch>
            <a:fillRect/>
          </a:stretch>
        </p:blipFill>
        <p:spPr>
          <a:xfrm>
            <a:off x="293248" y="0"/>
            <a:ext cx="8557504" cy="6858000"/>
          </a:xfrm>
          <a:prstGeom prst="rect">
            <a:avLst/>
          </a:prstGeom>
        </p:spPr>
      </p:pic>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146</a:t>
            </a:fld>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67171777"/>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33766-F36F-7C47-88A0-109C82C8E22E}"/>
              </a:ext>
            </a:extLst>
          </p:cNvPr>
          <p:cNvPicPr>
            <a:picLocks noChangeAspect="1"/>
          </p:cNvPicPr>
          <p:nvPr/>
        </p:nvPicPr>
        <p:blipFill>
          <a:blip r:embed="rId3"/>
          <a:stretch>
            <a:fillRect/>
          </a:stretch>
        </p:blipFill>
        <p:spPr>
          <a:xfrm>
            <a:off x="374431" y="0"/>
            <a:ext cx="8395138" cy="6858000"/>
          </a:xfrm>
          <a:prstGeom prst="rect">
            <a:avLst/>
          </a:prstGeom>
        </p:spPr>
      </p:pic>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147</a:t>
            </a:fld>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3372998"/>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Timeout</a:t>
            </a:r>
            <a:r>
              <a:rPr lang="zh-CN" altLang="en-US" b="1" dirty="0"/>
              <a:t> </a:t>
            </a:r>
            <a:r>
              <a:rPr lang="en-US" altLang="zh-CN" b="1" dirty="0"/>
              <a:t>mechanism</a:t>
            </a:r>
            <a:r>
              <a:rPr lang="zh-CN" altLang="en-US" b="1" dirty="0"/>
              <a:t> </a:t>
            </a:r>
            <a:r>
              <a:rPr lang="en-US" altLang="zh-CN" b="1" dirty="0"/>
              <a:t>to</a:t>
            </a:r>
            <a:r>
              <a:rPr lang="zh-CN" altLang="en-US" b="1" dirty="0"/>
              <a:t> </a:t>
            </a:r>
            <a:r>
              <a:rPr lang="en-US" altLang="zh-CN" b="1" dirty="0"/>
              <a:t>avoid</a:t>
            </a:r>
            <a:r>
              <a:rPr lang="zh-CN" altLang="en-US" b="1" dirty="0"/>
              <a:t> </a:t>
            </a:r>
            <a:r>
              <a:rPr lang="en-US" altLang="zh-CN" b="1" dirty="0"/>
              <a:t>stragglers</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148</a:t>
            </a:fld>
            <a:endParaRPr lang="en-US" sz="2000" dirty="0">
              <a:solidFill>
                <a:schemeClr val="tx1"/>
              </a:solidFill>
              <a:latin typeface="Arial" pitchFamily="34" charset="0"/>
              <a:cs typeface="Arial" pitchFamily="34" charset="0"/>
            </a:endParaRPr>
          </a:p>
        </p:txBody>
      </p:sp>
      <p:grpSp>
        <p:nvGrpSpPr>
          <p:cNvPr id="5" name="Group 4"/>
          <p:cNvGrpSpPr/>
          <p:nvPr/>
        </p:nvGrpSpPr>
        <p:grpSpPr>
          <a:xfrm>
            <a:off x="1079283" y="2924944"/>
            <a:ext cx="6564556" cy="3000092"/>
            <a:chOff x="1419221" y="742579"/>
            <a:chExt cx="4773384" cy="2181501"/>
          </a:xfrm>
        </p:grpSpPr>
        <p:sp>
          <p:nvSpPr>
            <p:cNvPr id="7" name="TextBox 6"/>
            <p:cNvSpPr txBox="1"/>
            <p:nvPr/>
          </p:nvSpPr>
          <p:spPr>
            <a:xfrm>
              <a:off x="4163519" y="742579"/>
              <a:ext cx="281146" cy="290938"/>
            </a:xfrm>
            <a:prstGeom prst="rect">
              <a:avLst/>
            </a:prstGeom>
            <a:noFill/>
          </p:spPr>
          <p:txBody>
            <a:bodyPr wrap="none" rtlCol="0">
              <a:spAutoFit/>
            </a:bodyPr>
            <a:lstStyle/>
            <a:p>
              <a:r>
                <a:rPr lang="en-US" altLang="zh-CN" sz="2000" b="1">
                  <a:latin typeface="Times New Roman" charset="0"/>
                  <a:ea typeface="Times New Roman" charset="0"/>
                  <a:cs typeface="Times New Roman" charset="0"/>
                </a:rPr>
                <a:t>{}</a:t>
              </a:r>
              <a:endParaRPr lang="en-US" sz="2000" b="1" dirty="0">
                <a:latin typeface="Times New Roman" charset="0"/>
                <a:ea typeface="Times New Roman" charset="0"/>
                <a:cs typeface="Times New Roman" charset="0"/>
              </a:endParaRPr>
            </a:p>
          </p:txBody>
        </p:sp>
        <p:sp>
          <p:nvSpPr>
            <p:cNvPr id="8" name="TextBox 7"/>
            <p:cNvSpPr txBox="1"/>
            <p:nvPr/>
          </p:nvSpPr>
          <p:spPr>
            <a:xfrm>
              <a:off x="2568141" y="1223974"/>
              <a:ext cx="37439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9" name="TextBox 8"/>
            <p:cNvSpPr txBox="1"/>
            <p:nvPr/>
          </p:nvSpPr>
          <p:spPr>
            <a:xfrm>
              <a:off x="3565493"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0" name="TextBox 9"/>
            <p:cNvSpPr txBox="1"/>
            <p:nvPr/>
          </p:nvSpPr>
          <p:spPr>
            <a:xfrm>
              <a:off x="4511933" y="1223974"/>
              <a:ext cx="36390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1" name="TextBox 10"/>
            <p:cNvSpPr txBox="1"/>
            <p:nvPr/>
          </p:nvSpPr>
          <p:spPr>
            <a:xfrm>
              <a:off x="5509285"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2" name="TextBox 11"/>
            <p:cNvSpPr txBox="1"/>
            <p:nvPr/>
          </p:nvSpPr>
          <p:spPr>
            <a:xfrm>
              <a:off x="1817715"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3" name="TextBox 12"/>
            <p:cNvSpPr txBox="1"/>
            <p:nvPr/>
          </p:nvSpPr>
          <p:spPr>
            <a:xfrm>
              <a:off x="2568141" y="1700465"/>
              <a:ext cx="55040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4" name="TextBox 13"/>
            <p:cNvSpPr txBox="1"/>
            <p:nvPr/>
          </p:nvSpPr>
          <p:spPr>
            <a:xfrm>
              <a:off x="3285174"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5" name="TextBox 14"/>
            <p:cNvSpPr txBox="1"/>
            <p:nvPr/>
          </p:nvSpPr>
          <p:spPr>
            <a:xfrm>
              <a:off x="4164252"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6" name="TextBox 15"/>
            <p:cNvSpPr txBox="1"/>
            <p:nvPr/>
          </p:nvSpPr>
          <p:spPr>
            <a:xfrm>
              <a:off x="4914678" y="1702869"/>
              <a:ext cx="58187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7" name="TextBox 16"/>
            <p:cNvSpPr txBox="1"/>
            <p:nvPr/>
          </p:nvSpPr>
          <p:spPr>
            <a:xfrm>
              <a:off x="5631711"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8" name="TextBox 17"/>
            <p:cNvSpPr txBox="1"/>
            <p:nvPr/>
          </p:nvSpPr>
          <p:spPr>
            <a:xfrm>
              <a:off x="1516180"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9" name="TextBox 18"/>
            <p:cNvSpPr txBox="1"/>
            <p:nvPr/>
          </p:nvSpPr>
          <p:spPr>
            <a:xfrm>
              <a:off x="2382946" y="2176956"/>
              <a:ext cx="76837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0" name="TextBox 19"/>
            <p:cNvSpPr txBox="1"/>
            <p:nvPr/>
          </p:nvSpPr>
          <p:spPr>
            <a:xfrm>
              <a:off x="3286505"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1" name="TextBox 20"/>
            <p:cNvSpPr txBox="1"/>
            <p:nvPr/>
          </p:nvSpPr>
          <p:spPr>
            <a:xfrm>
              <a:off x="4133624" y="2176955"/>
              <a:ext cx="75788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2" name="TextBox 21"/>
            <p:cNvSpPr txBox="1"/>
            <p:nvPr/>
          </p:nvSpPr>
          <p:spPr>
            <a:xfrm>
              <a:off x="1419221" y="2633142"/>
              <a:ext cx="94438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3" name="Straight Connector 22"/>
            <p:cNvCxnSpPr/>
            <p:nvPr/>
          </p:nvCxnSpPr>
          <p:spPr>
            <a:xfrm flipH="1">
              <a:off x="2801991" y="993566"/>
              <a:ext cx="1464483" cy="2798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345167" y="999196"/>
              <a:ext cx="1336067" cy="29412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333842" y="1017819"/>
              <a:ext cx="332963" cy="25688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78051" y="1032163"/>
              <a:ext cx="496084" cy="241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046817" y="1493987"/>
              <a:ext cx="691644" cy="2877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56365" y="1488630"/>
              <a:ext cx="68124" cy="29309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50568" y="1481017"/>
              <a:ext cx="804891" cy="27597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3213" y="1494814"/>
              <a:ext cx="660315" cy="28690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57103" y="1491883"/>
              <a:ext cx="1332850" cy="2542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35892" y="1481929"/>
              <a:ext cx="1063118" cy="2997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26479" y="1953129"/>
              <a:ext cx="198832" cy="27894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38004" y="1938861"/>
              <a:ext cx="639639" cy="32949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21052" y="1951713"/>
              <a:ext cx="613180" cy="3166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394715" y="1950296"/>
              <a:ext cx="11325" cy="35292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731801" y="2459114"/>
              <a:ext cx="106198" cy="21809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9" name="Freeform 48">
            <a:extLst>
              <a:ext uri="{FF2B5EF4-FFF2-40B4-BE49-F238E27FC236}">
                <a16:creationId xmlns:a16="http://schemas.microsoft.com/office/drawing/2014/main" id="{D04968E0-94DE-1645-8EB9-9332D8EA5E27}"/>
              </a:ext>
            </a:extLst>
          </p:cNvPr>
          <p:cNvSpPr/>
          <p:nvPr/>
        </p:nvSpPr>
        <p:spPr>
          <a:xfrm>
            <a:off x="975401" y="3356992"/>
            <a:ext cx="3812623" cy="2760157"/>
          </a:xfrm>
          <a:custGeom>
            <a:avLst/>
            <a:gdLst>
              <a:gd name="connsiteX0" fmla="*/ 1728107 w 3812623"/>
              <a:gd name="connsiteY0" fmla="*/ 125579 h 2760157"/>
              <a:gd name="connsiteX1" fmla="*/ 653163 w 3812623"/>
              <a:gd name="connsiteY1" fmla="*/ 1012058 h 2760157"/>
              <a:gd name="connsiteX2" fmla="*/ 192473 w 3812623"/>
              <a:gd name="connsiteY2" fmla="*/ 1968339 h 2760157"/>
              <a:gd name="connsiteX3" fmla="*/ 108711 w 3812623"/>
              <a:gd name="connsiteY3" fmla="*/ 2687295 h 2760157"/>
              <a:gd name="connsiteX4" fmla="*/ 1679246 w 3812623"/>
              <a:gd name="connsiteY4" fmla="*/ 2666354 h 2760157"/>
              <a:gd name="connsiteX5" fmla="*/ 2188797 w 3812623"/>
              <a:gd name="connsiteY5" fmla="*/ 2073041 h 2760157"/>
              <a:gd name="connsiteX6" fmla="*/ 3752351 w 3812623"/>
              <a:gd name="connsiteY6" fmla="*/ 2066061 h 2760157"/>
              <a:gd name="connsiteX7" fmla="*/ 3396363 w 3812623"/>
              <a:gd name="connsiteY7" fmla="*/ 907356 h 2760157"/>
              <a:gd name="connsiteX8" fmla="*/ 2509884 w 3812623"/>
              <a:gd name="connsiteY8" fmla="*/ 635130 h 2760157"/>
              <a:gd name="connsiteX9" fmla="*/ 2300479 w 3812623"/>
              <a:gd name="connsiteY9" fmla="*/ 62757 h 2760157"/>
              <a:gd name="connsiteX10" fmla="*/ 1728107 w 3812623"/>
              <a:gd name="connsiteY10" fmla="*/ 125579 h 276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623" h="2760157">
                <a:moveTo>
                  <a:pt x="1728107" y="125579"/>
                </a:moveTo>
                <a:cubicBezTo>
                  <a:pt x="1453554" y="283796"/>
                  <a:pt x="909102" y="704931"/>
                  <a:pt x="653163" y="1012058"/>
                </a:cubicBezTo>
                <a:cubicBezTo>
                  <a:pt x="397224" y="1319185"/>
                  <a:pt x="283215" y="1689133"/>
                  <a:pt x="192473" y="1968339"/>
                </a:cubicBezTo>
                <a:cubicBezTo>
                  <a:pt x="101731" y="2247545"/>
                  <a:pt x="-139084" y="2570959"/>
                  <a:pt x="108711" y="2687295"/>
                </a:cubicBezTo>
                <a:cubicBezTo>
                  <a:pt x="356506" y="2803631"/>
                  <a:pt x="1332565" y="2768730"/>
                  <a:pt x="1679246" y="2666354"/>
                </a:cubicBezTo>
                <a:cubicBezTo>
                  <a:pt x="2025927" y="2563978"/>
                  <a:pt x="1843280" y="2173090"/>
                  <a:pt x="2188797" y="2073041"/>
                </a:cubicBezTo>
                <a:cubicBezTo>
                  <a:pt x="2534314" y="1972992"/>
                  <a:pt x="3551090" y="2260342"/>
                  <a:pt x="3752351" y="2066061"/>
                </a:cubicBezTo>
                <a:cubicBezTo>
                  <a:pt x="3953612" y="1871780"/>
                  <a:pt x="3603441" y="1145845"/>
                  <a:pt x="3396363" y="907356"/>
                </a:cubicBezTo>
                <a:cubicBezTo>
                  <a:pt x="3189285" y="668868"/>
                  <a:pt x="2692531" y="775897"/>
                  <a:pt x="2509884" y="635130"/>
                </a:cubicBezTo>
                <a:cubicBezTo>
                  <a:pt x="2327237" y="494364"/>
                  <a:pt x="2429612" y="152336"/>
                  <a:pt x="2300479" y="62757"/>
                </a:cubicBezTo>
                <a:cubicBezTo>
                  <a:pt x="2171346" y="-26822"/>
                  <a:pt x="2002660" y="-32638"/>
                  <a:pt x="1728107" y="125579"/>
                </a:cubicBezTo>
                <a:close/>
              </a:path>
            </a:pathLst>
          </a:custGeom>
          <a:ln w="50800">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19775981"/>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263">
            <a:extLst>
              <a:ext uri="{FF2B5EF4-FFF2-40B4-BE49-F238E27FC236}">
                <a16:creationId xmlns:a16="http://schemas.microsoft.com/office/drawing/2014/main" id="{A56A756F-3C36-5840-86F3-7482B4A97B14}"/>
              </a:ext>
            </a:extLst>
          </p:cNvPr>
          <p:cNvGrpSpPr/>
          <p:nvPr/>
        </p:nvGrpSpPr>
        <p:grpSpPr>
          <a:xfrm>
            <a:off x="5908971" y="4602836"/>
            <a:ext cx="2712670" cy="553352"/>
            <a:chOff x="29034" y="2389200"/>
            <a:chExt cx="2712670" cy="553352"/>
          </a:xfrm>
        </p:grpSpPr>
        <p:pic>
          <p:nvPicPr>
            <p:cNvPr id="106" name="图片 264">
              <a:extLst>
                <a:ext uri="{FF2B5EF4-FFF2-40B4-BE49-F238E27FC236}">
                  <a16:creationId xmlns:a16="http://schemas.microsoft.com/office/drawing/2014/main" id="{516CD8B1-35AF-7D4D-B79D-29BB2AA0C263}"/>
                </a:ext>
              </a:extLst>
            </p:cNvPr>
            <p:cNvPicPr>
              <a:picLocks noChangeAspect="1"/>
            </p:cNvPicPr>
            <p:nvPr/>
          </p:nvPicPr>
          <p:blipFill>
            <a:blip r:embed="rId3"/>
            <a:stretch>
              <a:fillRect/>
            </a:stretch>
          </p:blipFill>
          <p:spPr>
            <a:xfrm>
              <a:off x="29034" y="2389200"/>
              <a:ext cx="873714" cy="553352"/>
            </a:xfrm>
            <a:prstGeom prst="rect">
              <a:avLst/>
            </a:prstGeom>
          </p:spPr>
        </p:pic>
        <p:sp>
          <p:nvSpPr>
            <p:cNvPr id="107" name="圆角矩形 265">
              <a:extLst>
                <a:ext uri="{FF2B5EF4-FFF2-40B4-BE49-F238E27FC236}">
                  <a16:creationId xmlns:a16="http://schemas.microsoft.com/office/drawing/2014/main" id="{D4B0FF25-3D2A-1E42-8693-55D15555B266}"/>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8" name="矩形 266">
              <a:extLst>
                <a:ext uri="{FF2B5EF4-FFF2-40B4-BE49-F238E27FC236}">
                  <a16:creationId xmlns:a16="http://schemas.microsoft.com/office/drawing/2014/main" id="{06A5579F-E55F-9F42-8897-407EF9113ABD}"/>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9" name="矩形 267">
              <a:extLst>
                <a:ext uri="{FF2B5EF4-FFF2-40B4-BE49-F238E27FC236}">
                  <a16:creationId xmlns:a16="http://schemas.microsoft.com/office/drawing/2014/main" id="{E0A4B2E6-EB15-A349-B665-F8076A406F4E}"/>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0" name="矩形 268">
              <a:extLst>
                <a:ext uri="{FF2B5EF4-FFF2-40B4-BE49-F238E27FC236}">
                  <a16:creationId xmlns:a16="http://schemas.microsoft.com/office/drawing/2014/main" id="{F91BCC9E-5B8F-9C49-8CA9-B521B4EC1D40}"/>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1" name="圆角矩形 218">
            <a:extLst>
              <a:ext uri="{FF2B5EF4-FFF2-40B4-BE49-F238E27FC236}">
                <a16:creationId xmlns:a16="http://schemas.microsoft.com/office/drawing/2014/main" id="{6D40E72B-0D41-4547-B67E-BB5DA7299942}"/>
              </a:ext>
            </a:extLst>
          </p:cNvPr>
          <p:cNvSpPr/>
          <p:nvPr/>
        </p:nvSpPr>
        <p:spPr>
          <a:xfrm>
            <a:off x="6677192" y="3889047"/>
            <a:ext cx="1960231" cy="32512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2" name="TextBox 83">
            <a:extLst>
              <a:ext uri="{FF2B5EF4-FFF2-40B4-BE49-F238E27FC236}">
                <a16:creationId xmlns:a16="http://schemas.microsoft.com/office/drawing/2014/main" id="{B5EAF903-ECB7-F54D-8E75-F38330BC73E9}"/>
              </a:ext>
            </a:extLst>
          </p:cNvPr>
          <p:cNvSpPr txBox="1"/>
          <p:nvPr/>
        </p:nvSpPr>
        <p:spPr>
          <a:xfrm>
            <a:off x="5278297" y="3712666"/>
            <a:ext cx="1841658" cy="369332"/>
          </a:xfrm>
          <a:prstGeom prst="rect">
            <a:avLst/>
          </a:prstGeom>
          <a:noFill/>
        </p:spPr>
        <p:txBody>
          <a:bodyPr wrap="square" rtlCol="0">
            <a:spAutoFit/>
          </a:bodyPr>
          <a:lstStyle/>
          <a:p>
            <a:pPr algn="ctr"/>
            <a:r>
              <a:rPr lang="en-US" b="1" i="1" dirty="0" err="1">
                <a:latin typeface="Times New Roman" charset="0"/>
                <a:ea typeface="Times New Roman" charset="0"/>
                <a:cs typeface="Times New Roman" charset="0"/>
              </a:rPr>
              <a:t>Q</a:t>
            </a:r>
            <a:r>
              <a:rPr lang="en-US" b="1" i="1" baseline="-25000" dirty="0" err="1">
                <a:latin typeface="Times New Roman" charset="0"/>
                <a:ea typeface="Times New Roman" charset="0"/>
                <a:cs typeface="Times New Roman" charset="0"/>
              </a:rPr>
              <a:t>global</a:t>
            </a:r>
            <a:endParaRPr lang="en-US" b="1" i="1" baseline="-25000" dirty="0">
              <a:latin typeface="Times New Roman" charset="0"/>
              <a:ea typeface="Times New Roman" charset="0"/>
              <a:cs typeface="Times New Roman" charset="0"/>
            </a:endParaRPr>
          </a:p>
        </p:txBody>
      </p:sp>
      <p:sp>
        <p:nvSpPr>
          <p:cNvPr id="113" name="矩形 266">
            <a:extLst>
              <a:ext uri="{FF2B5EF4-FFF2-40B4-BE49-F238E27FC236}">
                <a16:creationId xmlns:a16="http://schemas.microsoft.com/office/drawing/2014/main" id="{99935286-7528-7643-B8BC-0001C570CB27}"/>
              </a:ext>
            </a:extLst>
          </p:cNvPr>
          <p:cNvSpPr/>
          <p:nvPr/>
        </p:nvSpPr>
        <p:spPr>
          <a:xfrm>
            <a:off x="6760508" y="3926360"/>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矩形 267">
            <a:extLst>
              <a:ext uri="{FF2B5EF4-FFF2-40B4-BE49-F238E27FC236}">
                <a16:creationId xmlns:a16="http://schemas.microsoft.com/office/drawing/2014/main" id="{0176BEE4-B616-9F4F-8B72-323978A84B1E}"/>
              </a:ext>
            </a:extLst>
          </p:cNvPr>
          <p:cNvSpPr/>
          <p:nvPr/>
        </p:nvSpPr>
        <p:spPr>
          <a:xfrm>
            <a:off x="6912908" y="3924384"/>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5" name="矩形 268">
            <a:extLst>
              <a:ext uri="{FF2B5EF4-FFF2-40B4-BE49-F238E27FC236}">
                <a16:creationId xmlns:a16="http://schemas.microsoft.com/office/drawing/2014/main" id="{825C49A1-1B14-964F-BEDF-6CC028C2F986}"/>
              </a:ext>
            </a:extLst>
          </p:cNvPr>
          <p:cNvSpPr/>
          <p:nvPr/>
        </p:nvSpPr>
        <p:spPr>
          <a:xfrm>
            <a:off x="7067287" y="3924381"/>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Timeout</a:t>
            </a:r>
            <a:r>
              <a:rPr lang="zh-CN" altLang="en-US" b="1" dirty="0"/>
              <a:t> </a:t>
            </a:r>
            <a:r>
              <a:rPr lang="en-US" altLang="zh-CN" b="1" dirty="0"/>
              <a:t>mechanism</a:t>
            </a:r>
            <a:r>
              <a:rPr lang="zh-CN" altLang="en-US" b="1" dirty="0"/>
              <a:t> </a:t>
            </a:r>
            <a:r>
              <a:rPr lang="en-US" altLang="zh-CN" b="1" dirty="0"/>
              <a:t>to</a:t>
            </a:r>
            <a:r>
              <a:rPr lang="zh-CN" altLang="en-US" b="1" dirty="0"/>
              <a:t> </a:t>
            </a:r>
            <a:r>
              <a:rPr lang="en-US" altLang="zh-CN" b="1" dirty="0"/>
              <a:t>avoid</a:t>
            </a:r>
            <a:r>
              <a:rPr lang="zh-CN" altLang="en-US" b="1" dirty="0"/>
              <a:t> </a:t>
            </a:r>
            <a:r>
              <a:rPr lang="en-US" altLang="zh-CN" b="1" dirty="0"/>
              <a:t>stragglers</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149</a:t>
            </a:fld>
            <a:endParaRPr lang="en-US" sz="2000" dirty="0">
              <a:solidFill>
                <a:schemeClr val="tx1"/>
              </a:solidFill>
              <a:latin typeface="Arial" pitchFamily="34" charset="0"/>
              <a:cs typeface="Arial" pitchFamily="34" charset="0"/>
            </a:endParaRPr>
          </a:p>
        </p:txBody>
      </p:sp>
      <p:sp>
        <p:nvSpPr>
          <p:cNvPr id="8" name="TextBox 7"/>
          <p:cNvSpPr txBox="1"/>
          <p:nvPr/>
        </p:nvSpPr>
        <p:spPr>
          <a:xfrm>
            <a:off x="2659326" y="3586979"/>
            <a:ext cx="514885" cy="400110"/>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12" name="TextBox 11"/>
          <p:cNvSpPr txBox="1"/>
          <p:nvPr/>
        </p:nvSpPr>
        <p:spPr>
          <a:xfrm>
            <a:off x="1627309" y="4242269"/>
            <a:ext cx="785792" cy="400110"/>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t>
            </a:r>
            <a:r>
              <a:rPr lang="en-US" altLang="zh-CN" sz="2000" b="1" err="1">
                <a:latin typeface="Times New Roman" charset="0"/>
                <a:ea typeface="Times New Roman" charset="0"/>
                <a:cs typeface="Times New Roman" charset="0"/>
              </a:rPr>
              <a:t>a</a:t>
            </a:r>
            <a:r>
              <a:rPr lang="en-US" altLang="zh-CN" sz="2000" b="1">
                <a:latin typeface="Times New Roman" charset="0"/>
                <a:ea typeface="Times New Roman" charset="0"/>
                <a:cs typeface="Times New Roman" charset="0"/>
              </a:rPr>
              <a:t>,</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4" name="TextBox 13"/>
          <p:cNvSpPr txBox="1"/>
          <p:nvPr/>
        </p:nvSpPr>
        <p:spPr>
          <a:xfrm>
            <a:off x="3645419" y="4242269"/>
            <a:ext cx="785792" cy="400110"/>
          </a:xfrm>
          <a:prstGeom prst="rect">
            <a:avLst/>
          </a:prstGeom>
          <a:noFill/>
        </p:spPr>
        <p:txBody>
          <a:bodyPr wrap="none" rtlCol="0">
            <a:spAutoFit/>
          </a:bodyPr>
          <a:lstStyle/>
          <a:p>
            <a:r>
              <a:rPr lang="en-US" altLang="zh-CN" sz="2000" b="1" dirty="0">
                <a:solidFill>
                  <a:srgbClr val="00B050"/>
                </a:solidFill>
                <a:latin typeface="Times New Roman" charset="0"/>
                <a:ea typeface="Times New Roman" charset="0"/>
                <a:cs typeface="Times New Roman" charset="0"/>
              </a:rPr>
              <a:t>{a,</a:t>
            </a:r>
            <a:r>
              <a:rPr lang="zh-CN" altLang="en-US" sz="2000" b="1" dirty="0">
                <a:solidFill>
                  <a:srgbClr val="00B050"/>
                </a:solidFill>
                <a:latin typeface="Times New Roman" charset="0"/>
                <a:ea typeface="Times New Roman" charset="0"/>
                <a:cs typeface="Times New Roman" charset="0"/>
              </a:rPr>
              <a:t> </a:t>
            </a:r>
            <a:r>
              <a:rPr lang="en-US" altLang="zh-CN" sz="2000" b="1" dirty="0">
                <a:solidFill>
                  <a:srgbClr val="00B050"/>
                </a:solidFill>
                <a:latin typeface="Times New Roman" charset="0"/>
                <a:ea typeface="Times New Roman" charset="0"/>
                <a:cs typeface="Times New Roman" charset="0"/>
              </a:rPr>
              <a:t>d}</a:t>
            </a:r>
            <a:endParaRPr lang="en-US" sz="2000" b="1" dirty="0">
              <a:solidFill>
                <a:srgbClr val="00B050"/>
              </a:solidFill>
              <a:latin typeface="Times New Roman" charset="0"/>
              <a:ea typeface="Times New Roman" charset="0"/>
              <a:cs typeface="Times New Roman" charset="0"/>
            </a:endParaRPr>
          </a:p>
        </p:txBody>
      </p:sp>
      <p:sp>
        <p:nvSpPr>
          <p:cNvPr id="18" name="TextBox 17"/>
          <p:cNvSpPr txBox="1"/>
          <p:nvPr/>
        </p:nvSpPr>
        <p:spPr>
          <a:xfrm>
            <a:off x="1212625" y="4897560"/>
            <a:ext cx="1027845" cy="400110"/>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9" name="TextBox 18"/>
          <p:cNvSpPr txBox="1"/>
          <p:nvPr/>
        </p:nvSpPr>
        <p:spPr>
          <a:xfrm>
            <a:off x="2404638" y="4897560"/>
            <a:ext cx="1056700" cy="400110"/>
          </a:xfrm>
          <a:prstGeom prst="rect">
            <a:avLst/>
          </a:prstGeom>
          <a:noFill/>
        </p:spPr>
        <p:txBody>
          <a:bodyPr wrap="none" rtlCol="0">
            <a:spAutoFit/>
          </a:bodyPr>
          <a:lstStyle/>
          <a:p>
            <a:r>
              <a:rPr lang="en-US" altLang="zh-CN" sz="2000" b="1" dirty="0">
                <a:solidFill>
                  <a:srgbClr val="00B050"/>
                </a:solidFill>
                <a:latin typeface="Times New Roman" charset="0"/>
                <a:ea typeface="Times New Roman" charset="0"/>
                <a:cs typeface="Times New Roman" charset="0"/>
              </a:rPr>
              <a:t>{a,</a:t>
            </a:r>
            <a:r>
              <a:rPr lang="zh-CN" altLang="en-US" sz="2000" b="1" dirty="0">
                <a:solidFill>
                  <a:srgbClr val="00B050"/>
                </a:solidFill>
                <a:latin typeface="Times New Roman" charset="0"/>
                <a:ea typeface="Times New Roman" charset="0"/>
                <a:cs typeface="Times New Roman" charset="0"/>
              </a:rPr>
              <a:t> </a:t>
            </a:r>
            <a:r>
              <a:rPr lang="en-US" altLang="zh-CN" sz="2000" b="1" dirty="0">
                <a:solidFill>
                  <a:srgbClr val="00B050"/>
                </a:solidFill>
                <a:latin typeface="Times New Roman" charset="0"/>
                <a:ea typeface="Times New Roman" charset="0"/>
                <a:cs typeface="Times New Roman" charset="0"/>
              </a:rPr>
              <a:t>b,</a:t>
            </a:r>
            <a:r>
              <a:rPr lang="zh-CN" altLang="en-US" sz="2000" b="1" dirty="0">
                <a:solidFill>
                  <a:srgbClr val="00B050"/>
                </a:solidFill>
                <a:latin typeface="Times New Roman" charset="0"/>
                <a:ea typeface="Times New Roman" charset="0"/>
                <a:cs typeface="Times New Roman" charset="0"/>
              </a:rPr>
              <a:t> </a:t>
            </a:r>
            <a:r>
              <a:rPr lang="en-US" altLang="zh-CN" sz="2000" b="1" dirty="0">
                <a:solidFill>
                  <a:srgbClr val="00B050"/>
                </a:solidFill>
                <a:latin typeface="Times New Roman" charset="0"/>
                <a:ea typeface="Times New Roman" charset="0"/>
                <a:cs typeface="Times New Roman" charset="0"/>
              </a:rPr>
              <a:t>d}</a:t>
            </a:r>
            <a:endParaRPr lang="en-US" sz="2000" b="1" dirty="0">
              <a:solidFill>
                <a:srgbClr val="00B050"/>
              </a:solidFill>
              <a:latin typeface="Times New Roman" charset="0"/>
              <a:ea typeface="Times New Roman" charset="0"/>
              <a:cs typeface="Times New Roman" charset="0"/>
            </a:endParaRPr>
          </a:p>
        </p:txBody>
      </p:sp>
      <p:sp>
        <p:nvSpPr>
          <p:cNvPr id="22" name="TextBox 21"/>
          <p:cNvSpPr txBox="1"/>
          <p:nvPr/>
        </p:nvSpPr>
        <p:spPr>
          <a:xfrm>
            <a:off x="1079283" y="5524926"/>
            <a:ext cx="1298753" cy="400110"/>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7" name="Straight Connector 26"/>
          <p:cNvCxnSpPr/>
          <p:nvPr/>
        </p:nvCxnSpPr>
        <p:spPr>
          <a:xfrm flipH="1">
            <a:off x="1942379" y="3958312"/>
            <a:ext cx="951178" cy="39570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918179" y="3950945"/>
            <a:ext cx="93687" cy="40307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10207" y="3940475"/>
            <a:ext cx="1106920" cy="3795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639361" y="4589743"/>
            <a:ext cx="273442" cy="38361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30259" y="4570121"/>
            <a:ext cx="879658" cy="45313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7827FF0D-6F14-604F-A1BA-C277716312A9}"/>
              </a:ext>
            </a:extLst>
          </p:cNvPr>
          <p:cNvGrpSpPr/>
          <p:nvPr/>
        </p:nvGrpSpPr>
        <p:grpSpPr>
          <a:xfrm>
            <a:off x="2659326" y="4242269"/>
            <a:ext cx="2015769" cy="1055401"/>
            <a:chOff x="2659326" y="4242269"/>
            <a:chExt cx="2015769" cy="1055401"/>
          </a:xfrm>
        </p:grpSpPr>
        <p:sp>
          <p:nvSpPr>
            <p:cNvPr id="13" name="TextBox 12"/>
            <p:cNvSpPr txBox="1"/>
            <p:nvPr/>
          </p:nvSpPr>
          <p:spPr>
            <a:xfrm>
              <a:off x="2659326" y="4242269"/>
              <a:ext cx="756938" cy="400110"/>
            </a:xfrm>
            <a:prstGeom prst="rect">
              <a:avLst/>
            </a:prstGeom>
            <a:noFill/>
          </p:spPr>
          <p:txBody>
            <a:bodyPr wrap="none" rtlCol="0">
              <a:spAutoFit/>
            </a:bodyPr>
            <a:lstStyle/>
            <a:p>
              <a:r>
                <a:rPr lang="en-US" altLang="zh-CN" sz="2000" b="1" dirty="0">
                  <a:solidFill>
                    <a:srgbClr val="00B050"/>
                  </a:solidFill>
                  <a:latin typeface="Times New Roman" charset="0"/>
                  <a:ea typeface="Times New Roman" charset="0"/>
                  <a:cs typeface="Times New Roman" charset="0"/>
                </a:rPr>
                <a:t>{a,</a:t>
              </a:r>
              <a:r>
                <a:rPr lang="zh-CN" altLang="en-US" sz="2000" b="1" dirty="0">
                  <a:solidFill>
                    <a:srgbClr val="00B050"/>
                  </a:solidFill>
                  <a:latin typeface="Times New Roman" charset="0"/>
                  <a:ea typeface="Times New Roman" charset="0"/>
                  <a:cs typeface="Times New Roman" charset="0"/>
                </a:rPr>
                <a:t> </a:t>
              </a:r>
              <a:r>
                <a:rPr lang="en-US" altLang="zh-CN" sz="2000" b="1" dirty="0">
                  <a:solidFill>
                    <a:srgbClr val="00B050"/>
                  </a:solidFill>
                  <a:latin typeface="Times New Roman" charset="0"/>
                  <a:ea typeface="Times New Roman" charset="0"/>
                  <a:cs typeface="Times New Roman" charset="0"/>
                </a:rPr>
                <a:t>c}</a:t>
              </a:r>
              <a:endParaRPr lang="en-US" sz="2000" b="1" dirty="0">
                <a:solidFill>
                  <a:srgbClr val="00B050"/>
                </a:solidFill>
                <a:latin typeface="Times New Roman" charset="0"/>
                <a:ea typeface="Times New Roman" charset="0"/>
                <a:cs typeface="Times New Roman" charset="0"/>
              </a:endParaRPr>
            </a:p>
          </p:txBody>
        </p:sp>
        <p:grpSp>
          <p:nvGrpSpPr>
            <p:cNvPr id="117" name="Group 116">
              <a:extLst>
                <a:ext uri="{FF2B5EF4-FFF2-40B4-BE49-F238E27FC236}">
                  <a16:creationId xmlns:a16="http://schemas.microsoft.com/office/drawing/2014/main" id="{D576F1EB-9461-7C47-BEED-21D1EAA87261}"/>
                </a:ext>
              </a:extLst>
            </p:cNvPr>
            <p:cNvGrpSpPr/>
            <p:nvPr/>
          </p:nvGrpSpPr>
          <p:grpSpPr>
            <a:xfrm>
              <a:off x="3144663" y="4587796"/>
              <a:ext cx="1530432" cy="709874"/>
              <a:chOff x="3144663" y="4587796"/>
              <a:chExt cx="1530432" cy="709874"/>
            </a:xfrm>
          </p:grpSpPr>
          <p:sp>
            <p:nvSpPr>
              <p:cNvPr id="20" name="TextBox 19"/>
              <p:cNvSpPr txBox="1"/>
              <p:nvPr/>
            </p:nvSpPr>
            <p:spPr>
              <a:xfrm>
                <a:off x="3647250" y="4897560"/>
                <a:ext cx="1027845" cy="400110"/>
              </a:xfrm>
              <a:prstGeom prst="rect">
                <a:avLst/>
              </a:prstGeom>
              <a:noFill/>
            </p:spPr>
            <p:txBody>
              <a:bodyPr wrap="none" rtlCol="0">
                <a:spAutoFit/>
              </a:bodyPr>
              <a:lstStyle/>
              <a:p>
                <a:r>
                  <a:rPr lang="en-US" altLang="zh-CN" sz="2000" b="1" dirty="0">
                    <a:solidFill>
                      <a:schemeClr val="bg1">
                        <a:lumMod val="75000"/>
                      </a:schemeClr>
                    </a:solidFill>
                    <a:latin typeface="Times New Roman" charset="0"/>
                    <a:ea typeface="Times New Roman" charset="0"/>
                    <a:cs typeface="Times New Roman" charset="0"/>
                  </a:rPr>
                  <a:t>{a,</a:t>
                </a:r>
                <a:r>
                  <a:rPr lang="zh-CN" altLang="en-US" sz="2000" b="1" dirty="0">
                    <a:solidFill>
                      <a:schemeClr val="bg1">
                        <a:lumMod val="75000"/>
                      </a:schemeClr>
                    </a:solidFill>
                    <a:latin typeface="Times New Roman" charset="0"/>
                    <a:ea typeface="Times New Roman" charset="0"/>
                    <a:cs typeface="Times New Roman" charset="0"/>
                  </a:rPr>
                  <a:t> </a:t>
                </a:r>
                <a:r>
                  <a:rPr lang="en-US" altLang="zh-CN" sz="2000" b="1" dirty="0">
                    <a:solidFill>
                      <a:schemeClr val="bg1">
                        <a:lumMod val="75000"/>
                      </a:schemeClr>
                    </a:solidFill>
                    <a:latin typeface="Times New Roman" charset="0"/>
                    <a:ea typeface="Times New Roman" charset="0"/>
                    <a:cs typeface="Times New Roman" charset="0"/>
                  </a:rPr>
                  <a:t>c,</a:t>
                </a:r>
                <a:r>
                  <a:rPr lang="zh-CN" altLang="en-US" sz="2000" b="1" dirty="0">
                    <a:solidFill>
                      <a:schemeClr val="bg1">
                        <a:lumMod val="75000"/>
                      </a:schemeClr>
                    </a:solidFill>
                    <a:latin typeface="Times New Roman" charset="0"/>
                    <a:ea typeface="Times New Roman" charset="0"/>
                    <a:cs typeface="Times New Roman" charset="0"/>
                  </a:rPr>
                  <a:t> </a:t>
                </a:r>
                <a:r>
                  <a:rPr lang="en-US" altLang="zh-CN" sz="2000" b="1" dirty="0">
                    <a:solidFill>
                      <a:schemeClr val="bg1">
                        <a:lumMod val="75000"/>
                      </a:schemeClr>
                    </a:solidFill>
                    <a:latin typeface="Times New Roman" charset="0"/>
                    <a:ea typeface="Times New Roman" charset="0"/>
                    <a:cs typeface="Times New Roman" charset="0"/>
                  </a:rPr>
                  <a:t>d}</a:t>
                </a:r>
                <a:endParaRPr lang="en-US" sz="2000" b="1" dirty="0">
                  <a:solidFill>
                    <a:schemeClr val="bg1">
                      <a:lumMod val="75000"/>
                    </a:schemeClr>
                  </a:solidFill>
                  <a:latin typeface="Times New Roman" charset="0"/>
                  <a:ea typeface="Times New Roman" charset="0"/>
                  <a:cs typeface="Times New Roman" charset="0"/>
                </a:endParaRPr>
              </a:p>
            </p:txBody>
          </p:sp>
          <p:cxnSp>
            <p:nvCxnSpPr>
              <p:cNvPr id="35" name="Straight Connector 34"/>
              <p:cNvCxnSpPr/>
              <p:nvPr/>
            </p:nvCxnSpPr>
            <p:spPr>
              <a:xfrm>
                <a:off x="3144663" y="4587796"/>
                <a:ext cx="843271" cy="435462"/>
              </a:xfrm>
              <a:prstGeom prst="line">
                <a:avLst/>
              </a:prstGeom>
              <a:ln>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37" name="Straight Connector 36"/>
          <p:cNvCxnSpPr/>
          <p:nvPr/>
        </p:nvCxnSpPr>
        <p:spPr>
          <a:xfrm flipH="1">
            <a:off x="1509156" y="5285595"/>
            <a:ext cx="146048" cy="29992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3C27B44A-EA66-AC46-84DC-9643BC284013}"/>
              </a:ext>
            </a:extLst>
          </p:cNvPr>
          <p:cNvSpPr txBox="1"/>
          <p:nvPr/>
        </p:nvSpPr>
        <p:spPr>
          <a:xfrm>
            <a:off x="2048782" y="3376996"/>
            <a:ext cx="728637" cy="372528"/>
          </a:xfrm>
          <a:prstGeom prst="rect">
            <a:avLst/>
          </a:prstGeom>
          <a:noFill/>
        </p:spPr>
        <p:txBody>
          <a:bodyPr wrap="none" rtlCol="0">
            <a:spAutoFit/>
          </a:bodyPr>
          <a:lstStyle/>
          <a:p>
            <a:r>
              <a:rPr lang="en-US" sz="2000" i="1" dirty="0">
                <a:solidFill>
                  <a:srgbClr val="FF0000"/>
                </a:solidFill>
              </a:rPr>
              <a:t>t</a:t>
            </a:r>
            <a:r>
              <a:rPr lang="en-US" sz="2000" baseline="-25000" dirty="0">
                <a:solidFill>
                  <a:srgbClr val="FF0000"/>
                </a:solidFill>
              </a:rPr>
              <a:t>0</a:t>
            </a:r>
            <a:r>
              <a:rPr lang="en-US" sz="2000" dirty="0">
                <a:solidFill>
                  <a:srgbClr val="FF0000"/>
                </a:solidFill>
              </a:rPr>
              <a:t> = 0</a:t>
            </a:r>
          </a:p>
        </p:txBody>
      </p:sp>
      <p:sp>
        <p:nvSpPr>
          <p:cNvPr id="93" name="TextBox 92">
            <a:extLst>
              <a:ext uri="{FF2B5EF4-FFF2-40B4-BE49-F238E27FC236}">
                <a16:creationId xmlns:a16="http://schemas.microsoft.com/office/drawing/2014/main" id="{892D2583-5A32-CC4E-B302-5813764C6A52}"/>
              </a:ext>
            </a:extLst>
          </p:cNvPr>
          <p:cNvSpPr txBox="1"/>
          <p:nvPr/>
        </p:nvSpPr>
        <p:spPr>
          <a:xfrm>
            <a:off x="1442856" y="3969369"/>
            <a:ext cx="325663" cy="372528"/>
          </a:xfrm>
          <a:prstGeom prst="rect">
            <a:avLst/>
          </a:prstGeom>
          <a:noFill/>
        </p:spPr>
        <p:txBody>
          <a:bodyPr wrap="none" rtlCol="0">
            <a:spAutoFit/>
          </a:bodyPr>
          <a:lstStyle/>
          <a:p>
            <a:r>
              <a:rPr lang="en-US" sz="2000" i="1" dirty="0">
                <a:solidFill>
                  <a:srgbClr val="FF0000"/>
                </a:solidFill>
              </a:rPr>
              <a:t>t</a:t>
            </a:r>
            <a:r>
              <a:rPr lang="en-US" sz="2000" baseline="-25000" dirty="0">
                <a:solidFill>
                  <a:srgbClr val="FF0000"/>
                </a:solidFill>
              </a:rPr>
              <a:t>1</a:t>
            </a:r>
            <a:endParaRPr lang="en-US" sz="1400" dirty="0">
              <a:solidFill>
                <a:srgbClr val="FF0000"/>
              </a:solidFill>
            </a:endParaRPr>
          </a:p>
        </p:txBody>
      </p:sp>
      <p:sp>
        <p:nvSpPr>
          <p:cNvPr id="94" name="TextBox 93">
            <a:extLst>
              <a:ext uri="{FF2B5EF4-FFF2-40B4-BE49-F238E27FC236}">
                <a16:creationId xmlns:a16="http://schemas.microsoft.com/office/drawing/2014/main" id="{08253E68-EB46-0943-9C5D-3D7DCF577543}"/>
              </a:ext>
            </a:extLst>
          </p:cNvPr>
          <p:cNvSpPr txBox="1"/>
          <p:nvPr/>
        </p:nvSpPr>
        <p:spPr>
          <a:xfrm>
            <a:off x="997034" y="4654015"/>
            <a:ext cx="349776"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2</a:t>
            </a:r>
            <a:endParaRPr lang="en-US" sz="1400" dirty="0">
              <a:solidFill>
                <a:srgbClr val="FF0000"/>
              </a:solidFill>
            </a:endParaRPr>
          </a:p>
        </p:txBody>
      </p:sp>
      <p:sp>
        <p:nvSpPr>
          <p:cNvPr id="95" name="TextBox 94">
            <a:extLst>
              <a:ext uri="{FF2B5EF4-FFF2-40B4-BE49-F238E27FC236}">
                <a16:creationId xmlns:a16="http://schemas.microsoft.com/office/drawing/2014/main" id="{4014E932-D8A7-5E43-AECB-00BAA0EB3A35}"/>
              </a:ext>
            </a:extLst>
          </p:cNvPr>
          <p:cNvSpPr txBox="1"/>
          <p:nvPr/>
        </p:nvSpPr>
        <p:spPr>
          <a:xfrm>
            <a:off x="899592" y="5261138"/>
            <a:ext cx="349776"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3</a:t>
            </a:r>
            <a:endParaRPr lang="en-US" sz="1400" dirty="0">
              <a:solidFill>
                <a:srgbClr val="FF0000"/>
              </a:solidFill>
            </a:endParaRPr>
          </a:p>
        </p:txBody>
      </p:sp>
      <p:cxnSp>
        <p:nvCxnSpPr>
          <p:cNvPr id="96" name="Straight Arrow Connector 95">
            <a:extLst>
              <a:ext uri="{FF2B5EF4-FFF2-40B4-BE49-F238E27FC236}">
                <a16:creationId xmlns:a16="http://schemas.microsoft.com/office/drawing/2014/main" id="{ABD2AFA7-1E0C-1A47-9DB3-CBAEECDAF899}"/>
              </a:ext>
            </a:extLst>
          </p:cNvPr>
          <p:cNvCxnSpPr>
            <a:cxnSpLocks/>
          </p:cNvCxnSpPr>
          <p:nvPr/>
        </p:nvCxnSpPr>
        <p:spPr>
          <a:xfrm flipH="1">
            <a:off x="2063398" y="3985158"/>
            <a:ext cx="532986" cy="22900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7" name="Straight Arrow Connector 96">
            <a:extLst>
              <a:ext uri="{FF2B5EF4-FFF2-40B4-BE49-F238E27FC236}">
                <a16:creationId xmlns:a16="http://schemas.microsoft.com/office/drawing/2014/main" id="{4A9272E0-5A89-F340-B2BD-866DA9590D67}"/>
              </a:ext>
            </a:extLst>
          </p:cNvPr>
          <p:cNvCxnSpPr>
            <a:cxnSpLocks/>
          </p:cNvCxnSpPr>
          <p:nvPr/>
        </p:nvCxnSpPr>
        <p:spPr>
          <a:xfrm flipH="1">
            <a:off x="1521134" y="4625854"/>
            <a:ext cx="218688" cy="276184"/>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9" name="Straight Arrow Connector 98">
            <a:extLst>
              <a:ext uri="{FF2B5EF4-FFF2-40B4-BE49-F238E27FC236}">
                <a16:creationId xmlns:a16="http://schemas.microsoft.com/office/drawing/2014/main" id="{028D10D3-888F-9748-AA99-7FB460782DFF}"/>
              </a:ext>
            </a:extLst>
          </p:cNvPr>
          <p:cNvCxnSpPr>
            <a:cxnSpLocks/>
          </p:cNvCxnSpPr>
          <p:nvPr/>
        </p:nvCxnSpPr>
        <p:spPr>
          <a:xfrm flipH="1">
            <a:off x="1347806" y="5285142"/>
            <a:ext cx="123894" cy="2521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1" name="TextBox 100">
            <a:extLst>
              <a:ext uri="{FF2B5EF4-FFF2-40B4-BE49-F238E27FC236}">
                <a16:creationId xmlns:a16="http://schemas.microsoft.com/office/drawing/2014/main" id="{1AC52C88-9FC9-F84C-92AE-DD46BFDFD6A7}"/>
              </a:ext>
            </a:extLst>
          </p:cNvPr>
          <p:cNvSpPr txBox="1"/>
          <p:nvPr/>
        </p:nvSpPr>
        <p:spPr>
          <a:xfrm>
            <a:off x="2732972" y="4604161"/>
            <a:ext cx="1037463"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4</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cxnSp>
        <p:nvCxnSpPr>
          <p:cNvPr id="102" name="Straight Arrow Connector 101">
            <a:extLst>
              <a:ext uri="{FF2B5EF4-FFF2-40B4-BE49-F238E27FC236}">
                <a16:creationId xmlns:a16="http://schemas.microsoft.com/office/drawing/2014/main" id="{26FF5A53-D023-9F46-8D26-FA2F8C7BA016}"/>
              </a:ext>
            </a:extLst>
          </p:cNvPr>
          <p:cNvCxnSpPr>
            <a:cxnSpLocks/>
          </p:cNvCxnSpPr>
          <p:nvPr/>
        </p:nvCxnSpPr>
        <p:spPr>
          <a:xfrm>
            <a:off x="2271194" y="4635318"/>
            <a:ext cx="514737" cy="25645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3" name="TextBox 102">
            <a:extLst>
              <a:ext uri="{FF2B5EF4-FFF2-40B4-BE49-F238E27FC236}">
                <a16:creationId xmlns:a16="http://schemas.microsoft.com/office/drawing/2014/main" id="{85699C99-B6DC-0A41-9626-A05FAD28F275}"/>
              </a:ext>
            </a:extLst>
          </p:cNvPr>
          <p:cNvSpPr txBox="1"/>
          <p:nvPr/>
        </p:nvSpPr>
        <p:spPr>
          <a:xfrm>
            <a:off x="2717403" y="3988138"/>
            <a:ext cx="1037463"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5</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sp>
        <p:nvSpPr>
          <p:cNvPr id="104" name="TextBox 103">
            <a:extLst>
              <a:ext uri="{FF2B5EF4-FFF2-40B4-BE49-F238E27FC236}">
                <a16:creationId xmlns:a16="http://schemas.microsoft.com/office/drawing/2014/main" id="{C8EED278-F67B-7E4E-9CC3-9EE3FF78CD0E}"/>
              </a:ext>
            </a:extLst>
          </p:cNvPr>
          <p:cNvSpPr txBox="1"/>
          <p:nvPr/>
        </p:nvSpPr>
        <p:spPr>
          <a:xfrm>
            <a:off x="3949235" y="3941062"/>
            <a:ext cx="1037463"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6</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sp>
        <p:nvSpPr>
          <p:cNvPr id="119" name="Rounded Rectangular Callout 118">
            <a:extLst>
              <a:ext uri="{FF2B5EF4-FFF2-40B4-BE49-F238E27FC236}">
                <a16:creationId xmlns:a16="http://schemas.microsoft.com/office/drawing/2014/main" id="{65C29927-18A6-E644-8E6B-7B9BEAE15F6B}"/>
              </a:ext>
            </a:extLst>
          </p:cNvPr>
          <p:cNvSpPr/>
          <p:nvPr/>
        </p:nvSpPr>
        <p:spPr>
          <a:xfrm>
            <a:off x="3588685" y="2661147"/>
            <a:ext cx="4642358" cy="905844"/>
          </a:xfrm>
          <a:prstGeom prst="wedgeRoundRectCallout">
            <a:avLst>
              <a:gd name="adj1" fmla="val 33542"/>
              <a:gd name="adj2" fmla="val 85616"/>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When</a:t>
            </a:r>
            <a:r>
              <a:rPr lang="zh-CN" altLang="en-US" b="1" dirty="0">
                <a:solidFill>
                  <a:schemeClr val="bg1"/>
                </a:solidFill>
              </a:rPr>
              <a:t> </a:t>
            </a:r>
            <a:r>
              <a:rPr lang="en-US" altLang="zh-CN" b="1" dirty="0">
                <a:solidFill>
                  <a:schemeClr val="bg1"/>
                </a:solidFill>
              </a:rPr>
              <a:t>{a,</a:t>
            </a:r>
            <a:r>
              <a:rPr lang="zh-CN" altLang="en-US" b="1" dirty="0">
                <a:solidFill>
                  <a:schemeClr val="bg1"/>
                </a:solidFill>
              </a:rPr>
              <a:t> </a:t>
            </a:r>
            <a:r>
              <a:rPr lang="en-US" altLang="zh-CN" b="1" dirty="0">
                <a:solidFill>
                  <a:schemeClr val="bg1"/>
                </a:solidFill>
              </a:rPr>
              <a:t>c}</a:t>
            </a:r>
            <a:r>
              <a:rPr lang="zh-CN" altLang="en-US" b="1" dirty="0">
                <a:solidFill>
                  <a:schemeClr val="bg1"/>
                </a:solidFill>
              </a:rPr>
              <a:t> </a:t>
            </a:r>
            <a:r>
              <a:rPr lang="en-US" altLang="zh-CN" b="1" dirty="0">
                <a:solidFill>
                  <a:schemeClr val="bg1"/>
                </a:solidFill>
              </a:rPr>
              <a:t>computes,</a:t>
            </a:r>
            <a:r>
              <a:rPr lang="zh-CN" altLang="en-US" b="1" dirty="0">
                <a:solidFill>
                  <a:schemeClr val="bg1"/>
                </a:solidFill>
              </a:rPr>
              <a:t> </a:t>
            </a:r>
            <a:r>
              <a:rPr lang="en-US" altLang="zh-CN" b="1" dirty="0">
                <a:solidFill>
                  <a:schemeClr val="bg1"/>
                </a:solidFill>
              </a:rPr>
              <a:t>it</a:t>
            </a:r>
            <a:r>
              <a:rPr lang="zh-CN" altLang="en-US" b="1" dirty="0">
                <a:solidFill>
                  <a:schemeClr val="bg1"/>
                </a:solidFill>
              </a:rPr>
              <a:t> </a:t>
            </a:r>
            <a:r>
              <a:rPr lang="en-US" altLang="zh-CN" b="1" dirty="0">
                <a:solidFill>
                  <a:schemeClr val="bg1"/>
                </a:solidFill>
              </a:rPr>
              <a:t>may</a:t>
            </a:r>
            <a:r>
              <a:rPr lang="zh-CN" altLang="en-US" b="1" dirty="0">
                <a:solidFill>
                  <a:schemeClr val="bg1"/>
                </a:solidFill>
              </a:rPr>
              <a:t> </a:t>
            </a:r>
            <a:r>
              <a:rPr lang="en-US" altLang="zh-CN" b="1" dirty="0">
                <a:solidFill>
                  <a:schemeClr val="bg1"/>
                </a:solidFill>
              </a:rPr>
              <a:t>timeout</a:t>
            </a:r>
            <a:r>
              <a:rPr lang="zh-CN" altLang="en-US" b="1" dirty="0">
                <a:solidFill>
                  <a:schemeClr val="bg1"/>
                </a:solidFill>
              </a:rPr>
              <a:t> </a:t>
            </a:r>
            <a:r>
              <a:rPr lang="en-US" altLang="zh-CN" b="1" dirty="0">
                <a:solidFill>
                  <a:schemeClr val="bg1"/>
                </a:solidFill>
              </a:rPr>
              <a:t>and</a:t>
            </a:r>
            <a:r>
              <a:rPr lang="zh-CN" altLang="en-US" b="1" dirty="0">
                <a:solidFill>
                  <a:schemeClr val="bg1"/>
                </a:solidFill>
              </a:rPr>
              <a:t> </a:t>
            </a:r>
            <a:r>
              <a:rPr lang="en-US" altLang="zh-CN" b="1" dirty="0">
                <a:solidFill>
                  <a:schemeClr val="bg1"/>
                </a:solidFill>
              </a:rPr>
              <a:t>decompose</a:t>
            </a:r>
            <a:r>
              <a:rPr lang="zh-CN" altLang="en-US" b="1" dirty="0">
                <a:solidFill>
                  <a:schemeClr val="bg1"/>
                </a:solidFill>
              </a:rPr>
              <a:t> </a:t>
            </a:r>
            <a:r>
              <a:rPr lang="en-US" altLang="zh-CN" b="1" dirty="0">
                <a:solidFill>
                  <a:schemeClr val="bg1"/>
                </a:solidFill>
              </a:rPr>
              <a:t>again</a:t>
            </a:r>
            <a:endParaRPr lang="en-US" b="1" dirty="0">
              <a:solidFill>
                <a:schemeClr val="bg1"/>
              </a:solidFill>
            </a:endParaRPr>
          </a:p>
        </p:txBody>
      </p:sp>
    </p:spTree>
    <p:extLst>
      <p:ext uri="{BB962C8B-B14F-4D97-AF65-F5344CB8AC3E}">
        <p14:creationId xmlns:p14="http://schemas.microsoft.com/office/powerpoint/2010/main" val="187071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39 2.96296E-6 L 0.53368 -0.05602 " pathEditMode="relative" rAng="0" ptsTypes="AA">
                                      <p:cBhvr>
                                        <p:cTn id="6" dur="2000" fill="hold"/>
                                        <p:tgtEl>
                                          <p:spTgt spid="19"/>
                                        </p:tgtEl>
                                        <p:attrNameLst>
                                          <p:attrName>ppt_x</p:attrName>
                                          <p:attrName>ppt_y</p:attrName>
                                        </p:attrNameLst>
                                      </p:cBhvr>
                                      <p:rCtr x="26615" y="-2801"/>
                                    </p:animMotion>
                                  </p:childTnLst>
                                </p:cTn>
                              </p:par>
                              <p:par>
                                <p:cTn id="7" presetID="0" presetClass="path" presetSubtype="0" accel="50000" decel="50000" fill="hold" grpId="0" nodeType="withEffect">
                                  <p:stCondLst>
                                    <p:cond delay="0"/>
                                  </p:stCondLst>
                                  <p:childTnLst>
                                    <p:animMotion origin="layout" path="M 0.00052 -0.00325 L 0.41285 0.08935 " pathEditMode="relative" ptsTypes="AA">
                                      <p:cBhvr>
                                        <p:cTn id="8" dur="2000" fill="hold"/>
                                        <p:tgtEl>
                                          <p:spTgt spid="1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121 -0.00208 L 0.49271 -0.05995 " pathEditMode="relative" rAng="0" ptsTypes="AA">
                                      <p:cBhvr>
                                        <p:cTn id="10" dur="2000" fill="hold"/>
                                        <p:tgtEl>
                                          <p:spTgt spid="118"/>
                                        </p:tgtEl>
                                        <p:attrNameLst>
                                          <p:attrName>ppt_x</p:attrName>
                                          <p:attrName>ppt_y</p:attrName>
                                        </p:attrNameLst>
                                      </p:cBhvr>
                                      <p:rCtr x="24688" y="-289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Category</a:t>
            </a:r>
            <a:r>
              <a:rPr lang="zh-CN" altLang="en-US" sz="4800" dirty="0"/>
              <a:t> </a:t>
            </a:r>
            <a:r>
              <a:rPr lang="en-US" altLang="zh-CN" sz="4800" dirty="0"/>
              <a:t>I:</a:t>
            </a:r>
            <a:r>
              <a:rPr lang="zh-CN" altLang="en-US" sz="4800" dirty="0"/>
              <a:t> </a:t>
            </a:r>
            <a:r>
              <a:rPr lang="en-US" altLang="zh-CN" sz="4800" dirty="0"/>
              <a:t>Iterative</a:t>
            </a:r>
            <a:r>
              <a:rPr lang="zh-CN" altLang="en-US" sz="4800" dirty="0"/>
              <a:t> </a:t>
            </a:r>
            <a:r>
              <a:rPr lang="en-US" altLang="zh-CN" sz="4800" dirty="0"/>
              <a:t>Algorithms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15</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TLAV</a:t>
            </a:r>
            <a:r>
              <a:rPr lang="zh-CN" altLang="en-US" sz="3600" b="1" dirty="0"/>
              <a:t> </a:t>
            </a:r>
            <a:r>
              <a:rPr lang="en-US" altLang="zh-CN" sz="3600" b="1" dirty="0"/>
              <a:t>Model</a:t>
            </a:r>
            <a:endParaRPr lang="en-US" sz="2800" dirty="0"/>
          </a:p>
        </p:txBody>
      </p:sp>
      <p:pic>
        <p:nvPicPr>
          <p:cNvPr id="3" name="Picture 2">
            <a:extLst>
              <a:ext uri="{FF2B5EF4-FFF2-40B4-BE49-F238E27FC236}">
                <a16:creationId xmlns:a16="http://schemas.microsoft.com/office/drawing/2014/main" id="{1C1B8F13-E79B-9041-A05A-FE77BC8723CD}"/>
              </a:ext>
            </a:extLst>
          </p:cNvPr>
          <p:cNvPicPr>
            <a:picLocks noChangeAspect="1"/>
          </p:cNvPicPr>
          <p:nvPr/>
        </p:nvPicPr>
        <p:blipFill>
          <a:blip r:embed="rId3"/>
          <a:stretch>
            <a:fillRect/>
          </a:stretch>
        </p:blipFill>
        <p:spPr>
          <a:xfrm>
            <a:off x="4814938" y="3068526"/>
            <a:ext cx="3856901" cy="2447402"/>
          </a:xfrm>
          <a:prstGeom prst="rect">
            <a:avLst/>
          </a:prstGeom>
        </p:spPr>
      </p:pic>
      <p:sp>
        <p:nvSpPr>
          <p:cNvPr id="7" name="Oval 6">
            <a:extLst>
              <a:ext uri="{FF2B5EF4-FFF2-40B4-BE49-F238E27FC236}">
                <a16:creationId xmlns:a16="http://schemas.microsoft.com/office/drawing/2014/main" id="{EBDCF945-F94A-CD4E-BC09-430C33013175}"/>
              </a:ext>
            </a:extLst>
          </p:cNvPr>
          <p:cNvSpPr/>
          <p:nvPr/>
        </p:nvSpPr>
        <p:spPr>
          <a:xfrm>
            <a:off x="2451840" y="3916734"/>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i="1" dirty="0">
                <a:latin typeface="Corbel" panose="020B0503020204020204" pitchFamily="34" charset="0"/>
                <a:cs typeface="Arial" panose="020B0604020202020204" pitchFamily="34" charset="0"/>
              </a:rPr>
              <a:t>v</a:t>
            </a:r>
          </a:p>
        </p:txBody>
      </p:sp>
      <p:sp>
        <p:nvSpPr>
          <p:cNvPr id="9" name="Rectangle 8">
            <a:extLst>
              <a:ext uri="{FF2B5EF4-FFF2-40B4-BE49-F238E27FC236}">
                <a16:creationId xmlns:a16="http://schemas.microsoft.com/office/drawing/2014/main" id="{15979E91-ED2B-2042-9DCC-9AF0A6E4DF86}"/>
              </a:ext>
            </a:extLst>
          </p:cNvPr>
          <p:cNvSpPr/>
          <p:nvPr/>
        </p:nvSpPr>
        <p:spPr>
          <a:xfrm>
            <a:off x="1098881" y="5456897"/>
            <a:ext cx="2911374" cy="461665"/>
          </a:xfrm>
          <a:prstGeom prst="rect">
            <a:avLst/>
          </a:prstGeom>
        </p:spPr>
        <p:txBody>
          <a:bodyPr wrap="none">
            <a:spAutoFit/>
          </a:bodyPr>
          <a:lstStyle/>
          <a:p>
            <a:r>
              <a:rPr lang="en-US" altLang="zh-CN" b="1" i="1" dirty="0" err="1">
                <a:solidFill>
                  <a:srgbClr val="0070C0"/>
                </a:solidFill>
                <a:latin typeface="Times New Roman" charset="0"/>
                <a:ea typeface="Times New Roman" charset="0"/>
                <a:cs typeface="Times New Roman" charset="0"/>
              </a:rPr>
              <a:t>v</a:t>
            </a:r>
            <a:r>
              <a:rPr lang="en-US" altLang="zh-CN" b="1" dirty="0" err="1">
                <a:solidFill>
                  <a:srgbClr val="0070C0"/>
                </a:solidFill>
                <a:latin typeface="Times New Roman" charset="0"/>
                <a:ea typeface="Times New Roman" charset="0"/>
                <a:cs typeface="Times New Roman" charset="0"/>
              </a:rPr>
              <a:t>.compute</a:t>
            </a:r>
            <a:r>
              <a:rPr lang="en-US" altLang="zh-CN" b="1" dirty="0">
                <a:solidFill>
                  <a:srgbClr val="0070C0"/>
                </a:solidFill>
                <a:latin typeface="Times New Roman" charset="0"/>
                <a:ea typeface="Times New Roman" charset="0"/>
                <a:cs typeface="Times New Roman" charset="0"/>
              </a:rPr>
              <a:t>(</a:t>
            </a:r>
            <a:r>
              <a:rPr lang="en-US" altLang="zh-CN" b="1" i="1" dirty="0">
                <a:solidFill>
                  <a:srgbClr val="0070C0"/>
                </a:solidFill>
                <a:latin typeface="Times New Roman" charset="0"/>
                <a:ea typeface="Times New Roman" charset="0"/>
                <a:cs typeface="Times New Roman" charset="0"/>
              </a:rPr>
              <a:t>messages</a:t>
            </a:r>
            <a:r>
              <a:rPr lang="en-US" altLang="zh-CN" b="1" dirty="0">
                <a:solidFill>
                  <a:srgbClr val="0070C0"/>
                </a:solidFill>
                <a:latin typeface="Times New Roman" charset="0"/>
                <a:ea typeface="Times New Roman" charset="0"/>
                <a:cs typeface="Times New Roman" charset="0"/>
              </a:rPr>
              <a:t>)</a:t>
            </a:r>
            <a:endParaRPr lang="en-US" dirty="0"/>
          </a:p>
        </p:txBody>
      </p:sp>
      <p:grpSp>
        <p:nvGrpSpPr>
          <p:cNvPr id="10" name="Group 9">
            <a:extLst>
              <a:ext uri="{FF2B5EF4-FFF2-40B4-BE49-F238E27FC236}">
                <a16:creationId xmlns:a16="http://schemas.microsoft.com/office/drawing/2014/main" id="{3C606C64-B74A-6848-B23B-5E5C1A672BFB}"/>
              </a:ext>
            </a:extLst>
          </p:cNvPr>
          <p:cNvGrpSpPr/>
          <p:nvPr/>
        </p:nvGrpSpPr>
        <p:grpSpPr>
          <a:xfrm>
            <a:off x="671805" y="3197943"/>
            <a:ext cx="429925" cy="461665"/>
            <a:chOff x="2096511" y="3342828"/>
            <a:chExt cx="429925" cy="461665"/>
          </a:xfrm>
        </p:grpSpPr>
        <p:sp>
          <p:nvSpPr>
            <p:cNvPr id="11" name="Oval 10">
              <a:extLst>
                <a:ext uri="{FF2B5EF4-FFF2-40B4-BE49-F238E27FC236}">
                  <a16:creationId xmlns:a16="http://schemas.microsoft.com/office/drawing/2014/main" id="{B0E6BF43-590B-0C4D-B1D0-46D59ECF7ACA}"/>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C874593-B7B5-4F4E-B4FF-480248C1B324}"/>
                </a:ext>
              </a:extLst>
            </p:cNvPr>
            <p:cNvSpPr/>
            <p:nvPr/>
          </p:nvSpPr>
          <p:spPr>
            <a:xfrm>
              <a:off x="2096511" y="3342828"/>
              <a:ext cx="429925"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1</a:t>
              </a:r>
            </a:p>
          </p:txBody>
        </p:sp>
      </p:grpSp>
      <p:grpSp>
        <p:nvGrpSpPr>
          <p:cNvPr id="13" name="Group 12">
            <a:extLst>
              <a:ext uri="{FF2B5EF4-FFF2-40B4-BE49-F238E27FC236}">
                <a16:creationId xmlns:a16="http://schemas.microsoft.com/office/drawing/2014/main" id="{5C206148-2919-444A-8584-4F0DB247B591}"/>
              </a:ext>
            </a:extLst>
          </p:cNvPr>
          <p:cNvGrpSpPr/>
          <p:nvPr/>
        </p:nvGrpSpPr>
        <p:grpSpPr>
          <a:xfrm>
            <a:off x="661742" y="3830562"/>
            <a:ext cx="442749" cy="461665"/>
            <a:chOff x="2090099" y="3342828"/>
            <a:chExt cx="442749" cy="461665"/>
          </a:xfrm>
        </p:grpSpPr>
        <p:sp>
          <p:nvSpPr>
            <p:cNvPr id="14" name="Oval 13">
              <a:extLst>
                <a:ext uri="{FF2B5EF4-FFF2-40B4-BE49-F238E27FC236}">
                  <a16:creationId xmlns:a16="http://schemas.microsoft.com/office/drawing/2014/main" id="{588A7CEE-466A-6849-B5F4-83431798A300}"/>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1451BB8-4456-F343-9212-6DB9D4230873}"/>
                </a:ext>
              </a:extLst>
            </p:cNvPr>
            <p:cNvSpPr/>
            <p:nvPr/>
          </p:nvSpPr>
          <p:spPr>
            <a:xfrm>
              <a:off x="2090099" y="3342828"/>
              <a:ext cx="442749"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2</a:t>
              </a:r>
            </a:p>
          </p:txBody>
        </p:sp>
      </p:grpSp>
      <p:grpSp>
        <p:nvGrpSpPr>
          <p:cNvPr id="16" name="Group 15">
            <a:extLst>
              <a:ext uri="{FF2B5EF4-FFF2-40B4-BE49-F238E27FC236}">
                <a16:creationId xmlns:a16="http://schemas.microsoft.com/office/drawing/2014/main" id="{568AD081-E435-E84C-802B-14DC15F3547C}"/>
              </a:ext>
            </a:extLst>
          </p:cNvPr>
          <p:cNvGrpSpPr/>
          <p:nvPr/>
        </p:nvGrpSpPr>
        <p:grpSpPr>
          <a:xfrm>
            <a:off x="667353" y="4538448"/>
            <a:ext cx="431528" cy="461665"/>
            <a:chOff x="2095710" y="3342828"/>
            <a:chExt cx="431528" cy="461665"/>
          </a:xfrm>
        </p:grpSpPr>
        <p:sp>
          <p:nvSpPr>
            <p:cNvPr id="17" name="Oval 16">
              <a:extLst>
                <a:ext uri="{FF2B5EF4-FFF2-40B4-BE49-F238E27FC236}">
                  <a16:creationId xmlns:a16="http://schemas.microsoft.com/office/drawing/2014/main" id="{AF283BA8-D85E-4A42-85BA-163A25F16B1F}"/>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F227972-5E0E-D249-9192-59EBE1F38F18}"/>
                </a:ext>
              </a:extLst>
            </p:cNvPr>
            <p:cNvSpPr/>
            <p:nvPr/>
          </p:nvSpPr>
          <p:spPr>
            <a:xfrm>
              <a:off x="2095710" y="3342828"/>
              <a:ext cx="431528"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3</a:t>
              </a:r>
            </a:p>
          </p:txBody>
        </p:sp>
      </p:grpSp>
      <p:grpSp>
        <p:nvGrpSpPr>
          <p:cNvPr id="19" name="Group 18">
            <a:extLst>
              <a:ext uri="{FF2B5EF4-FFF2-40B4-BE49-F238E27FC236}">
                <a16:creationId xmlns:a16="http://schemas.microsoft.com/office/drawing/2014/main" id="{D5788980-AF3A-AB4F-A451-EA1C85DA0F6A}"/>
              </a:ext>
            </a:extLst>
          </p:cNvPr>
          <p:cNvGrpSpPr/>
          <p:nvPr/>
        </p:nvGrpSpPr>
        <p:grpSpPr>
          <a:xfrm>
            <a:off x="4067944" y="3197943"/>
            <a:ext cx="495649" cy="461665"/>
            <a:chOff x="2063649" y="3342828"/>
            <a:chExt cx="495649" cy="461665"/>
          </a:xfrm>
        </p:grpSpPr>
        <p:sp>
          <p:nvSpPr>
            <p:cNvPr id="20" name="Oval 19">
              <a:extLst>
                <a:ext uri="{FF2B5EF4-FFF2-40B4-BE49-F238E27FC236}">
                  <a16:creationId xmlns:a16="http://schemas.microsoft.com/office/drawing/2014/main" id="{D40B5D6B-4228-8A48-877A-E945C1E1C689}"/>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D2B12B9-3460-5B48-84AD-F22F7F414C4A}"/>
                </a:ext>
              </a:extLst>
            </p:cNvPr>
            <p:cNvSpPr/>
            <p:nvPr/>
          </p:nvSpPr>
          <p:spPr>
            <a:xfrm>
              <a:off x="2063649" y="3342828"/>
              <a:ext cx="495649"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w</a:t>
              </a:r>
              <a:r>
                <a:rPr lang="en-US" baseline="-25000" dirty="0">
                  <a:latin typeface="Corbel" panose="020B0503020204020204" pitchFamily="34" charset="0"/>
                  <a:cs typeface="Arial" panose="020B0604020202020204" pitchFamily="34" charset="0"/>
                </a:rPr>
                <a:t>1</a:t>
              </a:r>
            </a:p>
          </p:txBody>
        </p:sp>
      </p:grpSp>
      <p:grpSp>
        <p:nvGrpSpPr>
          <p:cNvPr id="22" name="Group 21">
            <a:extLst>
              <a:ext uri="{FF2B5EF4-FFF2-40B4-BE49-F238E27FC236}">
                <a16:creationId xmlns:a16="http://schemas.microsoft.com/office/drawing/2014/main" id="{CACD266D-746F-DC40-BAE7-BF4AD51578E4}"/>
              </a:ext>
            </a:extLst>
          </p:cNvPr>
          <p:cNvGrpSpPr/>
          <p:nvPr/>
        </p:nvGrpSpPr>
        <p:grpSpPr>
          <a:xfrm>
            <a:off x="4051469" y="3830562"/>
            <a:ext cx="521298" cy="461665"/>
            <a:chOff x="2050825" y="3342828"/>
            <a:chExt cx="521298" cy="461665"/>
          </a:xfrm>
        </p:grpSpPr>
        <p:sp>
          <p:nvSpPr>
            <p:cNvPr id="23" name="Oval 22">
              <a:extLst>
                <a:ext uri="{FF2B5EF4-FFF2-40B4-BE49-F238E27FC236}">
                  <a16:creationId xmlns:a16="http://schemas.microsoft.com/office/drawing/2014/main" id="{6E1590C1-4610-4649-8731-20246288630B}"/>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D1F2717-EC58-4D49-8529-D7C07EEB5118}"/>
                </a:ext>
              </a:extLst>
            </p:cNvPr>
            <p:cNvSpPr/>
            <p:nvPr/>
          </p:nvSpPr>
          <p:spPr>
            <a:xfrm>
              <a:off x="2050825" y="3342828"/>
              <a:ext cx="521298"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w</a:t>
              </a:r>
              <a:r>
                <a:rPr lang="en-US" baseline="-25000" dirty="0">
                  <a:latin typeface="Corbel" panose="020B0503020204020204" pitchFamily="34" charset="0"/>
                  <a:cs typeface="Arial" panose="020B0604020202020204" pitchFamily="34" charset="0"/>
                </a:rPr>
                <a:t>2</a:t>
              </a:r>
            </a:p>
          </p:txBody>
        </p:sp>
      </p:grpSp>
      <p:grpSp>
        <p:nvGrpSpPr>
          <p:cNvPr id="25" name="Group 24">
            <a:extLst>
              <a:ext uri="{FF2B5EF4-FFF2-40B4-BE49-F238E27FC236}">
                <a16:creationId xmlns:a16="http://schemas.microsoft.com/office/drawing/2014/main" id="{5DB20B60-0DD5-A049-BEAD-00D2DEDE59A5}"/>
              </a:ext>
            </a:extLst>
          </p:cNvPr>
          <p:cNvGrpSpPr/>
          <p:nvPr/>
        </p:nvGrpSpPr>
        <p:grpSpPr>
          <a:xfrm>
            <a:off x="4063492" y="4538448"/>
            <a:ext cx="497251" cy="461665"/>
            <a:chOff x="2062848" y="3342828"/>
            <a:chExt cx="497251" cy="461665"/>
          </a:xfrm>
        </p:grpSpPr>
        <p:sp>
          <p:nvSpPr>
            <p:cNvPr id="26" name="Oval 25">
              <a:extLst>
                <a:ext uri="{FF2B5EF4-FFF2-40B4-BE49-F238E27FC236}">
                  <a16:creationId xmlns:a16="http://schemas.microsoft.com/office/drawing/2014/main" id="{3CBBA35E-0AC3-7D4A-A6DC-034C52CE1B14}"/>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3AC1457D-A5B7-534A-9BA2-6AE4208B7293}"/>
                </a:ext>
              </a:extLst>
            </p:cNvPr>
            <p:cNvSpPr/>
            <p:nvPr/>
          </p:nvSpPr>
          <p:spPr>
            <a:xfrm>
              <a:off x="2062848" y="3342828"/>
              <a:ext cx="497251"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w</a:t>
              </a:r>
              <a:r>
                <a:rPr lang="en-US" baseline="-25000" dirty="0">
                  <a:latin typeface="Corbel" panose="020B0503020204020204" pitchFamily="34" charset="0"/>
                  <a:cs typeface="Arial" panose="020B0604020202020204" pitchFamily="34" charset="0"/>
                </a:rPr>
                <a:t>3</a:t>
              </a:r>
            </a:p>
          </p:txBody>
        </p:sp>
      </p:grpSp>
      <p:cxnSp>
        <p:nvCxnSpPr>
          <p:cNvPr id="28" name="Straight Arrow Connector 27">
            <a:extLst>
              <a:ext uri="{FF2B5EF4-FFF2-40B4-BE49-F238E27FC236}">
                <a16:creationId xmlns:a16="http://schemas.microsoft.com/office/drawing/2014/main" id="{E098538D-63BA-E94C-B31E-262067243E1C}"/>
              </a:ext>
            </a:extLst>
          </p:cNvPr>
          <p:cNvCxnSpPr>
            <a:cxnSpLocks/>
            <a:stCxn id="11" idx="6"/>
            <a:endCxn id="7" idx="1"/>
          </p:cNvCxnSpPr>
          <p:nvPr/>
        </p:nvCxnSpPr>
        <p:spPr>
          <a:xfrm>
            <a:off x="1074515" y="3471862"/>
            <a:ext cx="1432315" cy="499862"/>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CBECFD4-2FCA-0A4A-8789-82279455584D}"/>
              </a:ext>
            </a:extLst>
          </p:cNvPr>
          <p:cNvCxnSpPr>
            <a:cxnSpLocks/>
            <a:stCxn id="14" idx="6"/>
            <a:endCxn id="7" idx="2"/>
          </p:cNvCxnSpPr>
          <p:nvPr/>
        </p:nvCxnSpPr>
        <p:spPr>
          <a:xfrm>
            <a:off x="1070864" y="4104481"/>
            <a:ext cx="1380976" cy="0"/>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C880B11-3DE6-834F-BB17-5210A57C4F44}"/>
              </a:ext>
            </a:extLst>
          </p:cNvPr>
          <p:cNvCxnSpPr>
            <a:cxnSpLocks/>
            <a:stCxn id="18" idx="3"/>
            <a:endCxn id="7" idx="3"/>
          </p:cNvCxnSpPr>
          <p:nvPr/>
        </p:nvCxnSpPr>
        <p:spPr>
          <a:xfrm flipV="1">
            <a:off x="1098881" y="4237237"/>
            <a:ext cx="1407949" cy="532044"/>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C084C87-F4AE-EF42-A43D-699E468B4BEF}"/>
              </a:ext>
            </a:extLst>
          </p:cNvPr>
          <p:cNvCxnSpPr>
            <a:cxnSpLocks/>
            <a:stCxn id="7" idx="7"/>
            <a:endCxn id="20" idx="2"/>
          </p:cNvCxnSpPr>
          <p:nvPr/>
        </p:nvCxnSpPr>
        <p:spPr>
          <a:xfrm flipV="1">
            <a:off x="2772343" y="3471862"/>
            <a:ext cx="1355680" cy="499862"/>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4693262-CB63-F246-80C8-6295CC9C8032}"/>
              </a:ext>
            </a:extLst>
          </p:cNvPr>
          <p:cNvCxnSpPr>
            <a:cxnSpLocks/>
            <a:stCxn id="7" idx="6"/>
            <a:endCxn id="23" idx="2"/>
          </p:cNvCxnSpPr>
          <p:nvPr/>
        </p:nvCxnSpPr>
        <p:spPr>
          <a:xfrm>
            <a:off x="2827333" y="4104481"/>
            <a:ext cx="1297039" cy="0"/>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73926BE-1670-7549-9903-D6852823E5B6}"/>
              </a:ext>
            </a:extLst>
          </p:cNvPr>
          <p:cNvCxnSpPr>
            <a:cxnSpLocks/>
            <a:stCxn id="7" idx="5"/>
            <a:endCxn id="26" idx="2"/>
          </p:cNvCxnSpPr>
          <p:nvPr/>
        </p:nvCxnSpPr>
        <p:spPr>
          <a:xfrm>
            <a:off x="2772343" y="4237237"/>
            <a:ext cx="1352029" cy="575130"/>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AB2F7CCF-129E-274F-B2A6-53B54C4FC5F8}"/>
              </a:ext>
            </a:extLst>
          </p:cNvPr>
          <p:cNvSpPr txBox="1"/>
          <p:nvPr/>
        </p:nvSpPr>
        <p:spPr>
          <a:xfrm>
            <a:off x="1069074" y="3065186"/>
            <a:ext cx="612668" cy="461665"/>
          </a:xfrm>
          <a:prstGeom prst="rect">
            <a:avLst/>
          </a:prstGeom>
          <a:noFill/>
        </p:spPr>
        <p:txBody>
          <a:bodyPr wrap="none" rtlCol="0">
            <a:spAutoFit/>
          </a:bodyPr>
          <a:lstStyle/>
          <a:p>
            <a:r>
              <a:rPr lang="en-US" dirty="0">
                <a:solidFill>
                  <a:srgbClr val="FF0000"/>
                </a:solidFill>
              </a:rPr>
              <a:t>0.5</a:t>
            </a:r>
          </a:p>
        </p:txBody>
      </p:sp>
      <p:sp>
        <p:nvSpPr>
          <p:cNvPr id="35" name="TextBox 34">
            <a:extLst>
              <a:ext uri="{FF2B5EF4-FFF2-40B4-BE49-F238E27FC236}">
                <a16:creationId xmlns:a16="http://schemas.microsoft.com/office/drawing/2014/main" id="{D6BE8C7A-BAF2-A644-9B53-B7BE19918FFB}"/>
              </a:ext>
            </a:extLst>
          </p:cNvPr>
          <p:cNvSpPr txBox="1"/>
          <p:nvPr/>
        </p:nvSpPr>
        <p:spPr>
          <a:xfrm>
            <a:off x="1059154" y="4053087"/>
            <a:ext cx="356188" cy="461665"/>
          </a:xfrm>
          <a:prstGeom prst="rect">
            <a:avLst/>
          </a:prstGeom>
          <a:noFill/>
        </p:spPr>
        <p:txBody>
          <a:bodyPr wrap="none" rtlCol="0">
            <a:spAutoFit/>
          </a:bodyPr>
          <a:lstStyle/>
          <a:p>
            <a:r>
              <a:rPr lang="en-US" dirty="0">
                <a:solidFill>
                  <a:srgbClr val="FF0000"/>
                </a:solidFill>
              </a:rPr>
              <a:t>1</a:t>
            </a:r>
          </a:p>
        </p:txBody>
      </p:sp>
      <p:sp>
        <p:nvSpPr>
          <p:cNvPr id="36" name="TextBox 35">
            <a:extLst>
              <a:ext uri="{FF2B5EF4-FFF2-40B4-BE49-F238E27FC236}">
                <a16:creationId xmlns:a16="http://schemas.microsoft.com/office/drawing/2014/main" id="{67F3662C-30DB-C544-8526-0FD0B2251EBE}"/>
              </a:ext>
            </a:extLst>
          </p:cNvPr>
          <p:cNvSpPr txBox="1"/>
          <p:nvPr/>
        </p:nvSpPr>
        <p:spPr>
          <a:xfrm>
            <a:off x="1038003" y="4742439"/>
            <a:ext cx="612668" cy="461665"/>
          </a:xfrm>
          <a:prstGeom prst="rect">
            <a:avLst/>
          </a:prstGeom>
          <a:noFill/>
        </p:spPr>
        <p:txBody>
          <a:bodyPr wrap="none" rtlCol="0">
            <a:spAutoFit/>
          </a:bodyPr>
          <a:lstStyle/>
          <a:p>
            <a:r>
              <a:rPr lang="en-US" dirty="0">
                <a:solidFill>
                  <a:srgbClr val="FF0000"/>
                </a:solidFill>
              </a:rPr>
              <a:t>1.5</a:t>
            </a:r>
          </a:p>
        </p:txBody>
      </p:sp>
      <p:sp>
        <p:nvSpPr>
          <p:cNvPr id="37" name="Rectangle 36">
            <a:extLst>
              <a:ext uri="{FF2B5EF4-FFF2-40B4-BE49-F238E27FC236}">
                <a16:creationId xmlns:a16="http://schemas.microsoft.com/office/drawing/2014/main" id="{544DA5F3-E146-844B-ABBB-117885D07D84}"/>
              </a:ext>
            </a:extLst>
          </p:cNvPr>
          <p:cNvSpPr/>
          <p:nvPr/>
        </p:nvSpPr>
        <p:spPr>
          <a:xfrm>
            <a:off x="1811366" y="4240709"/>
            <a:ext cx="1656223" cy="954107"/>
          </a:xfrm>
          <a:prstGeom prst="rect">
            <a:avLst/>
          </a:prstGeom>
        </p:spPr>
        <p:txBody>
          <a:bodyPr wrap="none">
            <a:spAutoFit/>
          </a:bodyPr>
          <a:lstStyle/>
          <a:p>
            <a:pPr algn="ctr"/>
            <a:r>
              <a:rPr lang="en-US" altLang="zh-CN" b="1" dirty="0">
                <a:solidFill>
                  <a:srgbClr val="00B050"/>
                </a:solidFill>
                <a:latin typeface="Times New Roman" charset="0"/>
                <a:ea typeface="Times New Roman" charset="0"/>
                <a:cs typeface="Times New Roman" charset="0"/>
              </a:rPr>
              <a:t>3</a:t>
            </a:r>
          </a:p>
          <a:p>
            <a:endParaRPr lang="en-US" altLang="zh-CN" sz="800" b="1" dirty="0">
              <a:solidFill>
                <a:srgbClr val="00B050"/>
              </a:solidFill>
              <a:latin typeface="Times New Roman" charset="0"/>
              <a:ea typeface="Times New Roman" charset="0"/>
              <a:cs typeface="Times New Roman" charset="0"/>
            </a:endParaRPr>
          </a:p>
          <a:p>
            <a:r>
              <a:rPr lang="en-US" altLang="zh-CN" b="1" dirty="0">
                <a:solidFill>
                  <a:srgbClr val="00B050"/>
                </a:solidFill>
                <a:latin typeface="Times New Roman" charset="0"/>
                <a:ea typeface="Times New Roman" charset="0"/>
                <a:cs typeface="Times New Roman" charset="0"/>
              </a:rPr>
              <a:t>summation</a:t>
            </a:r>
            <a:endParaRPr lang="en-US" dirty="0">
              <a:solidFill>
                <a:srgbClr val="00B050"/>
              </a:solidFill>
            </a:endParaRPr>
          </a:p>
        </p:txBody>
      </p:sp>
      <p:sp>
        <p:nvSpPr>
          <p:cNvPr id="38" name="TextBox 37">
            <a:extLst>
              <a:ext uri="{FF2B5EF4-FFF2-40B4-BE49-F238E27FC236}">
                <a16:creationId xmlns:a16="http://schemas.microsoft.com/office/drawing/2014/main" id="{7F8AC223-9AF0-7F42-AD5B-ED8B66EEB51A}"/>
              </a:ext>
            </a:extLst>
          </p:cNvPr>
          <p:cNvSpPr txBox="1"/>
          <p:nvPr/>
        </p:nvSpPr>
        <p:spPr>
          <a:xfrm>
            <a:off x="2947190" y="4006404"/>
            <a:ext cx="356188" cy="461665"/>
          </a:xfrm>
          <a:prstGeom prst="rect">
            <a:avLst/>
          </a:prstGeom>
          <a:noFill/>
        </p:spPr>
        <p:txBody>
          <a:bodyPr wrap="none" rtlCol="0">
            <a:spAutoFit/>
          </a:bodyPr>
          <a:lstStyle/>
          <a:p>
            <a:r>
              <a:rPr lang="en-US" dirty="0">
                <a:solidFill>
                  <a:srgbClr val="00B050"/>
                </a:solidFill>
              </a:rPr>
              <a:t>1</a:t>
            </a:r>
          </a:p>
        </p:txBody>
      </p:sp>
      <p:sp>
        <p:nvSpPr>
          <p:cNvPr id="39" name="TextBox 38">
            <a:extLst>
              <a:ext uri="{FF2B5EF4-FFF2-40B4-BE49-F238E27FC236}">
                <a16:creationId xmlns:a16="http://schemas.microsoft.com/office/drawing/2014/main" id="{2A0EF502-19D0-6043-99C2-FCAC2FA7B0D8}"/>
              </a:ext>
            </a:extLst>
          </p:cNvPr>
          <p:cNvSpPr txBox="1"/>
          <p:nvPr/>
        </p:nvSpPr>
        <p:spPr>
          <a:xfrm>
            <a:off x="2739532" y="4281856"/>
            <a:ext cx="356188" cy="461665"/>
          </a:xfrm>
          <a:prstGeom prst="rect">
            <a:avLst/>
          </a:prstGeom>
          <a:noFill/>
        </p:spPr>
        <p:txBody>
          <a:bodyPr wrap="square" rtlCol="0">
            <a:spAutoFit/>
          </a:bodyPr>
          <a:lstStyle/>
          <a:p>
            <a:r>
              <a:rPr lang="en-US" dirty="0">
                <a:solidFill>
                  <a:srgbClr val="00B050"/>
                </a:solidFill>
              </a:rPr>
              <a:t>1</a:t>
            </a:r>
          </a:p>
        </p:txBody>
      </p:sp>
      <p:sp>
        <p:nvSpPr>
          <p:cNvPr id="40" name="TextBox 39">
            <a:extLst>
              <a:ext uri="{FF2B5EF4-FFF2-40B4-BE49-F238E27FC236}">
                <a16:creationId xmlns:a16="http://schemas.microsoft.com/office/drawing/2014/main" id="{A09259D8-328B-2042-964B-E5232C67BFE9}"/>
              </a:ext>
            </a:extLst>
          </p:cNvPr>
          <p:cNvSpPr txBox="1"/>
          <p:nvPr/>
        </p:nvSpPr>
        <p:spPr>
          <a:xfrm>
            <a:off x="2688930" y="3504060"/>
            <a:ext cx="356188" cy="461665"/>
          </a:xfrm>
          <a:prstGeom prst="rect">
            <a:avLst/>
          </a:prstGeom>
          <a:noFill/>
        </p:spPr>
        <p:txBody>
          <a:bodyPr wrap="none" rtlCol="0">
            <a:spAutoFit/>
          </a:bodyPr>
          <a:lstStyle/>
          <a:p>
            <a:r>
              <a:rPr lang="en-US" dirty="0">
                <a:solidFill>
                  <a:srgbClr val="00B050"/>
                </a:solidFill>
              </a:rPr>
              <a:t>1</a:t>
            </a:r>
          </a:p>
        </p:txBody>
      </p:sp>
    </p:spTree>
    <p:extLst>
      <p:ext uri="{BB962C8B-B14F-4D97-AF65-F5344CB8AC3E}">
        <p14:creationId xmlns:p14="http://schemas.microsoft.com/office/powerpoint/2010/main" val="4020924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0.00087 -0.00116 L 0.11771 0.06713 " pathEditMode="relative" rAng="0" ptsTypes="AA">
                                      <p:cBhvr>
                                        <p:cTn id="12" dur="2000" fill="hold"/>
                                        <p:tgtEl>
                                          <p:spTgt spid="34"/>
                                        </p:tgtEl>
                                        <p:attrNameLst>
                                          <p:attrName>ppt_x</p:attrName>
                                          <p:attrName>ppt_y</p:attrName>
                                        </p:attrNameLst>
                                      </p:cBhvr>
                                      <p:rCtr x="5920" y="3403"/>
                                    </p:animMotion>
                                  </p:childTnLst>
                                </p:cTn>
                              </p:par>
                              <p:par>
                                <p:cTn id="13" presetID="0" presetClass="path" presetSubtype="0" accel="50000" decel="50000" fill="hold" grpId="0" nodeType="withEffect">
                                  <p:stCondLst>
                                    <p:cond delay="0"/>
                                  </p:stCondLst>
                                  <p:childTnLst>
                                    <p:animMotion origin="layout" path="M -3.05556E-6 2.96296E-6 L 0.10486 -0.02871 " pathEditMode="relative" rAng="0" ptsTypes="AA">
                                      <p:cBhvr>
                                        <p:cTn id="14" dur="2000" fill="hold"/>
                                        <p:tgtEl>
                                          <p:spTgt spid="35"/>
                                        </p:tgtEl>
                                        <p:attrNameLst>
                                          <p:attrName>ppt_x</p:attrName>
                                          <p:attrName>ppt_y</p:attrName>
                                        </p:attrNameLst>
                                      </p:cBhvr>
                                      <p:rCtr x="5243" y="-1435"/>
                                    </p:animMotion>
                                  </p:childTnLst>
                                </p:cTn>
                              </p:par>
                              <p:par>
                                <p:cTn id="15" presetID="0" presetClass="path" presetSubtype="0" accel="50000" decel="50000" fill="hold" grpId="0" nodeType="withEffect">
                                  <p:stCondLst>
                                    <p:cond delay="0"/>
                                  </p:stCondLst>
                                  <p:childTnLst>
                                    <p:animMotion origin="layout" path="M -0.00087 0.00417 L 0.12101 -0.07222 " pathEditMode="relative" rAng="0" ptsTypes="AA">
                                      <p:cBhvr>
                                        <p:cTn id="16" dur="2000" fill="hold"/>
                                        <p:tgtEl>
                                          <p:spTgt spid="36"/>
                                        </p:tgtEl>
                                        <p:attrNameLst>
                                          <p:attrName>ppt_x</p:attrName>
                                          <p:attrName>ppt_y</p:attrName>
                                        </p:attrNameLst>
                                      </p:cBhvr>
                                      <p:rCtr x="6094" y="-3819"/>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0" presetClass="path" presetSubtype="0" accel="50000" decel="50000" fill="hold" grpId="0" nodeType="withEffect">
                                  <p:stCondLst>
                                    <p:cond delay="0"/>
                                  </p:stCondLst>
                                  <p:childTnLst>
                                    <p:animMotion origin="layout" path="M 3.33333E-6 -4.07407E-6 L 0.10277 0.00556 " pathEditMode="relative" rAng="0" ptsTypes="AA">
                                      <p:cBhvr>
                                        <p:cTn id="36" dur="2000" fill="hold"/>
                                        <p:tgtEl>
                                          <p:spTgt spid="38"/>
                                        </p:tgtEl>
                                        <p:attrNameLst>
                                          <p:attrName>ppt_x</p:attrName>
                                          <p:attrName>ppt_y</p:attrName>
                                        </p:attrNameLst>
                                      </p:cBhvr>
                                      <p:rCtr x="5139" y="278"/>
                                    </p:animMotion>
                                  </p:childTnLst>
                                </p:cTn>
                              </p:par>
                              <p:par>
                                <p:cTn id="37" presetID="0" presetClass="path" presetSubtype="0" accel="50000" decel="50000" fill="hold" grpId="0" nodeType="withEffect">
                                  <p:stCondLst>
                                    <p:cond delay="0"/>
                                  </p:stCondLst>
                                  <p:childTnLst>
                                    <p:animMotion origin="layout" path="M 2.77778E-6 -3.7037E-7 L 0.12396 0.0713 " pathEditMode="relative" rAng="0" ptsTypes="AA">
                                      <p:cBhvr>
                                        <p:cTn id="38" dur="2000" fill="hold"/>
                                        <p:tgtEl>
                                          <p:spTgt spid="39"/>
                                        </p:tgtEl>
                                        <p:attrNameLst>
                                          <p:attrName>ppt_x</p:attrName>
                                          <p:attrName>ppt_y</p:attrName>
                                        </p:attrNameLst>
                                      </p:cBhvr>
                                      <p:rCtr x="6198" y="3565"/>
                                    </p:animMotion>
                                  </p:childTnLst>
                                </p:cTn>
                              </p:par>
                              <p:par>
                                <p:cTn id="39" presetID="0" presetClass="path" presetSubtype="0" accel="50000" decel="50000" fill="hold" grpId="0" nodeType="withEffect">
                                  <p:stCondLst>
                                    <p:cond delay="0"/>
                                  </p:stCondLst>
                                  <p:childTnLst>
                                    <p:animMotion origin="layout" path="M -1.66667E-6 -4.44444E-6 L 0.12483 -0.06412 " pathEditMode="relative" rAng="0" ptsTypes="AA">
                                      <p:cBhvr>
                                        <p:cTn id="40" dur="2000" fill="hold"/>
                                        <p:tgtEl>
                                          <p:spTgt spid="40"/>
                                        </p:tgtEl>
                                        <p:attrNameLst>
                                          <p:attrName>ppt_x</p:attrName>
                                          <p:attrName>ppt_y</p:attrName>
                                        </p:attrNameLst>
                                      </p:cBhvr>
                                      <p:rCtr x="6233" y="-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4" grpId="2"/>
      <p:bldP spid="35" grpId="0"/>
      <p:bldP spid="35" grpId="1"/>
      <p:bldP spid="35" grpId="2"/>
      <p:bldP spid="36" grpId="0"/>
      <p:bldP spid="36" grpId="1"/>
      <p:bldP spid="36" grpId="2"/>
      <p:bldP spid="37" grpId="0"/>
      <p:bldP spid="38" grpId="0"/>
      <p:bldP spid="38" grpId="1"/>
      <p:bldP spid="39" grpId="0"/>
      <p:bldP spid="39" grpId="1"/>
      <p:bldP spid="40" grpId="0"/>
      <p:bldP spid="40" grpId="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Some</a:t>
            </a:r>
            <a:r>
              <a:rPr lang="zh-CN" altLang="en-US" b="1" dirty="0"/>
              <a:t> </a:t>
            </a:r>
            <a:r>
              <a:rPr lang="en-US" altLang="zh-CN" b="1" dirty="0"/>
              <a:t>(</a:t>
            </a:r>
            <a:r>
              <a:rPr lang="en-US" altLang="zh-CN" b="1" i="1" dirty="0">
                <a:solidFill>
                  <a:srgbClr val="0070C0"/>
                </a:solidFill>
              </a:rPr>
              <a:t>S,</a:t>
            </a:r>
            <a:r>
              <a:rPr lang="zh-CN" altLang="en-US" b="1" i="1" dirty="0">
                <a:solidFill>
                  <a:srgbClr val="0070C0"/>
                </a:solidFill>
              </a:rPr>
              <a:t> </a:t>
            </a:r>
            <a:r>
              <a:rPr lang="en-US" altLang="zh-CN" b="1" i="1" dirty="0" err="1">
                <a:solidFill>
                  <a:srgbClr val="0070C0"/>
                </a:solidFill>
              </a:rPr>
              <a:t>ext</a:t>
            </a:r>
            <a:r>
              <a:rPr lang="en-US" altLang="zh-CN" b="1" dirty="0">
                <a:solidFill>
                  <a:srgbClr val="0070C0"/>
                </a:solidFill>
              </a:rPr>
              <a:t>(</a:t>
            </a:r>
            <a:r>
              <a:rPr lang="en-US" altLang="zh-CN" b="1" i="1" dirty="0">
                <a:solidFill>
                  <a:srgbClr val="0070C0"/>
                </a:solidFill>
              </a:rPr>
              <a:t>S</a:t>
            </a:r>
            <a:r>
              <a:rPr lang="en-US" altLang="zh-CN" b="1" dirty="0">
                <a:solidFill>
                  <a:srgbClr val="0070C0"/>
                </a:solidFill>
              </a:rPr>
              <a:t>)</a:t>
            </a:r>
            <a:r>
              <a:rPr lang="en-US" altLang="zh-CN" b="1" dirty="0"/>
              <a:t>)-tasks</a:t>
            </a:r>
            <a:r>
              <a:rPr lang="zh-CN" altLang="en-US" b="1" dirty="0"/>
              <a:t> </a:t>
            </a:r>
            <a:r>
              <a:rPr lang="en-US" altLang="zh-CN" b="1" dirty="0"/>
              <a:t>can</a:t>
            </a:r>
            <a:r>
              <a:rPr lang="zh-CN" altLang="en-US" b="1" dirty="0"/>
              <a:t> </a:t>
            </a:r>
            <a:r>
              <a:rPr lang="en-US" altLang="zh-CN" b="1" dirty="0"/>
              <a:t>be</a:t>
            </a:r>
            <a:r>
              <a:rPr lang="zh-CN" altLang="en-US" b="1" dirty="0"/>
              <a:t> </a:t>
            </a:r>
            <a:r>
              <a:rPr lang="en-US" altLang="zh-CN" b="1" dirty="0"/>
              <a:t>pruned</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150</a:t>
            </a:fld>
            <a:endParaRPr lang="en-US" sz="2000" dirty="0">
              <a:solidFill>
                <a:schemeClr val="tx1"/>
              </a:solidFill>
              <a:latin typeface="Arial" pitchFamily="34" charset="0"/>
              <a:cs typeface="Arial" pitchFamily="34" charset="0"/>
            </a:endParaRPr>
          </a:p>
        </p:txBody>
      </p:sp>
      <p:grpSp>
        <p:nvGrpSpPr>
          <p:cNvPr id="5" name="Group 4"/>
          <p:cNvGrpSpPr/>
          <p:nvPr/>
        </p:nvGrpSpPr>
        <p:grpSpPr>
          <a:xfrm>
            <a:off x="1079283" y="2924944"/>
            <a:ext cx="6564556" cy="3000092"/>
            <a:chOff x="1419221" y="742579"/>
            <a:chExt cx="4773384" cy="2181501"/>
          </a:xfrm>
        </p:grpSpPr>
        <p:sp>
          <p:nvSpPr>
            <p:cNvPr id="7" name="TextBox 6"/>
            <p:cNvSpPr txBox="1"/>
            <p:nvPr/>
          </p:nvSpPr>
          <p:spPr>
            <a:xfrm>
              <a:off x="4163519" y="742579"/>
              <a:ext cx="281146" cy="290938"/>
            </a:xfrm>
            <a:prstGeom prst="rect">
              <a:avLst/>
            </a:prstGeom>
            <a:noFill/>
          </p:spPr>
          <p:txBody>
            <a:bodyPr wrap="none" rtlCol="0">
              <a:spAutoFit/>
            </a:bodyPr>
            <a:lstStyle/>
            <a:p>
              <a:r>
                <a:rPr lang="en-US" altLang="zh-CN" sz="2000" b="1">
                  <a:latin typeface="Times New Roman" charset="0"/>
                  <a:ea typeface="Times New Roman" charset="0"/>
                  <a:cs typeface="Times New Roman" charset="0"/>
                </a:rPr>
                <a:t>{}</a:t>
              </a:r>
              <a:endParaRPr lang="en-US" sz="2000" b="1" dirty="0">
                <a:latin typeface="Times New Roman" charset="0"/>
                <a:ea typeface="Times New Roman" charset="0"/>
                <a:cs typeface="Times New Roman" charset="0"/>
              </a:endParaRPr>
            </a:p>
          </p:txBody>
        </p:sp>
        <p:sp>
          <p:nvSpPr>
            <p:cNvPr id="8" name="TextBox 7"/>
            <p:cNvSpPr txBox="1"/>
            <p:nvPr/>
          </p:nvSpPr>
          <p:spPr>
            <a:xfrm>
              <a:off x="2568141" y="1223974"/>
              <a:ext cx="37439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9" name="TextBox 8"/>
            <p:cNvSpPr txBox="1"/>
            <p:nvPr/>
          </p:nvSpPr>
          <p:spPr>
            <a:xfrm>
              <a:off x="3565493"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0" name="TextBox 9"/>
            <p:cNvSpPr txBox="1"/>
            <p:nvPr/>
          </p:nvSpPr>
          <p:spPr>
            <a:xfrm>
              <a:off x="4511933" y="1223974"/>
              <a:ext cx="36390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1" name="TextBox 10"/>
            <p:cNvSpPr txBox="1"/>
            <p:nvPr/>
          </p:nvSpPr>
          <p:spPr>
            <a:xfrm>
              <a:off x="5509285"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2" name="TextBox 11"/>
            <p:cNvSpPr txBox="1"/>
            <p:nvPr/>
          </p:nvSpPr>
          <p:spPr>
            <a:xfrm>
              <a:off x="1817715"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t>
              </a:r>
              <a:r>
                <a:rPr lang="en-US" altLang="zh-CN" sz="2000" b="1" err="1">
                  <a:latin typeface="Times New Roman" charset="0"/>
                  <a:ea typeface="Times New Roman" charset="0"/>
                  <a:cs typeface="Times New Roman" charset="0"/>
                </a:rPr>
                <a:t>a</a:t>
              </a:r>
              <a:r>
                <a:rPr lang="en-US" altLang="zh-CN" sz="2000" b="1">
                  <a:latin typeface="Times New Roman" charset="0"/>
                  <a:ea typeface="Times New Roman" charset="0"/>
                  <a:cs typeface="Times New Roman" charset="0"/>
                </a:rPr>
                <a:t>,</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3" name="TextBox 12"/>
            <p:cNvSpPr txBox="1"/>
            <p:nvPr/>
          </p:nvSpPr>
          <p:spPr>
            <a:xfrm>
              <a:off x="2568141" y="1700465"/>
              <a:ext cx="55040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4" name="TextBox 13"/>
            <p:cNvSpPr txBox="1"/>
            <p:nvPr/>
          </p:nvSpPr>
          <p:spPr>
            <a:xfrm>
              <a:off x="3285174"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5" name="TextBox 14"/>
            <p:cNvSpPr txBox="1"/>
            <p:nvPr/>
          </p:nvSpPr>
          <p:spPr>
            <a:xfrm>
              <a:off x="4164252"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6" name="TextBox 15"/>
            <p:cNvSpPr txBox="1"/>
            <p:nvPr/>
          </p:nvSpPr>
          <p:spPr>
            <a:xfrm>
              <a:off x="4914678" y="1702869"/>
              <a:ext cx="58187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7" name="TextBox 16"/>
            <p:cNvSpPr txBox="1"/>
            <p:nvPr/>
          </p:nvSpPr>
          <p:spPr>
            <a:xfrm>
              <a:off x="5631711"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8" name="TextBox 17"/>
            <p:cNvSpPr txBox="1"/>
            <p:nvPr/>
          </p:nvSpPr>
          <p:spPr>
            <a:xfrm>
              <a:off x="1516180"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9" name="TextBox 18"/>
            <p:cNvSpPr txBox="1"/>
            <p:nvPr/>
          </p:nvSpPr>
          <p:spPr>
            <a:xfrm>
              <a:off x="2382946" y="2176956"/>
              <a:ext cx="76837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0" name="TextBox 19"/>
            <p:cNvSpPr txBox="1"/>
            <p:nvPr/>
          </p:nvSpPr>
          <p:spPr>
            <a:xfrm>
              <a:off x="3286505"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1" name="TextBox 20"/>
            <p:cNvSpPr txBox="1"/>
            <p:nvPr/>
          </p:nvSpPr>
          <p:spPr>
            <a:xfrm>
              <a:off x="4133624" y="2176955"/>
              <a:ext cx="75788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2" name="TextBox 21"/>
            <p:cNvSpPr txBox="1"/>
            <p:nvPr/>
          </p:nvSpPr>
          <p:spPr>
            <a:xfrm>
              <a:off x="1419221" y="2633142"/>
              <a:ext cx="94438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3" name="Straight Connector 22"/>
            <p:cNvCxnSpPr/>
            <p:nvPr/>
          </p:nvCxnSpPr>
          <p:spPr>
            <a:xfrm flipH="1">
              <a:off x="2801991" y="993566"/>
              <a:ext cx="1464483" cy="2798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345167" y="999196"/>
              <a:ext cx="1336067" cy="29412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333842" y="1017819"/>
              <a:ext cx="332963" cy="25688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78051" y="1032163"/>
              <a:ext cx="496084" cy="241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046817" y="1493987"/>
              <a:ext cx="691644" cy="2877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56365" y="1488630"/>
              <a:ext cx="68124" cy="29309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50568" y="1481017"/>
              <a:ext cx="804891" cy="27597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3213" y="1494814"/>
              <a:ext cx="660315" cy="28690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57103" y="1491883"/>
              <a:ext cx="1332850" cy="2542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35892" y="1481929"/>
              <a:ext cx="1063118" cy="2997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26479" y="1953129"/>
              <a:ext cx="198832" cy="27894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38004" y="1938861"/>
              <a:ext cx="639639" cy="32949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21052" y="1951713"/>
              <a:ext cx="613180" cy="3166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394715" y="1950296"/>
              <a:ext cx="11325" cy="35292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731801" y="2459114"/>
              <a:ext cx="106198" cy="21809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D5E1BACB-2E77-6640-A03F-DA14AB2A9CDB}"/>
              </a:ext>
            </a:extLst>
          </p:cNvPr>
          <p:cNvSpPr/>
          <p:nvPr/>
        </p:nvSpPr>
        <p:spPr>
          <a:xfrm>
            <a:off x="5103166" y="5559110"/>
            <a:ext cx="1803699" cy="461665"/>
          </a:xfrm>
          <a:prstGeom prst="rect">
            <a:avLst/>
          </a:prstGeom>
        </p:spPr>
        <p:txBody>
          <a:bodyPr wrap="none">
            <a:spAutoFit/>
          </a:bodyPr>
          <a:lstStyle/>
          <a:p>
            <a:r>
              <a:rPr lang="en-US" altLang="zh-CN" b="1" dirty="0">
                <a:solidFill>
                  <a:srgbClr val="0070C0"/>
                </a:solidFill>
                <a:latin typeface="Times New Roman" charset="0"/>
                <a:ea typeface="Times New Roman" charset="0"/>
                <a:cs typeface="Times New Roman" charset="0"/>
              </a:rPr>
              <a:t>a</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b</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c</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d</a:t>
            </a:r>
            <a:endParaRPr lang="en-US" dirty="0">
              <a:solidFill>
                <a:srgbClr val="0070C0"/>
              </a:solidFill>
            </a:endParaRPr>
          </a:p>
        </p:txBody>
      </p:sp>
      <p:sp>
        <p:nvSpPr>
          <p:cNvPr id="39" name="Rounded Rectangular Callout 38">
            <a:extLst>
              <a:ext uri="{FF2B5EF4-FFF2-40B4-BE49-F238E27FC236}">
                <a16:creationId xmlns:a16="http://schemas.microsoft.com/office/drawing/2014/main" id="{B1F7ADFC-CB8B-A249-BCF0-605C7226ABA9}"/>
              </a:ext>
            </a:extLst>
          </p:cNvPr>
          <p:cNvSpPr/>
          <p:nvPr/>
        </p:nvSpPr>
        <p:spPr>
          <a:xfrm>
            <a:off x="5332509" y="2654480"/>
            <a:ext cx="2311330" cy="545944"/>
          </a:xfrm>
          <a:prstGeom prst="wedgeRoundRectCallout">
            <a:avLst>
              <a:gd name="adj1" fmla="val -37272"/>
              <a:gd name="adj2" fmla="val 128838"/>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Only</a:t>
            </a:r>
            <a:r>
              <a:rPr lang="zh-CN" altLang="en-US" b="1" dirty="0">
                <a:solidFill>
                  <a:schemeClr val="bg1"/>
                </a:solidFill>
              </a:rPr>
              <a:t> </a:t>
            </a:r>
            <a:r>
              <a:rPr lang="en-US" altLang="zh-CN" b="1" dirty="0">
                <a:solidFill>
                  <a:schemeClr val="bg1"/>
                </a:solidFill>
              </a:rPr>
              <a:t>pull</a:t>
            </a:r>
            <a:r>
              <a:rPr lang="zh-CN" altLang="en-US" b="1" dirty="0">
                <a:solidFill>
                  <a:schemeClr val="bg1"/>
                </a:solidFill>
              </a:rPr>
              <a:t> </a:t>
            </a:r>
            <a:r>
              <a:rPr lang="en-US" altLang="zh-CN" b="1" i="1" dirty="0">
                <a:solidFill>
                  <a:schemeClr val="bg1"/>
                </a:solidFill>
              </a:rPr>
              <a:t>v</a:t>
            </a:r>
            <a:r>
              <a:rPr lang="zh-CN" altLang="en-US" b="1" dirty="0">
                <a:solidFill>
                  <a:schemeClr val="bg1"/>
                </a:solidFill>
              </a:rPr>
              <a:t> </a:t>
            </a:r>
            <a:r>
              <a:rPr lang="en-US" altLang="zh-CN" b="1" dirty="0">
                <a:solidFill>
                  <a:schemeClr val="bg1"/>
                </a:solidFill>
              </a:rPr>
              <a:t>&gt;</a:t>
            </a:r>
            <a:r>
              <a:rPr lang="zh-CN" altLang="en-US" b="1" dirty="0">
                <a:solidFill>
                  <a:schemeClr val="bg1"/>
                </a:solidFill>
              </a:rPr>
              <a:t> </a:t>
            </a:r>
            <a:r>
              <a:rPr lang="en-US" altLang="zh-CN" b="1" i="1" dirty="0">
                <a:solidFill>
                  <a:schemeClr val="bg1"/>
                </a:solidFill>
              </a:rPr>
              <a:t>c</a:t>
            </a:r>
            <a:r>
              <a:rPr lang="zh-CN" altLang="en-US" b="1" dirty="0">
                <a:solidFill>
                  <a:schemeClr val="bg1"/>
                </a:solidFill>
              </a:rPr>
              <a:t> </a:t>
            </a:r>
            <a:endParaRPr lang="en-US" b="1" dirty="0">
              <a:solidFill>
                <a:schemeClr val="bg1"/>
              </a:solidFill>
            </a:endParaRPr>
          </a:p>
        </p:txBody>
      </p:sp>
    </p:spTree>
    <p:extLst>
      <p:ext uri="{BB962C8B-B14F-4D97-AF65-F5344CB8AC3E}">
        <p14:creationId xmlns:p14="http://schemas.microsoft.com/office/powerpoint/2010/main" val="959359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3" name="Content Placeholder 2"/>
          <p:cNvSpPr>
            <a:spLocks noGrp="1"/>
          </p:cNvSpPr>
          <p:nvPr>
            <p:ph idx="1"/>
          </p:nvPr>
        </p:nvSpPr>
        <p:spPr>
          <a:xfrm>
            <a:off x="457200" y="1951038"/>
            <a:ext cx="8515350" cy="2255534"/>
          </a:xfrm>
        </p:spPr>
        <p:txBody>
          <a:bodyPr/>
          <a:lstStyle/>
          <a:p>
            <a:r>
              <a:rPr lang="en-US" altLang="zh-CN" b="1" dirty="0"/>
              <a:t>Quasi-clique:</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151</a:t>
            </a:fld>
            <a:endParaRPr lang="en-US" sz="2000" dirty="0">
              <a:solidFill>
                <a:schemeClr val="tx1"/>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2847E431-2575-BA44-957E-926EDB6531D5}"/>
              </a:ext>
            </a:extLst>
          </p:cNvPr>
          <p:cNvSpPr/>
          <p:nvPr/>
        </p:nvSpPr>
        <p:spPr>
          <a:xfrm>
            <a:off x="1168735" y="2636912"/>
            <a:ext cx="6806530" cy="1569660"/>
          </a:xfrm>
          <a:prstGeom prst="rect">
            <a:avLst/>
          </a:prstGeom>
        </p:spPr>
        <p:txBody>
          <a:bodyPr wrap="square">
            <a:spAutoFit/>
          </a:bodyPr>
          <a:lstStyle/>
          <a:p>
            <a:pPr algn="just"/>
            <a:r>
              <a:rPr lang="en-US" dirty="0">
                <a:latin typeface="NimbusRomNo9L"/>
              </a:rPr>
              <a:t>Given a user-specified minimum degree threshold </a:t>
            </a:r>
            <a:r>
              <a:rPr lang="el-GR" i="1" dirty="0">
                <a:solidFill>
                  <a:srgbClr val="0070C0"/>
                </a:solidFill>
                <a:latin typeface="CMMI9"/>
              </a:rPr>
              <a:t>γ</a:t>
            </a:r>
            <a:r>
              <a:rPr lang="el-GR" dirty="0">
                <a:latin typeface="NimbusRomNo9L"/>
              </a:rPr>
              <a:t>, </a:t>
            </a:r>
            <a:r>
              <a:rPr lang="en-US" dirty="0">
                <a:latin typeface="NimbusRomNo9L"/>
              </a:rPr>
              <a:t>a </a:t>
            </a:r>
            <a:r>
              <a:rPr lang="el-GR" i="1" dirty="0">
                <a:solidFill>
                  <a:srgbClr val="0070C0"/>
                </a:solidFill>
                <a:latin typeface="CMMI9"/>
              </a:rPr>
              <a:t>γ</a:t>
            </a:r>
            <a:r>
              <a:rPr lang="el-GR" dirty="0">
                <a:latin typeface="NimbusRomNo9L"/>
              </a:rPr>
              <a:t>-</a:t>
            </a:r>
            <a:r>
              <a:rPr lang="en-US" dirty="0">
                <a:latin typeface="NimbusRomNo9L"/>
              </a:rPr>
              <a:t>quasi-clique is a subgraph </a:t>
            </a:r>
            <a:r>
              <a:rPr lang="en-US" altLang="zh-CN" i="1" dirty="0">
                <a:solidFill>
                  <a:srgbClr val="0070C0"/>
                </a:solidFill>
                <a:latin typeface="CMMI9"/>
              </a:rPr>
              <a:t>G</a:t>
            </a:r>
            <a:r>
              <a:rPr lang="en-US" dirty="0">
                <a:solidFill>
                  <a:srgbClr val="0070C0"/>
                </a:solidFill>
                <a:latin typeface="CMMI9"/>
              </a:rPr>
              <a:t> </a:t>
            </a:r>
            <a:r>
              <a:rPr lang="en-US" dirty="0">
                <a:solidFill>
                  <a:srgbClr val="0070C0"/>
                </a:solidFill>
                <a:latin typeface="CMR9"/>
              </a:rPr>
              <a:t>= (</a:t>
            </a:r>
            <a:r>
              <a:rPr lang="en-US" i="1" dirty="0">
                <a:solidFill>
                  <a:srgbClr val="0070C0"/>
                </a:solidFill>
                <a:latin typeface="CMMI9"/>
              </a:rPr>
              <a:t>V</a:t>
            </a:r>
            <a:r>
              <a:rPr lang="en-US" sz="800" dirty="0">
                <a:solidFill>
                  <a:srgbClr val="0070C0"/>
                </a:solidFill>
                <a:latin typeface="CMMI6"/>
              </a:rPr>
              <a:t> </a:t>
            </a:r>
            <a:r>
              <a:rPr lang="en-US" dirty="0">
                <a:solidFill>
                  <a:srgbClr val="0070C0"/>
                </a:solidFill>
                <a:latin typeface="CMMI9"/>
              </a:rPr>
              <a:t>, </a:t>
            </a:r>
            <a:r>
              <a:rPr lang="en-US" altLang="zh-CN" i="1" dirty="0">
                <a:solidFill>
                  <a:srgbClr val="0070C0"/>
                </a:solidFill>
                <a:latin typeface="CMMI9"/>
              </a:rPr>
              <a:t>E</a:t>
            </a:r>
            <a:r>
              <a:rPr lang="en-US" dirty="0">
                <a:solidFill>
                  <a:srgbClr val="0070C0"/>
                </a:solidFill>
                <a:latin typeface="CMR9"/>
              </a:rPr>
              <a:t>)</a:t>
            </a:r>
            <a:r>
              <a:rPr lang="en-US" dirty="0">
                <a:latin typeface="CMR9"/>
              </a:rPr>
              <a:t> </a:t>
            </a:r>
            <a:r>
              <a:rPr lang="en-US" dirty="0">
                <a:latin typeface="NimbusRomNo9L"/>
              </a:rPr>
              <a:t>where each vertex </a:t>
            </a:r>
            <a:r>
              <a:rPr lang="en-US" i="1" dirty="0">
                <a:solidFill>
                  <a:srgbClr val="0070C0"/>
                </a:solidFill>
                <a:latin typeface="CMMI9"/>
              </a:rPr>
              <a:t>v</a:t>
            </a:r>
            <a:r>
              <a:rPr lang="en-US" dirty="0">
                <a:solidFill>
                  <a:srgbClr val="0070C0"/>
                </a:solidFill>
                <a:latin typeface="CMMI9"/>
              </a:rPr>
              <a:t> </a:t>
            </a:r>
            <a:r>
              <a:rPr lang="en-US" dirty="0">
                <a:solidFill>
                  <a:srgbClr val="0070C0"/>
                </a:solidFill>
                <a:latin typeface="CMSY9"/>
              </a:rPr>
              <a:t>∈ </a:t>
            </a:r>
            <a:r>
              <a:rPr lang="en-US" i="1" dirty="0">
                <a:solidFill>
                  <a:srgbClr val="0070C0"/>
                </a:solidFill>
                <a:latin typeface="CMMI9"/>
              </a:rPr>
              <a:t>V </a:t>
            </a:r>
            <a:r>
              <a:rPr lang="en-US" dirty="0">
                <a:latin typeface="NimbusRomNo9L"/>
              </a:rPr>
              <a:t>connects to at least </a:t>
            </a:r>
            <a:r>
              <a:rPr lang="el-GR" i="1" dirty="0">
                <a:solidFill>
                  <a:srgbClr val="0070C0"/>
                </a:solidFill>
                <a:latin typeface="CMMI9"/>
              </a:rPr>
              <a:t>γ</a:t>
            </a:r>
            <a:r>
              <a:rPr lang="el-GR" dirty="0">
                <a:latin typeface="CMMI9"/>
              </a:rPr>
              <a:t> </a:t>
            </a:r>
            <a:r>
              <a:rPr lang="en-US" dirty="0">
                <a:latin typeface="NimbusRomNo9L"/>
              </a:rPr>
              <a:t>fraction of the other vertices (i.e., </a:t>
            </a:r>
            <a:r>
              <a:rPr lang="en-US" dirty="0">
                <a:solidFill>
                  <a:srgbClr val="0070C0"/>
                </a:solidFill>
                <a:latin typeface="CMSY9"/>
              </a:rPr>
              <a:t>⌈</a:t>
            </a:r>
            <a:r>
              <a:rPr lang="el-GR" i="1" dirty="0">
                <a:solidFill>
                  <a:srgbClr val="0070C0"/>
                </a:solidFill>
                <a:latin typeface="CMMI9"/>
              </a:rPr>
              <a:t>γ</a:t>
            </a:r>
            <a:r>
              <a:rPr lang="el-GR" dirty="0">
                <a:solidFill>
                  <a:srgbClr val="0070C0"/>
                </a:solidFill>
                <a:latin typeface="CMMI9"/>
              </a:rPr>
              <a:t> </a:t>
            </a:r>
            <a:r>
              <a:rPr lang="el-GR" dirty="0">
                <a:solidFill>
                  <a:srgbClr val="0070C0"/>
                </a:solidFill>
                <a:latin typeface="CMSY9"/>
              </a:rPr>
              <a:t>· </a:t>
            </a:r>
            <a:r>
              <a:rPr lang="el-GR" dirty="0">
                <a:solidFill>
                  <a:srgbClr val="0070C0"/>
                </a:solidFill>
                <a:latin typeface="CMR9"/>
              </a:rPr>
              <a:t>(</a:t>
            </a:r>
            <a:r>
              <a:rPr lang="el-GR" dirty="0">
                <a:solidFill>
                  <a:srgbClr val="0070C0"/>
                </a:solidFill>
                <a:latin typeface="CMSY9"/>
              </a:rPr>
              <a:t>|</a:t>
            </a:r>
            <a:r>
              <a:rPr lang="en-US" i="1" dirty="0">
                <a:solidFill>
                  <a:srgbClr val="0070C0"/>
                </a:solidFill>
                <a:latin typeface="CMMI9"/>
              </a:rPr>
              <a:t>V</a:t>
            </a:r>
            <a:r>
              <a:rPr lang="en-US" dirty="0">
                <a:solidFill>
                  <a:srgbClr val="0070C0"/>
                </a:solidFill>
                <a:latin typeface="CMSY9"/>
              </a:rPr>
              <a:t>| − </a:t>
            </a:r>
            <a:r>
              <a:rPr lang="en-US" dirty="0">
                <a:solidFill>
                  <a:srgbClr val="0070C0"/>
                </a:solidFill>
                <a:latin typeface="CMR9"/>
              </a:rPr>
              <a:t>1)</a:t>
            </a:r>
            <a:r>
              <a:rPr lang="en-US" dirty="0">
                <a:solidFill>
                  <a:srgbClr val="0070C0"/>
                </a:solidFill>
                <a:latin typeface="CMSY9"/>
              </a:rPr>
              <a:t>⌉ </a:t>
            </a:r>
            <a:r>
              <a:rPr lang="en-US" dirty="0">
                <a:latin typeface="NimbusRomNo9L"/>
              </a:rPr>
              <a:t>vertices) in </a:t>
            </a:r>
            <a:r>
              <a:rPr lang="en-US" altLang="zh-CN" i="1" dirty="0">
                <a:solidFill>
                  <a:srgbClr val="0070C0"/>
                </a:solidFill>
                <a:latin typeface="CMMI9"/>
              </a:rPr>
              <a:t>G</a:t>
            </a:r>
            <a:r>
              <a:rPr lang="en-US" altLang="zh-CN" dirty="0">
                <a:latin typeface="CMMI9"/>
              </a:rPr>
              <a:t>.</a:t>
            </a:r>
            <a:r>
              <a:rPr lang="en-US" dirty="0">
                <a:latin typeface="CMMI9"/>
              </a:rPr>
              <a:t> </a:t>
            </a:r>
            <a:endParaRPr lang="en-US" dirty="0"/>
          </a:p>
        </p:txBody>
      </p:sp>
      <p:sp>
        <p:nvSpPr>
          <p:cNvPr id="38" name="Rectangle 37">
            <a:extLst>
              <a:ext uri="{FF2B5EF4-FFF2-40B4-BE49-F238E27FC236}">
                <a16:creationId xmlns:a16="http://schemas.microsoft.com/office/drawing/2014/main" id="{7536A96B-D30E-114C-A1A8-FAF17C17B428}"/>
              </a:ext>
            </a:extLst>
          </p:cNvPr>
          <p:cNvSpPr/>
          <p:nvPr/>
        </p:nvSpPr>
        <p:spPr>
          <a:xfrm>
            <a:off x="1082024" y="4430781"/>
            <a:ext cx="7265701" cy="461665"/>
          </a:xfrm>
          <a:prstGeom prst="rect">
            <a:avLst/>
          </a:prstGeom>
        </p:spPr>
        <p:txBody>
          <a:bodyPr wrap="square">
            <a:spAutoFit/>
          </a:bodyPr>
          <a:lstStyle/>
          <a:p>
            <a:pPr algn="just"/>
            <a:r>
              <a:rPr lang="en-US" altLang="zh-CN" dirty="0">
                <a:latin typeface="NimbusRomNo9L"/>
              </a:rPr>
              <a:t>Assume</a:t>
            </a:r>
            <a:r>
              <a:rPr lang="zh-CN" altLang="en-US" dirty="0">
                <a:latin typeface="NimbusRomNo9L"/>
              </a:rPr>
              <a:t> </a:t>
            </a:r>
            <a:r>
              <a:rPr lang="el-GR" i="1" dirty="0">
                <a:solidFill>
                  <a:srgbClr val="0070C0"/>
                </a:solidFill>
                <a:latin typeface="CMMI9"/>
              </a:rPr>
              <a:t>γ</a:t>
            </a:r>
            <a:r>
              <a:rPr lang="zh-CN" altLang="en-US" i="1" dirty="0">
                <a:solidFill>
                  <a:srgbClr val="0070C0"/>
                </a:solidFill>
                <a:latin typeface="NimbusRomNo9L"/>
              </a:rPr>
              <a:t> </a:t>
            </a:r>
            <a:r>
              <a:rPr lang="en-US" altLang="zh-CN" dirty="0">
                <a:solidFill>
                  <a:srgbClr val="0070C0"/>
                </a:solidFill>
                <a:latin typeface="NimbusRomNo9L"/>
              </a:rPr>
              <a:t>≥</a:t>
            </a:r>
            <a:r>
              <a:rPr lang="zh-CN" altLang="en-US" dirty="0">
                <a:solidFill>
                  <a:srgbClr val="0070C0"/>
                </a:solidFill>
                <a:latin typeface="NimbusRomNo9L"/>
              </a:rPr>
              <a:t> </a:t>
            </a:r>
            <a:r>
              <a:rPr lang="en-US" altLang="zh-CN" dirty="0">
                <a:solidFill>
                  <a:srgbClr val="FF0000"/>
                </a:solidFill>
                <a:latin typeface="NimbusRomNo9L"/>
              </a:rPr>
              <a:t>0.5</a:t>
            </a:r>
            <a:r>
              <a:rPr lang="en-US" altLang="zh-CN" dirty="0">
                <a:latin typeface="NimbusRomNo9L"/>
              </a:rPr>
              <a:t>,</a:t>
            </a:r>
            <a:r>
              <a:rPr lang="el-GR" dirty="0">
                <a:latin typeface="NimbusRomNo9L"/>
              </a:rPr>
              <a:t> </a:t>
            </a:r>
            <a:r>
              <a:rPr lang="en-US" altLang="zh-CN" dirty="0">
                <a:latin typeface="NimbusRomNo9L"/>
              </a:rPr>
              <a:t>diameter</a:t>
            </a:r>
            <a:r>
              <a:rPr lang="zh-CN" altLang="en-US" dirty="0">
                <a:latin typeface="NimbusRomNo9L"/>
              </a:rPr>
              <a:t> </a:t>
            </a:r>
            <a:r>
              <a:rPr lang="en-US" altLang="zh-CN" dirty="0">
                <a:latin typeface="NimbusRomNo9L"/>
              </a:rPr>
              <a:t>of</a:t>
            </a:r>
            <a:r>
              <a:rPr lang="zh-CN" altLang="en-US" dirty="0">
                <a:latin typeface="NimbusRomNo9L"/>
              </a:rPr>
              <a:t> </a:t>
            </a:r>
            <a:r>
              <a:rPr lang="en-US" dirty="0">
                <a:latin typeface="NimbusRomNo9L"/>
              </a:rPr>
              <a:t>a </a:t>
            </a:r>
            <a:r>
              <a:rPr lang="el-GR" i="1" dirty="0">
                <a:solidFill>
                  <a:srgbClr val="0070C0"/>
                </a:solidFill>
                <a:latin typeface="CMMI9"/>
              </a:rPr>
              <a:t>γ</a:t>
            </a:r>
            <a:r>
              <a:rPr lang="el-GR" dirty="0">
                <a:latin typeface="NimbusRomNo9L"/>
              </a:rPr>
              <a:t>-</a:t>
            </a:r>
            <a:r>
              <a:rPr lang="en-US" dirty="0">
                <a:latin typeface="NimbusRomNo9L"/>
              </a:rPr>
              <a:t>quasi-clique</a:t>
            </a:r>
            <a:r>
              <a:rPr lang="zh-CN" altLang="en-US" dirty="0">
                <a:latin typeface="NimbusRomNo9L"/>
              </a:rPr>
              <a:t> </a:t>
            </a:r>
            <a:r>
              <a:rPr lang="en-US" altLang="zh-CN" dirty="0">
                <a:latin typeface="NimbusRomNo9L"/>
              </a:rPr>
              <a:t>is</a:t>
            </a:r>
            <a:r>
              <a:rPr lang="zh-CN" altLang="en-US" dirty="0">
                <a:latin typeface="NimbusRomNo9L"/>
              </a:rPr>
              <a:t> </a:t>
            </a:r>
            <a:r>
              <a:rPr lang="en-US" altLang="zh-CN" dirty="0">
                <a:latin typeface="NimbusRomNo9L"/>
              </a:rPr>
              <a:t>at</a:t>
            </a:r>
            <a:r>
              <a:rPr lang="zh-CN" altLang="en-US" dirty="0">
                <a:latin typeface="NimbusRomNo9L"/>
              </a:rPr>
              <a:t> </a:t>
            </a:r>
            <a:r>
              <a:rPr lang="en-US" altLang="zh-CN" dirty="0">
                <a:latin typeface="NimbusRomNo9L"/>
              </a:rPr>
              <a:t>most</a:t>
            </a:r>
            <a:r>
              <a:rPr lang="zh-CN" altLang="en-US" dirty="0">
                <a:latin typeface="NimbusRomNo9L"/>
              </a:rPr>
              <a:t> </a:t>
            </a:r>
            <a:r>
              <a:rPr lang="en-US" altLang="zh-CN" dirty="0">
                <a:solidFill>
                  <a:srgbClr val="FF0000"/>
                </a:solidFill>
                <a:latin typeface="NimbusRomNo9L"/>
              </a:rPr>
              <a:t>2</a:t>
            </a:r>
            <a:r>
              <a:rPr lang="en-US" altLang="zh-CN" dirty="0">
                <a:latin typeface="NimbusRomNo9L"/>
              </a:rPr>
              <a:t>.</a:t>
            </a:r>
            <a:endParaRPr lang="en-US" dirty="0"/>
          </a:p>
        </p:txBody>
      </p:sp>
      <p:sp>
        <p:nvSpPr>
          <p:cNvPr id="39" name="Rectangle 38">
            <a:extLst>
              <a:ext uri="{FF2B5EF4-FFF2-40B4-BE49-F238E27FC236}">
                <a16:creationId xmlns:a16="http://schemas.microsoft.com/office/drawing/2014/main" id="{2B911042-3B86-2647-B11D-93F023541042}"/>
              </a:ext>
            </a:extLst>
          </p:cNvPr>
          <p:cNvSpPr/>
          <p:nvPr/>
        </p:nvSpPr>
        <p:spPr>
          <a:xfrm>
            <a:off x="1059231" y="4922870"/>
            <a:ext cx="2600392" cy="461665"/>
          </a:xfrm>
          <a:prstGeom prst="rect">
            <a:avLst/>
          </a:prstGeom>
        </p:spPr>
        <p:txBody>
          <a:bodyPr wrap="none">
            <a:spAutoFit/>
          </a:bodyPr>
          <a:lstStyle/>
          <a:p>
            <a:r>
              <a:rPr lang="en-US" b="1" dirty="0"/>
              <a:t>Proof</a:t>
            </a:r>
            <a:r>
              <a:rPr lang="en-US" altLang="zh-CN" b="1" dirty="0"/>
              <a:t>:</a:t>
            </a:r>
            <a:r>
              <a:rPr lang="zh-CN" altLang="en-US" b="1" dirty="0"/>
              <a:t> </a:t>
            </a:r>
            <a:r>
              <a:rPr lang="en-US" dirty="0"/>
              <a:t>∀</a:t>
            </a:r>
            <a:r>
              <a:rPr lang="zh-CN" altLang="en-US" dirty="0"/>
              <a:t> </a:t>
            </a:r>
            <a:r>
              <a:rPr lang="en-US" altLang="zh-CN" i="1" dirty="0"/>
              <a:t>u</a:t>
            </a:r>
            <a:r>
              <a:rPr lang="en-US" altLang="zh-CN" dirty="0"/>
              <a:t>,</a:t>
            </a:r>
            <a:r>
              <a:rPr lang="zh-CN" altLang="en-US" dirty="0"/>
              <a:t> </a:t>
            </a:r>
            <a:r>
              <a:rPr lang="en-US" altLang="zh-CN" i="1" dirty="0"/>
              <a:t>v</a:t>
            </a:r>
            <a:r>
              <a:rPr lang="en-US" dirty="0">
                <a:latin typeface="CMSY9"/>
              </a:rPr>
              <a:t> ∈ </a:t>
            </a:r>
            <a:r>
              <a:rPr lang="en-US" i="1" dirty="0">
                <a:latin typeface="CMMI9"/>
              </a:rPr>
              <a:t>V</a:t>
            </a:r>
            <a:r>
              <a:rPr lang="en-US" altLang="zh-CN" dirty="0">
                <a:latin typeface="CMMI9"/>
              </a:rPr>
              <a:t>,</a:t>
            </a:r>
            <a:r>
              <a:rPr lang="zh-CN" altLang="en-US" dirty="0">
                <a:latin typeface="CMMI9"/>
              </a:rPr>
              <a:t> </a:t>
            </a:r>
            <a:endParaRPr lang="en-US" dirty="0"/>
          </a:p>
        </p:txBody>
      </p:sp>
      <p:grpSp>
        <p:nvGrpSpPr>
          <p:cNvPr id="57" name="Group 56">
            <a:extLst>
              <a:ext uri="{FF2B5EF4-FFF2-40B4-BE49-F238E27FC236}">
                <a16:creationId xmlns:a16="http://schemas.microsoft.com/office/drawing/2014/main" id="{CA7175AB-4BFE-5E4B-88B9-B79C763F8B46}"/>
              </a:ext>
            </a:extLst>
          </p:cNvPr>
          <p:cNvGrpSpPr/>
          <p:nvPr/>
        </p:nvGrpSpPr>
        <p:grpSpPr>
          <a:xfrm>
            <a:off x="3017271" y="5011373"/>
            <a:ext cx="1623258" cy="1513876"/>
            <a:chOff x="3524806" y="4922870"/>
            <a:chExt cx="1623258" cy="1513876"/>
          </a:xfrm>
        </p:grpSpPr>
        <p:sp>
          <p:nvSpPr>
            <p:cNvPr id="40" name="Rectangle 39">
              <a:extLst>
                <a:ext uri="{FF2B5EF4-FFF2-40B4-BE49-F238E27FC236}">
                  <a16:creationId xmlns:a16="http://schemas.microsoft.com/office/drawing/2014/main" id="{AFAC87A5-68C3-8748-9149-0FCEBA27B2D8}"/>
                </a:ext>
              </a:extLst>
            </p:cNvPr>
            <p:cNvSpPr/>
            <p:nvPr/>
          </p:nvSpPr>
          <p:spPr>
            <a:xfrm>
              <a:off x="3524806" y="5393565"/>
              <a:ext cx="356188" cy="461665"/>
            </a:xfrm>
            <a:prstGeom prst="rect">
              <a:avLst/>
            </a:prstGeom>
          </p:spPr>
          <p:txBody>
            <a:bodyPr wrap="none">
              <a:spAutoFit/>
            </a:bodyPr>
            <a:lstStyle/>
            <a:p>
              <a:r>
                <a:rPr lang="en-US" altLang="zh-CN" i="1" dirty="0"/>
                <a:t>u</a:t>
              </a:r>
              <a:endParaRPr lang="en-US" dirty="0"/>
            </a:p>
          </p:txBody>
        </p:sp>
        <p:cxnSp>
          <p:nvCxnSpPr>
            <p:cNvPr id="42" name="Straight Connector 41">
              <a:extLst>
                <a:ext uri="{FF2B5EF4-FFF2-40B4-BE49-F238E27FC236}">
                  <a16:creationId xmlns:a16="http://schemas.microsoft.com/office/drawing/2014/main" id="{A6D0751E-145D-934E-83F9-4E371C3BD2C6}"/>
                </a:ext>
              </a:extLst>
            </p:cNvPr>
            <p:cNvCxnSpPr>
              <a:cxnSpLocks/>
            </p:cNvCxnSpPr>
            <p:nvPr/>
          </p:nvCxnSpPr>
          <p:spPr>
            <a:xfrm flipV="1">
              <a:off x="3823180" y="5064637"/>
              <a:ext cx="748820" cy="41287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539ED22-FBC4-A949-A55F-15BC9FAAF4C6}"/>
                </a:ext>
              </a:extLst>
            </p:cNvPr>
            <p:cNvCxnSpPr>
              <a:cxnSpLocks/>
              <a:stCxn id="40" idx="3"/>
            </p:cNvCxnSpPr>
            <p:nvPr/>
          </p:nvCxnSpPr>
          <p:spPr>
            <a:xfrm flipV="1">
              <a:off x="3880994" y="5498286"/>
              <a:ext cx="691006" cy="126112"/>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55E29A7-991C-5A4B-9B76-A941CC741B67}"/>
                </a:ext>
              </a:extLst>
            </p:cNvPr>
            <p:cNvCxnSpPr>
              <a:cxnSpLocks/>
            </p:cNvCxnSpPr>
            <p:nvPr/>
          </p:nvCxnSpPr>
          <p:spPr>
            <a:xfrm>
              <a:off x="3823180" y="5855230"/>
              <a:ext cx="718957" cy="47310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910E04AB-9F84-6B46-9B2A-1724076B5393}"/>
                </a:ext>
              </a:extLst>
            </p:cNvPr>
            <p:cNvSpPr/>
            <p:nvPr/>
          </p:nvSpPr>
          <p:spPr>
            <a:xfrm>
              <a:off x="4572000" y="4922870"/>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Oval 49">
              <a:extLst>
                <a:ext uri="{FF2B5EF4-FFF2-40B4-BE49-F238E27FC236}">
                  <a16:creationId xmlns:a16="http://schemas.microsoft.com/office/drawing/2014/main" id="{876375E1-A64D-B44A-B00A-2BD71E408BF7}"/>
                </a:ext>
              </a:extLst>
            </p:cNvPr>
            <p:cNvSpPr/>
            <p:nvPr/>
          </p:nvSpPr>
          <p:spPr>
            <a:xfrm>
              <a:off x="4572000" y="5369099"/>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Oval 50">
              <a:extLst>
                <a:ext uri="{FF2B5EF4-FFF2-40B4-BE49-F238E27FC236}">
                  <a16:creationId xmlns:a16="http://schemas.microsoft.com/office/drawing/2014/main" id="{17F61059-B805-044C-A699-F60CFA033EDE}"/>
                </a:ext>
              </a:extLst>
            </p:cNvPr>
            <p:cNvSpPr/>
            <p:nvPr/>
          </p:nvSpPr>
          <p:spPr>
            <a:xfrm>
              <a:off x="4572000" y="6219922"/>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Rectangle 51">
              <a:extLst>
                <a:ext uri="{FF2B5EF4-FFF2-40B4-BE49-F238E27FC236}">
                  <a16:creationId xmlns:a16="http://schemas.microsoft.com/office/drawing/2014/main" id="{FAC4FCB0-C0C0-6746-8C76-03EAAEFE069F}"/>
                </a:ext>
              </a:extLst>
            </p:cNvPr>
            <p:cNvSpPr/>
            <p:nvPr/>
          </p:nvSpPr>
          <p:spPr>
            <a:xfrm rot="5400000">
              <a:off x="4501733" y="5589240"/>
              <a:ext cx="646331" cy="646331"/>
            </a:xfrm>
            <a:prstGeom prst="rect">
              <a:avLst/>
            </a:prstGeom>
          </p:spPr>
          <p:txBody>
            <a:bodyPr wrap="none">
              <a:spAutoFit/>
            </a:bodyPr>
            <a:lstStyle/>
            <a:p>
              <a:r>
                <a:rPr lang="en-US" altLang="zh-CN" sz="3600" b="1" dirty="0"/>
                <a:t>…</a:t>
              </a:r>
              <a:endParaRPr lang="en-US" sz="3600" b="1" dirty="0"/>
            </a:p>
          </p:txBody>
        </p:sp>
      </p:grpSp>
      <p:grpSp>
        <p:nvGrpSpPr>
          <p:cNvPr id="58" name="Group 57">
            <a:extLst>
              <a:ext uri="{FF2B5EF4-FFF2-40B4-BE49-F238E27FC236}">
                <a16:creationId xmlns:a16="http://schemas.microsoft.com/office/drawing/2014/main" id="{B533DB47-F204-8D46-B79B-E65EFAD65A46}"/>
              </a:ext>
            </a:extLst>
          </p:cNvPr>
          <p:cNvGrpSpPr/>
          <p:nvPr/>
        </p:nvGrpSpPr>
        <p:grpSpPr>
          <a:xfrm flipH="1">
            <a:off x="6320879" y="4988925"/>
            <a:ext cx="1610539" cy="1513876"/>
            <a:chOff x="3543749" y="4922870"/>
            <a:chExt cx="1604315" cy="1513876"/>
          </a:xfrm>
        </p:grpSpPr>
        <p:sp>
          <p:nvSpPr>
            <p:cNvPr id="59" name="Rectangle 58">
              <a:extLst>
                <a:ext uri="{FF2B5EF4-FFF2-40B4-BE49-F238E27FC236}">
                  <a16:creationId xmlns:a16="http://schemas.microsoft.com/office/drawing/2014/main" id="{E99ADADE-63EE-9540-9F57-9335B7F8F71B}"/>
                </a:ext>
              </a:extLst>
            </p:cNvPr>
            <p:cNvSpPr/>
            <p:nvPr/>
          </p:nvSpPr>
          <p:spPr>
            <a:xfrm>
              <a:off x="3543749" y="5393565"/>
              <a:ext cx="337246" cy="461665"/>
            </a:xfrm>
            <a:prstGeom prst="rect">
              <a:avLst/>
            </a:prstGeom>
          </p:spPr>
          <p:txBody>
            <a:bodyPr wrap="none">
              <a:spAutoFit/>
            </a:bodyPr>
            <a:lstStyle/>
            <a:p>
              <a:r>
                <a:rPr lang="en-US" altLang="zh-CN" i="1" dirty="0"/>
                <a:t>v</a:t>
              </a:r>
              <a:endParaRPr lang="en-US" dirty="0"/>
            </a:p>
          </p:txBody>
        </p:sp>
        <p:cxnSp>
          <p:nvCxnSpPr>
            <p:cNvPr id="60" name="Straight Connector 59">
              <a:extLst>
                <a:ext uri="{FF2B5EF4-FFF2-40B4-BE49-F238E27FC236}">
                  <a16:creationId xmlns:a16="http://schemas.microsoft.com/office/drawing/2014/main" id="{F692FC0F-BAA3-E148-BB3A-6C0A1002D9D4}"/>
                </a:ext>
              </a:extLst>
            </p:cNvPr>
            <p:cNvCxnSpPr>
              <a:cxnSpLocks/>
            </p:cNvCxnSpPr>
            <p:nvPr/>
          </p:nvCxnSpPr>
          <p:spPr>
            <a:xfrm flipV="1">
              <a:off x="3823180" y="5064637"/>
              <a:ext cx="748820" cy="41287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D169DFF-C794-1A4A-AA8B-EB49BE5D5D0F}"/>
                </a:ext>
              </a:extLst>
            </p:cNvPr>
            <p:cNvCxnSpPr>
              <a:cxnSpLocks/>
              <a:stCxn id="59" idx="3"/>
            </p:cNvCxnSpPr>
            <p:nvPr/>
          </p:nvCxnSpPr>
          <p:spPr>
            <a:xfrm flipV="1">
              <a:off x="3880995" y="5498286"/>
              <a:ext cx="691004" cy="126112"/>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56D5ED4-B13D-1845-8C3F-AC1307265452}"/>
                </a:ext>
              </a:extLst>
            </p:cNvPr>
            <p:cNvCxnSpPr>
              <a:cxnSpLocks/>
            </p:cNvCxnSpPr>
            <p:nvPr/>
          </p:nvCxnSpPr>
          <p:spPr>
            <a:xfrm>
              <a:off x="3823180" y="5855230"/>
              <a:ext cx="718957" cy="47310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E70689BC-50E6-5149-B990-377481657472}"/>
                </a:ext>
              </a:extLst>
            </p:cNvPr>
            <p:cNvSpPr/>
            <p:nvPr/>
          </p:nvSpPr>
          <p:spPr>
            <a:xfrm>
              <a:off x="4572000" y="4922870"/>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Oval 63">
              <a:extLst>
                <a:ext uri="{FF2B5EF4-FFF2-40B4-BE49-F238E27FC236}">
                  <a16:creationId xmlns:a16="http://schemas.microsoft.com/office/drawing/2014/main" id="{050EFC05-9C96-154F-A50F-338EA966FF65}"/>
                </a:ext>
              </a:extLst>
            </p:cNvPr>
            <p:cNvSpPr/>
            <p:nvPr/>
          </p:nvSpPr>
          <p:spPr>
            <a:xfrm>
              <a:off x="4572000" y="5369099"/>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Oval 64">
              <a:extLst>
                <a:ext uri="{FF2B5EF4-FFF2-40B4-BE49-F238E27FC236}">
                  <a16:creationId xmlns:a16="http://schemas.microsoft.com/office/drawing/2014/main" id="{33E023AC-A00D-0D41-A696-F64707A255AD}"/>
                </a:ext>
              </a:extLst>
            </p:cNvPr>
            <p:cNvSpPr/>
            <p:nvPr/>
          </p:nvSpPr>
          <p:spPr>
            <a:xfrm>
              <a:off x="4572000" y="6219922"/>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Rectangle 65">
              <a:extLst>
                <a:ext uri="{FF2B5EF4-FFF2-40B4-BE49-F238E27FC236}">
                  <a16:creationId xmlns:a16="http://schemas.microsoft.com/office/drawing/2014/main" id="{36B1FEBC-2688-7843-A28A-8D6FB2CD1A2E}"/>
                </a:ext>
              </a:extLst>
            </p:cNvPr>
            <p:cNvSpPr/>
            <p:nvPr/>
          </p:nvSpPr>
          <p:spPr>
            <a:xfrm rot="5400000">
              <a:off x="4501733" y="5589240"/>
              <a:ext cx="646331" cy="646331"/>
            </a:xfrm>
            <a:prstGeom prst="rect">
              <a:avLst/>
            </a:prstGeom>
          </p:spPr>
          <p:txBody>
            <a:bodyPr wrap="none">
              <a:spAutoFit/>
            </a:bodyPr>
            <a:lstStyle/>
            <a:p>
              <a:r>
                <a:rPr lang="en-US" altLang="zh-CN" sz="3600" b="1" dirty="0"/>
                <a:t>…</a:t>
              </a:r>
              <a:endParaRPr lang="en-US" sz="3600" b="1" dirty="0"/>
            </a:p>
          </p:txBody>
        </p:sp>
      </p:grpSp>
      <p:sp>
        <p:nvSpPr>
          <p:cNvPr id="67" name="Oval 66">
            <a:extLst>
              <a:ext uri="{FF2B5EF4-FFF2-40B4-BE49-F238E27FC236}">
                <a16:creationId xmlns:a16="http://schemas.microsoft.com/office/drawing/2014/main" id="{37BF6FCB-BBBC-7A45-A735-047106200D34}"/>
              </a:ext>
            </a:extLst>
          </p:cNvPr>
          <p:cNvSpPr/>
          <p:nvPr/>
        </p:nvSpPr>
        <p:spPr>
          <a:xfrm>
            <a:off x="3848441" y="4885654"/>
            <a:ext cx="648072" cy="1800201"/>
          </a:xfrm>
          <a:prstGeom prst="ellipse">
            <a:avLst/>
          </a:prstGeom>
          <a:ln>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Oval 67">
            <a:extLst>
              <a:ext uri="{FF2B5EF4-FFF2-40B4-BE49-F238E27FC236}">
                <a16:creationId xmlns:a16="http://schemas.microsoft.com/office/drawing/2014/main" id="{3498B9BF-78B4-D84F-A1C7-6CB10B711950}"/>
              </a:ext>
            </a:extLst>
          </p:cNvPr>
          <p:cNvSpPr/>
          <p:nvPr/>
        </p:nvSpPr>
        <p:spPr>
          <a:xfrm>
            <a:off x="6461904" y="4869625"/>
            <a:ext cx="648072" cy="1800201"/>
          </a:xfrm>
          <a:prstGeom prst="ellipse">
            <a:avLst/>
          </a:prstGeom>
          <a:ln>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Rectangle 68">
            <a:extLst>
              <a:ext uri="{FF2B5EF4-FFF2-40B4-BE49-F238E27FC236}">
                <a16:creationId xmlns:a16="http://schemas.microsoft.com/office/drawing/2014/main" id="{85006C68-D015-A048-B8C6-747638FFAD0F}"/>
              </a:ext>
            </a:extLst>
          </p:cNvPr>
          <p:cNvSpPr/>
          <p:nvPr/>
        </p:nvSpPr>
        <p:spPr>
          <a:xfrm>
            <a:off x="4419588" y="6252066"/>
            <a:ext cx="1954381" cy="461665"/>
          </a:xfrm>
          <a:prstGeom prst="rect">
            <a:avLst/>
          </a:prstGeom>
        </p:spPr>
        <p:txBody>
          <a:bodyPr wrap="none">
            <a:spAutoFit/>
          </a:bodyPr>
          <a:lstStyle/>
          <a:p>
            <a:r>
              <a:rPr lang="en-US" altLang="zh-CN" dirty="0">
                <a:solidFill>
                  <a:srgbClr val="0070C0"/>
                </a:solidFill>
                <a:latin typeface="NimbusRomNo9L"/>
              </a:rPr>
              <a:t>≥ </a:t>
            </a:r>
            <a:r>
              <a:rPr lang="en-US" altLang="zh-CN" dirty="0">
                <a:solidFill>
                  <a:srgbClr val="0070C0"/>
                </a:solidFill>
                <a:latin typeface="CMR9"/>
              </a:rPr>
              <a:t>0.5</a:t>
            </a:r>
            <a:r>
              <a:rPr lang="zh-CN" altLang="en-US" dirty="0">
                <a:solidFill>
                  <a:srgbClr val="0070C0"/>
                </a:solidFill>
                <a:latin typeface="CMR9"/>
              </a:rPr>
              <a:t> </a:t>
            </a:r>
            <a:r>
              <a:rPr lang="el-GR" dirty="0">
                <a:solidFill>
                  <a:srgbClr val="0070C0"/>
                </a:solidFill>
                <a:latin typeface="CMR9"/>
              </a:rPr>
              <a:t>(</a:t>
            </a:r>
            <a:r>
              <a:rPr lang="el-GR" dirty="0">
                <a:solidFill>
                  <a:srgbClr val="0070C0"/>
                </a:solidFill>
                <a:latin typeface="CMSY9"/>
              </a:rPr>
              <a:t>|</a:t>
            </a:r>
            <a:r>
              <a:rPr lang="en-US" i="1" dirty="0">
                <a:solidFill>
                  <a:srgbClr val="0070C0"/>
                </a:solidFill>
                <a:latin typeface="CMMI9"/>
              </a:rPr>
              <a:t>V</a:t>
            </a:r>
            <a:r>
              <a:rPr lang="en-US" dirty="0">
                <a:solidFill>
                  <a:srgbClr val="0070C0"/>
                </a:solidFill>
                <a:latin typeface="CMSY9"/>
              </a:rPr>
              <a:t>| − </a:t>
            </a:r>
            <a:r>
              <a:rPr lang="en-US" dirty="0">
                <a:solidFill>
                  <a:srgbClr val="0070C0"/>
                </a:solidFill>
                <a:latin typeface="CMR9"/>
              </a:rPr>
              <a:t>1)</a:t>
            </a:r>
            <a:endParaRPr lang="en-US" dirty="0"/>
          </a:p>
        </p:txBody>
      </p:sp>
      <p:sp>
        <p:nvSpPr>
          <p:cNvPr id="70" name="Rectangle 69">
            <a:extLst>
              <a:ext uri="{FF2B5EF4-FFF2-40B4-BE49-F238E27FC236}">
                <a16:creationId xmlns:a16="http://schemas.microsoft.com/office/drawing/2014/main" id="{59A5FF8A-21D6-6D42-8117-1A31420BA9F0}"/>
              </a:ext>
            </a:extLst>
          </p:cNvPr>
          <p:cNvSpPr/>
          <p:nvPr/>
        </p:nvSpPr>
        <p:spPr>
          <a:xfrm>
            <a:off x="7037128" y="4780737"/>
            <a:ext cx="1954381" cy="461665"/>
          </a:xfrm>
          <a:prstGeom prst="rect">
            <a:avLst/>
          </a:prstGeom>
        </p:spPr>
        <p:txBody>
          <a:bodyPr wrap="none">
            <a:spAutoFit/>
          </a:bodyPr>
          <a:lstStyle/>
          <a:p>
            <a:r>
              <a:rPr lang="en-US" altLang="zh-CN" dirty="0">
                <a:solidFill>
                  <a:srgbClr val="0070C0"/>
                </a:solidFill>
                <a:latin typeface="NimbusRomNo9L"/>
              </a:rPr>
              <a:t>≥ </a:t>
            </a:r>
            <a:r>
              <a:rPr lang="en-US" altLang="zh-CN" dirty="0">
                <a:solidFill>
                  <a:srgbClr val="0070C0"/>
                </a:solidFill>
                <a:latin typeface="CMR9"/>
              </a:rPr>
              <a:t>0.5</a:t>
            </a:r>
            <a:r>
              <a:rPr lang="zh-CN" altLang="en-US" dirty="0">
                <a:solidFill>
                  <a:srgbClr val="0070C0"/>
                </a:solidFill>
                <a:latin typeface="CMR9"/>
              </a:rPr>
              <a:t> </a:t>
            </a:r>
            <a:r>
              <a:rPr lang="el-GR" dirty="0">
                <a:solidFill>
                  <a:srgbClr val="0070C0"/>
                </a:solidFill>
                <a:latin typeface="CMR9"/>
              </a:rPr>
              <a:t>(</a:t>
            </a:r>
            <a:r>
              <a:rPr lang="el-GR" dirty="0">
                <a:solidFill>
                  <a:srgbClr val="0070C0"/>
                </a:solidFill>
                <a:latin typeface="CMSY9"/>
              </a:rPr>
              <a:t>|</a:t>
            </a:r>
            <a:r>
              <a:rPr lang="en-US" i="1" dirty="0">
                <a:solidFill>
                  <a:srgbClr val="0070C0"/>
                </a:solidFill>
                <a:latin typeface="CMMI9"/>
              </a:rPr>
              <a:t>V</a:t>
            </a:r>
            <a:r>
              <a:rPr lang="en-US" dirty="0">
                <a:solidFill>
                  <a:srgbClr val="0070C0"/>
                </a:solidFill>
                <a:latin typeface="CMSY9"/>
              </a:rPr>
              <a:t>| − </a:t>
            </a:r>
            <a:r>
              <a:rPr lang="en-US" dirty="0">
                <a:solidFill>
                  <a:srgbClr val="0070C0"/>
                </a:solidFill>
                <a:latin typeface="CMR9"/>
              </a:rPr>
              <a:t>1)</a:t>
            </a:r>
            <a:endParaRPr lang="en-US" dirty="0"/>
          </a:p>
        </p:txBody>
      </p:sp>
      <p:sp>
        <p:nvSpPr>
          <p:cNvPr id="72" name="Oval 71">
            <a:extLst>
              <a:ext uri="{FF2B5EF4-FFF2-40B4-BE49-F238E27FC236}">
                <a16:creationId xmlns:a16="http://schemas.microsoft.com/office/drawing/2014/main" id="{49E05E0F-868B-B245-AC2F-64C905B252F6}"/>
              </a:ext>
            </a:extLst>
          </p:cNvPr>
          <p:cNvSpPr/>
          <p:nvPr/>
        </p:nvSpPr>
        <p:spPr>
          <a:xfrm>
            <a:off x="2958615" y="5500606"/>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400F3D4B-8F06-624C-9C21-6F2A2AF79F7B}"/>
              </a:ext>
            </a:extLst>
          </p:cNvPr>
          <p:cNvSpPr/>
          <p:nvPr/>
        </p:nvSpPr>
        <p:spPr>
          <a:xfrm>
            <a:off x="7470871" y="5445224"/>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27E16A6C-1513-1242-A5D0-09677D441D6F}"/>
              </a:ext>
            </a:extLst>
          </p:cNvPr>
          <p:cNvSpPr/>
          <p:nvPr/>
        </p:nvSpPr>
        <p:spPr>
          <a:xfrm>
            <a:off x="7020272" y="4758975"/>
            <a:ext cx="2058962"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2EE3142D-9642-064A-B7CC-9AA693444FB5}"/>
              </a:ext>
            </a:extLst>
          </p:cNvPr>
          <p:cNvSpPr/>
          <p:nvPr/>
        </p:nvSpPr>
        <p:spPr>
          <a:xfrm>
            <a:off x="4385246" y="6237312"/>
            <a:ext cx="2058962"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AC0D19E9-8CA3-B144-BB6C-3F826595BE5B}"/>
              </a:ext>
            </a:extLst>
          </p:cNvPr>
          <p:cNvSpPr/>
          <p:nvPr/>
        </p:nvSpPr>
        <p:spPr>
          <a:xfrm>
            <a:off x="31036" y="6143657"/>
            <a:ext cx="2722263" cy="461665"/>
          </a:xfrm>
          <a:prstGeom prst="rect">
            <a:avLst/>
          </a:prstGeom>
        </p:spPr>
        <p:txBody>
          <a:bodyPr wrap="square">
            <a:spAutoFit/>
          </a:bodyPr>
          <a:lstStyle/>
          <a:p>
            <a:pPr lvl="1"/>
            <a:r>
              <a:rPr lang="en-US" altLang="zh-CN" dirty="0">
                <a:solidFill>
                  <a:srgbClr val="C00000"/>
                </a:solidFill>
              </a:rPr>
              <a:t>Sum</a:t>
            </a:r>
            <a:r>
              <a:rPr lang="zh-CN" altLang="en-US" dirty="0">
                <a:solidFill>
                  <a:srgbClr val="C00000"/>
                </a:solidFill>
              </a:rPr>
              <a:t> </a:t>
            </a:r>
            <a:r>
              <a:rPr lang="en-US" altLang="zh-CN" dirty="0">
                <a:solidFill>
                  <a:srgbClr val="C00000"/>
                </a:solidFill>
              </a:rPr>
              <a:t>to</a:t>
            </a:r>
            <a:r>
              <a:rPr lang="zh-CN" altLang="en-US" dirty="0">
                <a:solidFill>
                  <a:srgbClr val="C00000"/>
                </a:solidFill>
              </a:rPr>
              <a:t> </a:t>
            </a:r>
            <a:r>
              <a:rPr lang="en-US" altLang="zh-CN" dirty="0">
                <a:solidFill>
                  <a:srgbClr val="C00000"/>
                </a:solidFill>
              </a:rPr>
              <a:t>|</a:t>
            </a:r>
            <a:r>
              <a:rPr lang="en-US" altLang="zh-CN" i="1" dirty="0">
                <a:solidFill>
                  <a:srgbClr val="C00000"/>
                </a:solidFill>
              </a:rPr>
              <a:t>V</a:t>
            </a:r>
            <a:r>
              <a:rPr lang="en-US" altLang="zh-CN" dirty="0">
                <a:solidFill>
                  <a:srgbClr val="C00000"/>
                </a:solidFill>
              </a:rPr>
              <a:t>|</a:t>
            </a:r>
            <a:r>
              <a:rPr lang="zh-CN" altLang="en-US" dirty="0">
                <a:solidFill>
                  <a:srgbClr val="C00000"/>
                </a:solidFill>
              </a:rPr>
              <a:t> </a:t>
            </a:r>
            <a:r>
              <a:rPr lang="en-US" altLang="zh-CN" dirty="0">
                <a:solidFill>
                  <a:srgbClr val="C00000"/>
                </a:solidFill>
              </a:rPr>
              <a:t>+</a:t>
            </a:r>
            <a:r>
              <a:rPr lang="zh-CN" altLang="en-US" dirty="0">
                <a:solidFill>
                  <a:srgbClr val="C00000"/>
                </a:solidFill>
              </a:rPr>
              <a:t> </a:t>
            </a:r>
            <a:r>
              <a:rPr lang="en-US" altLang="zh-CN" dirty="0">
                <a:solidFill>
                  <a:srgbClr val="C00000"/>
                </a:solidFill>
              </a:rPr>
              <a:t>1</a:t>
            </a:r>
            <a:endParaRPr lang="en-US" altLang="zh-CN" i="1" dirty="0">
              <a:solidFill>
                <a:srgbClr val="C00000"/>
              </a:solidFill>
            </a:endParaRPr>
          </a:p>
        </p:txBody>
      </p:sp>
    </p:spTree>
    <p:extLst>
      <p:ext uri="{BB962C8B-B14F-4D97-AF65-F5344CB8AC3E}">
        <p14:creationId xmlns:p14="http://schemas.microsoft.com/office/powerpoint/2010/main" val="2302240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3" name="Content Placeholder 2"/>
          <p:cNvSpPr>
            <a:spLocks noGrp="1"/>
          </p:cNvSpPr>
          <p:nvPr>
            <p:ph idx="1"/>
          </p:nvPr>
        </p:nvSpPr>
        <p:spPr>
          <a:xfrm>
            <a:off x="457200" y="1951038"/>
            <a:ext cx="8515350" cy="2255534"/>
          </a:xfrm>
        </p:spPr>
        <p:txBody>
          <a:bodyPr/>
          <a:lstStyle/>
          <a:p>
            <a:r>
              <a:rPr lang="en-US" altLang="zh-CN" b="1" dirty="0"/>
              <a:t>Quasi-clique:</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152</a:t>
            </a:fld>
            <a:endParaRPr lang="en-US" sz="2000" dirty="0">
              <a:solidFill>
                <a:schemeClr val="tx1"/>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2847E431-2575-BA44-957E-926EDB6531D5}"/>
              </a:ext>
            </a:extLst>
          </p:cNvPr>
          <p:cNvSpPr/>
          <p:nvPr/>
        </p:nvSpPr>
        <p:spPr>
          <a:xfrm>
            <a:off x="1168735" y="2636912"/>
            <a:ext cx="6806530" cy="1569660"/>
          </a:xfrm>
          <a:prstGeom prst="rect">
            <a:avLst/>
          </a:prstGeom>
        </p:spPr>
        <p:txBody>
          <a:bodyPr wrap="square">
            <a:spAutoFit/>
          </a:bodyPr>
          <a:lstStyle/>
          <a:p>
            <a:pPr algn="just"/>
            <a:r>
              <a:rPr lang="en-US" dirty="0">
                <a:latin typeface="NimbusRomNo9L"/>
              </a:rPr>
              <a:t>Given a user-specified minimum degree threshold </a:t>
            </a:r>
            <a:r>
              <a:rPr lang="el-GR" i="1" dirty="0">
                <a:solidFill>
                  <a:srgbClr val="0070C0"/>
                </a:solidFill>
                <a:latin typeface="CMMI9"/>
              </a:rPr>
              <a:t>γ</a:t>
            </a:r>
            <a:r>
              <a:rPr lang="el-GR" dirty="0">
                <a:latin typeface="NimbusRomNo9L"/>
              </a:rPr>
              <a:t>, </a:t>
            </a:r>
            <a:r>
              <a:rPr lang="en-US" dirty="0">
                <a:latin typeface="NimbusRomNo9L"/>
              </a:rPr>
              <a:t>a </a:t>
            </a:r>
            <a:r>
              <a:rPr lang="el-GR" i="1" dirty="0">
                <a:solidFill>
                  <a:srgbClr val="0070C0"/>
                </a:solidFill>
                <a:latin typeface="CMMI9"/>
              </a:rPr>
              <a:t>γ</a:t>
            </a:r>
            <a:r>
              <a:rPr lang="el-GR" dirty="0">
                <a:latin typeface="NimbusRomNo9L"/>
              </a:rPr>
              <a:t>-</a:t>
            </a:r>
            <a:r>
              <a:rPr lang="en-US" dirty="0">
                <a:latin typeface="NimbusRomNo9L"/>
              </a:rPr>
              <a:t>quasi-clique is a subgraph </a:t>
            </a:r>
            <a:r>
              <a:rPr lang="en-US" altLang="zh-CN" i="1" dirty="0">
                <a:solidFill>
                  <a:srgbClr val="0070C0"/>
                </a:solidFill>
                <a:latin typeface="CMMI9"/>
              </a:rPr>
              <a:t>G</a:t>
            </a:r>
            <a:r>
              <a:rPr lang="en-US" dirty="0">
                <a:solidFill>
                  <a:srgbClr val="0070C0"/>
                </a:solidFill>
                <a:latin typeface="CMMI9"/>
              </a:rPr>
              <a:t> </a:t>
            </a:r>
            <a:r>
              <a:rPr lang="en-US" dirty="0">
                <a:solidFill>
                  <a:srgbClr val="0070C0"/>
                </a:solidFill>
                <a:latin typeface="CMR9"/>
              </a:rPr>
              <a:t>= (</a:t>
            </a:r>
            <a:r>
              <a:rPr lang="en-US" i="1" dirty="0">
                <a:solidFill>
                  <a:srgbClr val="0070C0"/>
                </a:solidFill>
                <a:latin typeface="CMMI9"/>
              </a:rPr>
              <a:t>V</a:t>
            </a:r>
            <a:r>
              <a:rPr lang="en-US" sz="800" dirty="0">
                <a:solidFill>
                  <a:srgbClr val="0070C0"/>
                </a:solidFill>
                <a:latin typeface="CMMI6"/>
              </a:rPr>
              <a:t> </a:t>
            </a:r>
            <a:r>
              <a:rPr lang="en-US" dirty="0">
                <a:solidFill>
                  <a:srgbClr val="0070C0"/>
                </a:solidFill>
                <a:latin typeface="CMMI9"/>
              </a:rPr>
              <a:t>, </a:t>
            </a:r>
            <a:r>
              <a:rPr lang="en-US" altLang="zh-CN" i="1" dirty="0">
                <a:solidFill>
                  <a:srgbClr val="0070C0"/>
                </a:solidFill>
                <a:latin typeface="CMMI9"/>
              </a:rPr>
              <a:t>E</a:t>
            </a:r>
            <a:r>
              <a:rPr lang="en-US" dirty="0">
                <a:solidFill>
                  <a:srgbClr val="0070C0"/>
                </a:solidFill>
                <a:latin typeface="CMR9"/>
              </a:rPr>
              <a:t>)</a:t>
            </a:r>
            <a:r>
              <a:rPr lang="en-US" dirty="0">
                <a:latin typeface="CMR9"/>
              </a:rPr>
              <a:t> </a:t>
            </a:r>
            <a:r>
              <a:rPr lang="en-US" dirty="0">
                <a:latin typeface="NimbusRomNo9L"/>
              </a:rPr>
              <a:t>where each vertex </a:t>
            </a:r>
            <a:r>
              <a:rPr lang="en-US" i="1" dirty="0">
                <a:solidFill>
                  <a:srgbClr val="0070C0"/>
                </a:solidFill>
                <a:latin typeface="CMMI9"/>
              </a:rPr>
              <a:t>v</a:t>
            </a:r>
            <a:r>
              <a:rPr lang="en-US" dirty="0">
                <a:solidFill>
                  <a:srgbClr val="0070C0"/>
                </a:solidFill>
                <a:latin typeface="CMMI9"/>
              </a:rPr>
              <a:t> </a:t>
            </a:r>
            <a:r>
              <a:rPr lang="en-US" dirty="0">
                <a:solidFill>
                  <a:srgbClr val="0070C0"/>
                </a:solidFill>
                <a:latin typeface="CMSY9"/>
              </a:rPr>
              <a:t>∈ </a:t>
            </a:r>
            <a:r>
              <a:rPr lang="en-US" i="1" dirty="0">
                <a:solidFill>
                  <a:srgbClr val="0070C0"/>
                </a:solidFill>
                <a:latin typeface="CMMI9"/>
              </a:rPr>
              <a:t>V </a:t>
            </a:r>
            <a:r>
              <a:rPr lang="en-US" dirty="0">
                <a:latin typeface="NimbusRomNo9L"/>
              </a:rPr>
              <a:t>connects to at least </a:t>
            </a:r>
            <a:r>
              <a:rPr lang="el-GR" i="1" dirty="0">
                <a:solidFill>
                  <a:srgbClr val="0070C0"/>
                </a:solidFill>
                <a:latin typeface="CMMI9"/>
              </a:rPr>
              <a:t>γ</a:t>
            </a:r>
            <a:r>
              <a:rPr lang="el-GR" dirty="0">
                <a:latin typeface="CMMI9"/>
              </a:rPr>
              <a:t> </a:t>
            </a:r>
            <a:r>
              <a:rPr lang="en-US" dirty="0">
                <a:latin typeface="NimbusRomNo9L"/>
              </a:rPr>
              <a:t>fraction of the other vertices (i.e., </a:t>
            </a:r>
            <a:r>
              <a:rPr lang="en-US" dirty="0">
                <a:solidFill>
                  <a:srgbClr val="0070C0"/>
                </a:solidFill>
                <a:latin typeface="CMSY9"/>
              </a:rPr>
              <a:t>⌈</a:t>
            </a:r>
            <a:r>
              <a:rPr lang="el-GR" i="1" dirty="0">
                <a:solidFill>
                  <a:srgbClr val="0070C0"/>
                </a:solidFill>
                <a:latin typeface="CMMI9"/>
              </a:rPr>
              <a:t>γ</a:t>
            </a:r>
            <a:r>
              <a:rPr lang="el-GR" dirty="0">
                <a:solidFill>
                  <a:srgbClr val="0070C0"/>
                </a:solidFill>
                <a:latin typeface="CMMI9"/>
              </a:rPr>
              <a:t> </a:t>
            </a:r>
            <a:r>
              <a:rPr lang="el-GR" dirty="0">
                <a:solidFill>
                  <a:srgbClr val="0070C0"/>
                </a:solidFill>
                <a:latin typeface="CMSY9"/>
              </a:rPr>
              <a:t>· </a:t>
            </a:r>
            <a:r>
              <a:rPr lang="el-GR" dirty="0">
                <a:solidFill>
                  <a:srgbClr val="0070C0"/>
                </a:solidFill>
                <a:latin typeface="CMR9"/>
              </a:rPr>
              <a:t>(</a:t>
            </a:r>
            <a:r>
              <a:rPr lang="el-GR" dirty="0">
                <a:solidFill>
                  <a:srgbClr val="0070C0"/>
                </a:solidFill>
                <a:latin typeface="CMSY9"/>
              </a:rPr>
              <a:t>|</a:t>
            </a:r>
            <a:r>
              <a:rPr lang="en-US" i="1" dirty="0">
                <a:solidFill>
                  <a:srgbClr val="0070C0"/>
                </a:solidFill>
                <a:latin typeface="CMMI9"/>
              </a:rPr>
              <a:t>V</a:t>
            </a:r>
            <a:r>
              <a:rPr lang="en-US" dirty="0">
                <a:solidFill>
                  <a:srgbClr val="0070C0"/>
                </a:solidFill>
                <a:latin typeface="CMSY9"/>
              </a:rPr>
              <a:t>| − </a:t>
            </a:r>
            <a:r>
              <a:rPr lang="en-US" dirty="0">
                <a:solidFill>
                  <a:srgbClr val="0070C0"/>
                </a:solidFill>
                <a:latin typeface="CMR9"/>
              </a:rPr>
              <a:t>1)</a:t>
            </a:r>
            <a:r>
              <a:rPr lang="en-US" dirty="0">
                <a:solidFill>
                  <a:srgbClr val="0070C0"/>
                </a:solidFill>
                <a:latin typeface="CMSY9"/>
              </a:rPr>
              <a:t>⌉ </a:t>
            </a:r>
            <a:r>
              <a:rPr lang="en-US" dirty="0">
                <a:latin typeface="NimbusRomNo9L"/>
              </a:rPr>
              <a:t>vertices) in </a:t>
            </a:r>
            <a:r>
              <a:rPr lang="en-US" altLang="zh-CN" i="1" dirty="0">
                <a:solidFill>
                  <a:srgbClr val="0070C0"/>
                </a:solidFill>
                <a:latin typeface="CMMI9"/>
              </a:rPr>
              <a:t>G</a:t>
            </a:r>
            <a:r>
              <a:rPr lang="en-US" altLang="zh-CN" dirty="0">
                <a:latin typeface="CMMI9"/>
              </a:rPr>
              <a:t>.</a:t>
            </a:r>
            <a:r>
              <a:rPr lang="en-US" dirty="0">
                <a:latin typeface="CMMI9"/>
              </a:rPr>
              <a:t> </a:t>
            </a:r>
            <a:endParaRPr lang="en-US" dirty="0"/>
          </a:p>
        </p:txBody>
      </p:sp>
      <p:sp>
        <p:nvSpPr>
          <p:cNvPr id="38" name="Rectangle 37">
            <a:extLst>
              <a:ext uri="{FF2B5EF4-FFF2-40B4-BE49-F238E27FC236}">
                <a16:creationId xmlns:a16="http://schemas.microsoft.com/office/drawing/2014/main" id="{7536A96B-D30E-114C-A1A8-FAF17C17B428}"/>
              </a:ext>
            </a:extLst>
          </p:cNvPr>
          <p:cNvSpPr/>
          <p:nvPr/>
        </p:nvSpPr>
        <p:spPr>
          <a:xfrm>
            <a:off x="1082024" y="4430781"/>
            <a:ext cx="7265701" cy="461665"/>
          </a:xfrm>
          <a:prstGeom prst="rect">
            <a:avLst/>
          </a:prstGeom>
        </p:spPr>
        <p:txBody>
          <a:bodyPr wrap="square">
            <a:spAutoFit/>
          </a:bodyPr>
          <a:lstStyle/>
          <a:p>
            <a:pPr algn="just"/>
            <a:r>
              <a:rPr lang="en-US" altLang="zh-CN" dirty="0">
                <a:latin typeface="NimbusRomNo9L"/>
              </a:rPr>
              <a:t>Assume</a:t>
            </a:r>
            <a:r>
              <a:rPr lang="zh-CN" altLang="en-US" dirty="0">
                <a:latin typeface="NimbusRomNo9L"/>
              </a:rPr>
              <a:t> </a:t>
            </a:r>
            <a:r>
              <a:rPr lang="el-GR" i="1" dirty="0">
                <a:solidFill>
                  <a:srgbClr val="0070C0"/>
                </a:solidFill>
                <a:latin typeface="CMMI9"/>
              </a:rPr>
              <a:t>γ</a:t>
            </a:r>
            <a:r>
              <a:rPr lang="zh-CN" altLang="en-US" i="1" dirty="0">
                <a:solidFill>
                  <a:srgbClr val="0070C0"/>
                </a:solidFill>
                <a:latin typeface="NimbusRomNo9L"/>
              </a:rPr>
              <a:t> </a:t>
            </a:r>
            <a:r>
              <a:rPr lang="en-US" altLang="zh-CN" dirty="0">
                <a:solidFill>
                  <a:srgbClr val="0070C0"/>
                </a:solidFill>
                <a:latin typeface="NimbusRomNo9L"/>
              </a:rPr>
              <a:t>≥</a:t>
            </a:r>
            <a:r>
              <a:rPr lang="zh-CN" altLang="en-US" dirty="0">
                <a:solidFill>
                  <a:srgbClr val="0070C0"/>
                </a:solidFill>
                <a:latin typeface="NimbusRomNo9L"/>
              </a:rPr>
              <a:t> </a:t>
            </a:r>
            <a:r>
              <a:rPr lang="en-US" altLang="zh-CN" dirty="0">
                <a:solidFill>
                  <a:srgbClr val="FF0000"/>
                </a:solidFill>
                <a:latin typeface="NimbusRomNo9L"/>
              </a:rPr>
              <a:t>0.5</a:t>
            </a:r>
            <a:r>
              <a:rPr lang="en-US" altLang="zh-CN" dirty="0">
                <a:latin typeface="NimbusRomNo9L"/>
              </a:rPr>
              <a:t>,</a:t>
            </a:r>
            <a:r>
              <a:rPr lang="el-GR" dirty="0">
                <a:latin typeface="NimbusRomNo9L"/>
              </a:rPr>
              <a:t> </a:t>
            </a:r>
            <a:r>
              <a:rPr lang="en-US" altLang="zh-CN" dirty="0">
                <a:latin typeface="NimbusRomNo9L"/>
              </a:rPr>
              <a:t>diameter</a:t>
            </a:r>
            <a:r>
              <a:rPr lang="zh-CN" altLang="en-US" dirty="0">
                <a:latin typeface="NimbusRomNo9L"/>
              </a:rPr>
              <a:t> </a:t>
            </a:r>
            <a:r>
              <a:rPr lang="en-US" altLang="zh-CN" dirty="0">
                <a:latin typeface="NimbusRomNo9L"/>
              </a:rPr>
              <a:t>of</a:t>
            </a:r>
            <a:r>
              <a:rPr lang="zh-CN" altLang="en-US" dirty="0">
                <a:latin typeface="NimbusRomNo9L"/>
              </a:rPr>
              <a:t> </a:t>
            </a:r>
            <a:r>
              <a:rPr lang="en-US" dirty="0">
                <a:latin typeface="NimbusRomNo9L"/>
              </a:rPr>
              <a:t>a </a:t>
            </a:r>
            <a:r>
              <a:rPr lang="el-GR" i="1" dirty="0">
                <a:solidFill>
                  <a:srgbClr val="0070C0"/>
                </a:solidFill>
                <a:latin typeface="CMMI9"/>
              </a:rPr>
              <a:t>γ</a:t>
            </a:r>
            <a:r>
              <a:rPr lang="el-GR" dirty="0">
                <a:latin typeface="NimbusRomNo9L"/>
              </a:rPr>
              <a:t>-</a:t>
            </a:r>
            <a:r>
              <a:rPr lang="en-US" dirty="0">
                <a:latin typeface="NimbusRomNo9L"/>
              </a:rPr>
              <a:t>quasi-clique</a:t>
            </a:r>
            <a:r>
              <a:rPr lang="zh-CN" altLang="en-US" dirty="0">
                <a:latin typeface="NimbusRomNo9L"/>
              </a:rPr>
              <a:t> </a:t>
            </a:r>
            <a:r>
              <a:rPr lang="en-US" altLang="zh-CN" dirty="0">
                <a:latin typeface="NimbusRomNo9L"/>
              </a:rPr>
              <a:t>is</a:t>
            </a:r>
            <a:r>
              <a:rPr lang="zh-CN" altLang="en-US" dirty="0">
                <a:latin typeface="NimbusRomNo9L"/>
              </a:rPr>
              <a:t> </a:t>
            </a:r>
            <a:r>
              <a:rPr lang="en-US" altLang="zh-CN" dirty="0">
                <a:latin typeface="NimbusRomNo9L"/>
              </a:rPr>
              <a:t>at</a:t>
            </a:r>
            <a:r>
              <a:rPr lang="zh-CN" altLang="en-US" dirty="0">
                <a:latin typeface="NimbusRomNo9L"/>
              </a:rPr>
              <a:t> </a:t>
            </a:r>
            <a:r>
              <a:rPr lang="en-US" altLang="zh-CN" dirty="0">
                <a:latin typeface="NimbusRomNo9L"/>
              </a:rPr>
              <a:t>most</a:t>
            </a:r>
            <a:r>
              <a:rPr lang="zh-CN" altLang="en-US" dirty="0">
                <a:latin typeface="NimbusRomNo9L"/>
              </a:rPr>
              <a:t> </a:t>
            </a:r>
            <a:r>
              <a:rPr lang="en-US" altLang="zh-CN" dirty="0">
                <a:solidFill>
                  <a:srgbClr val="FF0000"/>
                </a:solidFill>
                <a:latin typeface="NimbusRomNo9L"/>
              </a:rPr>
              <a:t>2</a:t>
            </a:r>
            <a:r>
              <a:rPr lang="en-US" altLang="zh-CN" dirty="0">
                <a:latin typeface="NimbusRomNo9L"/>
              </a:rPr>
              <a:t>.</a:t>
            </a:r>
            <a:endParaRPr lang="en-US" dirty="0"/>
          </a:p>
        </p:txBody>
      </p:sp>
      <p:sp>
        <p:nvSpPr>
          <p:cNvPr id="39" name="Rectangle 38">
            <a:extLst>
              <a:ext uri="{FF2B5EF4-FFF2-40B4-BE49-F238E27FC236}">
                <a16:creationId xmlns:a16="http://schemas.microsoft.com/office/drawing/2014/main" id="{2B911042-3B86-2647-B11D-93F023541042}"/>
              </a:ext>
            </a:extLst>
          </p:cNvPr>
          <p:cNvSpPr/>
          <p:nvPr/>
        </p:nvSpPr>
        <p:spPr>
          <a:xfrm>
            <a:off x="1059231" y="4922870"/>
            <a:ext cx="2600392" cy="461665"/>
          </a:xfrm>
          <a:prstGeom prst="rect">
            <a:avLst/>
          </a:prstGeom>
        </p:spPr>
        <p:txBody>
          <a:bodyPr wrap="none">
            <a:spAutoFit/>
          </a:bodyPr>
          <a:lstStyle/>
          <a:p>
            <a:r>
              <a:rPr lang="en-US" b="1" dirty="0"/>
              <a:t>Proof</a:t>
            </a:r>
            <a:r>
              <a:rPr lang="en-US" altLang="zh-CN" b="1" dirty="0"/>
              <a:t>:</a:t>
            </a:r>
            <a:r>
              <a:rPr lang="zh-CN" altLang="en-US" b="1" dirty="0"/>
              <a:t> </a:t>
            </a:r>
            <a:r>
              <a:rPr lang="en-US" dirty="0"/>
              <a:t>∀</a:t>
            </a:r>
            <a:r>
              <a:rPr lang="zh-CN" altLang="en-US" dirty="0"/>
              <a:t> </a:t>
            </a:r>
            <a:r>
              <a:rPr lang="en-US" altLang="zh-CN" i="1" dirty="0"/>
              <a:t>u</a:t>
            </a:r>
            <a:r>
              <a:rPr lang="en-US" altLang="zh-CN" dirty="0"/>
              <a:t>,</a:t>
            </a:r>
            <a:r>
              <a:rPr lang="zh-CN" altLang="en-US" dirty="0"/>
              <a:t> </a:t>
            </a:r>
            <a:r>
              <a:rPr lang="en-US" altLang="zh-CN" i="1" dirty="0"/>
              <a:t>v</a:t>
            </a:r>
            <a:r>
              <a:rPr lang="en-US" dirty="0">
                <a:latin typeface="CMSY9"/>
              </a:rPr>
              <a:t> ∈ </a:t>
            </a:r>
            <a:r>
              <a:rPr lang="en-US" i="1" dirty="0">
                <a:latin typeface="CMMI9"/>
              </a:rPr>
              <a:t>V</a:t>
            </a:r>
            <a:r>
              <a:rPr lang="en-US" altLang="zh-CN" dirty="0">
                <a:latin typeface="CMMI9"/>
              </a:rPr>
              <a:t>,</a:t>
            </a:r>
            <a:r>
              <a:rPr lang="zh-CN" altLang="en-US" dirty="0">
                <a:latin typeface="CMMI9"/>
              </a:rPr>
              <a:t> </a:t>
            </a:r>
            <a:endParaRPr lang="en-US" dirty="0"/>
          </a:p>
        </p:txBody>
      </p:sp>
      <p:grpSp>
        <p:nvGrpSpPr>
          <p:cNvPr id="57" name="Group 56">
            <a:extLst>
              <a:ext uri="{FF2B5EF4-FFF2-40B4-BE49-F238E27FC236}">
                <a16:creationId xmlns:a16="http://schemas.microsoft.com/office/drawing/2014/main" id="{CA7175AB-4BFE-5E4B-88B9-B79C763F8B46}"/>
              </a:ext>
            </a:extLst>
          </p:cNvPr>
          <p:cNvGrpSpPr/>
          <p:nvPr/>
        </p:nvGrpSpPr>
        <p:grpSpPr>
          <a:xfrm>
            <a:off x="3017271" y="5011373"/>
            <a:ext cx="2345735" cy="1513876"/>
            <a:chOff x="3524806" y="4922870"/>
            <a:chExt cx="2345735" cy="1513876"/>
          </a:xfrm>
        </p:grpSpPr>
        <p:sp>
          <p:nvSpPr>
            <p:cNvPr id="40" name="Rectangle 39">
              <a:extLst>
                <a:ext uri="{FF2B5EF4-FFF2-40B4-BE49-F238E27FC236}">
                  <a16:creationId xmlns:a16="http://schemas.microsoft.com/office/drawing/2014/main" id="{AFAC87A5-68C3-8748-9149-0FCEBA27B2D8}"/>
                </a:ext>
              </a:extLst>
            </p:cNvPr>
            <p:cNvSpPr/>
            <p:nvPr/>
          </p:nvSpPr>
          <p:spPr>
            <a:xfrm>
              <a:off x="3524806" y="5393565"/>
              <a:ext cx="356188" cy="461665"/>
            </a:xfrm>
            <a:prstGeom prst="rect">
              <a:avLst/>
            </a:prstGeom>
          </p:spPr>
          <p:txBody>
            <a:bodyPr wrap="none">
              <a:spAutoFit/>
            </a:bodyPr>
            <a:lstStyle/>
            <a:p>
              <a:r>
                <a:rPr lang="en-US" altLang="zh-CN" i="1" dirty="0"/>
                <a:t>u</a:t>
              </a:r>
              <a:endParaRPr lang="en-US" dirty="0"/>
            </a:p>
          </p:txBody>
        </p:sp>
        <p:cxnSp>
          <p:nvCxnSpPr>
            <p:cNvPr id="42" name="Straight Connector 41">
              <a:extLst>
                <a:ext uri="{FF2B5EF4-FFF2-40B4-BE49-F238E27FC236}">
                  <a16:creationId xmlns:a16="http://schemas.microsoft.com/office/drawing/2014/main" id="{A6D0751E-145D-934E-83F9-4E371C3BD2C6}"/>
                </a:ext>
              </a:extLst>
            </p:cNvPr>
            <p:cNvCxnSpPr>
              <a:cxnSpLocks/>
            </p:cNvCxnSpPr>
            <p:nvPr/>
          </p:nvCxnSpPr>
          <p:spPr>
            <a:xfrm flipV="1">
              <a:off x="3823180" y="5064637"/>
              <a:ext cx="748820" cy="41287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539ED22-FBC4-A949-A55F-15BC9FAAF4C6}"/>
                </a:ext>
              </a:extLst>
            </p:cNvPr>
            <p:cNvCxnSpPr>
              <a:cxnSpLocks/>
              <a:stCxn id="40" idx="3"/>
              <a:endCxn id="35" idx="2"/>
            </p:cNvCxnSpPr>
            <p:nvPr/>
          </p:nvCxnSpPr>
          <p:spPr>
            <a:xfrm flipV="1">
              <a:off x="3880994" y="5455063"/>
              <a:ext cx="1989547" cy="169335"/>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55E29A7-991C-5A4B-9B76-A941CC741B67}"/>
                </a:ext>
              </a:extLst>
            </p:cNvPr>
            <p:cNvCxnSpPr>
              <a:cxnSpLocks/>
            </p:cNvCxnSpPr>
            <p:nvPr/>
          </p:nvCxnSpPr>
          <p:spPr>
            <a:xfrm>
              <a:off x="3823180" y="5855230"/>
              <a:ext cx="718957" cy="47310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910E04AB-9F84-6B46-9B2A-1724076B5393}"/>
                </a:ext>
              </a:extLst>
            </p:cNvPr>
            <p:cNvSpPr/>
            <p:nvPr/>
          </p:nvSpPr>
          <p:spPr>
            <a:xfrm>
              <a:off x="4572000" y="4922870"/>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Oval 50">
              <a:extLst>
                <a:ext uri="{FF2B5EF4-FFF2-40B4-BE49-F238E27FC236}">
                  <a16:creationId xmlns:a16="http://schemas.microsoft.com/office/drawing/2014/main" id="{17F61059-B805-044C-A699-F60CFA033EDE}"/>
                </a:ext>
              </a:extLst>
            </p:cNvPr>
            <p:cNvSpPr/>
            <p:nvPr/>
          </p:nvSpPr>
          <p:spPr>
            <a:xfrm>
              <a:off x="4572000" y="6219922"/>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Rectangle 51">
              <a:extLst>
                <a:ext uri="{FF2B5EF4-FFF2-40B4-BE49-F238E27FC236}">
                  <a16:creationId xmlns:a16="http://schemas.microsoft.com/office/drawing/2014/main" id="{FAC4FCB0-C0C0-6746-8C76-03EAAEFE069F}"/>
                </a:ext>
              </a:extLst>
            </p:cNvPr>
            <p:cNvSpPr/>
            <p:nvPr/>
          </p:nvSpPr>
          <p:spPr>
            <a:xfrm rot="5400000">
              <a:off x="4501733" y="5589240"/>
              <a:ext cx="646331" cy="646331"/>
            </a:xfrm>
            <a:prstGeom prst="rect">
              <a:avLst/>
            </a:prstGeom>
          </p:spPr>
          <p:txBody>
            <a:bodyPr wrap="none">
              <a:spAutoFit/>
            </a:bodyPr>
            <a:lstStyle/>
            <a:p>
              <a:r>
                <a:rPr lang="en-US" altLang="zh-CN" sz="3600" b="1" dirty="0"/>
                <a:t>…</a:t>
              </a:r>
              <a:endParaRPr lang="en-US" sz="3600" b="1" dirty="0"/>
            </a:p>
          </p:txBody>
        </p:sp>
      </p:grpSp>
      <p:grpSp>
        <p:nvGrpSpPr>
          <p:cNvPr id="58" name="Group 57">
            <a:extLst>
              <a:ext uri="{FF2B5EF4-FFF2-40B4-BE49-F238E27FC236}">
                <a16:creationId xmlns:a16="http://schemas.microsoft.com/office/drawing/2014/main" id="{B533DB47-F204-8D46-B79B-E65EFAD65A46}"/>
              </a:ext>
            </a:extLst>
          </p:cNvPr>
          <p:cNvGrpSpPr/>
          <p:nvPr/>
        </p:nvGrpSpPr>
        <p:grpSpPr>
          <a:xfrm flipH="1">
            <a:off x="5579830" y="4988925"/>
            <a:ext cx="2351588" cy="1513876"/>
            <a:chOff x="3543749" y="4922870"/>
            <a:chExt cx="2342500" cy="1513876"/>
          </a:xfrm>
        </p:grpSpPr>
        <p:sp>
          <p:nvSpPr>
            <p:cNvPr id="59" name="Rectangle 58">
              <a:extLst>
                <a:ext uri="{FF2B5EF4-FFF2-40B4-BE49-F238E27FC236}">
                  <a16:creationId xmlns:a16="http://schemas.microsoft.com/office/drawing/2014/main" id="{E99ADADE-63EE-9540-9F57-9335B7F8F71B}"/>
                </a:ext>
              </a:extLst>
            </p:cNvPr>
            <p:cNvSpPr/>
            <p:nvPr/>
          </p:nvSpPr>
          <p:spPr>
            <a:xfrm>
              <a:off x="3543749" y="5393565"/>
              <a:ext cx="337246" cy="461665"/>
            </a:xfrm>
            <a:prstGeom prst="rect">
              <a:avLst/>
            </a:prstGeom>
          </p:spPr>
          <p:txBody>
            <a:bodyPr wrap="none">
              <a:spAutoFit/>
            </a:bodyPr>
            <a:lstStyle/>
            <a:p>
              <a:r>
                <a:rPr lang="en-US" altLang="zh-CN" i="1" dirty="0"/>
                <a:t>v</a:t>
              </a:r>
              <a:endParaRPr lang="en-US" dirty="0"/>
            </a:p>
          </p:txBody>
        </p:sp>
        <p:cxnSp>
          <p:nvCxnSpPr>
            <p:cNvPr id="60" name="Straight Connector 59">
              <a:extLst>
                <a:ext uri="{FF2B5EF4-FFF2-40B4-BE49-F238E27FC236}">
                  <a16:creationId xmlns:a16="http://schemas.microsoft.com/office/drawing/2014/main" id="{F692FC0F-BAA3-E148-BB3A-6C0A1002D9D4}"/>
                </a:ext>
              </a:extLst>
            </p:cNvPr>
            <p:cNvCxnSpPr>
              <a:cxnSpLocks/>
            </p:cNvCxnSpPr>
            <p:nvPr/>
          </p:nvCxnSpPr>
          <p:spPr>
            <a:xfrm flipV="1">
              <a:off x="3823180" y="5064637"/>
              <a:ext cx="748820" cy="41287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D169DFF-C794-1A4A-AA8B-EB49BE5D5D0F}"/>
                </a:ext>
              </a:extLst>
            </p:cNvPr>
            <p:cNvCxnSpPr>
              <a:cxnSpLocks/>
              <a:stCxn id="59" idx="3"/>
              <a:endCxn id="35" idx="6"/>
            </p:cNvCxnSpPr>
            <p:nvPr/>
          </p:nvCxnSpPr>
          <p:spPr>
            <a:xfrm flipV="1">
              <a:off x="3880995" y="5477511"/>
              <a:ext cx="2005254" cy="146887"/>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56D5ED4-B13D-1845-8C3F-AC1307265452}"/>
                </a:ext>
              </a:extLst>
            </p:cNvPr>
            <p:cNvCxnSpPr>
              <a:cxnSpLocks/>
            </p:cNvCxnSpPr>
            <p:nvPr/>
          </p:nvCxnSpPr>
          <p:spPr>
            <a:xfrm>
              <a:off x="3823180" y="5855230"/>
              <a:ext cx="718957" cy="473104"/>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E70689BC-50E6-5149-B990-377481657472}"/>
                </a:ext>
              </a:extLst>
            </p:cNvPr>
            <p:cNvSpPr/>
            <p:nvPr/>
          </p:nvSpPr>
          <p:spPr>
            <a:xfrm>
              <a:off x="4572000" y="4922870"/>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Oval 64">
              <a:extLst>
                <a:ext uri="{FF2B5EF4-FFF2-40B4-BE49-F238E27FC236}">
                  <a16:creationId xmlns:a16="http://schemas.microsoft.com/office/drawing/2014/main" id="{33E023AC-A00D-0D41-A696-F64707A255AD}"/>
                </a:ext>
              </a:extLst>
            </p:cNvPr>
            <p:cNvSpPr/>
            <p:nvPr/>
          </p:nvSpPr>
          <p:spPr>
            <a:xfrm>
              <a:off x="4572000" y="6219922"/>
              <a:ext cx="216824" cy="2168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Rectangle 65">
              <a:extLst>
                <a:ext uri="{FF2B5EF4-FFF2-40B4-BE49-F238E27FC236}">
                  <a16:creationId xmlns:a16="http://schemas.microsoft.com/office/drawing/2014/main" id="{36B1FEBC-2688-7843-A28A-8D6FB2CD1A2E}"/>
                </a:ext>
              </a:extLst>
            </p:cNvPr>
            <p:cNvSpPr/>
            <p:nvPr/>
          </p:nvSpPr>
          <p:spPr>
            <a:xfrm rot="5400000">
              <a:off x="4501733" y="5589240"/>
              <a:ext cx="646331" cy="646331"/>
            </a:xfrm>
            <a:prstGeom prst="rect">
              <a:avLst/>
            </a:prstGeom>
          </p:spPr>
          <p:txBody>
            <a:bodyPr wrap="none">
              <a:spAutoFit/>
            </a:bodyPr>
            <a:lstStyle/>
            <a:p>
              <a:r>
                <a:rPr lang="en-US" altLang="zh-CN" sz="3600" b="1" dirty="0"/>
                <a:t>…</a:t>
              </a:r>
              <a:endParaRPr lang="en-US" sz="3600" b="1" dirty="0"/>
            </a:p>
          </p:txBody>
        </p:sp>
      </p:grpSp>
      <p:sp>
        <p:nvSpPr>
          <p:cNvPr id="67" name="Oval 66">
            <a:extLst>
              <a:ext uri="{FF2B5EF4-FFF2-40B4-BE49-F238E27FC236}">
                <a16:creationId xmlns:a16="http://schemas.microsoft.com/office/drawing/2014/main" id="{37BF6FCB-BBBC-7A45-A735-047106200D34}"/>
              </a:ext>
            </a:extLst>
          </p:cNvPr>
          <p:cNvSpPr/>
          <p:nvPr/>
        </p:nvSpPr>
        <p:spPr>
          <a:xfrm>
            <a:off x="3848441" y="4885654"/>
            <a:ext cx="648072" cy="1800201"/>
          </a:xfrm>
          <a:prstGeom prst="ellipse">
            <a:avLst/>
          </a:prstGeom>
          <a:ln>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Oval 67">
            <a:extLst>
              <a:ext uri="{FF2B5EF4-FFF2-40B4-BE49-F238E27FC236}">
                <a16:creationId xmlns:a16="http://schemas.microsoft.com/office/drawing/2014/main" id="{3498B9BF-78B4-D84F-A1C7-6CB10B711950}"/>
              </a:ext>
            </a:extLst>
          </p:cNvPr>
          <p:cNvSpPr/>
          <p:nvPr/>
        </p:nvSpPr>
        <p:spPr>
          <a:xfrm>
            <a:off x="6461904" y="4869625"/>
            <a:ext cx="648072" cy="1800201"/>
          </a:xfrm>
          <a:prstGeom prst="ellipse">
            <a:avLst/>
          </a:prstGeom>
          <a:ln>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Rectangle 68">
            <a:extLst>
              <a:ext uri="{FF2B5EF4-FFF2-40B4-BE49-F238E27FC236}">
                <a16:creationId xmlns:a16="http://schemas.microsoft.com/office/drawing/2014/main" id="{85006C68-D015-A048-B8C6-747638FFAD0F}"/>
              </a:ext>
            </a:extLst>
          </p:cNvPr>
          <p:cNvSpPr/>
          <p:nvPr/>
        </p:nvSpPr>
        <p:spPr>
          <a:xfrm>
            <a:off x="4419588" y="6252066"/>
            <a:ext cx="1954381" cy="461665"/>
          </a:xfrm>
          <a:prstGeom prst="rect">
            <a:avLst/>
          </a:prstGeom>
        </p:spPr>
        <p:txBody>
          <a:bodyPr wrap="none">
            <a:spAutoFit/>
          </a:bodyPr>
          <a:lstStyle/>
          <a:p>
            <a:r>
              <a:rPr lang="en-US" altLang="zh-CN" dirty="0">
                <a:solidFill>
                  <a:srgbClr val="0070C0"/>
                </a:solidFill>
                <a:latin typeface="NimbusRomNo9L"/>
              </a:rPr>
              <a:t>≥ </a:t>
            </a:r>
            <a:r>
              <a:rPr lang="en-US" altLang="zh-CN" dirty="0">
                <a:solidFill>
                  <a:srgbClr val="0070C0"/>
                </a:solidFill>
                <a:latin typeface="CMR9"/>
              </a:rPr>
              <a:t>0.5</a:t>
            </a:r>
            <a:r>
              <a:rPr lang="zh-CN" altLang="en-US" dirty="0">
                <a:solidFill>
                  <a:srgbClr val="0070C0"/>
                </a:solidFill>
                <a:latin typeface="CMR9"/>
              </a:rPr>
              <a:t> </a:t>
            </a:r>
            <a:r>
              <a:rPr lang="el-GR" dirty="0">
                <a:solidFill>
                  <a:srgbClr val="0070C0"/>
                </a:solidFill>
                <a:latin typeface="CMR9"/>
              </a:rPr>
              <a:t>(</a:t>
            </a:r>
            <a:r>
              <a:rPr lang="el-GR" dirty="0">
                <a:solidFill>
                  <a:srgbClr val="0070C0"/>
                </a:solidFill>
                <a:latin typeface="CMSY9"/>
              </a:rPr>
              <a:t>|</a:t>
            </a:r>
            <a:r>
              <a:rPr lang="en-US" i="1" dirty="0">
                <a:solidFill>
                  <a:srgbClr val="0070C0"/>
                </a:solidFill>
                <a:latin typeface="CMMI9"/>
              </a:rPr>
              <a:t>V</a:t>
            </a:r>
            <a:r>
              <a:rPr lang="en-US" dirty="0">
                <a:solidFill>
                  <a:srgbClr val="0070C0"/>
                </a:solidFill>
                <a:latin typeface="CMSY9"/>
              </a:rPr>
              <a:t>| − </a:t>
            </a:r>
            <a:r>
              <a:rPr lang="en-US" dirty="0">
                <a:solidFill>
                  <a:srgbClr val="0070C0"/>
                </a:solidFill>
                <a:latin typeface="CMR9"/>
              </a:rPr>
              <a:t>1)</a:t>
            </a:r>
            <a:endParaRPr lang="en-US" dirty="0"/>
          </a:p>
        </p:txBody>
      </p:sp>
      <p:sp>
        <p:nvSpPr>
          <p:cNvPr id="70" name="Rectangle 69">
            <a:extLst>
              <a:ext uri="{FF2B5EF4-FFF2-40B4-BE49-F238E27FC236}">
                <a16:creationId xmlns:a16="http://schemas.microsoft.com/office/drawing/2014/main" id="{59A5FF8A-21D6-6D42-8117-1A31420BA9F0}"/>
              </a:ext>
            </a:extLst>
          </p:cNvPr>
          <p:cNvSpPr/>
          <p:nvPr/>
        </p:nvSpPr>
        <p:spPr>
          <a:xfrm>
            <a:off x="7037128" y="4780737"/>
            <a:ext cx="1954381" cy="461665"/>
          </a:xfrm>
          <a:prstGeom prst="rect">
            <a:avLst/>
          </a:prstGeom>
        </p:spPr>
        <p:txBody>
          <a:bodyPr wrap="none">
            <a:spAutoFit/>
          </a:bodyPr>
          <a:lstStyle/>
          <a:p>
            <a:r>
              <a:rPr lang="en-US" altLang="zh-CN" dirty="0">
                <a:solidFill>
                  <a:srgbClr val="0070C0"/>
                </a:solidFill>
                <a:latin typeface="NimbusRomNo9L"/>
              </a:rPr>
              <a:t>≥ </a:t>
            </a:r>
            <a:r>
              <a:rPr lang="en-US" altLang="zh-CN" dirty="0">
                <a:solidFill>
                  <a:srgbClr val="0070C0"/>
                </a:solidFill>
                <a:latin typeface="CMR9"/>
              </a:rPr>
              <a:t>0.5</a:t>
            </a:r>
            <a:r>
              <a:rPr lang="zh-CN" altLang="en-US" dirty="0">
                <a:solidFill>
                  <a:srgbClr val="0070C0"/>
                </a:solidFill>
                <a:latin typeface="CMR9"/>
              </a:rPr>
              <a:t> </a:t>
            </a:r>
            <a:r>
              <a:rPr lang="el-GR" dirty="0">
                <a:solidFill>
                  <a:srgbClr val="0070C0"/>
                </a:solidFill>
                <a:latin typeface="CMR9"/>
              </a:rPr>
              <a:t>(</a:t>
            </a:r>
            <a:r>
              <a:rPr lang="el-GR" dirty="0">
                <a:solidFill>
                  <a:srgbClr val="0070C0"/>
                </a:solidFill>
                <a:latin typeface="CMSY9"/>
              </a:rPr>
              <a:t>|</a:t>
            </a:r>
            <a:r>
              <a:rPr lang="en-US" i="1" dirty="0">
                <a:solidFill>
                  <a:srgbClr val="0070C0"/>
                </a:solidFill>
                <a:latin typeface="CMMI9"/>
              </a:rPr>
              <a:t>V</a:t>
            </a:r>
            <a:r>
              <a:rPr lang="en-US" dirty="0">
                <a:solidFill>
                  <a:srgbClr val="0070C0"/>
                </a:solidFill>
                <a:latin typeface="CMSY9"/>
              </a:rPr>
              <a:t>| − </a:t>
            </a:r>
            <a:r>
              <a:rPr lang="en-US" dirty="0">
                <a:solidFill>
                  <a:srgbClr val="0070C0"/>
                </a:solidFill>
                <a:latin typeface="CMR9"/>
              </a:rPr>
              <a:t>1)</a:t>
            </a:r>
            <a:endParaRPr lang="en-US" dirty="0"/>
          </a:p>
        </p:txBody>
      </p:sp>
      <p:sp>
        <p:nvSpPr>
          <p:cNvPr id="72" name="Oval 71">
            <a:extLst>
              <a:ext uri="{FF2B5EF4-FFF2-40B4-BE49-F238E27FC236}">
                <a16:creationId xmlns:a16="http://schemas.microsoft.com/office/drawing/2014/main" id="{49E05E0F-868B-B245-AC2F-64C905B252F6}"/>
              </a:ext>
            </a:extLst>
          </p:cNvPr>
          <p:cNvSpPr/>
          <p:nvPr/>
        </p:nvSpPr>
        <p:spPr>
          <a:xfrm>
            <a:off x="2958615" y="5500606"/>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400F3D4B-8F06-624C-9C21-6F2A2AF79F7B}"/>
              </a:ext>
            </a:extLst>
          </p:cNvPr>
          <p:cNvSpPr/>
          <p:nvPr/>
        </p:nvSpPr>
        <p:spPr>
          <a:xfrm>
            <a:off x="7470871" y="5445224"/>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27E16A6C-1513-1242-A5D0-09677D441D6F}"/>
              </a:ext>
            </a:extLst>
          </p:cNvPr>
          <p:cNvSpPr/>
          <p:nvPr/>
        </p:nvSpPr>
        <p:spPr>
          <a:xfrm>
            <a:off x="7020272" y="4758975"/>
            <a:ext cx="2058962"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2EE3142D-9642-064A-B7CC-9AA693444FB5}"/>
              </a:ext>
            </a:extLst>
          </p:cNvPr>
          <p:cNvSpPr/>
          <p:nvPr/>
        </p:nvSpPr>
        <p:spPr>
          <a:xfrm>
            <a:off x="4385246" y="6237312"/>
            <a:ext cx="2058962"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AC0D19E9-8CA3-B144-BB6C-3F826595BE5B}"/>
              </a:ext>
            </a:extLst>
          </p:cNvPr>
          <p:cNvSpPr/>
          <p:nvPr/>
        </p:nvSpPr>
        <p:spPr>
          <a:xfrm>
            <a:off x="31036" y="6143657"/>
            <a:ext cx="2722263" cy="461665"/>
          </a:xfrm>
          <a:prstGeom prst="rect">
            <a:avLst/>
          </a:prstGeom>
        </p:spPr>
        <p:txBody>
          <a:bodyPr wrap="square">
            <a:spAutoFit/>
          </a:bodyPr>
          <a:lstStyle/>
          <a:p>
            <a:pPr lvl="1"/>
            <a:r>
              <a:rPr lang="en-US" altLang="zh-CN" dirty="0">
                <a:solidFill>
                  <a:srgbClr val="C00000"/>
                </a:solidFill>
              </a:rPr>
              <a:t>Sum</a:t>
            </a:r>
            <a:r>
              <a:rPr lang="zh-CN" altLang="en-US" dirty="0">
                <a:solidFill>
                  <a:srgbClr val="C00000"/>
                </a:solidFill>
              </a:rPr>
              <a:t> </a:t>
            </a:r>
            <a:r>
              <a:rPr lang="en-US" altLang="zh-CN" dirty="0">
                <a:solidFill>
                  <a:srgbClr val="C00000"/>
                </a:solidFill>
              </a:rPr>
              <a:t>to</a:t>
            </a:r>
            <a:r>
              <a:rPr lang="zh-CN" altLang="en-US" dirty="0">
                <a:solidFill>
                  <a:srgbClr val="C00000"/>
                </a:solidFill>
              </a:rPr>
              <a:t> </a:t>
            </a:r>
            <a:r>
              <a:rPr lang="en-US" altLang="zh-CN" dirty="0">
                <a:solidFill>
                  <a:srgbClr val="C00000"/>
                </a:solidFill>
              </a:rPr>
              <a:t>|</a:t>
            </a:r>
            <a:r>
              <a:rPr lang="en-US" altLang="zh-CN" i="1" dirty="0">
                <a:solidFill>
                  <a:srgbClr val="C00000"/>
                </a:solidFill>
              </a:rPr>
              <a:t>V</a:t>
            </a:r>
            <a:r>
              <a:rPr lang="en-US" altLang="zh-CN" dirty="0">
                <a:solidFill>
                  <a:srgbClr val="C00000"/>
                </a:solidFill>
              </a:rPr>
              <a:t>|</a:t>
            </a:r>
            <a:r>
              <a:rPr lang="zh-CN" altLang="en-US" dirty="0">
                <a:solidFill>
                  <a:srgbClr val="C00000"/>
                </a:solidFill>
              </a:rPr>
              <a:t> </a:t>
            </a:r>
            <a:r>
              <a:rPr lang="en-US" altLang="zh-CN" dirty="0">
                <a:solidFill>
                  <a:srgbClr val="C00000"/>
                </a:solidFill>
              </a:rPr>
              <a:t>+</a:t>
            </a:r>
            <a:r>
              <a:rPr lang="zh-CN" altLang="en-US" dirty="0">
                <a:solidFill>
                  <a:srgbClr val="C00000"/>
                </a:solidFill>
              </a:rPr>
              <a:t> </a:t>
            </a:r>
            <a:r>
              <a:rPr lang="en-US" altLang="zh-CN" dirty="0">
                <a:solidFill>
                  <a:srgbClr val="C00000"/>
                </a:solidFill>
              </a:rPr>
              <a:t>1</a:t>
            </a:r>
            <a:endParaRPr lang="en-US" altLang="zh-CN" i="1" dirty="0">
              <a:solidFill>
                <a:srgbClr val="C00000"/>
              </a:solidFill>
            </a:endParaRPr>
          </a:p>
        </p:txBody>
      </p:sp>
      <p:sp>
        <p:nvSpPr>
          <p:cNvPr id="35" name="Oval 34">
            <a:extLst>
              <a:ext uri="{FF2B5EF4-FFF2-40B4-BE49-F238E27FC236}">
                <a16:creationId xmlns:a16="http://schemas.microsoft.com/office/drawing/2014/main" id="{7B29D3E2-C275-1346-B956-AF0DF9EE6181}"/>
              </a:ext>
            </a:extLst>
          </p:cNvPr>
          <p:cNvSpPr/>
          <p:nvPr/>
        </p:nvSpPr>
        <p:spPr>
          <a:xfrm>
            <a:off x="5363006" y="5435154"/>
            <a:ext cx="216824" cy="216824"/>
          </a:xfrm>
          <a:prstGeom prst="ellips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5F256413-1A1F-2C47-9A4D-BCD303D89F73}"/>
              </a:ext>
            </a:extLst>
          </p:cNvPr>
          <p:cNvSpPr/>
          <p:nvPr/>
        </p:nvSpPr>
        <p:spPr>
          <a:xfrm>
            <a:off x="4363578" y="5609128"/>
            <a:ext cx="2296654" cy="369332"/>
          </a:xfrm>
          <a:prstGeom prst="rect">
            <a:avLst/>
          </a:prstGeom>
        </p:spPr>
        <p:txBody>
          <a:bodyPr wrap="none">
            <a:spAutoFit/>
          </a:bodyPr>
          <a:lstStyle/>
          <a:p>
            <a:r>
              <a:rPr lang="en-US" altLang="zh-CN" sz="1800" dirty="0">
                <a:solidFill>
                  <a:srgbClr val="FF0000"/>
                </a:solidFill>
                <a:latin typeface="NimbusRomNo9L"/>
              </a:rPr>
              <a:t>Must</a:t>
            </a:r>
            <a:r>
              <a:rPr lang="zh-CN" altLang="en-US" sz="1800" dirty="0">
                <a:solidFill>
                  <a:srgbClr val="FF0000"/>
                </a:solidFill>
                <a:latin typeface="NimbusRomNo9L"/>
              </a:rPr>
              <a:t> </a:t>
            </a:r>
            <a:r>
              <a:rPr lang="en-US" altLang="zh-CN" sz="1800" dirty="0">
                <a:solidFill>
                  <a:srgbClr val="FF0000"/>
                </a:solidFill>
                <a:latin typeface="NimbusRomNo9L"/>
              </a:rPr>
              <a:t>share</a:t>
            </a:r>
            <a:r>
              <a:rPr lang="zh-CN" altLang="en-US" sz="1800" dirty="0">
                <a:solidFill>
                  <a:srgbClr val="FF0000"/>
                </a:solidFill>
                <a:latin typeface="NimbusRomNo9L"/>
              </a:rPr>
              <a:t> </a:t>
            </a:r>
            <a:r>
              <a:rPr lang="en-US" altLang="zh-CN" sz="1800" dirty="0">
                <a:solidFill>
                  <a:srgbClr val="FF0000"/>
                </a:solidFill>
                <a:latin typeface="NimbusRomNo9L"/>
              </a:rPr>
              <a:t>a</a:t>
            </a:r>
            <a:r>
              <a:rPr lang="zh-CN" altLang="en-US" sz="1800" dirty="0">
                <a:solidFill>
                  <a:srgbClr val="FF0000"/>
                </a:solidFill>
                <a:latin typeface="NimbusRomNo9L"/>
              </a:rPr>
              <a:t> </a:t>
            </a:r>
            <a:r>
              <a:rPr lang="en-US" altLang="zh-CN" sz="1800" dirty="0">
                <a:solidFill>
                  <a:srgbClr val="FF0000"/>
                </a:solidFill>
                <a:latin typeface="NimbusRomNo9L"/>
              </a:rPr>
              <a:t>neighbor</a:t>
            </a:r>
            <a:endParaRPr lang="en-US" sz="1800" dirty="0"/>
          </a:p>
        </p:txBody>
      </p:sp>
    </p:spTree>
    <p:extLst>
      <p:ext uri="{BB962C8B-B14F-4D97-AF65-F5344CB8AC3E}">
        <p14:creationId xmlns:p14="http://schemas.microsoft.com/office/powerpoint/2010/main" val="4001342379"/>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Some</a:t>
            </a:r>
            <a:r>
              <a:rPr lang="zh-CN" altLang="en-US" b="1" dirty="0"/>
              <a:t> </a:t>
            </a:r>
            <a:r>
              <a:rPr lang="en-US" altLang="zh-CN" b="1" dirty="0"/>
              <a:t>(</a:t>
            </a:r>
            <a:r>
              <a:rPr lang="en-US" altLang="zh-CN" b="1" i="1" dirty="0">
                <a:solidFill>
                  <a:srgbClr val="0070C0"/>
                </a:solidFill>
              </a:rPr>
              <a:t>S,</a:t>
            </a:r>
            <a:r>
              <a:rPr lang="zh-CN" altLang="en-US" b="1" i="1" dirty="0">
                <a:solidFill>
                  <a:srgbClr val="0070C0"/>
                </a:solidFill>
              </a:rPr>
              <a:t> </a:t>
            </a:r>
            <a:r>
              <a:rPr lang="en-US" altLang="zh-CN" b="1" i="1" dirty="0" err="1">
                <a:solidFill>
                  <a:srgbClr val="0070C0"/>
                </a:solidFill>
              </a:rPr>
              <a:t>ext</a:t>
            </a:r>
            <a:r>
              <a:rPr lang="en-US" altLang="zh-CN" b="1" dirty="0">
                <a:solidFill>
                  <a:srgbClr val="0070C0"/>
                </a:solidFill>
              </a:rPr>
              <a:t>(</a:t>
            </a:r>
            <a:r>
              <a:rPr lang="en-US" altLang="zh-CN" b="1" i="1" dirty="0">
                <a:solidFill>
                  <a:srgbClr val="0070C0"/>
                </a:solidFill>
              </a:rPr>
              <a:t>S</a:t>
            </a:r>
            <a:r>
              <a:rPr lang="en-US" altLang="zh-CN" b="1" dirty="0">
                <a:solidFill>
                  <a:srgbClr val="0070C0"/>
                </a:solidFill>
              </a:rPr>
              <a:t>)</a:t>
            </a:r>
            <a:r>
              <a:rPr lang="en-US" altLang="zh-CN" b="1" dirty="0"/>
              <a:t>)-tasks</a:t>
            </a:r>
            <a:r>
              <a:rPr lang="zh-CN" altLang="en-US" b="1" dirty="0"/>
              <a:t> </a:t>
            </a:r>
            <a:r>
              <a:rPr lang="en-US" altLang="zh-CN" b="1" dirty="0"/>
              <a:t>can</a:t>
            </a:r>
            <a:r>
              <a:rPr lang="zh-CN" altLang="en-US" b="1" dirty="0"/>
              <a:t> </a:t>
            </a:r>
            <a:r>
              <a:rPr lang="en-US" altLang="zh-CN" b="1" dirty="0"/>
              <a:t>be</a:t>
            </a:r>
            <a:r>
              <a:rPr lang="zh-CN" altLang="en-US" b="1" dirty="0"/>
              <a:t> </a:t>
            </a:r>
            <a:r>
              <a:rPr lang="en-US" altLang="zh-CN" b="1" dirty="0"/>
              <a:t>pruned</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153</a:t>
            </a:fld>
            <a:endParaRPr lang="en-US" sz="2000" dirty="0">
              <a:solidFill>
                <a:schemeClr val="tx1"/>
              </a:solidFill>
              <a:latin typeface="Arial" pitchFamily="34" charset="0"/>
              <a:cs typeface="Arial" pitchFamily="34" charset="0"/>
            </a:endParaRPr>
          </a:p>
        </p:txBody>
      </p:sp>
      <p:grpSp>
        <p:nvGrpSpPr>
          <p:cNvPr id="5" name="Group 4"/>
          <p:cNvGrpSpPr/>
          <p:nvPr/>
        </p:nvGrpSpPr>
        <p:grpSpPr>
          <a:xfrm>
            <a:off x="1079283" y="2924944"/>
            <a:ext cx="6564556" cy="3000092"/>
            <a:chOff x="1419221" y="742579"/>
            <a:chExt cx="4773384" cy="2181501"/>
          </a:xfrm>
        </p:grpSpPr>
        <p:sp>
          <p:nvSpPr>
            <p:cNvPr id="7" name="TextBox 6"/>
            <p:cNvSpPr txBox="1"/>
            <p:nvPr/>
          </p:nvSpPr>
          <p:spPr>
            <a:xfrm>
              <a:off x="4163519" y="742579"/>
              <a:ext cx="281146" cy="290938"/>
            </a:xfrm>
            <a:prstGeom prst="rect">
              <a:avLst/>
            </a:prstGeom>
            <a:noFill/>
          </p:spPr>
          <p:txBody>
            <a:bodyPr wrap="none" rtlCol="0">
              <a:spAutoFit/>
            </a:bodyPr>
            <a:lstStyle/>
            <a:p>
              <a:r>
                <a:rPr lang="en-US" altLang="zh-CN" sz="2000" b="1">
                  <a:latin typeface="Times New Roman" charset="0"/>
                  <a:ea typeface="Times New Roman" charset="0"/>
                  <a:cs typeface="Times New Roman" charset="0"/>
                </a:rPr>
                <a:t>{}</a:t>
              </a:r>
              <a:endParaRPr lang="en-US" sz="2000" b="1" dirty="0">
                <a:latin typeface="Times New Roman" charset="0"/>
                <a:ea typeface="Times New Roman" charset="0"/>
                <a:cs typeface="Times New Roman" charset="0"/>
              </a:endParaRPr>
            </a:p>
          </p:txBody>
        </p:sp>
        <p:sp>
          <p:nvSpPr>
            <p:cNvPr id="8" name="TextBox 7"/>
            <p:cNvSpPr txBox="1"/>
            <p:nvPr/>
          </p:nvSpPr>
          <p:spPr>
            <a:xfrm>
              <a:off x="2568141" y="1223974"/>
              <a:ext cx="37439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9" name="TextBox 8"/>
            <p:cNvSpPr txBox="1"/>
            <p:nvPr/>
          </p:nvSpPr>
          <p:spPr>
            <a:xfrm>
              <a:off x="3565493"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0" name="TextBox 9"/>
            <p:cNvSpPr txBox="1"/>
            <p:nvPr/>
          </p:nvSpPr>
          <p:spPr>
            <a:xfrm>
              <a:off x="4511933" y="1223974"/>
              <a:ext cx="36390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1" name="TextBox 10"/>
            <p:cNvSpPr txBox="1"/>
            <p:nvPr/>
          </p:nvSpPr>
          <p:spPr>
            <a:xfrm>
              <a:off x="5509285"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2" name="TextBox 11"/>
            <p:cNvSpPr txBox="1"/>
            <p:nvPr/>
          </p:nvSpPr>
          <p:spPr>
            <a:xfrm>
              <a:off x="1817715"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t>
              </a:r>
              <a:r>
                <a:rPr lang="en-US" altLang="zh-CN" sz="2000" b="1" err="1">
                  <a:latin typeface="Times New Roman" charset="0"/>
                  <a:ea typeface="Times New Roman" charset="0"/>
                  <a:cs typeface="Times New Roman" charset="0"/>
                </a:rPr>
                <a:t>a</a:t>
              </a:r>
              <a:r>
                <a:rPr lang="en-US" altLang="zh-CN" sz="2000" b="1">
                  <a:latin typeface="Times New Roman" charset="0"/>
                  <a:ea typeface="Times New Roman" charset="0"/>
                  <a:cs typeface="Times New Roman" charset="0"/>
                </a:rPr>
                <a:t>,</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3" name="TextBox 12"/>
            <p:cNvSpPr txBox="1"/>
            <p:nvPr/>
          </p:nvSpPr>
          <p:spPr>
            <a:xfrm>
              <a:off x="2568141" y="1700465"/>
              <a:ext cx="55040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4" name="TextBox 13"/>
            <p:cNvSpPr txBox="1"/>
            <p:nvPr/>
          </p:nvSpPr>
          <p:spPr>
            <a:xfrm>
              <a:off x="3285174"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5" name="TextBox 14"/>
            <p:cNvSpPr txBox="1"/>
            <p:nvPr/>
          </p:nvSpPr>
          <p:spPr>
            <a:xfrm>
              <a:off x="4164252"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6" name="TextBox 15"/>
            <p:cNvSpPr txBox="1"/>
            <p:nvPr/>
          </p:nvSpPr>
          <p:spPr>
            <a:xfrm>
              <a:off x="4914678" y="1702869"/>
              <a:ext cx="58187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7" name="TextBox 16"/>
            <p:cNvSpPr txBox="1"/>
            <p:nvPr/>
          </p:nvSpPr>
          <p:spPr>
            <a:xfrm>
              <a:off x="5631711"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8" name="TextBox 17"/>
            <p:cNvSpPr txBox="1"/>
            <p:nvPr/>
          </p:nvSpPr>
          <p:spPr>
            <a:xfrm>
              <a:off x="1516180"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9" name="TextBox 18"/>
            <p:cNvSpPr txBox="1"/>
            <p:nvPr/>
          </p:nvSpPr>
          <p:spPr>
            <a:xfrm>
              <a:off x="2382946" y="2176956"/>
              <a:ext cx="76837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0" name="TextBox 19"/>
            <p:cNvSpPr txBox="1"/>
            <p:nvPr/>
          </p:nvSpPr>
          <p:spPr>
            <a:xfrm>
              <a:off x="3286505"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1" name="TextBox 20"/>
            <p:cNvSpPr txBox="1"/>
            <p:nvPr/>
          </p:nvSpPr>
          <p:spPr>
            <a:xfrm>
              <a:off x="4133624" y="2176955"/>
              <a:ext cx="75788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2" name="TextBox 21"/>
            <p:cNvSpPr txBox="1"/>
            <p:nvPr/>
          </p:nvSpPr>
          <p:spPr>
            <a:xfrm>
              <a:off x="1419221" y="2633142"/>
              <a:ext cx="94438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3" name="Straight Connector 22"/>
            <p:cNvCxnSpPr/>
            <p:nvPr/>
          </p:nvCxnSpPr>
          <p:spPr>
            <a:xfrm flipH="1">
              <a:off x="2801991" y="993566"/>
              <a:ext cx="1464483" cy="2798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345167" y="999196"/>
              <a:ext cx="1336067" cy="29412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333842" y="1017819"/>
              <a:ext cx="332963" cy="25688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78051" y="1032163"/>
              <a:ext cx="496084" cy="241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046817" y="1493987"/>
              <a:ext cx="691644" cy="2877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56365" y="1488630"/>
              <a:ext cx="68124" cy="29309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50568" y="1481017"/>
              <a:ext cx="804891" cy="27597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3213" y="1494814"/>
              <a:ext cx="660315" cy="28690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57103" y="1491883"/>
              <a:ext cx="1332850" cy="2542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35892" y="1481929"/>
              <a:ext cx="1063118" cy="2997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26479" y="1953129"/>
              <a:ext cx="198832" cy="27894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38004" y="1938861"/>
              <a:ext cx="639639" cy="32949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21052" y="1951713"/>
              <a:ext cx="613180" cy="3166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394715" y="1950296"/>
              <a:ext cx="11325" cy="35292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731801" y="2459114"/>
              <a:ext cx="106198" cy="21809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D5E1BACB-2E77-6640-A03F-DA14AB2A9CDB}"/>
              </a:ext>
            </a:extLst>
          </p:cNvPr>
          <p:cNvSpPr/>
          <p:nvPr/>
        </p:nvSpPr>
        <p:spPr>
          <a:xfrm>
            <a:off x="5103166" y="5559110"/>
            <a:ext cx="1803699" cy="461665"/>
          </a:xfrm>
          <a:prstGeom prst="rect">
            <a:avLst/>
          </a:prstGeom>
        </p:spPr>
        <p:txBody>
          <a:bodyPr wrap="none">
            <a:spAutoFit/>
          </a:bodyPr>
          <a:lstStyle/>
          <a:p>
            <a:r>
              <a:rPr lang="en-US" altLang="zh-CN" b="1" dirty="0">
                <a:solidFill>
                  <a:srgbClr val="0070C0"/>
                </a:solidFill>
                <a:latin typeface="Times New Roman" charset="0"/>
                <a:ea typeface="Times New Roman" charset="0"/>
                <a:cs typeface="Times New Roman" charset="0"/>
              </a:rPr>
              <a:t>a</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b</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c</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d</a:t>
            </a:r>
            <a:endParaRPr lang="en-US" dirty="0">
              <a:solidFill>
                <a:srgbClr val="0070C0"/>
              </a:solidFill>
            </a:endParaRPr>
          </a:p>
        </p:txBody>
      </p:sp>
      <p:sp>
        <p:nvSpPr>
          <p:cNvPr id="39" name="Rounded Rectangular Callout 38">
            <a:extLst>
              <a:ext uri="{FF2B5EF4-FFF2-40B4-BE49-F238E27FC236}">
                <a16:creationId xmlns:a16="http://schemas.microsoft.com/office/drawing/2014/main" id="{B1F7ADFC-CB8B-A249-BCF0-605C7226ABA9}"/>
              </a:ext>
            </a:extLst>
          </p:cNvPr>
          <p:cNvSpPr/>
          <p:nvPr/>
        </p:nvSpPr>
        <p:spPr>
          <a:xfrm>
            <a:off x="2264934" y="2569639"/>
            <a:ext cx="6421866" cy="545944"/>
          </a:xfrm>
          <a:prstGeom prst="wedgeRoundRectCallout">
            <a:avLst>
              <a:gd name="adj1" fmla="val -36784"/>
              <a:gd name="adj2" fmla="val 167866"/>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Do</a:t>
            </a:r>
            <a:r>
              <a:rPr lang="zh-CN" altLang="en-US" b="1" dirty="0">
                <a:solidFill>
                  <a:schemeClr val="bg1"/>
                </a:solidFill>
              </a:rPr>
              <a:t> </a:t>
            </a:r>
            <a:r>
              <a:rPr lang="en-US" altLang="zh-CN" b="1" dirty="0">
                <a:solidFill>
                  <a:schemeClr val="bg1"/>
                </a:solidFill>
              </a:rPr>
              <a:t>not</a:t>
            </a:r>
            <a:r>
              <a:rPr lang="zh-CN" altLang="en-US" b="1" dirty="0">
                <a:solidFill>
                  <a:schemeClr val="bg1"/>
                </a:solidFill>
              </a:rPr>
              <a:t> </a:t>
            </a:r>
            <a:r>
              <a:rPr lang="en-US" altLang="zh-CN" b="1" dirty="0">
                <a:solidFill>
                  <a:schemeClr val="bg1"/>
                </a:solidFill>
              </a:rPr>
              <a:t>pull</a:t>
            </a:r>
            <a:r>
              <a:rPr lang="zh-CN" altLang="en-US" b="1" dirty="0">
                <a:solidFill>
                  <a:schemeClr val="bg1"/>
                </a:solidFill>
              </a:rPr>
              <a:t> </a:t>
            </a:r>
            <a:r>
              <a:rPr lang="en-US" altLang="zh-CN" b="1" dirty="0">
                <a:solidFill>
                  <a:schemeClr val="bg1"/>
                </a:solidFill>
              </a:rPr>
              <a:t>vertices</a:t>
            </a:r>
            <a:r>
              <a:rPr lang="zh-CN" altLang="en-US" b="1" dirty="0">
                <a:solidFill>
                  <a:schemeClr val="bg1"/>
                </a:solidFill>
              </a:rPr>
              <a:t> </a:t>
            </a:r>
            <a:r>
              <a:rPr lang="en-US" altLang="zh-CN" b="1" dirty="0">
                <a:solidFill>
                  <a:schemeClr val="bg1"/>
                </a:solidFill>
              </a:rPr>
              <a:t>&gt;</a:t>
            </a:r>
            <a:r>
              <a:rPr lang="zh-CN" altLang="en-US" b="1" dirty="0">
                <a:solidFill>
                  <a:schemeClr val="bg1"/>
                </a:solidFill>
              </a:rPr>
              <a:t> </a:t>
            </a:r>
            <a:r>
              <a:rPr lang="en-US" altLang="zh-CN" b="1" dirty="0">
                <a:solidFill>
                  <a:schemeClr val="bg1"/>
                </a:solidFill>
              </a:rPr>
              <a:t>2</a:t>
            </a:r>
            <a:r>
              <a:rPr lang="zh-CN" altLang="en-US" b="1" dirty="0">
                <a:solidFill>
                  <a:schemeClr val="bg1"/>
                </a:solidFill>
              </a:rPr>
              <a:t> </a:t>
            </a:r>
            <a:r>
              <a:rPr lang="en-US" altLang="zh-CN" b="1" dirty="0">
                <a:solidFill>
                  <a:schemeClr val="bg1"/>
                </a:solidFill>
              </a:rPr>
              <a:t>hops</a:t>
            </a:r>
            <a:r>
              <a:rPr lang="zh-CN" altLang="en-US" b="1" dirty="0">
                <a:solidFill>
                  <a:schemeClr val="bg1"/>
                </a:solidFill>
              </a:rPr>
              <a:t> </a:t>
            </a:r>
            <a:r>
              <a:rPr lang="en-US" altLang="zh-CN" b="1" dirty="0">
                <a:solidFill>
                  <a:schemeClr val="bg1"/>
                </a:solidFill>
              </a:rPr>
              <a:t>away</a:t>
            </a:r>
            <a:r>
              <a:rPr lang="zh-CN" altLang="en-US" b="1" dirty="0">
                <a:solidFill>
                  <a:schemeClr val="bg1"/>
                </a:solidFill>
              </a:rPr>
              <a:t> </a:t>
            </a:r>
            <a:r>
              <a:rPr lang="en-US" altLang="zh-CN" b="1" dirty="0">
                <a:solidFill>
                  <a:schemeClr val="bg1"/>
                </a:solidFill>
              </a:rPr>
              <a:t>when</a:t>
            </a:r>
            <a:r>
              <a:rPr lang="zh-CN" altLang="en-US" b="1" dirty="0">
                <a:solidFill>
                  <a:schemeClr val="bg1"/>
                </a:solidFill>
              </a:rPr>
              <a:t> </a:t>
            </a:r>
            <a:r>
              <a:rPr lang="el-GR" b="1" dirty="0">
                <a:solidFill>
                  <a:schemeClr val="bg1"/>
                </a:solidFill>
              </a:rPr>
              <a:t>γ</a:t>
            </a:r>
            <a:r>
              <a:rPr lang="zh-CN" altLang="en-US" b="1" dirty="0">
                <a:solidFill>
                  <a:schemeClr val="bg1"/>
                </a:solidFill>
              </a:rPr>
              <a:t> </a:t>
            </a:r>
            <a:r>
              <a:rPr lang="en-US" altLang="zh-CN" b="1" dirty="0">
                <a:solidFill>
                  <a:schemeClr val="bg1"/>
                </a:solidFill>
              </a:rPr>
              <a:t>≥</a:t>
            </a:r>
            <a:r>
              <a:rPr lang="zh-CN" altLang="en-US" b="1" dirty="0">
                <a:solidFill>
                  <a:schemeClr val="bg1"/>
                </a:solidFill>
              </a:rPr>
              <a:t> </a:t>
            </a:r>
            <a:r>
              <a:rPr lang="en-US" altLang="zh-CN" b="1" dirty="0">
                <a:solidFill>
                  <a:schemeClr val="bg1"/>
                </a:solidFill>
              </a:rPr>
              <a:t>0.5</a:t>
            </a:r>
            <a:r>
              <a:rPr lang="zh-CN" altLang="en-US" b="1" dirty="0">
                <a:solidFill>
                  <a:schemeClr val="bg1"/>
                </a:solidFill>
              </a:rPr>
              <a:t> </a:t>
            </a:r>
            <a:endParaRPr lang="en-US" b="1" dirty="0">
              <a:solidFill>
                <a:schemeClr val="bg1"/>
              </a:solidFill>
            </a:endParaRPr>
          </a:p>
        </p:txBody>
      </p:sp>
      <p:sp>
        <p:nvSpPr>
          <p:cNvPr id="40" name="Rounded Rectangular Callout 39">
            <a:extLst>
              <a:ext uri="{FF2B5EF4-FFF2-40B4-BE49-F238E27FC236}">
                <a16:creationId xmlns:a16="http://schemas.microsoft.com/office/drawing/2014/main" id="{184959AE-ADEC-B24C-88D0-8F0A6E99796B}"/>
              </a:ext>
            </a:extLst>
          </p:cNvPr>
          <p:cNvSpPr/>
          <p:nvPr/>
        </p:nvSpPr>
        <p:spPr>
          <a:xfrm>
            <a:off x="68947" y="4551669"/>
            <a:ext cx="7938735" cy="545944"/>
          </a:xfrm>
          <a:prstGeom prst="wedgeRoundRectCallout">
            <a:avLst>
              <a:gd name="adj1" fmla="val -15589"/>
              <a:gd name="adj2" fmla="val -164576"/>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Do</a:t>
            </a:r>
            <a:r>
              <a:rPr lang="zh-CN" altLang="en-US" b="1" dirty="0">
                <a:solidFill>
                  <a:schemeClr val="bg1"/>
                </a:solidFill>
              </a:rPr>
              <a:t> </a:t>
            </a:r>
            <a:r>
              <a:rPr lang="en-US" altLang="zh-CN" b="1" dirty="0">
                <a:solidFill>
                  <a:schemeClr val="bg1"/>
                </a:solidFill>
              </a:rPr>
              <a:t>not</a:t>
            </a:r>
            <a:r>
              <a:rPr lang="zh-CN" altLang="en-US" b="1" dirty="0">
                <a:solidFill>
                  <a:schemeClr val="bg1"/>
                </a:solidFill>
              </a:rPr>
              <a:t> </a:t>
            </a:r>
            <a:r>
              <a:rPr lang="en-US" altLang="zh-CN" b="1" dirty="0">
                <a:solidFill>
                  <a:schemeClr val="bg1"/>
                </a:solidFill>
              </a:rPr>
              <a:t>pull</a:t>
            </a:r>
            <a:r>
              <a:rPr lang="zh-CN" altLang="en-US" b="1" dirty="0">
                <a:solidFill>
                  <a:schemeClr val="bg1"/>
                </a:solidFill>
              </a:rPr>
              <a:t> </a:t>
            </a:r>
            <a:r>
              <a:rPr lang="en-US" altLang="zh-CN" b="1" dirty="0">
                <a:solidFill>
                  <a:schemeClr val="bg1"/>
                </a:solidFill>
              </a:rPr>
              <a:t>vertices</a:t>
            </a:r>
            <a:r>
              <a:rPr lang="zh-CN" altLang="en-US" b="1" dirty="0">
                <a:solidFill>
                  <a:schemeClr val="bg1"/>
                </a:solidFill>
              </a:rPr>
              <a:t> </a:t>
            </a:r>
            <a:r>
              <a:rPr lang="en-US" altLang="zh-CN" b="1" dirty="0">
                <a:solidFill>
                  <a:schemeClr val="bg1"/>
                </a:solidFill>
              </a:rPr>
              <a:t>&gt;</a:t>
            </a:r>
            <a:r>
              <a:rPr lang="zh-CN" altLang="en-US" b="1" dirty="0">
                <a:solidFill>
                  <a:schemeClr val="bg1"/>
                </a:solidFill>
              </a:rPr>
              <a:t> </a:t>
            </a:r>
            <a:r>
              <a:rPr lang="en-US" altLang="zh-CN" b="1" dirty="0">
                <a:solidFill>
                  <a:schemeClr val="bg1"/>
                </a:solidFill>
              </a:rPr>
              <a:t>1</a:t>
            </a:r>
            <a:r>
              <a:rPr lang="zh-CN" altLang="en-US" b="1" dirty="0">
                <a:solidFill>
                  <a:schemeClr val="bg1"/>
                </a:solidFill>
              </a:rPr>
              <a:t> </a:t>
            </a:r>
            <a:r>
              <a:rPr lang="en-US" altLang="zh-CN" b="1" dirty="0">
                <a:solidFill>
                  <a:schemeClr val="bg1"/>
                </a:solidFill>
              </a:rPr>
              <a:t>hop</a:t>
            </a:r>
            <a:r>
              <a:rPr lang="zh-CN" altLang="en-US" b="1" dirty="0">
                <a:solidFill>
                  <a:schemeClr val="bg1"/>
                </a:solidFill>
              </a:rPr>
              <a:t> </a:t>
            </a:r>
            <a:r>
              <a:rPr lang="en-US" altLang="zh-CN" b="1" dirty="0">
                <a:solidFill>
                  <a:schemeClr val="bg1"/>
                </a:solidFill>
              </a:rPr>
              <a:t>away</a:t>
            </a:r>
            <a:r>
              <a:rPr lang="zh-CN" altLang="en-US" b="1" dirty="0">
                <a:solidFill>
                  <a:schemeClr val="bg1"/>
                </a:solidFill>
              </a:rPr>
              <a:t> </a:t>
            </a:r>
            <a:r>
              <a:rPr lang="en-US" altLang="zh-CN" b="1" dirty="0">
                <a:solidFill>
                  <a:schemeClr val="bg1"/>
                </a:solidFill>
              </a:rPr>
              <a:t>when</a:t>
            </a:r>
            <a:r>
              <a:rPr lang="zh-CN" altLang="en-US" b="1" dirty="0">
                <a:solidFill>
                  <a:schemeClr val="bg1"/>
                </a:solidFill>
              </a:rPr>
              <a:t> </a:t>
            </a:r>
            <a:r>
              <a:rPr lang="en-US" altLang="zh-CN" b="1" dirty="0">
                <a:solidFill>
                  <a:schemeClr val="bg1"/>
                </a:solidFill>
              </a:rPr>
              <a:t>we</a:t>
            </a:r>
            <a:r>
              <a:rPr lang="zh-CN" altLang="en-US" b="1" dirty="0">
                <a:solidFill>
                  <a:schemeClr val="bg1"/>
                </a:solidFill>
              </a:rPr>
              <a:t> </a:t>
            </a:r>
            <a:r>
              <a:rPr lang="en-US" altLang="zh-CN" b="1" dirty="0">
                <a:solidFill>
                  <a:schemeClr val="bg1"/>
                </a:solidFill>
              </a:rPr>
              <a:t>consider</a:t>
            </a:r>
            <a:r>
              <a:rPr lang="zh-CN" altLang="en-US" b="1" dirty="0">
                <a:solidFill>
                  <a:schemeClr val="bg1"/>
                </a:solidFill>
              </a:rPr>
              <a:t> </a:t>
            </a:r>
            <a:r>
              <a:rPr lang="en-US" altLang="zh-CN" b="1" dirty="0">
                <a:solidFill>
                  <a:schemeClr val="bg1"/>
                </a:solidFill>
              </a:rPr>
              <a:t>cliques</a:t>
            </a:r>
            <a:endParaRPr lang="en-US" b="1" dirty="0">
              <a:solidFill>
                <a:schemeClr val="bg1"/>
              </a:solidFill>
            </a:endParaRPr>
          </a:p>
        </p:txBody>
      </p:sp>
    </p:spTree>
    <p:extLst>
      <p:ext uri="{BB962C8B-B14F-4D97-AF65-F5344CB8AC3E}">
        <p14:creationId xmlns:p14="http://schemas.microsoft.com/office/powerpoint/2010/main" val="524119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Some</a:t>
            </a:r>
            <a:r>
              <a:rPr lang="zh-CN" altLang="en-US" b="1" dirty="0"/>
              <a:t> </a:t>
            </a:r>
            <a:r>
              <a:rPr lang="en-US" altLang="zh-CN" b="1" dirty="0"/>
              <a:t>(</a:t>
            </a:r>
            <a:r>
              <a:rPr lang="en-US" altLang="zh-CN" b="1" i="1" dirty="0">
                <a:solidFill>
                  <a:srgbClr val="0070C0"/>
                </a:solidFill>
              </a:rPr>
              <a:t>S,</a:t>
            </a:r>
            <a:r>
              <a:rPr lang="zh-CN" altLang="en-US" b="1" i="1" dirty="0">
                <a:solidFill>
                  <a:srgbClr val="0070C0"/>
                </a:solidFill>
              </a:rPr>
              <a:t> </a:t>
            </a:r>
            <a:r>
              <a:rPr lang="en-US" altLang="zh-CN" b="1" i="1" dirty="0" err="1">
                <a:solidFill>
                  <a:srgbClr val="0070C0"/>
                </a:solidFill>
              </a:rPr>
              <a:t>ext</a:t>
            </a:r>
            <a:r>
              <a:rPr lang="en-US" altLang="zh-CN" b="1" dirty="0">
                <a:solidFill>
                  <a:srgbClr val="0070C0"/>
                </a:solidFill>
              </a:rPr>
              <a:t>(</a:t>
            </a:r>
            <a:r>
              <a:rPr lang="en-US" altLang="zh-CN" b="1" i="1" dirty="0">
                <a:solidFill>
                  <a:srgbClr val="0070C0"/>
                </a:solidFill>
              </a:rPr>
              <a:t>S</a:t>
            </a:r>
            <a:r>
              <a:rPr lang="en-US" altLang="zh-CN" b="1" dirty="0">
                <a:solidFill>
                  <a:srgbClr val="0070C0"/>
                </a:solidFill>
              </a:rPr>
              <a:t>)</a:t>
            </a:r>
            <a:r>
              <a:rPr lang="en-US" altLang="zh-CN" b="1" dirty="0"/>
              <a:t>)-tasks</a:t>
            </a:r>
            <a:r>
              <a:rPr lang="zh-CN" altLang="en-US" b="1" dirty="0"/>
              <a:t> </a:t>
            </a:r>
            <a:r>
              <a:rPr lang="en-US" altLang="zh-CN" b="1" dirty="0"/>
              <a:t>can</a:t>
            </a:r>
            <a:r>
              <a:rPr lang="zh-CN" altLang="en-US" b="1" dirty="0"/>
              <a:t> </a:t>
            </a:r>
            <a:r>
              <a:rPr lang="en-US" altLang="zh-CN" b="1" dirty="0"/>
              <a:t>be</a:t>
            </a:r>
            <a:r>
              <a:rPr lang="zh-CN" altLang="en-US" b="1" dirty="0"/>
              <a:t> </a:t>
            </a:r>
            <a:r>
              <a:rPr lang="en-US" altLang="zh-CN" b="1" dirty="0"/>
              <a:t>pruned</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154</a:t>
            </a:fld>
            <a:endParaRPr lang="en-US" sz="2000" dirty="0">
              <a:solidFill>
                <a:schemeClr val="tx1"/>
              </a:solidFill>
              <a:latin typeface="Arial" pitchFamily="34" charset="0"/>
              <a:cs typeface="Arial" pitchFamily="34" charset="0"/>
            </a:endParaRPr>
          </a:p>
        </p:txBody>
      </p:sp>
      <p:sp>
        <p:nvSpPr>
          <p:cNvPr id="7" name="TextBox 6"/>
          <p:cNvSpPr txBox="1"/>
          <p:nvPr/>
        </p:nvSpPr>
        <p:spPr>
          <a:xfrm>
            <a:off x="3282886" y="2861897"/>
            <a:ext cx="386644" cy="400110"/>
          </a:xfrm>
          <a:prstGeom prst="rect">
            <a:avLst/>
          </a:prstGeom>
          <a:noFill/>
        </p:spPr>
        <p:txBody>
          <a:bodyPr wrap="none" rtlCol="0">
            <a:spAutoFit/>
          </a:bodyPr>
          <a:lstStyle/>
          <a:p>
            <a:r>
              <a:rPr lang="en-US" altLang="zh-CN" sz="2000" b="1" dirty="0">
                <a:latin typeface="Arial" panose="020B0604020202020204" pitchFamily="34" charset="0"/>
                <a:ea typeface="Times New Roman" charset="0"/>
                <a:cs typeface="Arial" panose="020B0604020202020204" pitchFamily="34" charset="0"/>
              </a:rPr>
              <a:t>{}</a:t>
            </a:r>
            <a:endParaRPr lang="en-US" sz="2000" b="1" dirty="0">
              <a:latin typeface="Arial" panose="020B0604020202020204" pitchFamily="34" charset="0"/>
              <a:ea typeface="Times New Roman" charset="0"/>
              <a:cs typeface="Arial" panose="020B0604020202020204" pitchFamily="34" charset="0"/>
            </a:endParaRPr>
          </a:p>
        </p:txBody>
      </p:sp>
      <p:sp>
        <p:nvSpPr>
          <p:cNvPr id="8" name="TextBox 7"/>
          <p:cNvSpPr txBox="1"/>
          <p:nvPr/>
        </p:nvSpPr>
        <p:spPr>
          <a:xfrm>
            <a:off x="988182" y="3555448"/>
            <a:ext cx="526106" cy="400110"/>
          </a:xfrm>
          <a:prstGeom prst="rect">
            <a:avLst/>
          </a:prstGeom>
          <a:noFill/>
        </p:spPr>
        <p:txBody>
          <a:bodyPr wrap="none" rtlCol="0">
            <a:spAutoFit/>
          </a:bodyPr>
          <a:lstStyle/>
          <a:p>
            <a:r>
              <a:rPr lang="en-US" altLang="zh-CN" sz="2000" b="1" dirty="0">
                <a:latin typeface="Arial" panose="020B0604020202020204" pitchFamily="34" charset="0"/>
                <a:ea typeface="Times New Roman" charset="0"/>
                <a:cs typeface="Arial" panose="020B0604020202020204" pitchFamily="34" charset="0"/>
              </a:rPr>
              <a:t>{a}</a:t>
            </a:r>
            <a:endParaRPr lang="en-US" sz="2000" b="1" dirty="0">
              <a:latin typeface="Arial" panose="020B0604020202020204" pitchFamily="34" charset="0"/>
              <a:ea typeface="Times New Roman" charset="0"/>
              <a:cs typeface="Arial" panose="020B0604020202020204" pitchFamily="34" charset="0"/>
            </a:endParaRPr>
          </a:p>
        </p:txBody>
      </p:sp>
      <p:sp>
        <p:nvSpPr>
          <p:cNvPr id="9" name="TextBox 8"/>
          <p:cNvSpPr txBox="1"/>
          <p:nvPr/>
        </p:nvSpPr>
        <p:spPr>
          <a:xfrm>
            <a:off x="1804020" y="3555448"/>
            <a:ext cx="540533" cy="400110"/>
          </a:xfrm>
          <a:prstGeom prst="rect">
            <a:avLst/>
          </a:prstGeom>
          <a:noFill/>
        </p:spPr>
        <p:txBody>
          <a:bodyPr wrap="none" rtlCol="0">
            <a:spAutoFit/>
          </a:bodyPr>
          <a:lstStyle/>
          <a:p>
            <a:r>
              <a:rPr lang="en-US" altLang="zh-CN" sz="2000" b="1" dirty="0">
                <a:latin typeface="Arial" panose="020B0604020202020204" pitchFamily="34" charset="0"/>
                <a:ea typeface="Times New Roman" charset="0"/>
                <a:cs typeface="Arial" panose="020B0604020202020204" pitchFamily="34" charset="0"/>
              </a:rPr>
              <a:t>{b}</a:t>
            </a:r>
            <a:endParaRPr lang="en-US" sz="2000" b="1" dirty="0">
              <a:latin typeface="Arial" panose="020B0604020202020204" pitchFamily="34" charset="0"/>
              <a:ea typeface="Times New Roman" charset="0"/>
              <a:cs typeface="Arial" panose="020B0604020202020204" pitchFamily="34" charset="0"/>
            </a:endParaRPr>
          </a:p>
        </p:txBody>
      </p:sp>
      <p:sp>
        <p:nvSpPr>
          <p:cNvPr id="10" name="TextBox 9"/>
          <p:cNvSpPr txBox="1"/>
          <p:nvPr/>
        </p:nvSpPr>
        <p:spPr>
          <a:xfrm>
            <a:off x="6846079" y="3555448"/>
            <a:ext cx="526106" cy="400110"/>
          </a:xfrm>
          <a:prstGeom prst="rect">
            <a:avLst/>
          </a:prstGeom>
          <a:noFill/>
        </p:spPr>
        <p:txBody>
          <a:bodyPr wrap="none" rtlCol="0">
            <a:spAutoFit/>
          </a:bodyPr>
          <a:lstStyle/>
          <a:p>
            <a:r>
              <a:rPr lang="en-US" altLang="zh-CN" sz="2000" b="1" dirty="0">
                <a:latin typeface="Arial" panose="020B0604020202020204" pitchFamily="34" charset="0"/>
                <a:ea typeface="Times New Roman" charset="0"/>
                <a:cs typeface="Arial" panose="020B0604020202020204" pitchFamily="34" charset="0"/>
              </a:rPr>
              <a:t>{y}</a:t>
            </a:r>
            <a:endParaRPr lang="en-US" sz="2000" b="1" dirty="0">
              <a:latin typeface="Arial" panose="020B0604020202020204" pitchFamily="34" charset="0"/>
              <a:ea typeface="Times New Roman" charset="0"/>
              <a:cs typeface="Arial" panose="020B0604020202020204" pitchFamily="34" charset="0"/>
            </a:endParaRPr>
          </a:p>
        </p:txBody>
      </p:sp>
      <p:sp>
        <p:nvSpPr>
          <p:cNvPr id="11" name="TextBox 10"/>
          <p:cNvSpPr txBox="1"/>
          <p:nvPr/>
        </p:nvSpPr>
        <p:spPr>
          <a:xfrm>
            <a:off x="7615309" y="3555448"/>
            <a:ext cx="511679" cy="400110"/>
          </a:xfrm>
          <a:prstGeom prst="rect">
            <a:avLst/>
          </a:prstGeom>
          <a:noFill/>
        </p:spPr>
        <p:txBody>
          <a:bodyPr wrap="none" rtlCol="0">
            <a:spAutoFit/>
          </a:bodyPr>
          <a:lstStyle/>
          <a:p>
            <a:r>
              <a:rPr lang="en-US" altLang="zh-CN" sz="2000" b="1" dirty="0">
                <a:latin typeface="Arial" panose="020B0604020202020204" pitchFamily="34" charset="0"/>
                <a:ea typeface="Times New Roman" charset="0"/>
                <a:cs typeface="Arial" panose="020B0604020202020204" pitchFamily="34" charset="0"/>
              </a:rPr>
              <a:t>{z}</a:t>
            </a:r>
            <a:endParaRPr lang="en-US" sz="2000" b="1" dirty="0">
              <a:latin typeface="Arial" panose="020B0604020202020204" pitchFamily="34" charset="0"/>
              <a:ea typeface="Times New Roman" charset="0"/>
              <a:cs typeface="Arial" panose="020B0604020202020204" pitchFamily="34" charset="0"/>
            </a:endParaRPr>
          </a:p>
        </p:txBody>
      </p:sp>
      <p:cxnSp>
        <p:nvCxnSpPr>
          <p:cNvPr id="23" name="Straight Connector 22"/>
          <p:cNvCxnSpPr>
            <a:cxnSpLocks/>
          </p:cNvCxnSpPr>
          <p:nvPr/>
        </p:nvCxnSpPr>
        <p:spPr>
          <a:xfrm flipH="1">
            <a:off x="1309782" y="3161624"/>
            <a:ext cx="2004581" cy="46187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H="1" flipV="1">
            <a:off x="3635963" y="3169683"/>
            <a:ext cx="4148767" cy="45381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flipH="1">
            <a:off x="2177079" y="3291661"/>
            <a:ext cx="1157257" cy="34703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5F3F2C3-78B5-B04C-9EAD-CA36BDBB86D3}"/>
              </a:ext>
            </a:extLst>
          </p:cNvPr>
          <p:cNvSpPr txBox="1"/>
          <p:nvPr/>
        </p:nvSpPr>
        <p:spPr>
          <a:xfrm>
            <a:off x="5314833" y="3555448"/>
            <a:ext cx="582211" cy="400110"/>
          </a:xfrm>
          <a:prstGeom prst="rect">
            <a:avLst/>
          </a:prstGeom>
          <a:noFill/>
        </p:spPr>
        <p:txBody>
          <a:bodyPr wrap="none" rtlCol="0">
            <a:spAutoFit/>
          </a:bodyPr>
          <a:lstStyle/>
          <a:p>
            <a:r>
              <a:rPr lang="en-US" altLang="zh-CN" sz="2000" b="1" dirty="0">
                <a:latin typeface="Arial" panose="020B0604020202020204" pitchFamily="34" charset="0"/>
                <a:ea typeface="Times New Roman" charset="0"/>
                <a:cs typeface="Arial" panose="020B0604020202020204" pitchFamily="34" charset="0"/>
              </a:rPr>
              <a:t>{w}</a:t>
            </a:r>
            <a:endParaRPr lang="en-US" sz="2000" b="1" dirty="0">
              <a:latin typeface="Arial" panose="020B0604020202020204" pitchFamily="34" charset="0"/>
              <a:ea typeface="Times New Roman" charset="0"/>
              <a:cs typeface="Arial" panose="020B0604020202020204" pitchFamily="34" charset="0"/>
            </a:endParaRPr>
          </a:p>
        </p:txBody>
      </p:sp>
      <p:sp>
        <p:nvSpPr>
          <p:cNvPr id="43" name="TextBox 42">
            <a:extLst>
              <a:ext uri="{FF2B5EF4-FFF2-40B4-BE49-F238E27FC236}">
                <a16:creationId xmlns:a16="http://schemas.microsoft.com/office/drawing/2014/main" id="{C24AF4B2-3FB2-4C4F-8292-55F5CD789649}"/>
              </a:ext>
            </a:extLst>
          </p:cNvPr>
          <p:cNvSpPr txBox="1"/>
          <p:nvPr/>
        </p:nvSpPr>
        <p:spPr>
          <a:xfrm>
            <a:off x="6084063" y="3555448"/>
            <a:ext cx="526106" cy="400110"/>
          </a:xfrm>
          <a:prstGeom prst="rect">
            <a:avLst/>
          </a:prstGeom>
          <a:noFill/>
        </p:spPr>
        <p:txBody>
          <a:bodyPr wrap="none" rtlCol="0">
            <a:spAutoFit/>
          </a:bodyPr>
          <a:lstStyle/>
          <a:p>
            <a:r>
              <a:rPr lang="en-US" altLang="zh-CN" sz="2000" b="1" dirty="0">
                <a:latin typeface="Arial" panose="020B0604020202020204" pitchFamily="34" charset="0"/>
                <a:ea typeface="Times New Roman" charset="0"/>
                <a:cs typeface="Arial" panose="020B0604020202020204" pitchFamily="34" charset="0"/>
              </a:rPr>
              <a:t>{x}</a:t>
            </a:r>
            <a:endParaRPr lang="en-US" sz="2000" b="1" dirty="0">
              <a:latin typeface="Arial" panose="020B0604020202020204" pitchFamily="34" charset="0"/>
              <a:ea typeface="Times New Roman" charset="0"/>
              <a:cs typeface="Arial" panose="020B0604020202020204" pitchFamily="34" charset="0"/>
            </a:endParaRPr>
          </a:p>
        </p:txBody>
      </p:sp>
      <p:sp>
        <p:nvSpPr>
          <p:cNvPr id="44" name="TextBox 43">
            <a:extLst>
              <a:ext uri="{FF2B5EF4-FFF2-40B4-BE49-F238E27FC236}">
                <a16:creationId xmlns:a16="http://schemas.microsoft.com/office/drawing/2014/main" id="{523BF3F2-4F26-F842-87A9-11852397C235}"/>
              </a:ext>
            </a:extLst>
          </p:cNvPr>
          <p:cNvSpPr txBox="1"/>
          <p:nvPr/>
        </p:nvSpPr>
        <p:spPr>
          <a:xfrm>
            <a:off x="4585361" y="3555448"/>
            <a:ext cx="540533" cy="400110"/>
          </a:xfrm>
          <a:prstGeom prst="rect">
            <a:avLst/>
          </a:prstGeom>
          <a:noFill/>
        </p:spPr>
        <p:txBody>
          <a:bodyPr wrap="none" rtlCol="0">
            <a:spAutoFit/>
          </a:bodyPr>
          <a:lstStyle/>
          <a:p>
            <a:r>
              <a:rPr lang="en-US" altLang="zh-CN" sz="2000" b="1" dirty="0">
                <a:latin typeface="Arial" panose="020B0604020202020204" pitchFamily="34" charset="0"/>
                <a:ea typeface="Times New Roman" charset="0"/>
                <a:cs typeface="Arial" panose="020B0604020202020204" pitchFamily="34" charset="0"/>
              </a:rPr>
              <a:t>{u}</a:t>
            </a:r>
            <a:endParaRPr lang="en-US" sz="2000" b="1" dirty="0">
              <a:latin typeface="Arial" panose="020B0604020202020204" pitchFamily="34" charset="0"/>
              <a:ea typeface="Times New Roman" charset="0"/>
              <a:cs typeface="Arial" panose="020B0604020202020204" pitchFamily="34" charset="0"/>
            </a:endParaRPr>
          </a:p>
        </p:txBody>
      </p:sp>
      <p:sp>
        <p:nvSpPr>
          <p:cNvPr id="54" name="TextBox 53">
            <a:extLst>
              <a:ext uri="{FF2B5EF4-FFF2-40B4-BE49-F238E27FC236}">
                <a16:creationId xmlns:a16="http://schemas.microsoft.com/office/drawing/2014/main" id="{796EF464-975B-534B-B597-0F979C89F214}"/>
              </a:ext>
            </a:extLst>
          </p:cNvPr>
          <p:cNvSpPr txBox="1"/>
          <p:nvPr/>
        </p:nvSpPr>
        <p:spPr>
          <a:xfrm>
            <a:off x="2892080" y="3247672"/>
            <a:ext cx="1353256" cy="707886"/>
          </a:xfrm>
          <a:prstGeom prst="rect">
            <a:avLst/>
          </a:prstGeom>
          <a:noFill/>
        </p:spPr>
        <p:txBody>
          <a:bodyPr wrap="none" rtlCol="0">
            <a:spAutoFit/>
          </a:bodyPr>
          <a:lstStyle/>
          <a:p>
            <a:r>
              <a:rPr lang="en-US" altLang="zh-CN" sz="4000" b="1" dirty="0">
                <a:latin typeface="Arial" panose="020B0604020202020204" pitchFamily="34" charset="0"/>
                <a:ea typeface="Times New Roman" charset="0"/>
                <a:cs typeface="Arial" panose="020B0604020202020204" pitchFamily="34" charset="0"/>
              </a:rPr>
              <a:t>…</a:t>
            </a:r>
            <a:r>
              <a:rPr lang="zh-CN" altLang="en-US" sz="4000" b="1" dirty="0">
                <a:latin typeface="Arial" panose="020B0604020202020204" pitchFamily="34" charset="0"/>
                <a:ea typeface="Times New Roman" charset="0"/>
                <a:cs typeface="Arial" panose="020B0604020202020204" pitchFamily="34" charset="0"/>
              </a:rPr>
              <a:t> </a:t>
            </a:r>
            <a:r>
              <a:rPr lang="en-US" altLang="zh-CN" sz="4000" b="1" dirty="0">
                <a:latin typeface="Arial" panose="020B0604020202020204" pitchFamily="34" charset="0"/>
                <a:ea typeface="Times New Roman" charset="0"/>
                <a:cs typeface="Arial" panose="020B0604020202020204" pitchFamily="34" charset="0"/>
              </a:rPr>
              <a:t>…</a:t>
            </a:r>
            <a:endParaRPr lang="en-US" sz="4000" b="1" dirty="0">
              <a:latin typeface="Arial" panose="020B0604020202020204" pitchFamily="34" charset="0"/>
              <a:ea typeface="Times New Roman" charset="0"/>
              <a:cs typeface="Arial" panose="020B0604020202020204" pitchFamily="34" charset="0"/>
            </a:endParaRPr>
          </a:p>
        </p:txBody>
      </p:sp>
      <p:grpSp>
        <p:nvGrpSpPr>
          <p:cNvPr id="70" name="Group 69">
            <a:extLst>
              <a:ext uri="{FF2B5EF4-FFF2-40B4-BE49-F238E27FC236}">
                <a16:creationId xmlns:a16="http://schemas.microsoft.com/office/drawing/2014/main" id="{158AA83E-828A-984D-A3E7-3E9AC55C8099}"/>
              </a:ext>
            </a:extLst>
          </p:cNvPr>
          <p:cNvGrpSpPr/>
          <p:nvPr/>
        </p:nvGrpSpPr>
        <p:grpSpPr>
          <a:xfrm>
            <a:off x="4205513" y="4609156"/>
            <a:ext cx="2070562" cy="1994971"/>
            <a:chOff x="2807104" y="4551511"/>
            <a:chExt cx="2070562" cy="1994971"/>
          </a:xfrm>
        </p:grpSpPr>
        <p:sp>
          <p:nvSpPr>
            <p:cNvPr id="55" name="Rectangle 54">
              <a:extLst>
                <a:ext uri="{FF2B5EF4-FFF2-40B4-BE49-F238E27FC236}">
                  <a16:creationId xmlns:a16="http://schemas.microsoft.com/office/drawing/2014/main" id="{46472F9B-4D04-DF43-BA44-64CED81C646B}"/>
                </a:ext>
              </a:extLst>
            </p:cNvPr>
            <p:cNvSpPr/>
            <p:nvPr/>
          </p:nvSpPr>
          <p:spPr>
            <a:xfrm>
              <a:off x="3669530" y="5301208"/>
              <a:ext cx="356188" cy="461665"/>
            </a:xfrm>
            <a:prstGeom prst="rect">
              <a:avLst/>
            </a:prstGeom>
          </p:spPr>
          <p:txBody>
            <a:bodyPr wrap="none">
              <a:spAutoFit/>
            </a:bodyPr>
            <a:lstStyle/>
            <a:p>
              <a:r>
                <a:rPr lang="en-US" altLang="zh-CN" b="1" dirty="0">
                  <a:latin typeface="Arial" panose="020B0604020202020204" pitchFamily="34" charset="0"/>
                  <a:ea typeface="Times New Roman" charset="0"/>
                  <a:cs typeface="Arial" panose="020B0604020202020204" pitchFamily="34" charset="0"/>
                </a:rPr>
                <a:t>a</a:t>
              </a:r>
              <a:endParaRPr lang="en-US" dirty="0">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FDED6057-BAB1-334B-82BA-16E95297D418}"/>
                </a:ext>
              </a:extLst>
            </p:cNvPr>
            <p:cNvCxnSpPr>
              <a:cxnSpLocks/>
            </p:cNvCxnSpPr>
            <p:nvPr/>
          </p:nvCxnSpPr>
          <p:spPr>
            <a:xfrm flipH="1">
              <a:off x="3995936" y="5589240"/>
              <a:ext cx="563915"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B3AD9E9-7613-644A-91ED-4C2AAF69DF88}"/>
                </a:ext>
              </a:extLst>
            </p:cNvPr>
            <p:cNvCxnSpPr>
              <a:cxnSpLocks/>
            </p:cNvCxnSpPr>
            <p:nvPr/>
          </p:nvCxnSpPr>
          <p:spPr>
            <a:xfrm flipH="1">
              <a:off x="3105615" y="5589240"/>
              <a:ext cx="563915"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809E7FC-1BE0-3C4F-B61A-F7B596FEFE48}"/>
                </a:ext>
              </a:extLst>
            </p:cNvPr>
            <p:cNvCxnSpPr>
              <a:cxnSpLocks/>
            </p:cNvCxnSpPr>
            <p:nvPr/>
          </p:nvCxnSpPr>
          <p:spPr>
            <a:xfrm flipH="1">
              <a:off x="3851919" y="5733256"/>
              <a:ext cx="1" cy="4305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902FB49-4AB2-8B47-9416-8A0FF7A65207}"/>
                </a:ext>
              </a:extLst>
            </p:cNvPr>
            <p:cNvCxnSpPr>
              <a:cxnSpLocks/>
            </p:cNvCxnSpPr>
            <p:nvPr/>
          </p:nvCxnSpPr>
          <p:spPr>
            <a:xfrm flipH="1">
              <a:off x="3840259" y="4942656"/>
              <a:ext cx="1" cy="43056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818461C6-DCF7-5244-853D-71B7AB4B2D74}"/>
                </a:ext>
              </a:extLst>
            </p:cNvPr>
            <p:cNvSpPr/>
            <p:nvPr/>
          </p:nvSpPr>
          <p:spPr>
            <a:xfrm>
              <a:off x="3660460" y="4551511"/>
              <a:ext cx="423514" cy="461665"/>
            </a:xfrm>
            <a:prstGeom prst="rect">
              <a:avLst/>
            </a:prstGeom>
          </p:spPr>
          <p:txBody>
            <a:bodyPr wrap="none">
              <a:spAutoFit/>
            </a:bodyPr>
            <a:lstStyle/>
            <a:p>
              <a:r>
                <a:rPr lang="en-US" altLang="zh-CN" b="1" dirty="0">
                  <a:latin typeface="Arial" panose="020B0604020202020204" pitchFamily="34" charset="0"/>
                  <a:ea typeface="Times New Roman" charset="0"/>
                  <a:cs typeface="Arial" panose="020B0604020202020204" pitchFamily="34" charset="0"/>
                </a:rPr>
                <a:t>w</a:t>
              </a:r>
              <a:endParaRPr lang="en-US" dirty="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A41F7C6D-CA68-D349-9088-8A78C9B5063E}"/>
                </a:ext>
              </a:extLst>
            </p:cNvPr>
            <p:cNvSpPr/>
            <p:nvPr/>
          </p:nvSpPr>
          <p:spPr>
            <a:xfrm>
              <a:off x="4521478" y="5306469"/>
              <a:ext cx="356188" cy="461665"/>
            </a:xfrm>
            <a:prstGeom prst="rect">
              <a:avLst/>
            </a:prstGeom>
          </p:spPr>
          <p:txBody>
            <a:bodyPr wrap="none">
              <a:spAutoFit/>
            </a:bodyPr>
            <a:lstStyle/>
            <a:p>
              <a:r>
                <a:rPr lang="en-US" altLang="zh-CN" b="1" dirty="0">
                  <a:latin typeface="Arial" panose="020B0604020202020204" pitchFamily="34" charset="0"/>
                  <a:ea typeface="Times New Roman" charset="0"/>
                  <a:cs typeface="Arial" panose="020B0604020202020204" pitchFamily="34" charset="0"/>
                </a:rPr>
                <a:t>x</a:t>
              </a:r>
              <a:endParaRPr lang="en-US"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7FEDF219-4F0D-B544-83DC-47705DB3661C}"/>
                </a:ext>
              </a:extLst>
            </p:cNvPr>
            <p:cNvSpPr/>
            <p:nvPr/>
          </p:nvSpPr>
          <p:spPr>
            <a:xfrm>
              <a:off x="3694925" y="6084817"/>
              <a:ext cx="356188" cy="461665"/>
            </a:xfrm>
            <a:prstGeom prst="rect">
              <a:avLst/>
            </a:prstGeom>
          </p:spPr>
          <p:txBody>
            <a:bodyPr wrap="none">
              <a:spAutoFit/>
            </a:bodyPr>
            <a:lstStyle/>
            <a:p>
              <a:r>
                <a:rPr lang="en-US" altLang="zh-CN" b="1" dirty="0">
                  <a:latin typeface="Arial" panose="020B0604020202020204" pitchFamily="34" charset="0"/>
                  <a:ea typeface="Times New Roman" charset="0"/>
                  <a:cs typeface="Arial" panose="020B0604020202020204" pitchFamily="34" charset="0"/>
                </a:rPr>
                <a:t>y</a:t>
              </a:r>
              <a:endParaRPr lang="en-US" dirty="0">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94AE5AB3-69D4-214B-A36F-9A92603226F9}"/>
                </a:ext>
              </a:extLst>
            </p:cNvPr>
            <p:cNvSpPr/>
            <p:nvPr/>
          </p:nvSpPr>
          <p:spPr>
            <a:xfrm>
              <a:off x="2807104" y="5301208"/>
              <a:ext cx="338554" cy="461665"/>
            </a:xfrm>
            <a:prstGeom prst="rect">
              <a:avLst/>
            </a:prstGeom>
          </p:spPr>
          <p:txBody>
            <a:bodyPr wrap="none">
              <a:spAutoFit/>
            </a:bodyPr>
            <a:lstStyle/>
            <a:p>
              <a:r>
                <a:rPr lang="en-US" altLang="zh-CN" b="1" dirty="0">
                  <a:latin typeface="Arial" panose="020B0604020202020204" pitchFamily="34" charset="0"/>
                  <a:ea typeface="Times New Roman" charset="0"/>
                  <a:cs typeface="Arial" panose="020B0604020202020204" pitchFamily="34" charset="0"/>
                </a:rPr>
                <a:t>z</a:t>
              </a:r>
              <a:endParaRPr lang="en-US" dirty="0">
                <a:latin typeface="Arial" panose="020B0604020202020204" pitchFamily="34" charset="0"/>
                <a:cs typeface="Arial" panose="020B0604020202020204" pitchFamily="34" charset="0"/>
              </a:endParaRPr>
            </a:p>
          </p:txBody>
        </p:sp>
      </p:grpSp>
      <p:sp>
        <p:nvSpPr>
          <p:cNvPr id="71" name="Oval 70">
            <a:extLst>
              <a:ext uri="{FF2B5EF4-FFF2-40B4-BE49-F238E27FC236}">
                <a16:creationId xmlns:a16="http://schemas.microsoft.com/office/drawing/2014/main" id="{234C01F0-EE97-B846-B77B-692985E998AD}"/>
              </a:ext>
            </a:extLst>
          </p:cNvPr>
          <p:cNvSpPr/>
          <p:nvPr/>
        </p:nvSpPr>
        <p:spPr>
          <a:xfrm>
            <a:off x="1218801" y="4437112"/>
            <a:ext cx="6305527" cy="2295006"/>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911FBE64-2191-384C-B4F1-86C04625553A}"/>
              </a:ext>
            </a:extLst>
          </p:cNvPr>
          <p:cNvSpPr/>
          <p:nvPr/>
        </p:nvSpPr>
        <p:spPr>
          <a:xfrm>
            <a:off x="1907704" y="5805264"/>
            <a:ext cx="463588" cy="523220"/>
          </a:xfrm>
          <a:prstGeom prst="rect">
            <a:avLst/>
          </a:prstGeom>
        </p:spPr>
        <p:txBody>
          <a:bodyPr wrap="none">
            <a:spAutoFit/>
          </a:bodyPr>
          <a:lstStyle/>
          <a:p>
            <a:r>
              <a:rPr lang="en-US" altLang="zh-CN" sz="2800" i="1" dirty="0">
                <a:latin typeface="Arial" panose="020B0604020202020204" pitchFamily="34" charset="0"/>
                <a:cs typeface="Arial" panose="020B0604020202020204" pitchFamily="34" charset="0"/>
              </a:rPr>
              <a:t>G</a:t>
            </a:r>
            <a:endParaRPr lang="en-US"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72CA7862-076C-CC4F-801E-E6A69CF379CC}"/>
              </a:ext>
            </a:extLst>
          </p:cNvPr>
          <p:cNvSpPr/>
          <p:nvPr/>
        </p:nvSpPr>
        <p:spPr>
          <a:xfrm>
            <a:off x="2985489" y="2463279"/>
            <a:ext cx="6197148" cy="461665"/>
          </a:xfrm>
          <a:prstGeom prst="rect">
            <a:avLst/>
          </a:prstGeom>
        </p:spPr>
        <p:txBody>
          <a:bodyPr wrap="square">
            <a:spAutoFit/>
          </a:bodyPr>
          <a:lstStyle/>
          <a:p>
            <a:pPr lvl="1"/>
            <a:r>
              <a:rPr lang="en-US" altLang="zh-CN" dirty="0">
                <a:solidFill>
                  <a:srgbClr val="C00000"/>
                </a:solidFill>
                <a:latin typeface="Arial" panose="020B0604020202020204" pitchFamily="34" charset="0"/>
                <a:cs typeface="Arial" panose="020B0604020202020204" pitchFamily="34" charset="0"/>
              </a:rPr>
              <a:t>Max-degree</a:t>
            </a:r>
            <a:r>
              <a:rPr lang="zh-CN" altLang="en-US" dirty="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vertex</a:t>
            </a:r>
            <a:r>
              <a:rPr lang="zh-CN" altLang="en-US" dirty="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“a”</a:t>
            </a:r>
            <a:r>
              <a:rPr lang="zh-CN" altLang="en-US" dirty="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covers</a:t>
            </a:r>
            <a:r>
              <a:rPr lang="zh-CN" altLang="en-US" dirty="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{w,</a:t>
            </a:r>
            <a:r>
              <a:rPr lang="zh-CN" altLang="en-US" dirty="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x,</a:t>
            </a:r>
            <a:r>
              <a:rPr lang="zh-CN" altLang="en-US" dirty="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y,</a:t>
            </a:r>
            <a:r>
              <a:rPr lang="zh-CN" altLang="en-US" dirty="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z}</a:t>
            </a:r>
            <a:endParaRPr lang="en-US" altLang="zh-CN" i="1" dirty="0">
              <a:solidFill>
                <a:srgbClr val="C00000"/>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069CFD7F-01ED-7748-A90F-82C75CA339A7}"/>
              </a:ext>
            </a:extLst>
          </p:cNvPr>
          <p:cNvCxnSpPr>
            <a:cxnSpLocks/>
          </p:cNvCxnSpPr>
          <p:nvPr/>
        </p:nvCxnSpPr>
        <p:spPr>
          <a:xfrm>
            <a:off x="5262288" y="3601610"/>
            <a:ext cx="2915585" cy="329676"/>
          </a:xfrm>
          <a:prstGeom prst="line">
            <a:avLst/>
          </a:prstGeom>
          <a:ln w="38100">
            <a:headEnd type="none" w="med" len="med"/>
            <a:tailEnd type="none"/>
          </a:ln>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id="{B23BD64B-F174-4145-BF48-C5913213B8E7}"/>
              </a:ext>
            </a:extLst>
          </p:cNvPr>
          <p:cNvCxnSpPr>
            <a:cxnSpLocks/>
          </p:cNvCxnSpPr>
          <p:nvPr/>
        </p:nvCxnSpPr>
        <p:spPr>
          <a:xfrm flipV="1">
            <a:off x="5262288" y="3653206"/>
            <a:ext cx="2915585" cy="230355"/>
          </a:xfrm>
          <a:prstGeom prst="line">
            <a:avLst/>
          </a:prstGeom>
          <a:ln w="38100">
            <a:headEnd type="none" w="med" len="med"/>
            <a:tailEnd type="none"/>
          </a:ln>
        </p:spPr>
        <p:style>
          <a:lnRef idx="1">
            <a:schemeClr val="accent2"/>
          </a:lnRef>
          <a:fillRef idx="0">
            <a:schemeClr val="accent2"/>
          </a:fillRef>
          <a:effectRef idx="0">
            <a:schemeClr val="accent2"/>
          </a:effectRef>
          <a:fontRef idx="minor">
            <a:schemeClr val="tx1"/>
          </a:fontRef>
        </p:style>
      </p:cxnSp>
      <p:sp>
        <p:nvSpPr>
          <p:cNvPr id="82" name="Rectangle 81">
            <a:extLst>
              <a:ext uri="{FF2B5EF4-FFF2-40B4-BE49-F238E27FC236}">
                <a16:creationId xmlns:a16="http://schemas.microsoft.com/office/drawing/2014/main" id="{750CBB8C-5FEA-2C43-9DDE-DF09B9DE264D}"/>
              </a:ext>
            </a:extLst>
          </p:cNvPr>
          <p:cNvSpPr/>
          <p:nvPr/>
        </p:nvSpPr>
        <p:spPr>
          <a:xfrm>
            <a:off x="1066256" y="102479"/>
            <a:ext cx="6955622" cy="523220"/>
          </a:xfrm>
          <a:prstGeom prst="rect">
            <a:avLst/>
          </a:prstGeom>
        </p:spPr>
        <p:txBody>
          <a:bodyPr wrap="none">
            <a:spAutoFit/>
          </a:bodyPr>
          <a:lstStyle/>
          <a:p>
            <a:r>
              <a:rPr lang="en-US" altLang="zh-CN" sz="2800" dirty="0">
                <a:solidFill>
                  <a:srgbClr val="FF0000"/>
                </a:solidFill>
                <a:latin typeface="NimbusRomNo9L"/>
              </a:rPr>
              <a:t>Assuming</a:t>
            </a:r>
            <a:r>
              <a:rPr lang="zh-CN" altLang="en-US" sz="2800" dirty="0">
                <a:solidFill>
                  <a:srgbClr val="FF0000"/>
                </a:solidFill>
                <a:latin typeface="NimbusRomNo9L"/>
              </a:rPr>
              <a:t> </a:t>
            </a:r>
            <a:r>
              <a:rPr lang="en-US" altLang="zh-CN" sz="2800" dirty="0">
                <a:solidFill>
                  <a:srgbClr val="FF0000"/>
                </a:solidFill>
                <a:latin typeface="NimbusRomNo9L"/>
              </a:rPr>
              <a:t>the</a:t>
            </a:r>
            <a:r>
              <a:rPr lang="zh-CN" altLang="en-US" sz="2800" dirty="0">
                <a:solidFill>
                  <a:srgbClr val="FF0000"/>
                </a:solidFill>
                <a:latin typeface="NimbusRomNo9L"/>
              </a:rPr>
              <a:t> </a:t>
            </a:r>
            <a:r>
              <a:rPr lang="en-US" altLang="zh-CN" sz="2800" dirty="0">
                <a:solidFill>
                  <a:srgbClr val="FF0000"/>
                </a:solidFill>
                <a:latin typeface="NimbusRomNo9L"/>
              </a:rPr>
              <a:t>mining</a:t>
            </a:r>
            <a:r>
              <a:rPr lang="zh-CN" altLang="en-US" sz="2800" dirty="0">
                <a:solidFill>
                  <a:srgbClr val="FF0000"/>
                </a:solidFill>
                <a:latin typeface="NimbusRomNo9L"/>
              </a:rPr>
              <a:t> </a:t>
            </a:r>
            <a:r>
              <a:rPr lang="en-US" altLang="zh-CN" sz="2800" dirty="0">
                <a:solidFill>
                  <a:srgbClr val="FF0000"/>
                </a:solidFill>
                <a:latin typeface="NimbusRomNo9L"/>
              </a:rPr>
              <a:t>of</a:t>
            </a:r>
            <a:r>
              <a:rPr lang="zh-CN" altLang="en-US" sz="2800" dirty="0">
                <a:solidFill>
                  <a:srgbClr val="FF0000"/>
                </a:solidFill>
                <a:latin typeface="NimbusRomNo9L"/>
              </a:rPr>
              <a:t> </a:t>
            </a:r>
            <a:r>
              <a:rPr lang="en-US" altLang="zh-CN" sz="2800" b="1" dirty="0">
                <a:solidFill>
                  <a:srgbClr val="FF0000"/>
                </a:solidFill>
                <a:latin typeface="NimbusRomNo9L"/>
              </a:rPr>
              <a:t>maximal</a:t>
            </a:r>
            <a:r>
              <a:rPr lang="zh-CN" altLang="en-US" sz="2800" dirty="0">
                <a:solidFill>
                  <a:srgbClr val="FF0000"/>
                </a:solidFill>
                <a:latin typeface="NimbusRomNo9L"/>
              </a:rPr>
              <a:t> </a:t>
            </a:r>
            <a:r>
              <a:rPr lang="en-US" altLang="zh-CN" sz="2800" dirty="0">
                <a:solidFill>
                  <a:srgbClr val="FF0000"/>
                </a:solidFill>
                <a:latin typeface="NimbusRomNo9L"/>
              </a:rPr>
              <a:t>quasi-cliques</a:t>
            </a:r>
            <a:endParaRPr lang="en-US" sz="2800" dirty="0"/>
          </a:p>
        </p:txBody>
      </p:sp>
      <p:sp>
        <p:nvSpPr>
          <p:cNvPr id="83" name="Rectangle 82">
            <a:extLst>
              <a:ext uri="{FF2B5EF4-FFF2-40B4-BE49-F238E27FC236}">
                <a16:creationId xmlns:a16="http://schemas.microsoft.com/office/drawing/2014/main" id="{4214758F-2992-4F4D-92AA-753E8F4159D0}"/>
              </a:ext>
            </a:extLst>
          </p:cNvPr>
          <p:cNvSpPr/>
          <p:nvPr/>
        </p:nvSpPr>
        <p:spPr>
          <a:xfrm>
            <a:off x="611560" y="3930632"/>
            <a:ext cx="8133893" cy="461665"/>
          </a:xfrm>
          <a:prstGeom prst="rect">
            <a:avLst/>
          </a:prstGeom>
        </p:spPr>
        <p:txBody>
          <a:bodyPr wrap="none">
            <a:spAutoFit/>
          </a:bodyPr>
          <a:lstStyle/>
          <a:p>
            <a:r>
              <a:rPr lang="en-US" altLang="zh-CN" b="1" dirty="0">
                <a:solidFill>
                  <a:srgbClr val="00B050"/>
                </a:solidFill>
                <a:latin typeface="NimbusRomNo9L"/>
              </a:rPr>
              <a:t>Lots</a:t>
            </a:r>
            <a:r>
              <a:rPr lang="zh-CN" altLang="en-US" b="1" dirty="0">
                <a:solidFill>
                  <a:srgbClr val="00B050"/>
                </a:solidFill>
                <a:latin typeface="NimbusRomNo9L"/>
              </a:rPr>
              <a:t> </a:t>
            </a:r>
            <a:r>
              <a:rPr lang="en-US" altLang="zh-CN" b="1" dirty="0">
                <a:solidFill>
                  <a:srgbClr val="00B050"/>
                </a:solidFill>
                <a:latin typeface="NimbusRomNo9L"/>
              </a:rPr>
              <a:t>of</a:t>
            </a:r>
            <a:r>
              <a:rPr lang="zh-CN" altLang="en-US" b="1" dirty="0">
                <a:solidFill>
                  <a:srgbClr val="00B050"/>
                </a:solidFill>
                <a:latin typeface="NimbusRomNo9L"/>
              </a:rPr>
              <a:t> </a:t>
            </a:r>
            <a:r>
              <a:rPr lang="en-US" altLang="zh-CN" b="1" dirty="0">
                <a:solidFill>
                  <a:srgbClr val="00B050"/>
                </a:solidFill>
                <a:latin typeface="NimbusRomNo9L"/>
              </a:rPr>
              <a:t>other</a:t>
            </a:r>
            <a:r>
              <a:rPr lang="zh-CN" altLang="en-US" b="1" dirty="0">
                <a:solidFill>
                  <a:srgbClr val="00B050"/>
                </a:solidFill>
                <a:latin typeface="NimbusRomNo9L"/>
              </a:rPr>
              <a:t> </a:t>
            </a:r>
            <a:r>
              <a:rPr lang="en-US" altLang="zh-CN" b="1" dirty="0">
                <a:solidFill>
                  <a:srgbClr val="00B050"/>
                </a:solidFill>
                <a:latin typeface="NimbusRomNo9L"/>
              </a:rPr>
              <a:t>pruning</a:t>
            </a:r>
            <a:r>
              <a:rPr lang="zh-CN" altLang="en-US" b="1" dirty="0">
                <a:solidFill>
                  <a:srgbClr val="00B050"/>
                </a:solidFill>
                <a:latin typeface="NimbusRomNo9L"/>
              </a:rPr>
              <a:t> </a:t>
            </a:r>
            <a:r>
              <a:rPr lang="en-US" altLang="zh-CN" b="1" dirty="0">
                <a:solidFill>
                  <a:srgbClr val="00B050"/>
                </a:solidFill>
                <a:latin typeface="NimbusRomNo9L"/>
              </a:rPr>
              <a:t>rules,</a:t>
            </a:r>
            <a:r>
              <a:rPr lang="zh-CN" altLang="en-US" b="1" dirty="0">
                <a:solidFill>
                  <a:srgbClr val="00B050"/>
                </a:solidFill>
                <a:latin typeface="NimbusRomNo9L"/>
              </a:rPr>
              <a:t> </a:t>
            </a:r>
            <a:r>
              <a:rPr lang="en-US" altLang="zh-CN" b="1" dirty="0">
                <a:solidFill>
                  <a:srgbClr val="00B050"/>
                </a:solidFill>
                <a:latin typeface="NimbusRomNo9L"/>
              </a:rPr>
              <a:t>see</a:t>
            </a:r>
            <a:r>
              <a:rPr lang="zh-CN" altLang="en-US" b="1" dirty="0">
                <a:solidFill>
                  <a:srgbClr val="00B050"/>
                </a:solidFill>
                <a:latin typeface="NimbusRomNo9L"/>
              </a:rPr>
              <a:t> </a:t>
            </a:r>
            <a:r>
              <a:rPr lang="en-US" altLang="zh-CN" b="1" dirty="0">
                <a:solidFill>
                  <a:srgbClr val="00B050"/>
                </a:solidFill>
                <a:latin typeface="NimbusRomNo9L"/>
              </a:rPr>
              <a:t>our</a:t>
            </a:r>
            <a:r>
              <a:rPr lang="zh-CN" altLang="en-US" b="1" dirty="0">
                <a:solidFill>
                  <a:srgbClr val="00B050"/>
                </a:solidFill>
                <a:latin typeface="NimbusRomNo9L"/>
              </a:rPr>
              <a:t> </a:t>
            </a:r>
            <a:r>
              <a:rPr lang="en-US" altLang="zh-CN" b="1" dirty="0">
                <a:solidFill>
                  <a:srgbClr val="00B050"/>
                </a:solidFill>
                <a:latin typeface="NimbusRomNo9L"/>
              </a:rPr>
              <a:t>PVLDB’21</a:t>
            </a:r>
            <a:r>
              <a:rPr lang="zh-CN" altLang="en-US" b="1" dirty="0">
                <a:solidFill>
                  <a:srgbClr val="00B050"/>
                </a:solidFill>
                <a:latin typeface="NimbusRomNo9L"/>
              </a:rPr>
              <a:t> </a:t>
            </a:r>
            <a:r>
              <a:rPr lang="en-US" altLang="zh-CN" b="1" dirty="0">
                <a:solidFill>
                  <a:srgbClr val="00B050"/>
                </a:solidFill>
                <a:latin typeface="NimbusRomNo9L"/>
              </a:rPr>
              <a:t>paper</a:t>
            </a:r>
            <a:r>
              <a:rPr lang="zh-CN" altLang="en-US" b="1" dirty="0">
                <a:solidFill>
                  <a:srgbClr val="00B050"/>
                </a:solidFill>
                <a:latin typeface="NimbusRomNo9L"/>
              </a:rPr>
              <a:t> </a:t>
            </a:r>
            <a:r>
              <a:rPr lang="en-US" altLang="zh-CN" b="1" dirty="0">
                <a:solidFill>
                  <a:srgbClr val="00B050"/>
                </a:solidFill>
                <a:latin typeface="NimbusRomNo9L"/>
              </a:rPr>
              <a:t>for</a:t>
            </a:r>
            <a:r>
              <a:rPr lang="zh-CN" altLang="en-US" b="1" dirty="0">
                <a:solidFill>
                  <a:srgbClr val="00B050"/>
                </a:solidFill>
                <a:latin typeface="NimbusRomNo9L"/>
              </a:rPr>
              <a:t> </a:t>
            </a:r>
            <a:r>
              <a:rPr lang="en-US" altLang="zh-CN" b="1" dirty="0">
                <a:solidFill>
                  <a:srgbClr val="00B050"/>
                </a:solidFill>
                <a:latin typeface="NimbusRomNo9L"/>
              </a:rPr>
              <a:t>details</a:t>
            </a:r>
            <a:endParaRPr lang="en-US" b="1" dirty="0">
              <a:solidFill>
                <a:srgbClr val="00B050"/>
              </a:solidFill>
            </a:endParaRPr>
          </a:p>
        </p:txBody>
      </p:sp>
      <p:pic>
        <p:nvPicPr>
          <p:cNvPr id="84" name="Picture 83">
            <a:extLst>
              <a:ext uri="{FF2B5EF4-FFF2-40B4-BE49-F238E27FC236}">
                <a16:creationId xmlns:a16="http://schemas.microsoft.com/office/drawing/2014/main" id="{3FC252F8-9F62-6B44-9BEC-91923D3F1CFC}"/>
              </a:ext>
            </a:extLst>
          </p:cNvPr>
          <p:cNvPicPr>
            <a:picLocks noChangeAspect="1"/>
          </p:cNvPicPr>
          <p:nvPr/>
        </p:nvPicPr>
        <p:blipFill>
          <a:blip r:embed="rId3"/>
          <a:stretch>
            <a:fillRect/>
          </a:stretch>
        </p:blipFill>
        <p:spPr>
          <a:xfrm>
            <a:off x="7584554" y="4363213"/>
            <a:ext cx="1033663" cy="1033663"/>
          </a:xfrm>
          <a:prstGeom prst="rect">
            <a:avLst/>
          </a:prstGeom>
        </p:spPr>
      </p:pic>
    </p:spTree>
    <p:extLst>
      <p:ext uri="{BB962C8B-B14F-4D97-AF65-F5344CB8AC3E}">
        <p14:creationId xmlns:p14="http://schemas.microsoft.com/office/powerpoint/2010/main" val="51848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Algorithms</a:t>
            </a:r>
            <a:r>
              <a:rPr lang="zh-CN" altLang="en-US" dirty="0"/>
              <a:t> </a:t>
            </a:r>
            <a:r>
              <a:rPr lang="en-US" altLang="zh-CN" dirty="0"/>
              <a:t>on</a:t>
            </a:r>
            <a:r>
              <a:rPr lang="zh-CN" altLang="en-US" dirty="0"/>
              <a:t> </a:t>
            </a:r>
            <a:r>
              <a:rPr lang="en-US" altLang="zh-CN" dirty="0"/>
              <a:t>G-thinker</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155</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Maximum</a:t>
            </a:r>
            <a:r>
              <a:rPr lang="zh-CN" altLang="en-US" sz="3600" b="1" dirty="0"/>
              <a:t> </a:t>
            </a:r>
            <a:r>
              <a:rPr lang="en-US" altLang="zh-CN" sz="3600" b="1" dirty="0"/>
              <a:t>Clique</a:t>
            </a:r>
            <a:r>
              <a:rPr lang="zh-CN" altLang="en-US" sz="3600" b="1" dirty="0"/>
              <a:t> </a:t>
            </a:r>
            <a:r>
              <a:rPr lang="en-US" altLang="zh-CN" sz="3600" b="1" dirty="0"/>
              <a:t>Finding</a:t>
            </a:r>
            <a:endParaRPr lang="en-US" sz="3600" b="1" dirty="0"/>
          </a:p>
          <a:p>
            <a:pPr lvl="1">
              <a:buFont typeface="Arial" charset="0"/>
              <a:buChar char="•"/>
            </a:pPr>
            <a:r>
              <a:rPr lang="en-US" altLang="zh-CN" sz="3200" dirty="0"/>
              <a:t>Support</a:t>
            </a:r>
            <a:r>
              <a:rPr lang="zh-CN" altLang="en-US" sz="3200" dirty="0"/>
              <a:t> </a:t>
            </a:r>
            <a:r>
              <a:rPr lang="en-US" altLang="zh-CN" sz="3200" dirty="0"/>
              <a:t>of</a:t>
            </a:r>
            <a:r>
              <a:rPr lang="zh-CN" altLang="en-US" sz="3200" dirty="0"/>
              <a:t> </a:t>
            </a:r>
            <a:r>
              <a:rPr lang="en-US" altLang="zh-CN" sz="3200" dirty="0"/>
              <a:t>aggregator</a:t>
            </a:r>
          </a:p>
          <a:p>
            <a:pPr lvl="2">
              <a:buFont typeface="System Font Regular"/>
              <a:buChar char="-"/>
            </a:pPr>
            <a:r>
              <a:rPr lang="en-US" altLang="zh-CN" sz="2800" dirty="0"/>
              <a:t>Local</a:t>
            </a:r>
            <a:r>
              <a:rPr lang="zh-CN" altLang="en-US" sz="2800" dirty="0"/>
              <a:t> </a:t>
            </a:r>
            <a:r>
              <a:rPr lang="en-US" altLang="zh-CN" sz="2800" dirty="0"/>
              <a:t>threads</a:t>
            </a:r>
            <a:r>
              <a:rPr lang="zh-CN" altLang="en-US" sz="2800" dirty="0"/>
              <a:t> </a:t>
            </a:r>
            <a:r>
              <a:rPr lang="en-US" altLang="zh-CN" sz="2800" dirty="0"/>
              <a:t>update</a:t>
            </a:r>
            <a:r>
              <a:rPr lang="zh-CN" altLang="en-US" sz="2800" dirty="0"/>
              <a:t> </a:t>
            </a:r>
            <a:r>
              <a:rPr lang="en-US" altLang="zh-CN" sz="2800" dirty="0"/>
              <a:t>the</a:t>
            </a:r>
            <a:r>
              <a:rPr lang="zh-CN" altLang="en-US" sz="2800" dirty="0"/>
              <a:t> </a:t>
            </a:r>
            <a:r>
              <a:rPr lang="en-US" altLang="zh-CN" sz="2800" dirty="0"/>
              <a:t>local</a:t>
            </a:r>
            <a:r>
              <a:rPr lang="zh-CN" altLang="en-US" sz="2800" dirty="0"/>
              <a:t> </a:t>
            </a:r>
            <a:r>
              <a:rPr lang="en-US" altLang="zh-CN" sz="2800" dirty="0"/>
              <a:t>aggregator</a:t>
            </a:r>
          </a:p>
          <a:p>
            <a:pPr lvl="2">
              <a:buFont typeface="System Font Regular"/>
              <a:buChar char="-"/>
            </a:pPr>
            <a:r>
              <a:rPr lang="en-US" altLang="zh-CN" sz="2800" dirty="0"/>
              <a:t>Aggregators</a:t>
            </a:r>
            <a:r>
              <a:rPr lang="zh-CN" altLang="en-US" sz="2800" dirty="0"/>
              <a:t> </a:t>
            </a:r>
            <a:r>
              <a:rPr lang="en-US" altLang="zh-CN" sz="2800" dirty="0"/>
              <a:t>are</a:t>
            </a:r>
            <a:r>
              <a:rPr lang="zh-CN" altLang="en-US" sz="2800" dirty="0"/>
              <a:t> </a:t>
            </a:r>
            <a:r>
              <a:rPr lang="en-US" altLang="zh-CN" sz="2800" dirty="0"/>
              <a:t>synchronized</a:t>
            </a:r>
            <a:r>
              <a:rPr lang="zh-CN" altLang="en-US" sz="2800" dirty="0"/>
              <a:t> </a:t>
            </a:r>
            <a:r>
              <a:rPr lang="en-US" altLang="zh-CN" sz="2800" dirty="0"/>
              <a:t>every</a:t>
            </a:r>
            <a:r>
              <a:rPr lang="zh-CN" altLang="en-US" sz="2800" dirty="0"/>
              <a:t> </a:t>
            </a:r>
            <a:r>
              <a:rPr lang="en-US" altLang="zh-CN" sz="2800" dirty="0"/>
              <a:t>1</a:t>
            </a:r>
            <a:r>
              <a:rPr lang="zh-CN" altLang="en-US" sz="2800" dirty="0"/>
              <a:t> </a:t>
            </a:r>
            <a:r>
              <a:rPr lang="en-US" altLang="zh-CN" sz="2800" dirty="0"/>
              <a:t>second</a:t>
            </a:r>
          </a:p>
          <a:p>
            <a:pPr lvl="2">
              <a:buFont typeface="System Font Regular"/>
              <a:buChar char="-"/>
            </a:pPr>
            <a:r>
              <a:rPr lang="en-US" altLang="zh-CN" sz="2800" dirty="0"/>
              <a:t>If</a:t>
            </a:r>
            <a:r>
              <a:rPr lang="zh-CN" altLang="en-US" sz="2800" dirty="0"/>
              <a:t> </a:t>
            </a:r>
            <a:r>
              <a:rPr lang="en-US" altLang="zh-CN" sz="2800" dirty="0">
                <a:solidFill>
                  <a:srgbClr val="0070C0"/>
                </a:solidFill>
              </a:rPr>
              <a:t>|</a:t>
            </a:r>
            <a:r>
              <a:rPr lang="en-US" altLang="zh-CN" sz="2800" i="1" dirty="0">
                <a:solidFill>
                  <a:srgbClr val="0070C0"/>
                </a:solidFill>
              </a:rPr>
              <a:t>S</a:t>
            </a:r>
            <a:r>
              <a:rPr lang="en-US" altLang="zh-CN" sz="2800" dirty="0">
                <a:solidFill>
                  <a:srgbClr val="0070C0"/>
                </a:solidFill>
              </a:rPr>
              <a:t>|</a:t>
            </a:r>
            <a:r>
              <a:rPr lang="zh-CN" altLang="en-US" sz="2800" i="1" dirty="0">
                <a:solidFill>
                  <a:srgbClr val="0070C0"/>
                </a:solidFill>
              </a:rPr>
              <a:t> </a:t>
            </a:r>
            <a:r>
              <a:rPr lang="en-US" altLang="zh-CN" sz="2800" i="1" dirty="0">
                <a:solidFill>
                  <a:srgbClr val="0070C0"/>
                </a:solidFill>
              </a:rPr>
              <a:t>+</a:t>
            </a:r>
            <a:r>
              <a:rPr lang="zh-CN" altLang="en-US" sz="2800" i="1" dirty="0">
                <a:solidFill>
                  <a:srgbClr val="0070C0"/>
                </a:solidFill>
              </a:rPr>
              <a:t> </a:t>
            </a:r>
            <a:r>
              <a:rPr lang="en-US" altLang="zh-CN" sz="2800" dirty="0">
                <a:solidFill>
                  <a:srgbClr val="0070C0"/>
                </a:solidFill>
              </a:rPr>
              <a:t>|</a:t>
            </a:r>
            <a:r>
              <a:rPr lang="en-US" altLang="zh-CN" sz="2800" i="1" dirty="0" err="1">
                <a:solidFill>
                  <a:srgbClr val="0070C0"/>
                </a:solidFill>
              </a:rPr>
              <a:t>ext</a:t>
            </a:r>
            <a:r>
              <a:rPr lang="en-US" altLang="zh-CN" sz="2800" dirty="0">
                <a:solidFill>
                  <a:srgbClr val="0070C0"/>
                </a:solidFill>
              </a:rPr>
              <a:t>(</a:t>
            </a:r>
            <a:r>
              <a:rPr lang="en-US" altLang="zh-CN" sz="2800" i="1" dirty="0">
                <a:solidFill>
                  <a:srgbClr val="0070C0"/>
                </a:solidFill>
              </a:rPr>
              <a:t>S</a:t>
            </a:r>
            <a:r>
              <a:rPr lang="en-US" altLang="zh-CN" sz="2800" dirty="0">
                <a:solidFill>
                  <a:srgbClr val="0070C0"/>
                </a:solidFill>
              </a:rPr>
              <a:t>)|</a:t>
            </a:r>
            <a:r>
              <a:rPr lang="zh-CN" altLang="en-US" sz="2800" dirty="0"/>
              <a:t> </a:t>
            </a:r>
            <a:r>
              <a:rPr lang="en-US" altLang="zh-CN" sz="2800" dirty="0"/>
              <a:t>is</a:t>
            </a:r>
            <a:r>
              <a:rPr lang="zh-CN" altLang="en-US" sz="2800" dirty="0"/>
              <a:t> </a:t>
            </a:r>
            <a:r>
              <a:rPr lang="en-US" altLang="zh-CN" sz="2800" dirty="0"/>
              <a:t>less</a:t>
            </a:r>
            <a:r>
              <a:rPr lang="zh-CN" altLang="en-US" sz="2800" dirty="0"/>
              <a:t> </a:t>
            </a:r>
            <a:r>
              <a:rPr lang="en-US" altLang="zh-CN" sz="2800" dirty="0"/>
              <a:t>than</a:t>
            </a:r>
            <a:r>
              <a:rPr lang="zh-CN" altLang="en-US" sz="2800" dirty="0"/>
              <a:t> </a:t>
            </a:r>
            <a:r>
              <a:rPr lang="en-US" altLang="zh-CN" sz="2800" dirty="0"/>
              <a:t>the</a:t>
            </a:r>
            <a:r>
              <a:rPr lang="zh-CN" altLang="en-US" sz="2800" dirty="0"/>
              <a:t> </a:t>
            </a:r>
            <a:r>
              <a:rPr lang="en-US" altLang="zh-CN" sz="2800" dirty="0"/>
              <a:t>size</a:t>
            </a:r>
            <a:r>
              <a:rPr lang="zh-CN" altLang="en-US" sz="2800" dirty="0"/>
              <a:t> </a:t>
            </a:r>
            <a:r>
              <a:rPr lang="en-US" altLang="zh-CN" sz="2800" dirty="0"/>
              <a:t>of</a:t>
            </a:r>
            <a:r>
              <a:rPr lang="zh-CN" altLang="en-US" sz="2800" dirty="0"/>
              <a:t> </a:t>
            </a:r>
            <a:r>
              <a:rPr lang="en-US" altLang="zh-CN" sz="2800" dirty="0"/>
              <a:t>the</a:t>
            </a:r>
            <a:r>
              <a:rPr lang="zh-CN" altLang="en-US" sz="2800" dirty="0"/>
              <a:t> </a:t>
            </a:r>
            <a:r>
              <a:rPr lang="en-US" altLang="zh-CN" sz="2800" dirty="0"/>
              <a:t>current</a:t>
            </a:r>
            <a:r>
              <a:rPr lang="zh-CN" altLang="en-US" sz="2800" dirty="0"/>
              <a:t> </a:t>
            </a:r>
            <a:r>
              <a:rPr lang="en-US" altLang="zh-CN" sz="2800" dirty="0"/>
              <a:t>maximum</a:t>
            </a:r>
            <a:r>
              <a:rPr lang="zh-CN" altLang="en-US" sz="2800" dirty="0"/>
              <a:t> </a:t>
            </a:r>
            <a:r>
              <a:rPr lang="en-US" altLang="zh-CN" sz="2800" dirty="0"/>
              <a:t>clique</a:t>
            </a:r>
            <a:r>
              <a:rPr lang="zh-CN" altLang="en-US" sz="2800" dirty="0"/>
              <a:t> </a:t>
            </a:r>
            <a:r>
              <a:rPr lang="en-US" altLang="zh-CN" sz="2800" dirty="0"/>
              <a:t>found,</a:t>
            </a:r>
            <a:r>
              <a:rPr lang="zh-CN" altLang="en-US" sz="2800" dirty="0"/>
              <a:t> </a:t>
            </a:r>
            <a:r>
              <a:rPr lang="en-US" altLang="zh-CN" sz="2800" dirty="0"/>
              <a:t>prune</a:t>
            </a:r>
            <a:r>
              <a:rPr lang="zh-CN" altLang="en-US" sz="2800" dirty="0"/>
              <a:t> </a:t>
            </a:r>
            <a:r>
              <a:rPr lang="en-US" altLang="zh-CN" sz="2800" dirty="0"/>
              <a:t>task</a:t>
            </a:r>
            <a:r>
              <a:rPr lang="zh-CN" altLang="en-US" sz="2800" dirty="0"/>
              <a:t> </a:t>
            </a:r>
            <a:r>
              <a:rPr lang="en-US" altLang="zh-CN" sz="2800" dirty="0">
                <a:solidFill>
                  <a:srgbClr val="0070C0"/>
                </a:solidFill>
              </a:rPr>
              <a:t>(</a:t>
            </a:r>
            <a:r>
              <a:rPr lang="en-US" altLang="zh-CN" sz="2800" i="1" dirty="0">
                <a:solidFill>
                  <a:srgbClr val="0070C0"/>
                </a:solidFill>
              </a:rPr>
              <a:t>S,</a:t>
            </a:r>
            <a:r>
              <a:rPr lang="zh-CN" altLang="en-US" sz="2800" i="1" dirty="0">
                <a:solidFill>
                  <a:srgbClr val="0070C0"/>
                </a:solidFill>
              </a:rPr>
              <a:t> </a:t>
            </a:r>
            <a:r>
              <a:rPr lang="en-US" altLang="zh-CN" sz="2800" i="1" dirty="0" err="1">
                <a:solidFill>
                  <a:srgbClr val="0070C0"/>
                </a:solidFill>
              </a:rPr>
              <a:t>ext</a:t>
            </a:r>
            <a:r>
              <a:rPr lang="en-US" altLang="zh-CN" sz="2800" dirty="0">
                <a:solidFill>
                  <a:srgbClr val="0070C0"/>
                </a:solidFill>
              </a:rPr>
              <a:t>(</a:t>
            </a:r>
            <a:r>
              <a:rPr lang="en-US" altLang="zh-CN" sz="2800" i="1" dirty="0">
                <a:solidFill>
                  <a:srgbClr val="0070C0"/>
                </a:solidFill>
              </a:rPr>
              <a:t>S</a:t>
            </a:r>
            <a:r>
              <a:rPr lang="en-US" altLang="zh-CN" sz="2800" dirty="0">
                <a:solidFill>
                  <a:srgbClr val="0070C0"/>
                </a:solidFill>
              </a:rPr>
              <a:t>))</a:t>
            </a:r>
          </a:p>
          <a:p>
            <a:pPr lvl="2">
              <a:buFont typeface="System Font Regular"/>
              <a:buChar char="-"/>
            </a:pPr>
            <a:endParaRPr lang="en-US" altLang="zh-CN" sz="2900" dirty="0"/>
          </a:p>
          <a:p>
            <a:pPr lvl="2">
              <a:buFont typeface="System Font Regular"/>
              <a:buChar char="-"/>
            </a:pPr>
            <a:endParaRPr lang="en-US" altLang="zh-CN" sz="2900" dirty="0"/>
          </a:p>
        </p:txBody>
      </p:sp>
    </p:spTree>
    <p:extLst>
      <p:ext uri="{BB962C8B-B14F-4D97-AF65-F5344CB8AC3E}">
        <p14:creationId xmlns:p14="http://schemas.microsoft.com/office/powerpoint/2010/main" val="2353737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Conclusion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156</a:t>
            </a:fld>
            <a:endParaRPr lang="en-US" sz="200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B15485E0-3ADE-6B48-A7FC-609A74B15B93}"/>
              </a:ext>
            </a:extLst>
          </p:cNvPr>
          <p:cNvPicPr>
            <a:picLocks noChangeAspect="1"/>
          </p:cNvPicPr>
          <p:nvPr/>
        </p:nvPicPr>
        <p:blipFill rotWithShape="1">
          <a:blip r:embed="rId3"/>
          <a:srcRect l="36695" t="12984" r="36489" b="9866"/>
          <a:stretch/>
        </p:blipFill>
        <p:spPr>
          <a:xfrm>
            <a:off x="611560" y="2143276"/>
            <a:ext cx="1152128" cy="1125180"/>
          </a:xfrm>
          <a:prstGeom prst="rect">
            <a:avLst/>
          </a:prstGeom>
        </p:spPr>
      </p:pic>
      <p:pic>
        <p:nvPicPr>
          <p:cNvPr id="5" name="Picture 4">
            <a:extLst>
              <a:ext uri="{FF2B5EF4-FFF2-40B4-BE49-F238E27FC236}">
                <a16:creationId xmlns:a16="http://schemas.microsoft.com/office/drawing/2014/main" id="{516ED1FA-79FB-E14F-960B-1B57C94C5A37}"/>
              </a:ext>
            </a:extLst>
          </p:cNvPr>
          <p:cNvPicPr>
            <a:picLocks noChangeAspect="1"/>
          </p:cNvPicPr>
          <p:nvPr/>
        </p:nvPicPr>
        <p:blipFill>
          <a:blip r:embed="rId4"/>
          <a:stretch>
            <a:fillRect/>
          </a:stretch>
        </p:blipFill>
        <p:spPr>
          <a:xfrm>
            <a:off x="2123728" y="2218920"/>
            <a:ext cx="1049536" cy="1049536"/>
          </a:xfrm>
          <a:prstGeom prst="rect">
            <a:avLst/>
          </a:prstGeom>
        </p:spPr>
      </p:pic>
      <p:pic>
        <p:nvPicPr>
          <p:cNvPr id="9" name="Picture 8">
            <a:extLst>
              <a:ext uri="{FF2B5EF4-FFF2-40B4-BE49-F238E27FC236}">
                <a16:creationId xmlns:a16="http://schemas.microsoft.com/office/drawing/2014/main" id="{FF2CDAF2-0A14-8F42-B665-EA8711697E61}"/>
              </a:ext>
            </a:extLst>
          </p:cNvPr>
          <p:cNvPicPr>
            <a:picLocks noChangeAspect="1"/>
          </p:cNvPicPr>
          <p:nvPr/>
        </p:nvPicPr>
        <p:blipFill>
          <a:blip r:embed="rId5"/>
          <a:stretch>
            <a:fillRect/>
          </a:stretch>
        </p:blipFill>
        <p:spPr>
          <a:xfrm>
            <a:off x="3347864" y="2165410"/>
            <a:ext cx="1152128" cy="1152128"/>
          </a:xfrm>
          <a:prstGeom prst="rect">
            <a:avLst/>
          </a:prstGeom>
        </p:spPr>
      </p:pic>
      <p:pic>
        <p:nvPicPr>
          <p:cNvPr id="10" name="Picture 9">
            <a:extLst>
              <a:ext uri="{FF2B5EF4-FFF2-40B4-BE49-F238E27FC236}">
                <a16:creationId xmlns:a16="http://schemas.microsoft.com/office/drawing/2014/main" id="{5E9D9C5E-E0EF-A249-84B1-B69564BF405C}"/>
              </a:ext>
            </a:extLst>
          </p:cNvPr>
          <p:cNvPicPr>
            <a:picLocks noChangeAspect="1"/>
          </p:cNvPicPr>
          <p:nvPr/>
        </p:nvPicPr>
        <p:blipFill>
          <a:blip r:embed="rId6"/>
          <a:stretch>
            <a:fillRect/>
          </a:stretch>
        </p:blipFill>
        <p:spPr>
          <a:xfrm>
            <a:off x="4648659" y="2116328"/>
            <a:ext cx="1152128" cy="1152128"/>
          </a:xfrm>
          <a:prstGeom prst="rect">
            <a:avLst/>
          </a:prstGeom>
        </p:spPr>
      </p:pic>
      <p:pic>
        <p:nvPicPr>
          <p:cNvPr id="11" name="Picture 10">
            <a:extLst>
              <a:ext uri="{FF2B5EF4-FFF2-40B4-BE49-F238E27FC236}">
                <a16:creationId xmlns:a16="http://schemas.microsoft.com/office/drawing/2014/main" id="{BFCEB87E-BE83-B349-AE7F-25805C1FA839}"/>
              </a:ext>
            </a:extLst>
          </p:cNvPr>
          <p:cNvPicPr>
            <a:picLocks noChangeAspect="1"/>
          </p:cNvPicPr>
          <p:nvPr/>
        </p:nvPicPr>
        <p:blipFill>
          <a:blip r:embed="rId7"/>
          <a:stretch>
            <a:fillRect/>
          </a:stretch>
        </p:blipFill>
        <p:spPr>
          <a:xfrm>
            <a:off x="5949454" y="2021394"/>
            <a:ext cx="1358850" cy="1358850"/>
          </a:xfrm>
          <a:prstGeom prst="rect">
            <a:avLst/>
          </a:prstGeom>
        </p:spPr>
      </p:pic>
      <p:sp>
        <p:nvSpPr>
          <p:cNvPr id="12" name="TextBox 11">
            <a:extLst>
              <a:ext uri="{FF2B5EF4-FFF2-40B4-BE49-F238E27FC236}">
                <a16:creationId xmlns:a16="http://schemas.microsoft.com/office/drawing/2014/main" id="{C658C2F2-7E7E-324C-BB82-E84656CEA8A3}"/>
              </a:ext>
            </a:extLst>
          </p:cNvPr>
          <p:cNvSpPr txBox="1"/>
          <p:nvPr/>
        </p:nvSpPr>
        <p:spPr>
          <a:xfrm>
            <a:off x="7384963" y="2218920"/>
            <a:ext cx="1353256" cy="707886"/>
          </a:xfrm>
          <a:prstGeom prst="rect">
            <a:avLst/>
          </a:prstGeom>
          <a:noFill/>
        </p:spPr>
        <p:txBody>
          <a:bodyPr wrap="none" rtlCol="0">
            <a:spAutoFit/>
          </a:bodyPr>
          <a:lstStyle/>
          <a:p>
            <a:r>
              <a:rPr lang="en-US" altLang="zh-CN" sz="4000" b="1" dirty="0">
                <a:latin typeface="Arial" panose="020B0604020202020204" pitchFamily="34" charset="0"/>
                <a:ea typeface="Times New Roman" charset="0"/>
                <a:cs typeface="Arial" panose="020B0604020202020204" pitchFamily="34" charset="0"/>
              </a:rPr>
              <a:t>…</a:t>
            </a:r>
            <a:r>
              <a:rPr lang="zh-CN" altLang="en-US" sz="4000" b="1" dirty="0">
                <a:latin typeface="Arial" panose="020B0604020202020204" pitchFamily="34" charset="0"/>
                <a:ea typeface="Times New Roman" charset="0"/>
                <a:cs typeface="Arial" panose="020B0604020202020204" pitchFamily="34" charset="0"/>
              </a:rPr>
              <a:t> </a:t>
            </a:r>
            <a:r>
              <a:rPr lang="en-US" altLang="zh-CN" sz="4000" b="1" dirty="0">
                <a:latin typeface="Arial" panose="020B0604020202020204" pitchFamily="34" charset="0"/>
                <a:ea typeface="Times New Roman" charset="0"/>
                <a:cs typeface="Arial" panose="020B0604020202020204" pitchFamily="34" charset="0"/>
              </a:rPr>
              <a:t>…</a:t>
            </a:r>
            <a:endParaRPr lang="en-US" sz="4000" b="1" dirty="0">
              <a:latin typeface="Arial" panose="020B0604020202020204" pitchFamily="34" charset="0"/>
              <a:ea typeface="Times New Roman" charset="0"/>
              <a:cs typeface="Arial" panose="020B0604020202020204" pitchFamily="34" charset="0"/>
            </a:endParaRPr>
          </a:p>
        </p:txBody>
      </p:sp>
      <p:sp>
        <p:nvSpPr>
          <p:cNvPr id="13" name="Rounded Rectangular Callout 12">
            <a:extLst>
              <a:ext uri="{FF2B5EF4-FFF2-40B4-BE49-F238E27FC236}">
                <a16:creationId xmlns:a16="http://schemas.microsoft.com/office/drawing/2014/main" id="{C5165D0E-624A-2740-AA30-01B0D572557A}"/>
              </a:ext>
            </a:extLst>
          </p:cNvPr>
          <p:cNvSpPr/>
          <p:nvPr/>
        </p:nvSpPr>
        <p:spPr>
          <a:xfrm>
            <a:off x="615575" y="3370757"/>
            <a:ext cx="5115378" cy="545944"/>
          </a:xfrm>
          <a:prstGeom prst="wedgeRoundRectCallout">
            <a:avLst>
              <a:gd name="adj1" fmla="val -39585"/>
              <a:gd name="adj2" fmla="val -139655"/>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A</a:t>
            </a:r>
            <a:r>
              <a:rPr lang="zh-CN" altLang="en-US" b="1" dirty="0">
                <a:solidFill>
                  <a:schemeClr val="bg1"/>
                </a:solidFill>
              </a:rPr>
              <a:t> </a:t>
            </a:r>
            <a:r>
              <a:rPr lang="en-US" altLang="zh-CN" b="1" dirty="0">
                <a:solidFill>
                  <a:schemeClr val="bg1"/>
                </a:solidFill>
              </a:rPr>
              <a:t>number</a:t>
            </a:r>
            <a:r>
              <a:rPr lang="zh-CN" altLang="en-US" b="1" dirty="0">
                <a:solidFill>
                  <a:schemeClr val="bg1"/>
                </a:solidFill>
              </a:rPr>
              <a:t> </a:t>
            </a:r>
            <a:r>
              <a:rPr lang="en-US" altLang="zh-CN" b="1" dirty="0">
                <a:solidFill>
                  <a:schemeClr val="bg1"/>
                </a:solidFill>
              </a:rPr>
              <a:t>of</a:t>
            </a:r>
            <a:r>
              <a:rPr lang="zh-CN" altLang="en-US" b="1" dirty="0">
                <a:solidFill>
                  <a:schemeClr val="bg1"/>
                </a:solidFill>
              </a:rPr>
              <a:t> </a:t>
            </a:r>
            <a:r>
              <a:rPr lang="en-US" altLang="zh-CN" b="1" dirty="0">
                <a:solidFill>
                  <a:schemeClr val="bg1"/>
                </a:solidFill>
              </a:rPr>
              <a:t>papers</a:t>
            </a:r>
            <a:r>
              <a:rPr lang="zh-CN" altLang="en-US" b="1" dirty="0">
                <a:solidFill>
                  <a:schemeClr val="bg1"/>
                </a:solidFill>
              </a:rPr>
              <a:t> </a:t>
            </a:r>
            <a:r>
              <a:rPr lang="en-US" altLang="zh-CN" b="1" dirty="0">
                <a:solidFill>
                  <a:schemeClr val="bg1"/>
                </a:solidFill>
              </a:rPr>
              <a:t>are</a:t>
            </a:r>
            <a:r>
              <a:rPr lang="zh-CN" altLang="en-US" b="1" dirty="0">
                <a:solidFill>
                  <a:schemeClr val="bg1"/>
                </a:solidFill>
              </a:rPr>
              <a:t> </a:t>
            </a:r>
            <a:r>
              <a:rPr lang="en-US" altLang="zh-CN" b="1" dirty="0">
                <a:solidFill>
                  <a:schemeClr val="bg1"/>
                </a:solidFill>
              </a:rPr>
              <a:t>on</a:t>
            </a:r>
            <a:r>
              <a:rPr lang="zh-CN" altLang="en-US" b="1" dirty="0">
                <a:solidFill>
                  <a:schemeClr val="bg1"/>
                </a:solidFill>
              </a:rPr>
              <a:t> </a:t>
            </a:r>
            <a:r>
              <a:rPr lang="en-US" altLang="zh-CN" b="1" dirty="0">
                <a:solidFill>
                  <a:schemeClr val="bg1"/>
                </a:solidFill>
              </a:rPr>
              <a:t>their</a:t>
            </a:r>
            <a:r>
              <a:rPr lang="zh-CN" altLang="en-US" b="1" dirty="0">
                <a:solidFill>
                  <a:schemeClr val="bg1"/>
                </a:solidFill>
              </a:rPr>
              <a:t> </a:t>
            </a:r>
            <a:r>
              <a:rPr lang="en-US" altLang="zh-CN" b="1" dirty="0">
                <a:solidFill>
                  <a:schemeClr val="bg1"/>
                </a:solidFill>
              </a:rPr>
              <a:t>way</a:t>
            </a:r>
            <a:endParaRPr lang="en-US" b="1" dirty="0">
              <a:solidFill>
                <a:schemeClr val="bg1"/>
              </a:solidFill>
            </a:endParaRPr>
          </a:p>
        </p:txBody>
      </p:sp>
      <p:grpSp>
        <p:nvGrpSpPr>
          <p:cNvPr id="14" name="Group 13">
            <a:extLst>
              <a:ext uri="{FF2B5EF4-FFF2-40B4-BE49-F238E27FC236}">
                <a16:creationId xmlns:a16="http://schemas.microsoft.com/office/drawing/2014/main" id="{B937BB38-2B33-D04F-9FF5-9471BB0031AC}"/>
              </a:ext>
            </a:extLst>
          </p:cNvPr>
          <p:cNvGrpSpPr/>
          <p:nvPr/>
        </p:nvGrpSpPr>
        <p:grpSpPr>
          <a:xfrm>
            <a:off x="1547664" y="3916701"/>
            <a:ext cx="6066568" cy="2836802"/>
            <a:chOff x="1330388" y="4149080"/>
            <a:chExt cx="6066568" cy="2836802"/>
          </a:xfrm>
        </p:grpSpPr>
        <p:sp>
          <p:nvSpPr>
            <p:cNvPr id="15" name="Triangle 14">
              <a:extLst>
                <a:ext uri="{FF2B5EF4-FFF2-40B4-BE49-F238E27FC236}">
                  <a16:creationId xmlns:a16="http://schemas.microsoft.com/office/drawing/2014/main" id="{3672DEA6-AAED-0D4D-B219-BF2B102AC780}"/>
                </a:ext>
              </a:extLst>
            </p:cNvPr>
            <p:cNvSpPr/>
            <p:nvPr/>
          </p:nvSpPr>
          <p:spPr>
            <a:xfrm>
              <a:off x="3149508" y="4581128"/>
              <a:ext cx="2304256" cy="1986428"/>
            </a:xfrm>
            <a:prstGeom prst="triangle">
              <a:avLst/>
            </a:prstGeom>
            <a:ln>
              <a:solidFill>
                <a:schemeClr val="tx1">
                  <a:lumMod val="50000"/>
                  <a:lumOff val="50000"/>
                </a:schemeClr>
              </a:solidFill>
              <a:headEnd type="none" w="med" len="med"/>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FD11F6C2-565D-514B-9BBA-17F08632A777}"/>
                </a:ext>
              </a:extLst>
            </p:cNvPr>
            <p:cNvCxnSpPr>
              <a:cxnSpLocks/>
            </p:cNvCxnSpPr>
            <p:nvPr/>
          </p:nvCxnSpPr>
          <p:spPr>
            <a:xfrm flipV="1">
              <a:off x="4301636" y="4691289"/>
              <a:ext cx="0" cy="119878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84BBC9C-47C2-2A47-B61E-811A7AD2D5C0}"/>
                </a:ext>
              </a:extLst>
            </p:cNvPr>
            <p:cNvCxnSpPr>
              <a:cxnSpLocks/>
            </p:cNvCxnSpPr>
            <p:nvPr/>
          </p:nvCxnSpPr>
          <p:spPr>
            <a:xfrm flipH="1">
              <a:off x="3213132" y="5890072"/>
              <a:ext cx="1088504"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BD9924A-2572-9C43-BB80-B6D1286302DB}"/>
                </a:ext>
              </a:extLst>
            </p:cNvPr>
            <p:cNvCxnSpPr>
              <a:cxnSpLocks/>
            </p:cNvCxnSpPr>
            <p:nvPr/>
          </p:nvCxnSpPr>
          <p:spPr>
            <a:xfrm>
              <a:off x="4301636" y="5890072"/>
              <a:ext cx="1080120"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19ED4650-C71B-6644-BBE4-83DC5ABCDD59}"/>
                </a:ext>
              </a:extLst>
            </p:cNvPr>
            <p:cNvSpPr/>
            <p:nvPr/>
          </p:nvSpPr>
          <p:spPr>
            <a:xfrm>
              <a:off x="3563471" y="4149080"/>
              <a:ext cx="1409360"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Difficulty</a:t>
              </a:r>
              <a:endParaRPr lang="en-US" dirty="0">
                <a:solidFill>
                  <a:srgbClr val="4F81BA"/>
                </a:solidFill>
              </a:endParaRPr>
            </a:p>
          </p:txBody>
        </p:sp>
        <p:sp>
          <p:nvSpPr>
            <p:cNvPr id="20" name="Rectangle 19">
              <a:extLst>
                <a:ext uri="{FF2B5EF4-FFF2-40B4-BE49-F238E27FC236}">
                  <a16:creationId xmlns:a16="http://schemas.microsoft.com/office/drawing/2014/main" id="{049B9DE2-813A-CC47-9528-761E660ACA7F}"/>
                </a:ext>
              </a:extLst>
            </p:cNvPr>
            <p:cNvSpPr/>
            <p:nvPr/>
          </p:nvSpPr>
          <p:spPr>
            <a:xfrm>
              <a:off x="1330388" y="6524216"/>
              <a:ext cx="1819729"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Productivity</a:t>
              </a:r>
              <a:endParaRPr lang="en-US" dirty="0">
                <a:solidFill>
                  <a:srgbClr val="4F81BA"/>
                </a:solidFill>
              </a:endParaRPr>
            </a:p>
          </p:txBody>
        </p:sp>
        <p:sp>
          <p:nvSpPr>
            <p:cNvPr id="21" name="Rectangle 20">
              <a:extLst>
                <a:ext uri="{FF2B5EF4-FFF2-40B4-BE49-F238E27FC236}">
                  <a16:creationId xmlns:a16="http://schemas.microsoft.com/office/drawing/2014/main" id="{BD538030-C71B-BC42-AA14-9B53E0EA7030}"/>
                </a:ext>
              </a:extLst>
            </p:cNvPr>
            <p:cNvSpPr/>
            <p:nvPr/>
          </p:nvSpPr>
          <p:spPr>
            <a:xfrm>
              <a:off x="5543564" y="6524217"/>
              <a:ext cx="1853392"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Competition</a:t>
              </a:r>
              <a:endParaRPr lang="en-US" dirty="0">
                <a:solidFill>
                  <a:srgbClr val="4F81BA"/>
                </a:solidFill>
              </a:endParaRPr>
            </a:p>
          </p:txBody>
        </p:sp>
        <p:sp>
          <p:nvSpPr>
            <p:cNvPr id="22" name="Freeform 21">
              <a:extLst>
                <a:ext uri="{FF2B5EF4-FFF2-40B4-BE49-F238E27FC236}">
                  <a16:creationId xmlns:a16="http://schemas.microsoft.com/office/drawing/2014/main" id="{E32B7C5A-218D-2147-8406-592B73B4AF22}"/>
                </a:ext>
              </a:extLst>
            </p:cNvPr>
            <p:cNvSpPr/>
            <p:nvPr/>
          </p:nvSpPr>
          <p:spPr>
            <a:xfrm>
              <a:off x="3563472" y="5021866"/>
              <a:ext cx="807018" cy="1304365"/>
            </a:xfrm>
            <a:custGeom>
              <a:avLst/>
              <a:gdLst>
                <a:gd name="connsiteX0" fmla="*/ 753035 w 1008529"/>
                <a:gd name="connsiteY0" fmla="*/ 0 h 1304365"/>
                <a:gd name="connsiteX1" fmla="*/ 0 w 1008529"/>
                <a:gd name="connsiteY1" fmla="*/ 1304365 h 1304365"/>
                <a:gd name="connsiteX2" fmla="*/ 1008529 w 1008529"/>
                <a:gd name="connsiteY2" fmla="*/ 1021976 h 1304365"/>
                <a:gd name="connsiteX3" fmla="*/ 753035 w 1008529"/>
                <a:gd name="connsiteY3" fmla="*/ 0 h 1304365"/>
                <a:gd name="connsiteX0" fmla="*/ 753035 w 1602889"/>
                <a:gd name="connsiteY0" fmla="*/ 0 h 1376306"/>
                <a:gd name="connsiteX1" fmla="*/ 0 w 1602889"/>
                <a:gd name="connsiteY1" fmla="*/ 1304365 h 1376306"/>
                <a:gd name="connsiteX2" fmla="*/ 1602889 w 1602889"/>
                <a:gd name="connsiteY2" fmla="*/ 1376306 h 1376306"/>
                <a:gd name="connsiteX3" fmla="*/ 753035 w 1602889"/>
                <a:gd name="connsiteY3" fmla="*/ 0 h 1376306"/>
                <a:gd name="connsiteX0" fmla="*/ 753035 w 1420009"/>
                <a:gd name="connsiteY0" fmla="*/ 0 h 1304365"/>
                <a:gd name="connsiteX1" fmla="*/ 0 w 1420009"/>
                <a:gd name="connsiteY1" fmla="*/ 1304365 h 1304365"/>
                <a:gd name="connsiteX2" fmla="*/ 1420009 w 1420009"/>
                <a:gd name="connsiteY2" fmla="*/ 1284866 h 1304365"/>
                <a:gd name="connsiteX3" fmla="*/ 753035 w 1420009"/>
                <a:gd name="connsiteY3" fmla="*/ 0 h 1304365"/>
                <a:gd name="connsiteX0" fmla="*/ 753035 w 757857"/>
                <a:gd name="connsiteY0" fmla="*/ 0 h 1304365"/>
                <a:gd name="connsiteX1" fmla="*/ 0 w 757857"/>
                <a:gd name="connsiteY1" fmla="*/ 1304365 h 1304365"/>
                <a:gd name="connsiteX2" fmla="*/ 757857 w 757857"/>
                <a:gd name="connsiteY2" fmla="*/ 895983 h 1304365"/>
                <a:gd name="connsiteX3" fmla="*/ 753035 w 757857"/>
                <a:gd name="connsiteY3" fmla="*/ 0 h 1304365"/>
                <a:gd name="connsiteX0" fmla="*/ 753035 w 807018"/>
                <a:gd name="connsiteY0" fmla="*/ 0 h 1304365"/>
                <a:gd name="connsiteX1" fmla="*/ 0 w 807018"/>
                <a:gd name="connsiteY1" fmla="*/ 1304365 h 1304365"/>
                <a:gd name="connsiteX2" fmla="*/ 807018 w 807018"/>
                <a:gd name="connsiteY2" fmla="*/ 915648 h 1304365"/>
                <a:gd name="connsiteX3" fmla="*/ 753035 w 807018"/>
                <a:gd name="connsiteY3" fmla="*/ 0 h 1304365"/>
              </a:gdLst>
              <a:ahLst/>
              <a:cxnLst>
                <a:cxn ang="0">
                  <a:pos x="connsiteX0" y="connsiteY0"/>
                </a:cxn>
                <a:cxn ang="0">
                  <a:pos x="connsiteX1" y="connsiteY1"/>
                </a:cxn>
                <a:cxn ang="0">
                  <a:pos x="connsiteX2" y="connsiteY2"/>
                </a:cxn>
                <a:cxn ang="0">
                  <a:pos x="connsiteX3" y="connsiteY3"/>
                </a:cxn>
              </a:cxnLst>
              <a:rect l="l" t="t" r="r" b="b"/>
              <a:pathLst>
                <a:path w="807018" h="1304365">
                  <a:moveTo>
                    <a:pt x="753035" y="0"/>
                  </a:moveTo>
                  <a:lnTo>
                    <a:pt x="0" y="1304365"/>
                  </a:lnTo>
                  <a:lnTo>
                    <a:pt x="807018" y="915648"/>
                  </a:lnTo>
                  <a:cubicBezTo>
                    <a:pt x="805411" y="616987"/>
                    <a:pt x="754642" y="298661"/>
                    <a:pt x="753035" y="0"/>
                  </a:cubicBezTo>
                  <a:close/>
                </a:path>
              </a:pathLst>
            </a:custGeom>
            <a:solidFill>
              <a:srgbClr val="0070C0">
                <a:alpha val="4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3" name="Straight Arrow Connector 22">
            <a:extLst>
              <a:ext uri="{FF2B5EF4-FFF2-40B4-BE49-F238E27FC236}">
                <a16:creationId xmlns:a16="http://schemas.microsoft.com/office/drawing/2014/main" id="{398BA3A0-6EC9-7B49-AC41-8EA1AB39EB42}"/>
              </a:ext>
            </a:extLst>
          </p:cNvPr>
          <p:cNvCxnSpPr>
            <a:cxnSpLocks/>
          </p:cNvCxnSpPr>
          <p:nvPr/>
        </p:nvCxnSpPr>
        <p:spPr>
          <a:xfrm flipV="1">
            <a:off x="4565928" y="5177067"/>
            <a:ext cx="1105112" cy="475748"/>
          </a:xfrm>
          <a:prstGeom prst="straightConnector1">
            <a:avLst/>
          </a:prstGeom>
          <a:ln>
            <a:solidFill>
              <a:schemeClr val="tx1"/>
            </a:solidFill>
            <a:prstDash val="sysDot"/>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BF6790A2-F5A9-484F-B752-93ADDC686A96}"/>
              </a:ext>
            </a:extLst>
          </p:cNvPr>
          <p:cNvSpPr/>
          <p:nvPr/>
        </p:nvSpPr>
        <p:spPr>
          <a:xfrm>
            <a:off x="5315636" y="4618314"/>
            <a:ext cx="2689134" cy="461665"/>
          </a:xfrm>
          <a:prstGeom prst="rect">
            <a:avLst/>
          </a:prstGeom>
        </p:spPr>
        <p:txBody>
          <a:bodyPr wrap="none">
            <a:spAutoFit/>
          </a:bodyPr>
          <a:lstStyle/>
          <a:p>
            <a:r>
              <a:rPr lang="en-US" altLang="zh-CN" b="1" dirty="0">
                <a:solidFill>
                  <a:srgbClr val="00B050"/>
                </a:solidFill>
                <a:latin typeface="Corbel" charset="0"/>
                <a:ea typeface="Corbel" charset="0"/>
                <a:cs typeface="Corbel" charset="0"/>
              </a:rPr>
              <a:t>Just</a:t>
            </a:r>
            <a:r>
              <a:rPr lang="zh-CN" altLang="en-US" b="1" dirty="0">
                <a:solidFill>
                  <a:srgbClr val="00B050"/>
                </a:solidFill>
                <a:latin typeface="Corbel" charset="0"/>
                <a:ea typeface="Corbel" charset="0"/>
                <a:cs typeface="Corbel" charset="0"/>
              </a:rPr>
              <a:t> </a:t>
            </a:r>
            <a:r>
              <a:rPr lang="en-US" altLang="zh-CN" b="1" dirty="0">
                <a:solidFill>
                  <a:srgbClr val="00B050"/>
                </a:solidFill>
                <a:latin typeface="Corbel" charset="0"/>
                <a:ea typeface="Corbel" charset="0"/>
                <a:cs typeface="Corbel" charset="0"/>
              </a:rPr>
              <a:t>us</a:t>
            </a:r>
            <a:r>
              <a:rPr lang="zh-CN" altLang="en-US" b="1" dirty="0">
                <a:solidFill>
                  <a:srgbClr val="00B050"/>
                </a:solidFill>
                <a:latin typeface="Corbel" charset="0"/>
                <a:ea typeface="Corbel" charset="0"/>
                <a:cs typeface="Corbel" charset="0"/>
              </a:rPr>
              <a:t> </a:t>
            </a:r>
            <a:r>
              <a:rPr lang="en-US" altLang="zh-CN" b="1" dirty="0">
                <a:solidFill>
                  <a:srgbClr val="00B050"/>
                </a:solidFill>
                <a:latin typeface="Corbel" charset="0"/>
                <a:ea typeface="Corbel" charset="0"/>
                <a:cs typeface="Corbel" charset="0"/>
              </a:rPr>
              <a:t>right</a:t>
            </a:r>
            <a:r>
              <a:rPr lang="zh-CN" altLang="en-US" b="1" dirty="0">
                <a:solidFill>
                  <a:srgbClr val="00B050"/>
                </a:solidFill>
                <a:latin typeface="Corbel" charset="0"/>
                <a:ea typeface="Corbel" charset="0"/>
                <a:cs typeface="Corbel" charset="0"/>
              </a:rPr>
              <a:t> </a:t>
            </a:r>
            <a:r>
              <a:rPr lang="en-US" altLang="zh-CN" b="1" dirty="0">
                <a:solidFill>
                  <a:srgbClr val="00B050"/>
                </a:solidFill>
                <a:latin typeface="Corbel" charset="0"/>
                <a:ea typeface="Corbel" charset="0"/>
                <a:cs typeface="Corbel" charset="0"/>
              </a:rPr>
              <a:t>now…</a:t>
            </a:r>
            <a:endParaRPr lang="en-US" dirty="0">
              <a:solidFill>
                <a:srgbClr val="00B050"/>
              </a:solidFill>
            </a:endParaRPr>
          </a:p>
        </p:txBody>
      </p:sp>
      <p:sp>
        <p:nvSpPr>
          <p:cNvPr id="26" name="Rectangle 25">
            <a:extLst>
              <a:ext uri="{FF2B5EF4-FFF2-40B4-BE49-F238E27FC236}">
                <a16:creationId xmlns:a16="http://schemas.microsoft.com/office/drawing/2014/main" id="{C0E682E3-81CE-F348-B4DD-F9123407F491}"/>
              </a:ext>
            </a:extLst>
          </p:cNvPr>
          <p:cNvSpPr/>
          <p:nvPr/>
        </p:nvSpPr>
        <p:spPr>
          <a:xfrm>
            <a:off x="310569" y="4608671"/>
            <a:ext cx="3462807" cy="584775"/>
          </a:xfrm>
          <a:prstGeom prst="rect">
            <a:avLst/>
          </a:prstGeom>
        </p:spPr>
        <p:txBody>
          <a:bodyPr wrap="none">
            <a:spAutoFit/>
          </a:bodyPr>
          <a:lstStyle/>
          <a:p>
            <a:r>
              <a:rPr lang="en-US" altLang="zh-CN" sz="3200" b="1" dirty="0">
                <a:solidFill>
                  <a:srgbClr val="FF0000"/>
                </a:solidFill>
              </a:rPr>
              <a:t>Follow</a:t>
            </a:r>
            <a:r>
              <a:rPr lang="zh-CN" altLang="en-US" sz="3200" b="1" dirty="0">
                <a:solidFill>
                  <a:srgbClr val="FF0000"/>
                </a:solidFill>
              </a:rPr>
              <a:t> </a:t>
            </a:r>
            <a:r>
              <a:rPr lang="en-US" altLang="zh-CN" sz="3200" b="1" dirty="0">
                <a:solidFill>
                  <a:srgbClr val="FF0000"/>
                </a:solidFill>
              </a:rPr>
              <a:t>our</a:t>
            </a:r>
            <a:r>
              <a:rPr lang="zh-CN" altLang="en-US" sz="3200" b="1" dirty="0">
                <a:solidFill>
                  <a:srgbClr val="FF0000"/>
                </a:solidFill>
              </a:rPr>
              <a:t> </a:t>
            </a:r>
            <a:r>
              <a:rPr lang="en-US" altLang="zh-CN" sz="3200" b="1" dirty="0">
                <a:solidFill>
                  <a:srgbClr val="FF0000"/>
                </a:solidFill>
              </a:rPr>
              <a:t>work!</a:t>
            </a:r>
            <a:endParaRPr lang="en-US" sz="3200" b="1" dirty="0">
              <a:solidFill>
                <a:srgbClr val="FF0000"/>
              </a:solidFill>
            </a:endParaRPr>
          </a:p>
        </p:txBody>
      </p:sp>
    </p:spTree>
    <p:extLst>
      <p:ext uri="{BB962C8B-B14F-4D97-AF65-F5344CB8AC3E}">
        <p14:creationId xmlns:p14="http://schemas.microsoft.com/office/powerpoint/2010/main" val="822325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8DE1F212-E36A-6C44-B33E-31147482829D}" type="slidenum">
              <a:rPr lang="en-US" smtClean="0"/>
              <a:pPr>
                <a:defRPr/>
              </a:pPr>
              <a:t>157</a:t>
            </a:fld>
            <a:endParaRPr lang="en-US" dirty="0"/>
          </a:p>
        </p:txBody>
      </p:sp>
      <p:sp>
        <p:nvSpPr>
          <p:cNvPr id="8" name="矩形 7"/>
          <p:cNvSpPr/>
          <p:nvPr/>
        </p:nvSpPr>
        <p:spPr>
          <a:xfrm>
            <a:off x="467544" y="5227459"/>
            <a:ext cx="4932040" cy="1077218"/>
          </a:xfrm>
          <a:prstGeom prst="rect">
            <a:avLst/>
          </a:prstGeom>
        </p:spPr>
        <p:txBody>
          <a:bodyPr wrap="square">
            <a:spAutoFit/>
          </a:bodyPr>
          <a:lstStyle/>
          <a:p>
            <a:r>
              <a:rPr lang="en-US" b="1" dirty="0">
                <a:latin typeface="Corbel" charset="0"/>
                <a:ea typeface="Corbel" charset="0"/>
                <a:cs typeface="Corbel" charset="0"/>
              </a:rPr>
              <a:t>Contact Info:</a:t>
            </a:r>
          </a:p>
          <a:p>
            <a:r>
              <a:rPr lang="en-US" sz="2000" dirty="0">
                <a:latin typeface="Corbel" charset="0"/>
                <a:ea typeface="Corbel" charset="0"/>
                <a:cs typeface="Corbel" charset="0"/>
              </a:rPr>
              <a:t>Email: </a:t>
            </a:r>
            <a:r>
              <a:rPr lang="en-US" sz="2000" dirty="0">
                <a:solidFill>
                  <a:schemeClr val="tx2">
                    <a:lumMod val="75000"/>
                  </a:schemeClr>
                </a:solidFill>
                <a:latin typeface="Corbel" charset="0"/>
                <a:ea typeface="Corbel" charset="0"/>
                <a:cs typeface="Corbel" charset="0"/>
                <a:hlinkClick r:id="rId3"/>
              </a:rPr>
              <a:t>yanda@</a:t>
            </a:r>
            <a:r>
              <a:rPr lang="en-US" altLang="zh-CN" sz="2000" dirty="0">
                <a:solidFill>
                  <a:schemeClr val="tx2">
                    <a:lumMod val="75000"/>
                  </a:schemeClr>
                </a:solidFill>
                <a:latin typeface="Corbel" charset="0"/>
                <a:ea typeface="Corbel" charset="0"/>
                <a:cs typeface="Corbel" charset="0"/>
                <a:hlinkClick r:id="rId3"/>
              </a:rPr>
              <a:t>uab.edu</a:t>
            </a:r>
            <a:endParaRPr lang="en-US" sz="2000" dirty="0">
              <a:solidFill>
                <a:schemeClr val="tx2">
                  <a:lumMod val="75000"/>
                </a:schemeClr>
              </a:solidFill>
              <a:latin typeface="Corbel" charset="0"/>
              <a:ea typeface="Corbel" charset="0"/>
              <a:cs typeface="Corbel" charset="0"/>
            </a:endParaRPr>
          </a:p>
          <a:p>
            <a:r>
              <a:rPr lang="en-US" sz="2000" dirty="0">
                <a:latin typeface="Corbel" charset="0"/>
                <a:ea typeface="Corbel" charset="0"/>
                <a:cs typeface="Corbel" charset="0"/>
              </a:rPr>
              <a:t>Webpage: </a:t>
            </a:r>
            <a:r>
              <a:rPr lang="en-US" sz="2000" dirty="0">
                <a:latin typeface="Corbel" charset="0"/>
                <a:ea typeface="Corbel" charset="0"/>
                <a:cs typeface="Corbel" charset="0"/>
                <a:hlinkClick r:id="rId4"/>
              </a:rPr>
              <a:t>http://bit.ly/danielYan</a:t>
            </a:r>
            <a:endParaRPr lang="en-US" sz="2000" dirty="0">
              <a:solidFill>
                <a:schemeClr val="tx2">
                  <a:lumMod val="75000"/>
                </a:schemeClr>
              </a:solidFill>
              <a:latin typeface="Corbel" charset="0"/>
              <a:ea typeface="Corbel" charset="0"/>
              <a:cs typeface="Corbel" charset="0"/>
            </a:endParaRPr>
          </a:p>
        </p:txBody>
      </p:sp>
      <p:sp>
        <p:nvSpPr>
          <p:cNvPr id="10" name="矩形 9"/>
          <p:cNvSpPr/>
          <p:nvPr/>
        </p:nvSpPr>
        <p:spPr>
          <a:xfrm>
            <a:off x="480784" y="4437112"/>
            <a:ext cx="1797480" cy="646331"/>
          </a:xfrm>
          <a:prstGeom prst="rect">
            <a:avLst/>
          </a:prstGeom>
        </p:spPr>
        <p:txBody>
          <a:bodyPr wrap="none">
            <a:spAutoFit/>
          </a:bodyPr>
          <a:lstStyle/>
          <a:p>
            <a:r>
              <a:rPr lang="en-US" sz="3600" dirty="0">
                <a:latin typeface="Corbel" charset="0"/>
                <a:ea typeface="Corbel" charset="0"/>
                <a:cs typeface="Corbel" charset="0"/>
              </a:rPr>
              <a:t>YAN, Da</a:t>
            </a:r>
          </a:p>
        </p:txBody>
      </p:sp>
      <p:sp>
        <p:nvSpPr>
          <p:cNvPr id="11" name="Subtitle 8"/>
          <p:cNvSpPr txBox="1">
            <a:spLocks/>
          </p:cNvSpPr>
          <p:nvPr/>
        </p:nvSpPr>
        <p:spPr bwMode="auto">
          <a:xfrm>
            <a:off x="-6936" y="2868326"/>
            <a:ext cx="9144000" cy="1064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457200" rtl="0" eaLnBrk="0" fontAlgn="base" latinLnBrk="0" hangingPunct="0">
              <a:lnSpc>
                <a:spcPct val="100000"/>
              </a:lnSpc>
              <a:spcBef>
                <a:spcPts val="200"/>
              </a:spcBef>
              <a:spcAft>
                <a:spcPct val="0"/>
              </a:spcAft>
              <a:buClrTx/>
              <a:buSzTx/>
              <a:buFontTx/>
              <a:buNone/>
              <a:tabLst/>
              <a:defRPr/>
            </a:pPr>
            <a:r>
              <a:rPr kumimoji="0" lang="en-US" sz="4800" b="1" i="0" u="none" strike="noStrike" kern="1200" cap="none" spc="0" normalizeH="0" baseline="0" noProof="0" dirty="0">
                <a:ln>
                  <a:noFill/>
                </a:ln>
                <a:solidFill>
                  <a:srgbClr val="3366FF"/>
                </a:solidFill>
                <a:effectLst/>
                <a:uLnTx/>
                <a:uFillTx/>
                <a:latin typeface="+mn-lt"/>
                <a:ea typeface="Corbel" charset="0"/>
                <a:cs typeface="Corbel" charset="0"/>
              </a:rPr>
              <a:t>Thank</a:t>
            </a:r>
            <a:r>
              <a:rPr kumimoji="0" lang="en-US" sz="4800" b="1" i="0" u="none" strike="noStrike" kern="1200" cap="none" spc="0" normalizeH="0" noProof="0" dirty="0">
                <a:ln>
                  <a:noFill/>
                </a:ln>
                <a:solidFill>
                  <a:srgbClr val="3366FF"/>
                </a:solidFill>
                <a:effectLst/>
                <a:uLnTx/>
                <a:uFillTx/>
                <a:latin typeface="+mn-lt"/>
                <a:ea typeface="Corbel" charset="0"/>
                <a:cs typeface="Corbel" charset="0"/>
              </a:rPr>
              <a:t>s !</a:t>
            </a:r>
            <a:endParaRPr kumimoji="0" lang="en-US" sz="2800" b="1" i="1" u="none" strike="noStrike" kern="1200" cap="none" spc="0" normalizeH="0" baseline="0" noProof="0" dirty="0">
              <a:ln>
                <a:noFill/>
              </a:ln>
              <a:solidFill>
                <a:srgbClr val="FF0000"/>
              </a:solidFill>
              <a:effectLst/>
              <a:uLnTx/>
              <a:uFillTx/>
              <a:latin typeface="+mn-lt"/>
              <a:ea typeface="Corbel" charset="0"/>
              <a:cs typeface="Corbel" charset="0"/>
            </a:endParaRPr>
          </a:p>
        </p:txBody>
      </p:sp>
      <p:sp>
        <p:nvSpPr>
          <p:cNvPr id="2" name="TextBox 1"/>
          <p:cNvSpPr txBox="1"/>
          <p:nvPr/>
        </p:nvSpPr>
        <p:spPr>
          <a:xfrm>
            <a:off x="2692400" y="3175000"/>
            <a:ext cx="184731" cy="461665"/>
          </a:xfrm>
          <a:prstGeom prst="rect">
            <a:avLst/>
          </a:prstGeom>
          <a:noFill/>
        </p:spPr>
        <p:txBody>
          <a:bodyPr wrap="none" rtlCol="0">
            <a:spAutoFit/>
          </a:bodyPr>
          <a:lstStyle/>
          <a:p>
            <a:endParaRPr lang="en-US" dirty="0"/>
          </a:p>
        </p:txBody>
      </p:sp>
      <p:sp>
        <p:nvSpPr>
          <p:cNvPr id="12" name="矩形 7">
            <a:extLst>
              <a:ext uri="{FF2B5EF4-FFF2-40B4-BE49-F238E27FC236}">
                <a16:creationId xmlns:a16="http://schemas.microsoft.com/office/drawing/2014/main" id="{D2054685-EF1D-FE45-A7AD-8BF96FAAC782}"/>
              </a:ext>
            </a:extLst>
          </p:cNvPr>
          <p:cNvSpPr/>
          <p:nvPr/>
        </p:nvSpPr>
        <p:spPr>
          <a:xfrm>
            <a:off x="3641483" y="1275209"/>
            <a:ext cx="4932040" cy="1077218"/>
          </a:xfrm>
          <a:prstGeom prst="rect">
            <a:avLst/>
          </a:prstGeom>
        </p:spPr>
        <p:txBody>
          <a:bodyPr wrap="square">
            <a:spAutoFit/>
          </a:bodyPr>
          <a:lstStyle/>
          <a:p>
            <a:pPr algn="r"/>
            <a:r>
              <a:rPr lang="en-US" b="1" dirty="0">
                <a:latin typeface="Corbel" charset="0"/>
                <a:ea typeface="Corbel" charset="0"/>
                <a:cs typeface="Corbel" charset="0"/>
              </a:rPr>
              <a:t>Contact Info:</a:t>
            </a:r>
          </a:p>
          <a:p>
            <a:pPr algn="r"/>
            <a:r>
              <a:rPr lang="en-US" sz="2000" dirty="0">
                <a:latin typeface="Corbel" charset="0"/>
                <a:ea typeface="Corbel" charset="0"/>
                <a:cs typeface="Corbel" charset="0"/>
              </a:rPr>
              <a:t>Email: </a:t>
            </a:r>
            <a:r>
              <a:rPr lang="en-US" altLang="zh-CN" sz="2000" dirty="0">
                <a:solidFill>
                  <a:schemeClr val="tx2">
                    <a:lumMod val="75000"/>
                  </a:schemeClr>
                </a:solidFill>
                <a:latin typeface="Corbel" charset="0"/>
                <a:ea typeface="Corbel" charset="0"/>
                <a:cs typeface="Corbel" charset="0"/>
                <a:hlinkClick r:id="rId5"/>
              </a:rPr>
              <a:t>guimuguo</a:t>
            </a:r>
            <a:r>
              <a:rPr lang="en-US" sz="2000" dirty="0">
                <a:solidFill>
                  <a:schemeClr val="tx2">
                    <a:lumMod val="75000"/>
                  </a:schemeClr>
                </a:solidFill>
                <a:latin typeface="Corbel" charset="0"/>
                <a:ea typeface="Corbel" charset="0"/>
                <a:cs typeface="Corbel" charset="0"/>
                <a:hlinkClick r:id="rId5"/>
              </a:rPr>
              <a:t>@</a:t>
            </a:r>
            <a:r>
              <a:rPr lang="en-US" altLang="zh-CN" sz="2000" dirty="0">
                <a:solidFill>
                  <a:schemeClr val="tx2">
                    <a:lumMod val="75000"/>
                  </a:schemeClr>
                </a:solidFill>
                <a:latin typeface="Corbel" charset="0"/>
                <a:ea typeface="Corbel" charset="0"/>
                <a:cs typeface="Corbel" charset="0"/>
                <a:hlinkClick r:id="rId5"/>
              </a:rPr>
              <a:t>uab.edu</a:t>
            </a:r>
            <a:endParaRPr lang="en-US" sz="2000" dirty="0">
              <a:solidFill>
                <a:schemeClr val="tx2">
                  <a:lumMod val="75000"/>
                </a:schemeClr>
              </a:solidFill>
              <a:latin typeface="Corbel" charset="0"/>
              <a:ea typeface="Corbel" charset="0"/>
              <a:cs typeface="Corbel" charset="0"/>
            </a:endParaRPr>
          </a:p>
          <a:p>
            <a:pPr algn="r"/>
            <a:r>
              <a:rPr lang="en-US" sz="2000" dirty="0">
                <a:latin typeface="Corbel" charset="0"/>
                <a:ea typeface="Corbel" charset="0"/>
                <a:cs typeface="Corbel" charset="0"/>
              </a:rPr>
              <a:t>Webpage</a:t>
            </a:r>
            <a:r>
              <a:rPr lang="en-US" altLang="zh-CN" sz="2000" dirty="0">
                <a:latin typeface="Corbel" charset="0"/>
                <a:ea typeface="Corbel" charset="0"/>
                <a:cs typeface="Corbel" charset="0"/>
              </a:rPr>
              <a:t>:</a:t>
            </a:r>
            <a:r>
              <a:rPr lang="zh-CN" altLang="en-US" sz="2000" dirty="0">
                <a:latin typeface="Corbel" charset="0"/>
                <a:ea typeface="Corbel" charset="0"/>
                <a:cs typeface="Corbel" charset="0"/>
              </a:rPr>
              <a:t> </a:t>
            </a:r>
            <a:r>
              <a:rPr lang="en-US" altLang="zh-CN" sz="2000" dirty="0">
                <a:latin typeface="Corbel" charset="0"/>
                <a:ea typeface="Corbel" charset="0"/>
                <a:cs typeface="Corbel" charset="0"/>
                <a:hlinkClick r:id="rId6"/>
              </a:rPr>
              <a:t>https://guimuguo.github.io/</a:t>
            </a:r>
            <a:endParaRPr lang="en-US" sz="2000" dirty="0">
              <a:solidFill>
                <a:schemeClr val="tx2">
                  <a:lumMod val="75000"/>
                </a:schemeClr>
              </a:solidFill>
              <a:latin typeface="Corbel" charset="0"/>
              <a:ea typeface="Corbel" charset="0"/>
              <a:cs typeface="Corbel" charset="0"/>
            </a:endParaRPr>
          </a:p>
        </p:txBody>
      </p:sp>
      <p:sp>
        <p:nvSpPr>
          <p:cNvPr id="13" name="矩形 9">
            <a:extLst>
              <a:ext uri="{FF2B5EF4-FFF2-40B4-BE49-F238E27FC236}">
                <a16:creationId xmlns:a16="http://schemas.microsoft.com/office/drawing/2014/main" id="{F5EE73AF-96B1-B545-B59C-C6BD172D1946}"/>
              </a:ext>
            </a:extLst>
          </p:cNvPr>
          <p:cNvSpPr/>
          <p:nvPr/>
        </p:nvSpPr>
        <p:spPr>
          <a:xfrm>
            <a:off x="5970637" y="520286"/>
            <a:ext cx="2599943" cy="646331"/>
          </a:xfrm>
          <a:prstGeom prst="rect">
            <a:avLst/>
          </a:prstGeom>
        </p:spPr>
        <p:txBody>
          <a:bodyPr wrap="none">
            <a:spAutoFit/>
          </a:bodyPr>
          <a:lstStyle/>
          <a:p>
            <a:pPr algn="r"/>
            <a:r>
              <a:rPr lang="en-US" altLang="zh-CN" sz="3600" dirty="0">
                <a:latin typeface="Corbel" charset="0"/>
                <a:ea typeface="Corbel" charset="0"/>
                <a:cs typeface="Corbel" charset="0"/>
              </a:rPr>
              <a:t>GUO</a:t>
            </a:r>
            <a:r>
              <a:rPr lang="en-US" sz="3600" dirty="0">
                <a:latin typeface="Corbel" charset="0"/>
                <a:ea typeface="Corbel" charset="0"/>
                <a:cs typeface="Corbel" charset="0"/>
              </a:rPr>
              <a:t>, </a:t>
            </a:r>
            <a:r>
              <a:rPr lang="en-US" altLang="zh-CN" sz="3600" dirty="0" err="1">
                <a:latin typeface="Corbel" charset="0"/>
                <a:ea typeface="Corbel" charset="0"/>
                <a:cs typeface="Corbel" charset="0"/>
              </a:rPr>
              <a:t>Guimu</a:t>
            </a:r>
            <a:endParaRPr lang="en-US" sz="3600" dirty="0">
              <a:latin typeface="Corbel" charset="0"/>
              <a:ea typeface="Corbel" charset="0"/>
              <a:cs typeface="Corbel" charset="0"/>
            </a:endParaRPr>
          </a:p>
        </p:txBody>
      </p:sp>
      <p:pic>
        <p:nvPicPr>
          <p:cNvPr id="6" name="Picture 5">
            <a:extLst>
              <a:ext uri="{FF2B5EF4-FFF2-40B4-BE49-F238E27FC236}">
                <a16:creationId xmlns:a16="http://schemas.microsoft.com/office/drawing/2014/main" id="{6EAF12E6-669E-674B-B89F-E065B12B9268}"/>
              </a:ext>
            </a:extLst>
          </p:cNvPr>
          <p:cNvPicPr>
            <a:picLocks noChangeAspect="1"/>
          </p:cNvPicPr>
          <p:nvPr/>
        </p:nvPicPr>
        <p:blipFill>
          <a:blip r:embed="rId7"/>
          <a:stretch>
            <a:fillRect/>
          </a:stretch>
        </p:blipFill>
        <p:spPr>
          <a:xfrm>
            <a:off x="4427984" y="605099"/>
            <a:ext cx="1002339" cy="1002339"/>
          </a:xfrm>
          <a:prstGeom prst="rect">
            <a:avLst/>
          </a:prstGeom>
        </p:spPr>
      </p:pic>
      <p:pic>
        <p:nvPicPr>
          <p:cNvPr id="7" name="Picture 6">
            <a:extLst>
              <a:ext uri="{FF2B5EF4-FFF2-40B4-BE49-F238E27FC236}">
                <a16:creationId xmlns:a16="http://schemas.microsoft.com/office/drawing/2014/main" id="{AA91EC4C-D6F8-EE4B-9FB0-9083C7AAF28D}"/>
              </a:ext>
            </a:extLst>
          </p:cNvPr>
          <p:cNvPicPr>
            <a:picLocks noChangeAspect="1"/>
          </p:cNvPicPr>
          <p:nvPr/>
        </p:nvPicPr>
        <p:blipFill>
          <a:blip r:embed="rId8"/>
          <a:stretch>
            <a:fillRect/>
          </a:stretch>
        </p:blipFill>
        <p:spPr>
          <a:xfrm rot="5400000" flipV="1">
            <a:off x="4297143" y="5380454"/>
            <a:ext cx="633595" cy="936104"/>
          </a:xfrm>
          <a:prstGeom prst="rect">
            <a:avLst/>
          </a:prstGeom>
        </p:spPr>
      </p:pic>
      <p:pic>
        <p:nvPicPr>
          <p:cNvPr id="5" name="Picture 4">
            <a:extLst>
              <a:ext uri="{FF2B5EF4-FFF2-40B4-BE49-F238E27FC236}">
                <a16:creationId xmlns:a16="http://schemas.microsoft.com/office/drawing/2014/main" id="{68500B93-3394-D14F-ADF7-1A79AA89259E}"/>
              </a:ext>
            </a:extLst>
          </p:cNvPr>
          <p:cNvPicPr>
            <a:picLocks noChangeAspect="1"/>
          </p:cNvPicPr>
          <p:nvPr/>
        </p:nvPicPr>
        <p:blipFill>
          <a:blip r:embed="rId9"/>
          <a:stretch>
            <a:fillRect/>
          </a:stretch>
        </p:blipFill>
        <p:spPr>
          <a:xfrm>
            <a:off x="3134507" y="4524905"/>
            <a:ext cx="1006803" cy="1006803"/>
          </a:xfrm>
          <a:prstGeom prst="rect">
            <a:avLst/>
          </a:prstGeom>
        </p:spPr>
      </p:pic>
      <p:pic>
        <p:nvPicPr>
          <p:cNvPr id="14" name="Picture 13">
            <a:extLst>
              <a:ext uri="{FF2B5EF4-FFF2-40B4-BE49-F238E27FC236}">
                <a16:creationId xmlns:a16="http://schemas.microsoft.com/office/drawing/2014/main" id="{42A72D6A-4054-654E-8F62-8DC663A3D094}"/>
              </a:ext>
            </a:extLst>
          </p:cNvPr>
          <p:cNvPicPr>
            <a:picLocks noChangeAspect="1"/>
          </p:cNvPicPr>
          <p:nvPr/>
        </p:nvPicPr>
        <p:blipFill rotWithShape="1">
          <a:blip r:embed="rId10"/>
          <a:srcRect l="36695" t="12984" r="36489" b="9866"/>
          <a:stretch/>
        </p:blipFill>
        <p:spPr>
          <a:xfrm>
            <a:off x="4504821" y="4177887"/>
            <a:ext cx="884924" cy="864226"/>
          </a:xfrm>
          <a:prstGeom prst="rect">
            <a:avLst/>
          </a:prstGeom>
        </p:spPr>
      </p:pic>
      <p:pic>
        <p:nvPicPr>
          <p:cNvPr id="3" name="Picture 2">
            <a:extLst>
              <a:ext uri="{FF2B5EF4-FFF2-40B4-BE49-F238E27FC236}">
                <a16:creationId xmlns:a16="http://schemas.microsoft.com/office/drawing/2014/main" id="{8C1C6C3A-7FAE-1F49-B7B2-7650C1D920F5}"/>
              </a:ext>
            </a:extLst>
          </p:cNvPr>
          <p:cNvPicPr>
            <a:picLocks noChangeAspect="1"/>
          </p:cNvPicPr>
          <p:nvPr/>
        </p:nvPicPr>
        <p:blipFill>
          <a:blip r:embed="rId11"/>
          <a:stretch>
            <a:fillRect/>
          </a:stretch>
        </p:blipFill>
        <p:spPr>
          <a:xfrm>
            <a:off x="5389745" y="4437112"/>
            <a:ext cx="3136859" cy="1751098"/>
          </a:xfrm>
          <a:prstGeom prst="rect">
            <a:avLst/>
          </a:prstGeom>
        </p:spPr>
      </p:pic>
      <p:cxnSp>
        <p:nvCxnSpPr>
          <p:cNvPr id="16" name="Straight Arrow Connector 15">
            <a:extLst>
              <a:ext uri="{FF2B5EF4-FFF2-40B4-BE49-F238E27FC236}">
                <a16:creationId xmlns:a16="http://schemas.microsoft.com/office/drawing/2014/main" id="{41B40798-E598-B74D-9E56-B6EDAB402D6D}"/>
              </a:ext>
            </a:extLst>
          </p:cNvPr>
          <p:cNvCxnSpPr/>
          <p:nvPr/>
        </p:nvCxnSpPr>
        <p:spPr>
          <a:xfrm flipH="1">
            <a:off x="3134507" y="5805264"/>
            <a:ext cx="933437" cy="0"/>
          </a:xfrm>
          <a:prstGeom prst="straightConnector1">
            <a:avLst/>
          </a:prstGeom>
          <a:ln>
            <a:solidFill>
              <a:schemeClr val="tx1"/>
            </a:solidFill>
            <a:prstDash val="sysDot"/>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243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Category</a:t>
            </a:r>
            <a:r>
              <a:rPr lang="zh-CN" altLang="en-US" sz="4800" dirty="0"/>
              <a:t> </a:t>
            </a:r>
            <a:r>
              <a:rPr lang="en-US" altLang="zh-CN" sz="4800" dirty="0"/>
              <a:t>I:</a:t>
            </a:r>
            <a:r>
              <a:rPr lang="zh-CN" altLang="en-US" sz="4800" dirty="0"/>
              <a:t> </a:t>
            </a:r>
            <a:r>
              <a:rPr lang="en-US" altLang="zh-CN" sz="4800" dirty="0"/>
              <a:t>Iterative</a:t>
            </a:r>
            <a:r>
              <a:rPr lang="zh-CN" altLang="en-US" sz="4800" dirty="0"/>
              <a:t> </a:t>
            </a:r>
            <a:r>
              <a:rPr lang="en-US" altLang="zh-CN" sz="4800" dirty="0"/>
              <a:t>Algorithms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16</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Motivation</a:t>
            </a:r>
            <a:r>
              <a:rPr lang="zh-CN" altLang="en-US" sz="3600" b="1" dirty="0"/>
              <a:t> </a:t>
            </a:r>
            <a:r>
              <a:rPr lang="en-US" altLang="zh-CN" sz="3600" b="1" dirty="0"/>
              <a:t>for</a:t>
            </a:r>
            <a:r>
              <a:rPr lang="zh-CN" altLang="en-US" sz="3600" b="1" dirty="0"/>
              <a:t> </a:t>
            </a:r>
            <a:r>
              <a:rPr lang="en-US" altLang="zh-CN" sz="3600" b="1" dirty="0"/>
              <a:t>Parallel/Distributed</a:t>
            </a:r>
            <a:r>
              <a:rPr lang="zh-CN" altLang="en-US" sz="3600" b="1" dirty="0"/>
              <a:t> </a:t>
            </a:r>
            <a:r>
              <a:rPr lang="en-US" altLang="zh-CN" sz="3600" b="1" dirty="0"/>
              <a:t>Mining</a:t>
            </a:r>
            <a:endParaRPr lang="en-US" sz="3600" b="1" dirty="0"/>
          </a:p>
          <a:p>
            <a:pPr lvl="1">
              <a:buFont typeface="Arial" charset="0"/>
              <a:buChar char="•"/>
            </a:pPr>
            <a:r>
              <a:rPr lang="en-US" altLang="zh-CN" sz="2800" dirty="0"/>
              <a:t>Low</a:t>
            </a:r>
            <a:r>
              <a:rPr lang="zh-CN" altLang="en-US" sz="2800" dirty="0"/>
              <a:t> </a:t>
            </a:r>
            <a:r>
              <a:rPr lang="en-US" altLang="zh-CN" sz="2800" dirty="0"/>
              <a:t>time</a:t>
            </a:r>
            <a:r>
              <a:rPr lang="zh-CN" altLang="en-US" sz="2800" dirty="0"/>
              <a:t> </a:t>
            </a:r>
            <a:r>
              <a:rPr lang="en-US" altLang="zh-CN" sz="2800" dirty="0"/>
              <a:t>complexity:</a:t>
            </a:r>
            <a:r>
              <a:rPr lang="zh-CN" altLang="en-US" sz="2800" dirty="0"/>
              <a:t> </a:t>
            </a:r>
            <a:r>
              <a:rPr lang="en-US" altLang="zh-CN" sz="2800" dirty="0"/>
              <a:t>CPU</a:t>
            </a:r>
            <a:r>
              <a:rPr lang="zh-CN" altLang="en-US" sz="2800" dirty="0"/>
              <a:t> </a:t>
            </a:r>
            <a:r>
              <a:rPr lang="en-US" altLang="zh-CN" sz="2800" dirty="0"/>
              <a:t>is</a:t>
            </a:r>
            <a:r>
              <a:rPr lang="zh-CN" altLang="en-US" sz="2800" dirty="0"/>
              <a:t> </a:t>
            </a:r>
            <a:r>
              <a:rPr lang="en-US" altLang="zh-CN" sz="2800" dirty="0"/>
              <a:t>not</a:t>
            </a:r>
            <a:r>
              <a:rPr lang="zh-CN" altLang="en-US" sz="2800" dirty="0"/>
              <a:t> </a:t>
            </a:r>
            <a:r>
              <a:rPr lang="en-US" altLang="zh-CN" sz="2800" dirty="0"/>
              <a:t>the</a:t>
            </a:r>
            <a:r>
              <a:rPr lang="zh-CN" altLang="en-US" sz="2800" dirty="0"/>
              <a:t> </a:t>
            </a:r>
            <a:r>
              <a:rPr lang="en-US" altLang="zh-CN" sz="2800" dirty="0"/>
              <a:t>bottleneck</a:t>
            </a:r>
          </a:p>
          <a:p>
            <a:pPr lvl="1">
              <a:buFont typeface="Arial" charset="0"/>
              <a:buChar char="•"/>
            </a:pPr>
            <a:r>
              <a:rPr lang="en-US" altLang="zh-CN" sz="2800" dirty="0"/>
              <a:t>Example:</a:t>
            </a:r>
            <a:r>
              <a:rPr lang="zh-CN" altLang="en-US" sz="2800" dirty="0"/>
              <a:t> </a:t>
            </a:r>
            <a:r>
              <a:rPr lang="en-US" altLang="zh-CN" sz="2800" dirty="0"/>
              <a:t>Connected</a:t>
            </a:r>
            <a:r>
              <a:rPr lang="zh-CN" altLang="en-US" sz="2800" dirty="0"/>
              <a:t> </a:t>
            </a:r>
            <a:r>
              <a:rPr lang="en-US" altLang="zh-CN" sz="2800" dirty="0"/>
              <a:t>Components</a:t>
            </a:r>
            <a:r>
              <a:rPr lang="zh-CN" altLang="en-US" sz="2800" dirty="0"/>
              <a:t> </a:t>
            </a:r>
            <a:r>
              <a:rPr lang="en-US" altLang="zh-CN" sz="2800" dirty="0"/>
              <a:t>is</a:t>
            </a:r>
            <a:r>
              <a:rPr lang="zh-CN" altLang="en-US" sz="2800" dirty="0"/>
              <a:t> </a:t>
            </a:r>
            <a:r>
              <a:rPr lang="en-US" altLang="zh-CN" sz="2800" i="1" dirty="0">
                <a:solidFill>
                  <a:srgbClr val="0070C0"/>
                </a:solidFill>
              </a:rPr>
              <a:t>O</a:t>
            </a:r>
            <a:r>
              <a:rPr lang="en-US" altLang="zh-CN" sz="2800" dirty="0">
                <a:solidFill>
                  <a:srgbClr val="0070C0"/>
                </a:solidFill>
              </a:rPr>
              <a:t>(|</a:t>
            </a:r>
            <a:r>
              <a:rPr lang="en-US" altLang="zh-CN" sz="2800" i="1" dirty="0">
                <a:solidFill>
                  <a:srgbClr val="0070C0"/>
                </a:solidFill>
              </a:rPr>
              <a:t>V</a:t>
            </a:r>
            <a:r>
              <a:rPr lang="en-US" altLang="zh-CN" sz="2800" dirty="0">
                <a:solidFill>
                  <a:srgbClr val="0070C0"/>
                </a:solidFill>
              </a:rPr>
              <a:t>|</a:t>
            </a:r>
            <a:r>
              <a:rPr lang="zh-CN" altLang="en-US" sz="2800" dirty="0">
                <a:solidFill>
                  <a:srgbClr val="0070C0"/>
                </a:solidFill>
              </a:rPr>
              <a:t> </a:t>
            </a:r>
            <a:r>
              <a:rPr lang="en-US" altLang="zh-CN" sz="2800" dirty="0">
                <a:solidFill>
                  <a:srgbClr val="0070C0"/>
                </a:solidFill>
              </a:rPr>
              <a:t>+</a:t>
            </a:r>
            <a:r>
              <a:rPr lang="zh-CN" altLang="en-US" sz="2800" dirty="0">
                <a:solidFill>
                  <a:srgbClr val="0070C0"/>
                </a:solidFill>
              </a:rPr>
              <a:t> </a:t>
            </a:r>
            <a:r>
              <a:rPr lang="en-US" altLang="zh-CN" sz="2800" dirty="0">
                <a:solidFill>
                  <a:srgbClr val="0070C0"/>
                </a:solidFill>
              </a:rPr>
              <a:t>|</a:t>
            </a:r>
            <a:r>
              <a:rPr lang="en-US" altLang="zh-CN" sz="2800" i="1" dirty="0">
                <a:solidFill>
                  <a:srgbClr val="0070C0"/>
                </a:solidFill>
              </a:rPr>
              <a:t>E</a:t>
            </a:r>
            <a:r>
              <a:rPr lang="en-US" altLang="zh-CN" sz="2800" dirty="0">
                <a:solidFill>
                  <a:srgbClr val="0070C0"/>
                </a:solidFill>
              </a:rPr>
              <a:t>|)</a:t>
            </a:r>
          </a:p>
        </p:txBody>
      </p:sp>
      <p:sp>
        <p:nvSpPr>
          <p:cNvPr id="12" name="Rectangle 11">
            <a:extLst>
              <a:ext uri="{FF2B5EF4-FFF2-40B4-BE49-F238E27FC236}">
                <a16:creationId xmlns:a16="http://schemas.microsoft.com/office/drawing/2014/main" id="{D97768F4-D5D7-0749-B1E5-5B46D304CF02}"/>
              </a:ext>
            </a:extLst>
          </p:cNvPr>
          <p:cNvSpPr/>
          <p:nvPr/>
        </p:nvSpPr>
        <p:spPr>
          <a:xfrm>
            <a:off x="3582933" y="95684"/>
            <a:ext cx="5389617" cy="584775"/>
          </a:xfrm>
          <a:prstGeom prst="rect">
            <a:avLst/>
          </a:prstGeom>
        </p:spPr>
        <p:txBody>
          <a:bodyPr wrap="none">
            <a:spAutoFit/>
          </a:bodyPr>
          <a:lstStyle/>
          <a:p>
            <a:r>
              <a:rPr lang="en-US" altLang="zh-CN" sz="3200" b="1" dirty="0">
                <a:solidFill>
                  <a:srgbClr val="C00000"/>
                </a:solidFill>
              </a:rPr>
              <a:t>TLAV</a:t>
            </a:r>
            <a:r>
              <a:rPr lang="zh-CN" altLang="en-US" sz="3200" b="1" dirty="0">
                <a:solidFill>
                  <a:srgbClr val="C00000"/>
                </a:solidFill>
              </a:rPr>
              <a:t> </a:t>
            </a:r>
            <a:r>
              <a:rPr lang="en-US" altLang="zh-CN" sz="3200" b="1" dirty="0">
                <a:solidFill>
                  <a:srgbClr val="C00000"/>
                </a:solidFill>
              </a:rPr>
              <a:t>is</a:t>
            </a:r>
            <a:r>
              <a:rPr lang="zh-CN" altLang="en-US" sz="3200" b="1" dirty="0">
                <a:solidFill>
                  <a:srgbClr val="C00000"/>
                </a:solidFill>
              </a:rPr>
              <a:t> </a:t>
            </a:r>
            <a:r>
              <a:rPr lang="en-US" altLang="zh-CN" sz="3200" b="1" dirty="0">
                <a:solidFill>
                  <a:srgbClr val="C00000"/>
                </a:solidFill>
              </a:rPr>
              <a:t>not</a:t>
            </a:r>
            <a:r>
              <a:rPr lang="zh-CN" altLang="en-US" sz="3200" b="1" dirty="0">
                <a:solidFill>
                  <a:srgbClr val="C00000"/>
                </a:solidFill>
              </a:rPr>
              <a:t> </a:t>
            </a:r>
            <a:r>
              <a:rPr lang="en-US" altLang="zh-CN" sz="3200" b="1" dirty="0">
                <a:solidFill>
                  <a:srgbClr val="C00000"/>
                </a:solidFill>
              </a:rPr>
              <a:t>just</a:t>
            </a:r>
            <a:r>
              <a:rPr lang="zh-CN" altLang="en-US" sz="3200" b="1" dirty="0">
                <a:solidFill>
                  <a:srgbClr val="C00000"/>
                </a:solidFill>
              </a:rPr>
              <a:t> </a:t>
            </a:r>
            <a:r>
              <a:rPr lang="en-US" altLang="zh-CN" sz="3200" b="1" dirty="0">
                <a:solidFill>
                  <a:srgbClr val="C00000"/>
                </a:solidFill>
              </a:rPr>
              <a:t>for</a:t>
            </a:r>
            <a:r>
              <a:rPr lang="zh-CN" altLang="en-US" sz="3200" b="1" dirty="0">
                <a:solidFill>
                  <a:srgbClr val="C00000"/>
                </a:solidFill>
              </a:rPr>
              <a:t> </a:t>
            </a:r>
            <a:r>
              <a:rPr lang="en-US" altLang="zh-CN" sz="3200" b="1" dirty="0">
                <a:solidFill>
                  <a:srgbClr val="C00000"/>
                </a:solidFill>
              </a:rPr>
              <a:t>mining</a:t>
            </a:r>
          </a:p>
        </p:txBody>
      </p:sp>
      <p:pic>
        <p:nvPicPr>
          <p:cNvPr id="9" name="Picture 8">
            <a:extLst>
              <a:ext uri="{FF2B5EF4-FFF2-40B4-BE49-F238E27FC236}">
                <a16:creationId xmlns:a16="http://schemas.microsoft.com/office/drawing/2014/main" id="{9A5B383A-4F02-7347-939C-3E1B4D7EC76D}"/>
              </a:ext>
            </a:extLst>
          </p:cNvPr>
          <p:cNvPicPr>
            <a:picLocks noChangeAspect="1"/>
          </p:cNvPicPr>
          <p:nvPr/>
        </p:nvPicPr>
        <p:blipFill>
          <a:blip r:embed="rId3"/>
          <a:stretch>
            <a:fillRect/>
          </a:stretch>
        </p:blipFill>
        <p:spPr>
          <a:xfrm>
            <a:off x="285750" y="3748174"/>
            <a:ext cx="8686800" cy="532816"/>
          </a:xfrm>
          <a:prstGeom prst="rect">
            <a:avLst/>
          </a:prstGeom>
        </p:spPr>
      </p:pic>
      <p:pic>
        <p:nvPicPr>
          <p:cNvPr id="14" name="Picture 13">
            <a:extLst>
              <a:ext uri="{FF2B5EF4-FFF2-40B4-BE49-F238E27FC236}">
                <a16:creationId xmlns:a16="http://schemas.microsoft.com/office/drawing/2014/main" id="{88536392-DBC5-8544-B252-08628C58C1B2}"/>
              </a:ext>
            </a:extLst>
          </p:cNvPr>
          <p:cNvPicPr>
            <a:picLocks noChangeAspect="1"/>
          </p:cNvPicPr>
          <p:nvPr/>
        </p:nvPicPr>
        <p:blipFill>
          <a:blip r:embed="rId4"/>
          <a:stretch>
            <a:fillRect/>
          </a:stretch>
        </p:blipFill>
        <p:spPr>
          <a:xfrm>
            <a:off x="251520" y="4280990"/>
            <a:ext cx="7742634" cy="761908"/>
          </a:xfrm>
          <a:prstGeom prst="rect">
            <a:avLst/>
          </a:prstGeom>
        </p:spPr>
      </p:pic>
      <p:pic>
        <p:nvPicPr>
          <p:cNvPr id="16" name="Picture 15">
            <a:extLst>
              <a:ext uri="{FF2B5EF4-FFF2-40B4-BE49-F238E27FC236}">
                <a16:creationId xmlns:a16="http://schemas.microsoft.com/office/drawing/2014/main" id="{5ECE5C77-ED7D-F644-AD17-3365710F7212}"/>
              </a:ext>
            </a:extLst>
          </p:cNvPr>
          <p:cNvPicPr>
            <a:picLocks noChangeAspect="1"/>
          </p:cNvPicPr>
          <p:nvPr/>
        </p:nvPicPr>
        <p:blipFill>
          <a:blip r:embed="rId5"/>
          <a:stretch>
            <a:fillRect/>
          </a:stretch>
        </p:blipFill>
        <p:spPr>
          <a:xfrm>
            <a:off x="226318" y="5058125"/>
            <a:ext cx="6937970" cy="553735"/>
          </a:xfrm>
          <a:prstGeom prst="rect">
            <a:avLst/>
          </a:prstGeom>
        </p:spPr>
      </p:pic>
      <p:pic>
        <p:nvPicPr>
          <p:cNvPr id="18" name="Picture 17">
            <a:extLst>
              <a:ext uri="{FF2B5EF4-FFF2-40B4-BE49-F238E27FC236}">
                <a16:creationId xmlns:a16="http://schemas.microsoft.com/office/drawing/2014/main" id="{02C6AF94-6185-6342-AAB6-9C88237E7C74}"/>
              </a:ext>
            </a:extLst>
          </p:cNvPr>
          <p:cNvPicPr>
            <a:picLocks noChangeAspect="1"/>
          </p:cNvPicPr>
          <p:nvPr/>
        </p:nvPicPr>
        <p:blipFill>
          <a:blip r:embed="rId6"/>
          <a:stretch>
            <a:fillRect/>
          </a:stretch>
        </p:blipFill>
        <p:spPr>
          <a:xfrm>
            <a:off x="296416" y="5670697"/>
            <a:ext cx="7587952" cy="501503"/>
          </a:xfrm>
          <a:prstGeom prst="rect">
            <a:avLst/>
          </a:prstGeom>
        </p:spPr>
      </p:pic>
      <p:pic>
        <p:nvPicPr>
          <p:cNvPr id="21" name="Picture 20">
            <a:extLst>
              <a:ext uri="{FF2B5EF4-FFF2-40B4-BE49-F238E27FC236}">
                <a16:creationId xmlns:a16="http://schemas.microsoft.com/office/drawing/2014/main" id="{91E801C7-7869-B048-B19B-FAA3097D1912}"/>
              </a:ext>
            </a:extLst>
          </p:cNvPr>
          <p:cNvPicPr>
            <a:picLocks noChangeAspect="1"/>
          </p:cNvPicPr>
          <p:nvPr/>
        </p:nvPicPr>
        <p:blipFill>
          <a:blip r:embed="rId7"/>
          <a:stretch>
            <a:fillRect/>
          </a:stretch>
        </p:blipFill>
        <p:spPr>
          <a:xfrm>
            <a:off x="226318" y="3439261"/>
            <a:ext cx="8686800" cy="2139361"/>
          </a:xfrm>
          <a:prstGeom prst="rect">
            <a:avLst/>
          </a:prstGeom>
        </p:spPr>
      </p:pic>
      <p:sp>
        <p:nvSpPr>
          <p:cNvPr id="22" name="Rectangle 21">
            <a:extLst>
              <a:ext uri="{FF2B5EF4-FFF2-40B4-BE49-F238E27FC236}">
                <a16:creationId xmlns:a16="http://schemas.microsoft.com/office/drawing/2014/main" id="{7CCEB718-689F-1749-A1D0-75D90DC1372B}"/>
              </a:ext>
            </a:extLst>
          </p:cNvPr>
          <p:cNvSpPr/>
          <p:nvPr/>
        </p:nvSpPr>
        <p:spPr>
          <a:xfrm>
            <a:off x="931374" y="6165304"/>
            <a:ext cx="7395551" cy="584775"/>
          </a:xfrm>
          <a:prstGeom prst="rect">
            <a:avLst/>
          </a:prstGeom>
        </p:spPr>
        <p:txBody>
          <a:bodyPr wrap="none">
            <a:spAutoFit/>
          </a:bodyPr>
          <a:lstStyle/>
          <a:p>
            <a:r>
              <a:rPr lang="en-US" altLang="zh-CN" sz="3200" b="1" dirty="0">
                <a:solidFill>
                  <a:srgbClr val="C00000"/>
                </a:solidFill>
              </a:rPr>
              <a:t>Work</a:t>
            </a:r>
            <a:r>
              <a:rPr lang="zh-CN" altLang="en-US" sz="3200" b="1" dirty="0">
                <a:solidFill>
                  <a:srgbClr val="C00000"/>
                </a:solidFill>
              </a:rPr>
              <a:t> </a:t>
            </a:r>
            <a:r>
              <a:rPr lang="en-US" altLang="zh-CN" sz="3200" b="1" dirty="0">
                <a:solidFill>
                  <a:srgbClr val="C00000"/>
                </a:solidFill>
              </a:rPr>
              <a:t>may</a:t>
            </a:r>
            <a:r>
              <a:rPr lang="zh-CN" altLang="en-US" sz="3200" b="1" dirty="0">
                <a:solidFill>
                  <a:srgbClr val="C00000"/>
                </a:solidFill>
              </a:rPr>
              <a:t> </a:t>
            </a:r>
            <a:r>
              <a:rPr lang="en-US" altLang="zh-CN" sz="3200" b="1" dirty="0">
                <a:solidFill>
                  <a:srgbClr val="C00000"/>
                </a:solidFill>
              </a:rPr>
              <a:t>increase</a:t>
            </a:r>
            <a:r>
              <a:rPr lang="zh-CN" altLang="en-US" sz="3200" b="1" dirty="0">
                <a:solidFill>
                  <a:srgbClr val="C00000"/>
                </a:solidFill>
              </a:rPr>
              <a:t> </a:t>
            </a:r>
            <a:r>
              <a:rPr lang="en-US" altLang="zh-CN" sz="3200" b="1" dirty="0">
                <a:solidFill>
                  <a:srgbClr val="C00000"/>
                </a:solidFill>
              </a:rPr>
              <a:t>in</a:t>
            </a:r>
            <a:r>
              <a:rPr lang="zh-CN" altLang="en-US" sz="3200" b="1" dirty="0">
                <a:solidFill>
                  <a:srgbClr val="C00000"/>
                </a:solidFill>
              </a:rPr>
              <a:t> </a:t>
            </a:r>
            <a:r>
              <a:rPr lang="en-US" altLang="zh-CN" sz="3200" b="1" dirty="0">
                <a:solidFill>
                  <a:srgbClr val="C00000"/>
                </a:solidFill>
              </a:rPr>
              <a:t>parallel</a:t>
            </a:r>
            <a:r>
              <a:rPr lang="zh-CN" altLang="en-US" sz="3200" b="1" dirty="0">
                <a:solidFill>
                  <a:srgbClr val="C00000"/>
                </a:solidFill>
              </a:rPr>
              <a:t> </a:t>
            </a:r>
            <a:r>
              <a:rPr lang="en-US" altLang="zh-CN" sz="3200" b="1" dirty="0">
                <a:solidFill>
                  <a:srgbClr val="C00000"/>
                </a:solidFill>
              </a:rPr>
              <a:t>setting</a:t>
            </a:r>
          </a:p>
        </p:txBody>
      </p:sp>
      <p:sp>
        <p:nvSpPr>
          <p:cNvPr id="23" name="Right Arrow 22">
            <a:extLst>
              <a:ext uri="{FF2B5EF4-FFF2-40B4-BE49-F238E27FC236}">
                <a16:creationId xmlns:a16="http://schemas.microsoft.com/office/drawing/2014/main" id="{91F6D35F-DC73-1443-9DE4-7BC6E1F9E4AA}"/>
              </a:ext>
            </a:extLst>
          </p:cNvPr>
          <p:cNvSpPr/>
          <p:nvPr/>
        </p:nvSpPr>
        <p:spPr>
          <a:xfrm rot="16200000">
            <a:off x="4304785" y="5482620"/>
            <a:ext cx="335296" cy="343150"/>
          </a:xfrm>
          <a:prstGeom prst="rightArrow">
            <a:avLst/>
          </a:prstGeom>
          <a:solidFill>
            <a:srgbClr val="0070C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39B19263-FB44-A340-9B33-FC7A3CC777B6}"/>
              </a:ext>
            </a:extLst>
          </p:cNvPr>
          <p:cNvSpPr/>
          <p:nvPr/>
        </p:nvSpPr>
        <p:spPr>
          <a:xfrm>
            <a:off x="4673907" y="5445224"/>
            <a:ext cx="4499950" cy="400110"/>
          </a:xfrm>
          <a:prstGeom prst="rect">
            <a:avLst/>
          </a:prstGeom>
        </p:spPr>
        <p:txBody>
          <a:bodyPr wrap="none">
            <a:spAutoFit/>
          </a:bodyPr>
          <a:lstStyle/>
          <a:p>
            <a:r>
              <a:rPr lang="en-US" altLang="zh-CN" sz="2000" b="1" dirty="0">
                <a:solidFill>
                  <a:srgbClr val="0070C0"/>
                </a:solidFill>
              </a:rPr>
              <a:t>Need</a:t>
            </a:r>
            <a:r>
              <a:rPr lang="zh-CN" altLang="en-US" sz="2000" b="1" dirty="0">
                <a:solidFill>
                  <a:srgbClr val="0070C0"/>
                </a:solidFill>
              </a:rPr>
              <a:t> </a:t>
            </a:r>
            <a:r>
              <a:rPr lang="en-US" altLang="zh-CN" sz="2000" b="1" dirty="0">
                <a:solidFill>
                  <a:srgbClr val="0070C0"/>
                </a:solidFill>
              </a:rPr>
              <a:t>pointer</a:t>
            </a:r>
            <a:r>
              <a:rPr lang="zh-CN" altLang="en-US" sz="2000" b="1" dirty="0">
                <a:solidFill>
                  <a:srgbClr val="0070C0"/>
                </a:solidFill>
              </a:rPr>
              <a:t> </a:t>
            </a:r>
            <a:r>
              <a:rPr lang="en-US" altLang="zh-CN" sz="2000" b="1" dirty="0">
                <a:solidFill>
                  <a:srgbClr val="0070C0"/>
                </a:solidFill>
              </a:rPr>
              <a:t>jump</a:t>
            </a:r>
            <a:r>
              <a:rPr lang="zh-CN" altLang="en-US" sz="2000" b="1" dirty="0">
                <a:solidFill>
                  <a:srgbClr val="0070C0"/>
                </a:solidFill>
              </a:rPr>
              <a:t> </a:t>
            </a:r>
            <a:r>
              <a:rPr lang="en-US" altLang="zh-CN" sz="2000" b="1" dirty="0">
                <a:solidFill>
                  <a:srgbClr val="0070C0"/>
                </a:solidFill>
              </a:rPr>
              <a:t>for</a:t>
            </a:r>
            <a:r>
              <a:rPr lang="zh-CN" altLang="en-US" sz="2000" b="1" dirty="0">
                <a:solidFill>
                  <a:srgbClr val="0070C0"/>
                </a:solidFill>
              </a:rPr>
              <a:t> </a:t>
            </a:r>
            <a:r>
              <a:rPr lang="en-US" altLang="zh-CN" sz="2000" b="1" dirty="0">
                <a:solidFill>
                  <a:srgbClr val="0070C0"/>
                </a:solidFill>
              </a:rPr>
              <a:t>“log”</a:t>
            </a:r>
            <a:r>
              <a:rPr lang="zh-CN" altLang="en-US" sz="2000" b="1" dirty="0">
                <a:solidFill>
                  <a:srgbClr val="0070C0"/>
                </a:solidFill>
              </a:rPr>
              <a:t> </a:t>
            </a:r>
            <a:r>
              <a:rPr lang="en-US" altLang="zh-CN" sz="2000" b="1" dirty="0">
                <a:solidFill>
                  <a:srgbClr val="0070C0"/>
                </a:solidFill>
              </a:rPr>
              <a:t>rounds</a:t>
            </a:r>
          </a:p>
        </p:txBody>
      </p:sp>
    </p:spTree>
    <p:extLst>
      <p:ext uri="{BB962C8B-B14F-4D97-AF65-F5344CB8AC3E}">
        <p14:creationId xmlns:p14="http://schemas.microsoft.com/office/powerpoint/2010/main" val="78176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Category</a:t>
            </a:r>
            <a:r>
              <a:rPr lang="zh-CN" altLang="en-US" sz="4800" dirty="0"/>
              <a:t> </a:t>
            </a:r>
            <a:r>
              <a:rPr lang="en-US" altLang="zh-CN" sz="4800" dirty="0"/>
              <a:t>I:</a:t>
            </a:r>
            <a:r>
              <a:rPr lang="zh-CN" altLang="en-US" sz="4800" dirty="0"/>
              <a:t> </a:t>
            </a:r>
            <a:r>
              <a:rPr lang="en-US" altLang="zh-CN" sz="4800" dirty="0"/>
              <a:t>Iterative</a:t>
            </a:r>
            <a:r>
              <a:rPr lang="zh-CN" altLang="en-US" sz="4800" dirty="0"/>
              <a:t> </a:t>
            </a:r>
            <a:r>
              <a:rPr lang="en-US" altLang="zh-CN" sz="4800" dirty="0"/>
              <a:t>Algorithms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17</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Motivation</a:t>
            </a:r>
            <a:r>
              <a:rPr lang="zh-CN" altLang="en-US" sz="3600" b="1" dirty="0"/>
              <a:t> </a:t>
            </a:r>
            <a:r>
              <a:rPr lang="en-US" altLang="zh-CN" sz="3600" b="1" dirty="0"/>
              <a:t>for</a:t>
            </a:r>
            <a:r>
              <a:rPr lang="zh-CN" altLang="en-US" sz="3600" b="1" dirty="0"/>
              <a:t> </a:t>
            </a:r>
            <a:r>
              <a:rPr lang="en-US" altLang="zh-CN" sz="3600" b="1" dirty="0"/>
              <a:t>TLAV</a:t>
            </a:r>
            <a:r>
              <a:rPr lang="zh-CN" altLang="en-US" sz="3600" b="1" dirty="0"/>
              <a:t> </a:t>
            </a:r>
            <a:r>
              <a:rPr lang="en-US" altLang="zh-CN" sz="3600" b="1" dirty="0"/>
              <a:t>Systems</a:t>
            </a:r>
            <a:endParaRPr lang="en-US" sz="3600" b="1" dirty="0"/>
          </a:p>
          <a:p>
            <a:pPr lvl="1">
              <a:buFont typeface="Arial" charset="0"/>
              <a:buChar char="•"/>
            </a:pPr>
            <a:r>
              <a:rPr lang="en-US" altLang="zh-CN" sz="2800" dirty="0"/>
              <a:t>Why</a:t>
            </a:r>
            <a:r>
              <a:rPr lang="zh-CN" altLang="en-US" sz="2800" dirty="0"/>
              <a:t> </a:t>
            </a:r>
            <a:r>
              <a:rPr lang="en-US" altLang="zh-CN" sz="2800" dirty="0"/>
              <a:t>bother</a:t>
            </a:r>
            <a:r>
              <a:rPr lang="zh-CN" altLang="en-US" sz="2800" dirty="0"/>
              <a:t> </a:t>
            </a:r>
            <a:r>
              <a:rPr lang="en-US" altLang="zh-CN" sz="2800" dirty="0"/>
              <a:t>parallel/distributed</a:t>
            </a:r>
            <a:r>
              <a:rPr lang="zh-CN" altLang="en-US" sz="2800" dirty="0"/>
              <a:t> </a:t>
            </a:r>
            <a:r>
              <a:rPr lang="en-US" altLang="zh-CN" sz="2800" dirty="0"/>
              <a:t>computing</a:t>
            </a:r>
            <a:r>
              <a:rPr lang="zh-CN" altLang="en-US" sz="2800" dirty="0"/>
              <a:t> </a:t>
            </a:r>
            <a:r>
              <a:rPr lang="en-US" altLang="zh-CN" sz="2800" dirty="0"/>
              <a:t>if</a:t>
            </a:r>
            <a:r>
              <a:rPr lang="zh-CN" altLang="en-US" sz="2800" dirty="0"/>
              <a:t> </a:t>
            </a:r>
            <a:r>
              <a:rPr lang="en-US" altLang="zh-CN" sz="2800" dirty="0"/>
              <a:t>the</a:t>
            </a:r>
            <a:r>
              <a:rPr lang="zh-CN" altLang="en-US" sz="2800" dirty="0"/>
              <a:t> </a:t>
            </a:r>
            <a:r>
              <a:rPr lang="en-US" altLang="zh-CN" sz="2800" dirty="0"/>
              <a:t>serial</a:t>
            </a:r>
            <a:r>
              <a:rPr lang="zh-CN" altLang="en-US" sz="2800" dirty="0"/>
              <a:t> </a:t>
            </a:r>
            <a:r>
              <a:rPr lang="en-US" altLang="zh-CN" sz="2800" dirty="0"/>
              <a:t>complexity</a:t>
            </a:r>
            <a:r>
              <a:rPr lang="zh-CN" altLang="en-US" sz="2800" dirty="0"/>
              <a:t> </a:t>
            </a:r>
            <a:r>
              <a:rPr lang="en-US" altLang="zh-CN" sz="2800" dirty="0"/>
              <a:t>is</a:t>
            </a:r>
            <a:r>
              <a:rPr lang="zh-CN" altLang="en-US" sz="2800" dirty="0"/>
              <a:t> </a:t>
            </a:r>
            <a:r>
              <a:rPr lang="en-US" altLang="zh-CN" sz="2800" i="1" dirty="0">
                <a:solidFill>
                  <a:srgbClr val="0070C0"/>
                </a:solidFill>
              </a:rPr>
              <a:t>O</a:t>
            </a:r>
            <a:r>
              <a:rPr lang="en-US" altLang="zh-CN" sz="2800" dirty="0">
                <a:solidFill>
                  <a:srgbClr val="0070C0"/>
                </a:solidFill>
              </a:rPr>
              <a:t>(|</a:t>
            </a:r>
            <a:r>
              <a:rPr lang="en-US" altLang="zh-CN" sz="2800" i="1" dirty="0">
                <a:solidFill>
                  <a:srgbClr val="0070C0"/>
                </a:solidFill>
              </a:rPr>
              <a:t>V</a:t>
            </a:r>
            <a:r>
              <a:rPr lang="en-US" altLang="zh-CN" sz="2800" dirty="0">
                <a:solidFill>
                  <a:srgbClr val="0070C0"/>
                </a:solidFill>
              </a:rPr>
              <a:t>|)</a:t>
            </a:r>
            <a:r>
              <a:rPr lang="en-US" altLang="zh-CN" sz="2800" dirty="0"/>
              <a:t>?</a:t>
            </a:r>
            <a:endParaRPr lang="en-US" altLang="zh-CN" sz="2800" dirty="0">
              <a:solidFill>
                <a:srgbClr val="0070C0"/>
              </a:solidFill>
            </a:endParaRPr>
          </a:p>
          <a:p>
            <a:pPr lvl="1">
              <a:buFont typeface="Arial" charset="0"/>
              <a:buChar char="•"/>
            </a:pPr>
            <a:r>
              <a:rPr lang="en-US" altLang="zh-CN" sz="2800" dirty="0"/>
              <a:t>Answer:</a:t>
            </a:r>
            <a:r>
              <a:rPr lang="zh-CN" altLang="en-US" sz="2800" dirty="0"/>
              <a:t> </a:t>
            </a:r>
            <a:r>
              <a:rPr lang="en-US" altLang="zh-CN" sz="2800" dirty="0"/>
              <a:t>input</a:t>
            </a:r>
            <a:r>
              <a:rPr lang="zh-CN" altLang="en-US" sz="2800" dirty="0"/>
              <a:t> </a:t>
            </a:r>
            <a:r>
              <a:rPr lang="en-US" altLang="zh-CN" sz="2800" dirty="0"/>
              <a:t>graph</a:t>
            </a:r>
            <a:r>
              <a:rPr lang="zh-CN" altLang="en-US" sz="2800" dirty="0"/>
              <a:t> </a:t>
            </a:r>
            <a:r>
              <a:rPr lang="en-US" altLang="zh-CN" sz="2800" dirty="0"/>
              <a:t>is</a:t>
            </a:r>
            <a:r>
              <a:rPr lang="zh-CN" altLang="en-US" sz="2800" dirty="0"/>
              <a:t> </a:t>
            </a:r>
            <a:r>
              <a:rPr lang="en-US" altLang="zh-CN" sz="2800" dirty="0"/>
              <a:t>huge</a:t>
            </a:r>
          </a:p>
          <a:p>
            <a:pPr lvl="2">
              <a:buFont typeface="System Font Regular"/>
              <a:buChar char="-"/>
            </a:pPr>
            <a:r>
              <a:rPr lang="en-US" altLang="zh-CN" sz="2500" dirty="0"/>
              <a:t>Parallel</a:t>
            </a:r>
            <a:r>
              <a:rPr lang="zh-CN" altLang="en-US" sz="2500" dirty="0"/>
              <a:t> </a:t>
            </a:r>
            <a:r>
              <a:rPr lang="en-US" altLang="zh-CN" sz="2500" dirty="0"/>
              <a:t>graph</a:t>
            </a:r>
            <a:r>
              <a:rPr lang="zh-CN" altLang="en-US" sz="2500" dirty="0"/>
              <a:t> </a:t>
            </a:r>
            <a:r>
              <a:rPr lang="en-US" altLang="zh-CN" sz="2500" dirty="0"/>
              <a:t>loading</a:t>
            </a:r>
            <a:r>
              <a:rPr lang="zh-CN" altLang="en-US" sz="2500" dirty="0"/>
              <a:t> </a:t>
            </a:r>
            <a:r>
              <a:rPr lang="en-US" altLang="zh-CN" sz="2500" dirty="0"/>
              <a:t>from</a:t>
            </a:r>
            <a:r>
              <a:rPr lang="zh-CN" altLang="en-US" sz="2500" dirty="0"/>
              <a:t> </a:t>
            </a:r>
            <a:r>
              <a:rPr lang="en-US" altLang="zh-CN" sz="2500" dirty="0"/>
              <a:t>HDFS</a:t>
            </a:r>
          </a:p>
          <a:p>
            <a:pPr lvl="2">
              <a:buFont typeface="System Font Regular"/>
              <a:buChar char="-"/>
            </a:pPr>
            <a:r>
              <a:rPr lang="en-US" altLang="zh-CN" sz="2500" dirty="0"/>
              <a:t>Part</a:t>
            </a:r>
            <a:r>
              <a:rPr lang="zh-CN" altLang="en-US" sz="2500" dirty="0"/>
              <a:t> </a:t>
            </a:r>
            <a:r>
              <a:rPr lang="en-US" altLang="zh-CN" sz="2500" dirty="0"/>
              <a:t>of</a:t>
            </a:r>
            <a:r>
              <a:rPr lang="zh-CN" altLang="en-US" sz="2500" dirty="0"/>
              <a:t> </a:t>
            </a:r>
            <a:r>
              <a:rPr lang="en-US" altLang="zh-CN" sz="2500" dirty="0"/>
              <a:t>a</a:t>
            </a:r>
            <a:r>
              <a:rPr lang="zh-CN" altLang="en-US" sz="2500" dirty="0"/>
              <a:t> </a:t>
            </a:r>
            <a:r>
              <a:rPr lang="en-US" altLang="zh-CN" sz="2500" dirty="0"/>
              <a:t>dataflow</a:t>
            </a:r>
            <a:r>
              <a:rPr lang="zh-CN" altLang="en-US" sz="2500" dirty="0"/>
              <a:t> </a:t>
            </a:r>
            <a:r>
              <a:rPr lang="en-US" altLang="zh-CN" sz="2500" dirty="0"/>
              <a:t>in</a:t>
            </a:r>
            <a:r>
              <a:rPr lang="zh-CN" altLang="en-US" sz="2500" dirty="0"/>
              <a:t> </a:t>
            </a:r>
            <a:r>
              <a:rPr lang="en-US" altLang="zh-CN" sz="2500" dirty="0"/>
              <a:t>Hadoop</a:t>
            </a:r>
            <a:r>
              <a:rPr lang="zh-CN" altLang="en-US" sz="2500" dirty="0"/>
              <a:t> </a:t>
            </a:r>
            <a:r>
              <a:rPr lang="en-US" altLang="zh-CN" sz="2500" dirty="0"/>
              <a:t>Ecosystem</a:t>
            </a:r>
          </a:p>
          <a:p>
            <a:pPr lvl="2">
              <a:buFont typeface="System Font Regular"/>
              <a:buChar char="-"/>
            </a:pPr>
            <a:r>
              <a:rPr lang="en-US" altLang="zh-CN" sz="2500" dirty="0"/>
              <a:t>One</a:t>
            </a:r>
            <a:r>
              <a:rPr lang="zh-CN" altLang="en-US" sz="2500" dirty="0"/>
              <a:t> </a:t>
            </a:r>
            <a:r>
              <a:rPr lang="en-US" altLang="zh-CN" sz="2500" dirty="0"/>
              <a:t>machine</a:t>
            </a:r>
            <a:r>
              <a:rPr lang="zh-CN" altLang="en-US" sz="2500" dirty="0"/>
              <a:t> </a:t>
            </a:r>
            <a:r>
              <a:rPr lang="en-US" altLang="zh-CN" sz="2500" dirty="0"/>
              <a:t>does</a:t>
            </a:r>
            <a:r>
              <a:rPr lang="zh-CN" altLang="en-US" sz="2500" dirty="0"/>
              <a:t> </a:t>
            </a:r>
            <a:r>
              <a:rPr lang="en-US" altLang="zh-CN" sz="2500" dirty="0"/>
              <a:t>not</a:t>
            </a:r>
            <a:r>
              <a:rPr lang="zh-CN" altLang="en-US" sz="2500" dirty="0"/>
              <a:t> </a:t>
            </a:r>
            <a:r>
              <a:rPr lang="en-US" altLang="zh-CN" sz="2500" dirty="0"/>
              <a:t>have</a:t>
            </a:r>
            <a:r>
              <a:rPr lang="zh-CN" altLang="en-US" sz="2500" dirty="0"/>
              <a:t> </a:t>
            </a:r>
            <a:r>
              <a:rPr lang="en-US" altLang="zh-CN" sz="2500" dirty="0"/>
              <a:t>enough</a:t>
            </a:r>
            <a:r>
              <a:rPr lang="zh-CN" altLang="en-US" sz="2500" dirty="0"/>
              <a:t> </a:t>
            </a:r>
            <a:r>
              <a:rPr lang="en-US" altLang="zh-CN" sz="2500" dirty="0"/>
              <a:t>RAM</a:t>
            </a:r>
            <a:r>
              <a:rPr lang="zh-CN" altLang="en-US" sz="2500" dirty="0"/>
              <a:t> </a:t>
            </a:r>
            <a:r>
              <a:rPr lang="en-US" altLang="zh-CN" sz="2500" dirty="0"/>
              <a:t>space</a:t>
            </a:r>
          </a:p>
          <a:p>
            <a:pPr lvl="2">
              <a:buFont typeface="System Font Regular"/>
              <a:buChar char="-"/>
            </a:pPr>
            <a:r>
              <a:rPr lang="en-US" altLang="zh-CN" sz="2500" dirty="0"/>
              <a:t>Fast</a:t>
            </a:r>
            <a:r>
              <a:rPr lang="zh-CN" altLang="en-US" sz="2500" dirty="0"/>
              <a:t> </a:t>
            </a:r>
            <a:r>
              <a:rPr lang="en-US" altLang="zh-CN" sz="2500" dirty="0"/>
              <a:t>to</a:t>
            </a:r>
            <a:r>
              <a:rPr lang="zh-CN" altLang="en-US" sz="2500" dirty="0"/>
              <a:t> </a:t>
            </a:r>
            <a:r>
              <a:rPr lang="en-US" altLang="zh-CN" sz="2500" dirty="0"/>
              <a:t>code</a:t>
            </a:r>
            <a:r>
              <a:rPr lang="zh-CN" altLang="en-US" sz="2500" dirty="0"/>
              <a:t> </a:t>
            </a:r>
            <a:r>
              <a:rPr lang="en-US" altLang="zh-CN" sz="2500" dirty="0"/>
              <a:t>in</a:t>
            </a:r>
            <a:r>
              <a:rPr lang="zh-CN" altLang="en-US" sz="2500" dirty="0"/>
              <a:t> </a:t>
            </a:r>
            <a:r>
              <a:rPr lang="en-US" altLang="zh-CN" sz="2500" dirty="0"/>
              <a:t>TLAV</a:t>
            </a:r>
            <a:r>
              <a:rPr lang="zh-CN" altLang="en-US" sz="2500" dirty="0"/>
              <a:t> </a:t>
            </a:r>
            <a:r>
              <a:rPr lang="en-US" altLang="zh-CN" sz="2500" dirty="0"/>
              <a:t>API</a:t>
            </a:r>
            <a:endParaRPr lang="en-US" sz="2500" dirty="0"/>
          </a:p>
        </p:txBody>
      </p:sp>
    </p:spTree>
    <p:extLst>
      <p:ext uri="{BB962C8B-B14F-4D97-AF65-F5344CB8AC3E}">
        <p14:creationId xmlns:p14="http://schemas.microsoft.com/office/powerpoint/2010/main" val="899716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Category</a:t>
            </a:r>
            <a:r>
              <a:rPr lang="zh-CN" altLang="en-US" sz="4800" dirty="0"/>
              <a:t> </a:t>
            </a:r>
            <a:r>
              <a:rPr lang="en-US" altLang="zh-CN" sz="4800" dirty="0"/>
              <a:t>I:</a:t>
            </a:r>
            <a:r>
              <a:rPr lang="zh-CN" altLang="en-US" sz="4800" dirty="0"/>
              <a:t> </a:t>
            </a:r>
            <a:r>
              <a:rPr lang="en-US" altLang="zh-CN" sz="4800" dirty="0"/>
              <a:t>Iterative</a:t>
            </a:r>
            <a:r>
              <a:rPr lang="zh-CN" altLang="en-US" sz="4800" dirty="0"/>
              <a:t> </a:t>
            </a:r>
            <a:r>
              <a:rPr lang="en-US" altLang="zh-CN" sz="4800" dirty="0"/>
              <a:t>Algorithms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18</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Existing</a:t>
            </a:r>
            <a:r>
              <a:rPr lang="zh-CN" altLang="en-US" sz="3600" b="1" dirty="0"/>
              <a:t> </a:t>
            </a:r>
            <a:r>
              <a:rPr lang="en-US" altLang="zh-CN" sz="3600" b="1" dirty="0"/>
              <a:t>TLAV</a:t>
            </a:r>
            <a:r>
              <a:rPr lang="zh-CN" altLang="en-US" sz="3600" b="1" dirty="0"/>
              <a:t> </a:t>
            </a:r>
            <a:r>
              <a:rPr lang="en-US" altLang="zh-CN" sz="3600" b="1" dirty="0"/>
              <a:t>Systems</a:t>
            </a:r>
            <a:endParaRPr lang="en-US" sz="3600" b="1" dirty="0"/>
          </a:p>
          <a:p>
            <a:pPr lvl="1">
              <a:buFont typeface="Arial" charset="0"/>
              <a:buChar char="•"/>
            </a:pPr>
            <a:r>
              <a:rPr lang="en-US" altLang="zh-CN" sz="2800" dirty="0"/>
              <a:t>Lots</a:t>
            </a:r>
            <a:r>
              <a:rPr lang="zh-CN" altLang="en-US" sz="2800" dirty="0"/>
              <a:t> </a:t>
            </a:r>
            <a:r>
              <a:rPr lang="en-US" altLang="zh-CN" sz="2800" dirty="0"/>
              <a:t>of</a:t>
            </a:r>
            <a:r>
              <a:rPr lang="zh-CN" altLang="en-US" sz="2800" dirty="0"/>
              <a:t> </a:t>
            </a:r>
            <a:r>
              <a:rPr lang="en-US" altLang="zh-CN" sz="2800" dirty="0"/>
              <a:t>papers,</a:t>
            </a:r>
            <a:r>
              <a:rPr lang="zh-CN" altLang="en-US" sz="2800" dirty="0"/>
              <a:t> </a:t>
            </a:r>
            <a:r>
              <a:rPr lang="en-US" altLang="zh-CN" sz="2800" dirty="0"/>
              <a:t>but</a:t>
            </a:r>
            <a:r>
              <a:rPr lang="zh-CN" altLang="en-US" sz="2800" dirty="0"/>
              <a:t> </a:t>
            </a:r>
            <a:r>
              <a:rPr lang="en-US" altLang="zh-CN" sz="2800" dirty="0"/>
              <a:t>many</a:t>
            </a:r>
            <a:r>
              <a:rPr lang="zh-CN" altLang="en-US" sz="2800" dirty="0"/>
              <a:t> </a:t>
            </a:r>
            <a:r>
              <a:rPr lang="en-US" altLang="zh-CN" sz="2800" dirty="0"/>
              <a:t>only</a:t>
            </a:r>
            <a:r>
              <a:rPr lang="zh-CN" altLang="en-US" sz="2800" dirty="0"/>
              <a:t> </a:t>
            </a:r>
            <a:r>
              <a:rPr lang="en-US" altLang="zh-CN" sz="2800" dirty="0"/>
              <a:t>works</a:t>
            </a:r>
            <a:r>
              <a:rPr lang="zh-CN" altLang="en-US" sz="2800" dirty="0"/>
              <a:t> </a:t>
            </a:r>
            <a:r>
              <a:rPr lang="en-US" altLang="zh-CN" sz="2800" dirty="0"/>
              <a:t>for</a:t>
            </a:r>
            <a:r>
              <a:rPr lang="zh-CN" altLang="en-US" sz="2800" dirty="0"/>
              <a:t> </a:t>
            </a:r>
            <a:r>
              <a:rPr lang="en-US" altLang="zh-CN" sz="2800" dirty="0"/>
              <a:t>special</a:t>
            </a:r>
            <a:r>
              <a:rPr lang="zh-CN" altLang="en-US" sz="2800" dirty="0"/>
              <a:t> </a:t>
            </a:r>
            <a:r>
              <a:rPr lang="en-US" altLang="zh-CN" sz="2800" dirty="0"/>
              <a:t>applications</a:t>
            </a:r>
            <a:r>
              <a:rPr lang="zh-CN" altLang="en-US" sz="2800" dirty="0"/>
              <a:t> </a:t>
            </a:r>
            <a:r>
              <a:rPr lang="en-US" altLang="zh-CN" sz="2800" dirty="0"/>
              <a:t>where</a:t>
            </a:r>
            <a:r>
              <a:rPr lang="zh-CN" altLang="en-US" sz="2800" dirty="0"/>
              <a:t> </a:t>
            </a:r>
            <a:r>
              <a:rPr lang="en-US" altLang="zh-CN" sz="2800" dirty="0">
                <a:solidFill>
                  <a:srgbClr val="0070C0"/>
                </a:solidFill>
              </a:rPr>
              <a:t>new</a:t>
            </a:r>
            <a:r>
              <a:rPr lang="zh-CN" altLang="en-US" sz="2800" dirty="0">
                <a:solidFill>
                  <a:srgbClr val="0070C0"/>
                </a:solidFill>
              </a:rPr>
              <a:t> </a:t>
            </a:r>
            <a:r>
              <a:rPr lang="en-US" altLang="zh-CN" sz="2800" dirty="0">
                <a:solidFill>
                  <a:srgbClr val="0070C0"/>
                </a:solidFill>
              </a:rPr>
              <a:t>vertex</a:t>
            </a:r>
            <a:r>
              <a:rPr lang="zh-CN" altLang="en-US" sz="2800" dirty="0">
                <a:solidFill>
                  <a:srgbClr val="0070C0"/>
                </a:solidFill>
              </a:rPr>
              <a:t> </a:t>
            </a:r>
            <a:r>
              <a:rPr lang="en-US" altLang="zh-CN" sz="2800" dirty="0">
                <a:solidFill>
                  <a:srgbClr val="0070C0"/>
                </a:solidFill>
              </a:rPr>
              <a:t>state</a:t>
            </a:r>
            <a:r>
              <a:rPr lang="zh-CN" altLang="en-US" sz="2800" dirty="0">
                <a:solidFill>
                  <a:srgbClr val="0070C0"/>
                </a:solidFill>
              </a:rPr>
              <a:t> </a:t>
            </a:r>
            <a:r>
              <a:rPr lang="en-US" altLang="zh-CN" sz="2800" dirty="0">
                <a:solidFill>
                  <a:srgbClr val="0070C0"/>
                </a:solidFill>
              </a:rPr>
              <a:t>is</a:t>
            </a:r>
            <a:r>
              <a:rPr lang="zh-CN" altLang="en-US" sz="2800" dirty="0">
                <a:solidFill>
                  <a:srgbClr val="0070C0"/>
                </a:solidFill>
              </a:rPr>
              <a:t> </a:t>
            </a:r>
            <a:r>
              <a:rPr lang="en-US" altLang="zh-CN" sz="2800" dirty="0">
                <a:solidFill>
                  <a:srgbClr val="0070C0"/>
                </a:solidFill>
              </a:rPr>
              <a:t>an</a:t>
            </a:r>
            <a:r>
              <a:rPr lang="zh-CN" altLang="en-US" sz="2800" dirty="0">
                <a:solidFill>
                  <a:srgbClr val="0070C0"/>
                </a:solidFill>
              </a:rPr>
              <a:t> </a:t>
            </a:r>
            <a:r>
              <a:rPr lang="en-US" altLang="zh-CN" sz="2800" dirty="0">
                <a:solidFill>
                  <a:srgbClr val="0070C0"/>
                </a:solidFill>
              </a:rPr>
              <a:t>aggregate</a:t>
            </a:r>
            <a:r>
              <a:rPr lang="zh-CN" altLang="en-US" sz="2800" dirty="0">
                <a:solidFill>
                  <a:srgbClr val="0070C0"/>
                </a:solidFill>
              </a:rPr>
              <a:t> </a:t>
            </a:r>
            <a:r>
              <a:rPr lang="en-US" altLang="zh-CN" sz="2800" dirty="0">
                <a:solidFill>
                  <a:srgbClr val="0070C0"/>
                </a:solidFill>
              </a:rPr>
              <a:t>of</a:t>
            </a:r>
            <a:r>
              <a:rPr lang="zh-CN" altLang="en-US" sz="2800" dirty="0">
                <a:solidFill>
                  <a:srgbClr val="0070C0"/>
                </a:solidFill>
              </a:rPr>
              <a:t> </a:t>
            </a:r>
            <a:r>
              <a:rPr lang="en-US" altLang="zh-CN" sz="2800" dirty="0">
                <a:solidFill>
                  <a:srgbClr val="0070C0"/>
                </a:solidFill>
              </a:rPr>
              <a:t>incoming</a:t>
            </a:r>
            <a:r>
              <a:rPr lang="zh-CN" altLang="en-US" sz="2800" dirty="0">
                <a:solidFill>
                  <a:srgbClr val="0070C0"/>
                </a:solidFill>
              </a:rPr>
              <a:t> </a:t>
            </a:r>
            <a:r>
              <a:rPr lang="en-US" altLang="zh-CN" sz="2800" dirty="0">
                <a:solidFill>
                  <a:srgbClr val="0070C0"/>
                </a:solidFill>
              </a:rPr>
              <a:t>messages</a:t>
            </a:r>
            <a:r>
              <a:rPr lang="zh-CN" altLang="en-US" sz="2800" dirty="0"/>
              <a:t> </a:t>
            </a:r>
            <a:r>
              <a:rPr lang="en-US" altLang="zh-CN" sz="2800" dirty="0"/>
              <a:t>(e.g.,</a:t>
            </a:r>
            <a:r>
              <a:rPr lang="zh-CN" altLang="en-US" sz="2800" dirty="0"/>
              <a:t> </a:t>
            </a:r>
            <a:r>
              <a:rPr lang="en-US" altLang="zh-CN" sz="2800" dirty="0"/>
              <a:t>no</a:t>
            </a:r>
            <a:r>
              <a:rPr lang="zh-CN" altLang="en-US" sz="2800" dirty="0"/>
              <a:t> </a:t>
            </a:r>
            <a:r>
              <a:rPr lang="en-US" altLang="zh-CN" sz="2800" dirty="0"/>
              <a:t>pointer</a:t>
            </a:r>
            <a:r>
              <a:rPr lang="zh-CN" altLang="en-US" sz="2800" dirty="0"/>
              <a:t> </a:t>
            </a:r>
            <a:r>
              <a:rPr lang="en-US" altLang="zh-CN" sz="2800" dirty="0"/>
              <a:t>jumping)</a:t>
            </a:r>
            <a:endParaRPr lang="en-US" sz="2800" dirty="0"/>
          </a:p>
        </p:txBody>
      </p:sp>
      <p:pic>
        <p:nvPicPr>
          <p:cNvPr id="10" name="Picture 9">
            <a:extLst>
              <a:ext uri="{FF2B5EF4-FFF2-40B4-BE49-F238E27FC236}">
                <a16:creationId xmlns:a16="http://schemas.microsoft.com/office/drawing/2014/main" id="{7DAF1771-3590-E448-8662-9FCDB105314F}"/>
              </a:ext>
            </a:extLst>
          </p:cNvPr>
          <p:cNvPicPr>
            <a:picLocks noChangeAspect="1"/>
          </p:cNvPicPr>
          <p:nvPr/>
        </p:nvPicPr>
        <p:blipFill>
          <a:blip r:embed="rId3"/>
          <a:stretch>
            <a:fillRect/>
          </a:stretch>
        </p:blipFill>
        <p:spPr>
          <a:xfrm>
            <a:off x="445735" y="5308004"/>
            <a:ext cx="2349500" cy="863600"/>
          </a:xfrm>
          <a:prstGeom prst="rect">
            <a:avLst/>
          </a:prstGeom>
        </p:spPr>
      </p:pic>
      <p:pic>
        <p:nvPicPr>
          <p:cNvPr id="11" name="Picture 10">
            <a:extLst>
              <a:ext uri="{FF2B5EF4-FFF2-40B4-BE49-F238E27FC236}">
                <a16:creationId xmlns:a16="http://schemas.microsoft.com/office/drawing/2014/main" id="{00AE69FE-200B-F140-BD38-12C156B79613}"/>
              </a:ext>
            </a:extLst>
          </p:cNvPr>
          <p:cNvPicPr>
            <a:picLocks noChangeAspect="1"/>
          </p:cNvPicPr>
          <p:nvPr/>
        </p:nvPicPr>
        <p:blipFill>
          <a:blip r:embed="rId4"/>
          <a:stretch>
            <a:fillRect/>
          </a:stretch>
        </p:blipFill>
        <p:spPr>
          <a:xfrm>
            <a:off x="3023497" y="4401797"/>
            <a:ext cx="1293733" cy="1556792"/>
          </a:xfrm>
          <a:prstGeom prst="rect">
            <a:avLst/>
          </a:prstGeom>
        </p:spPr>
      </p:pic>
      <p:pic>
        <p:nvPicPr>
          <p:cNvPr id="12" name="Picture 11">
            <a:extLst>
              <a:ext uri="{FF2B5EF4-FFF2-40B4-BE49-F238E27FC236}">
                <a16:creationId xmlns:a16="http://schemas.microsoft.com/office/drawing/2014/main" id="{166EC4F2-14A6-D449-AD99-0B378B2AB13C}"/>
              </a:ext>
            </a:extLst>
          </p:cNvPr>
          <p:cNvPicPr>
            <a:picLocks noChangeAspect="1"/>
          </p:cNvPicPr>
          <p:nvPr/>
        </p:nvPicPr>
        <p:blipFill rotWithShape="1">
          <a:blip r:embed="rId5"/>
          <a:srcRect l="28671" t="33394" r="25116" b="38825"/>
          <a:stretch/>
        </p:blipFill>
        <p:spPr>
          <a:xfrm>
            <a:off x="390523" y="4213224"/>
            <a:ext cx="2429310" cy="1094184"/>
          </a:xfrm>
          <a:prstGeom prst="rect">
            <a:avLst/>
          </a:prstGeom>
        </p:spPr>
      </p:pic>
      <p:pic>
        <p:nvPicPr>
          <p:cNvPr id="13" name="Picture 12">
            <a:extLst>
              <a:ext uri="{FF2B5EF4-FFF2-40B4-BE49-F238E27FC236}">
                <a16:creationId xmlns:a16="http://schemas.microsoft.com/office/drawing/2014/main" id="{B9C06664-5990-8448-B468-E2FB385567AF}"/>
              </a:ext>
            </a:extLst>
          </p:cNvPr>
          <p:cNvPicPr>
            <a:picLocks noChangeAspect="1"/>
          </p:cNvPicPr>
          <p:nvPr/>
        </p:nvPicPr>
        <p:blipFill>
          <a:blip r:embed="rId6"/>
          <a:stretch>
            <a:fillRect/>
          </a:stretch>
        </p:blipFill>
        <p:spPr>
          <a:xfrm>
            <a:off x="4729593" y="4359209"/>
            <a:ext cx="2396265" cy="1712885"/>
          </a:xfrm>
          <a:prstGeom prst="rect">
            <a:avLst/>
          </a:prstGeom>
        </p:spPr>
      </p:pic>
      <p:sp>
        <p:nvSpPr>
          <p:cNvPr id="14" name="TextBox 13">
            <a:extLst>
              <a:ext uri="{FF2B5EF4-FFF2-40B4-BE49-F238E27FC236}">
                <a16:creationId xmlns:a16="http://schemas.microsoft.com/office/drawing/2014/main" id="{ECE6B889-8595-4E41-95FD-3B95300DD9C6}"/>
              </a:ext>
            </a:extLst>
          </p:cNvPr>
          <p:cNvSpPr txBox="1"/>
          <p:nvPr/>
        </p:nvSpPr>
        <p:spPr>
          <a:xfrm>
            <a:off x="7512228" y="4857027"/>
            <a:ext cx="1236236" cy="646331"/>
          </a:xfrm>
          <a:prstGeom prst="rect">
            <a:avLst/>
          </a:prstGeom>
          <a:noFill/>
        </p:spPr>
        <p:txBody>
          <a:bodyPr wrap="none" rtlCol="0">
            <a:spAutoFit/>
          </a:bodyPr>
          <a:lstStyle/>
          <a:p>
            <a:r>
              <a:rPr lang="en-US" altLang="zh-CN" sz="3600" b="1" dirty="0"/>
              <a:t>…</a:t>
            </a:r>
            <a:r>
              <a:rPr lang="zh-CN" altLang="en-US" sz="3600" b="1" dirty="0"/>
              <a:t> </a:t>
            </a:r>
            <a:r>
              <a:rPr lang="en-US" altLang="zh-CN" sz="3600" b="1" dirty="0"/>
              <a:t>…</a:t>
            </a:r>
            <a:endParaRPr lang="en-US" sz="3600" b="1" dirty="0"/>
          </a:p>
        </p:txBody>
      </p:sp>
      <p:sp>
        <p:nvSpPr>
          <p:cNvPr id="15" name="Rounded Rectangular Callout 14">
            <a:extLst>
              <a:ext uri="{FF2B5EF4-FFF2-40B4-BE49-F238E27FC236}">
                <a16:creationId xmlns:a16="http://schemas.microsoft.com/office/drawing/2014/main" id="{0B9E5EC1-D43D-C24C-9843-4DEE41F6BCFD}"/>
              </a:ext>
            </a:extLst>
          </p:cNvPr>
          <p:cNvSpPr/>
          <p:nvPr/>
        </p:nvSpPr>
        <p:spPr>
          <a:xfrm>
            <a:off x="1752826" y="3871358"/>
            <a:ext cx="3395238" cy="421738"/>
          </a:xfrm>
          <a:prstGeom prst="wedgeRoundRectCallout">
            <a:avLst>
              <a:gd name="adj1" fmla="val -43607"/>
              <a:gd name="adj2" fmla="val 95483"/>
              <a:gd name="adj3" fmla="val 16667"/>
            </a:avLst>
          </a:prstGeom>
          <a:solidFill>
            <a:srgbClr val="4DADC7"/>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Our</a:t>
            </a:r>
            <a:r>
              <a:rPr lang="zh-CN" altLang="en-US" b="1" dirty="0">
                <a:solidFill>
                  <a:schemeClr val="bg1"/>
                </a:solidFill>
              </a:rPr>
              <a:t> </a:t>
            </a:r>
            <a:r>
              <a:rPr lang="en-US" altLang="zh-CN" b="1" dirty="0">
                <a:solidFill>
                  <a:schemeClr val="bg1"/>
                </a:solidFill>
              </a:rPr>
              <a:t>focus</a:t>
            </a:r>
            <a:r>
              <a:rPr lang="zh-CN" altLang="en-US" b="1" dirty="0">
                <a:solidFill>
                  <a:schemeClr val="bg1"/>
                </a:solidFill>
              </a:rPr>
              <a:t> </a:t>
            </a:r>
            <a:r>
              <a:rPr lang="en-US" altLang="zh-CN" b="1" dirty="0">
                <a:solidFill>
                  <a:schemeClr val="bg1"/>
                </a:solidFill>
              </a:rPr>
              <a:t>in</a:t>
            </a:r>
            <a:r>
              <a:rPr lang="zh-CN" altLang="en-US" b="1" dirty="0">
                <a:solidFill>
                  <a:schemeClr val="bg1"/>
                </a:solidFill>
              </a:rPr>
              <a:t> </a:t>
            </a:r>
            <a:r>
              <a:rPr lang="en-US" altLang="zh-CN" b="1" dirty="0">
                <a:solidFill>
                  <a:schemeClr val="bg1"/>
                </a:solidFill>
              </a:rPr>
              <a:t>this</a:t>
            </a:r>
            <a:r>
              <a:rPr lang="zh-CN" altLang="en-US" b="1" dirty="0">
                <a:solidFill>
                  <a:schemeClr val="bg1"/>
                </a:solidFill>
              </a:rPr>
              <a:t> </a:t>
            </a:r>
            <a:r>
              <a:rPr lang="en-US" altLang="zh-CN" b="1" dirty="0">
                <a:solidFill>
                  <a:schemeClr val="bg1"/>
                </a:solidFill>
              </a:rPr>
              <a:t>tutorial</a:t>
            </a:r>
            <a:endParaRPr lang="en-US" b="1" dirty="0">
              <a:solidFill>
                <a:schemeClr val="bg1"/>
              </a:solidFill>
            </a:endParaRPr>
          </a:p>
        </p:txBody>
      </p:sp>
    </p:spTree>
    <p:extLst>
      <p:ext uri="{BB962C8B-B14F-4D97-AF65-F5344CB8AC3E}">
        <p14:creationId xmlns:p14="http://schemas.microsoft.com/office/powerpoint/2010/main" val="2723722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Category</a:t>
            </a:r>
            <a:r>
              <a:rPr lang="zh-CN" altLang="en-US" sz="4800" dirty="0"/>
              <a:t> </a:t>
            </a:r>
            <a:r>
              <a:rPr lang="en-US" altLang="zh-CN" sz="4800" dirty="0"/>
              <a:t>I:</a:t>
            </a:r>
            <a:r>
              <a:rPr lang="zh-CN" altLang="en-US" sz="4800" dirty="0"/>
              <a:t> </a:t>
            </a:r>
            <a:r>
              <a:rPr lang="en-US" altLang="zh-CN" sz="4800" dirty="0"/>
              <a:t>Iterative</a:t>
            </a:r>
            <a:r>
              <a:rPr lang="zh-CN" altLang="en-US" sz="4800" dirty="0"/>
              <a:t> </a:t>
            </a:r>
            <a:r>
              <a:rPr lang="en-US" altLang="zh-CN" sz="4800" dirty="0"/>
              <a:t>Algorithms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19</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Design</a:t>
            </a:r>
            <a:r>
              <a:rPr lang="zh-CN" altLang="en-US" sz="3600" b="1" dirty="0"/>
              <a:t> </a:t>
            </a:r>
            <a:r>
              <a:rPr lang="en-US" altLang="zh-CN" sz="3600" b="1" dirty="0"/>
              <a:t>Variants</a:t>
            </a:r>
            <a:r>
              <a:rPr lang="zh-CN" altLang="en-US" sz="3600" b="1" dirty="0"/>
              <a:t> </a:t>
            </a:r>
            <a:r>
              <a:rPr lang="en-US" altLang="zh-CN" sz="3600" b="1" dirty="0"/>
              <a:t>in Pregel-Like</a:t>
            </a:r>
            <a:r>
              <a:rPr lang="zh-CN" altLang="en-US" sz="3600" b="1" dirty="0"/>
              <a:t> </a:t>
            </a:r>
            <a:r>
              <a:rPr lang="en-US" altLang="zh-CN" sz="3600" b="1" dirty="0"/>
              <a:t>Systems</a:t>
            </a:r>
            <a:endParaRPr lang="en-US" sz="3600" b="1" dirty="0"/>
          </a:p>
        </p:txBody>
      </p:sp>
      <p:pic>
        <p:nvPicPr>
          <p:cNvPr id="4" name="Picture 3">
            <a:extLst>
              <a:ext uri="{FF2B5EF4-FFF2-40B4-BE49-F238E27FC236}">
                <a16:creationId xmlns:a16="http://schemas.microsoft.com/office/drawing/2014/main" id="{0C680EF3-6E08-5A40-8E30-26F508122D2C}"/>
              </a:ext>
            </a:extLst>
          </p:cNvPr>
          <p:cNvPicPr>
            <a:picLocks noChangeAspect="1"/>
          </p:cNvPicPr>
          <p:nvPr/>
        </p:nvPicPr>
        <p:blipFill>
          <a:blip r:embed="rId3"/>
          <a:stretch>
            <a:fillRect/>
          </a:stretch>
        </p:blipFill>
        <p:spPr>
          <a:xfrm>
            <a:off x="5220072" y="4201431"/>
            <a:ext cx="3534849" cy="1496938"/>
          </a:xfrm>
          <a:prstGeom prst="rect">
            <a:avLst/>
          </a:prstGeom>
        </p:spPr>
      </p:pic>
      <p:pic>
        <p:nvPicPr>
          <p:cNvPr id="7" name="Picture 6">
            <a:extLst>
              <a:ext uri="{FF2B5EF4-FFF2-40B4-BE49-F238E27FC236}">
                <a16:creationId xmlns:a16="http://schemas.microsoft.com/office/drawing/2014/main" id="{454FEE5C-9B7F-4A41-A863-EE3DC3562CA6}"/>
              </a:ext>
            </a:extLst>
          </p:cNvPr>
          <p:cNvPicPr>
            <a:picLocks noChangeAspect="1"/>
          </p:cNvPicPr>
          <p:nvPr/>
        </p:nvPicPr>
        <p:blipFill>
          <a:blip r:embed="rId4"/>
          <a:stretch>
            <a:fillRect/>
          </a:stretch>
        </p:blipFill>
        <p:spPr>
          <a:xfrm>
            <a:off x="5814705" y="2620811"/>
            <a:ext cx="2349500" cy="863600"/>
          </a:xfrm>
          <a:prstGeom prst="rect">
            <a:avLst/>
          </a:prstGeom>
        </p:spPr>
      </p:pic>
      <p:pic>
        <p:nvPicPr>
          <p:cNvPr id="9" name="Picture 8">
            <a:extLst>
              <a:ext uri="{FF2B5EF4-FFF2-40B4-BE49-F238E27FC236}">
                <a16:creationId xmlns:a16="http://schemas.microsoft.com/office/drawing/2014/main" id="{DE7FAE9F-5535-4D4D-9B01-D077E4811ABD}"/>
              </a:ext>
            </a:extLst>
          </p:cNvPr>
          <p:cNvPicPr>
            <a:picLocks noChangeAspect="1"/>
          </p:cNvPicPr>
          <p:nvPr/>
        </p:nvPicPr>
        <p:blipFill rotWithShape="1">
          <a:blip r:embed="rId5"/>
          <a:srcRect t="17806" b="8656"/>
          <a:stretch/>
        </p:blipFill>
        <p:spPr>
          <a:xfrm>
            <a:off x="323528" y="3367665"/>
            <a:ext cx="4682833" cy="2582718"/>
          </a:xfrm>
          <a:prstGeom prst="rect">
            <a:avLst/>
          </a:prstGeom>
        </p:spPr>
      </p:pic>
      <p:sp>
        <p:nvSpPr>
          <p:cNvPr id="3" name="Rectangle 2">
            <a:extLst>
              <a:ext uri="{FF2B5EF4-FFF2-40B4-BE49-F238E27FC236}">
                <a16:creationId xmlns:a16="http://schemas.microsoft.com/office/drawing/2014/main" id="{01BE498A-83DF-344E-8CB5-C44F7E7244DB}"/>
              </a:ext>
            </a:extLst>
          </p:cNvPr>
          <p:cNvSpPr/>
          <p:nvPr/>
        </p:nvSpPr>
        <p:spPr>
          <a:xfrm>
            <a:off x="251520" y="2746890"/>
            <a:ext cx="4682833" cy="400110"/>
          </a:xfrm>
          <a:prstGeom prst="rect">
            <a:avLst/>
          </a:prstGeom>
        </p:spPr>
        <p:txBody>
          <a:bodyPr wrap="square">
            <a:spAutoFit/>
          </a:bodyPr>
          <a:lstStyle/>
          <a:p>
            <a:r>
              <a:rPr lang="en-US" altLang="zh-CN" sz="2000" b="1" dirty="0">
                <a:solidFill>
                  <a:srgbClr val="0070C0"/>
                </a:solidFill>
              </a:rPr>
              <a:t>API:</a:t>
            </a:r>
            <a:r>
              <a:rPr lang="zh-CN" altLang="en-US" sz="2000" b="1" dirty="0">
                <a:solidFill>
                  <a:srgbClr val="0070C0"/>
                </a:solidFill>
              </a:rPr>
              <a:t> </a:t>
            </a:r>
            <a:r>
              <a:rPr lang="en-US" sz="2000" b="1" dirty="0">
                <a:solidFill>
                  <a:srgbClr val="0070C0"/>
                </a:solidFill>
              </a:rPr>
              <a:t>GAS (Gather, Apply and Scatter)</a:t>
            </a:r>
          </a:p>
        </p:txBody>
      </p:sp>
      <p:sp>
        <p:nvSpPr>
          <p:cNvPr id="10" name="Rectangle 9">
            <a:extLst>
              <a:ext uri="{FF2B5EF4-FFF2-40B4-BE49-F238E27FC236}">
                <a16:creationId xmlns:a16="http://schemas.microsoft.com/office/drawing/2014/main" id="{7338F9E6-E795-434C-8E57-8DD634330D8D}"/>
              </a:ext>
            </a:extLst>
          </p:cNvPr>
          <p:cNvSpPr/>
          <p:nvPr/>
        </p:nvSpPr>
        <p:spPr>
          <a:xfrm>
            <a:off x="6300192" y="5882519"/>
            <a:ext cx="1590633" cy="400110"/>
          </a:xfrm>
          <a:prstGeom prst="rect">
            <a:avLst/>
          </a:prstGeom>
        </p:spPr>
        <p:txBody>
          <a:bodyPr wrap="square">
            <a:spAutoFit/>
          </a:bodyPr>
          <a:lstStyle/>
          <a:p>
            <a:r>
              <a:rPr lang="en-US" altLang="zh-CN" sz="2000" b="1" dirty="0">
                <a:solidFill>
                  <a:srgbClr val="0070C0"/>
                </a:solidFill>
              </a:rPr>
              <a:t>Vertex-cut</a:t>
            </a:r>
            <a:endParaRPr lang="en-US" sz="2000" b="1" dirty="0">
              <a:solidFill>
                <a:srgbClr val="0070C0"/>
              </a:solidFill>
            </a:endParaRPr>
          </a:p>
        </p:txBody>
      </p:sp>
      <p:sp>
        <p:nvSpPr>
          <p:cNvPr id="11" name="Rectangle 10">
            <a:extLst>
              <a:ext uri="{FF2B5EF4-FFF2-40B4-BE49-F238E27FC236}">
                <a16:creationId xmlns:a16="http://schemas.microsoft.com/office/drawing/2014/main" id="{3941875A-0A8A-BB4C-B9A0-2BA7E1339BAB}"/>
              </a:ext>
            </a:extLst>
          </p:cNvPr>
          <p:cNvSpPr/>
          <p:nvPr/>
        </p:nvSpPr>
        <p:spPr>
          <a:xfrm>
            <a:off x="5882991" y="3463561"/>
            <a:ext cx="2289409" cy="461665"/>
          </a:xfrm>
          <a:prstGeom prst="rect">
            <a:avLst/>
          </a:prstGeom>
        </p:spPr>
        <p:txBody>
          <a:bodyPr wrap="none">
            <a:spAutoFit/>
          </a:bodyPr>
          <a:lstStyle/>
          <a:p>
            <a:r>
              <a:rPr lang="en-US" altLang="zh-CN" b="1" dirty="0">
                <a:solidFill>
                  <a:srgbClr val="C00000"/>
                </a:solidFill>
              </a:rPr>
              <a:t>as</a:t>
            </a:r>
            <a:r>
              <a:rPr lang="zh-CN" altLang="en-US" b="1" dirty="0">
                <a:solidFill>
                  <a:srgbClr val="C00000"/>
                </a:solidFill>
              </a:rPr>
              <a:t> </a:t>
            </a:r>
            <a:r>
              <a:rPr lang="en-US" altLang="zh-CN" b="1" dirty="0">
                <a:solidFill>
                  <a:srgbClr val="C00000"/>
                </a:solidFill>
              </a:rPr>
              <a:t>an</a:t>
            </a:r>
            <a:r>
              <a:rPr lang="zh-CN" altLang="en-US" b="1" dirty="0">
                <a:solidFill>
                  <a:srgbClr val="C00000"/>
                </a:solidFill>
              </a:rPr>
              <a:t> </a:t>
            </a:r>
            <a:r>
              <a:rPr lang="en-US" altLang="zh-CN" b="1" dirty="0">
                <a:solidFill>
                  <a:srgbClr val="C00000"/>
                </a:solidFill>
              </a:rPr>
              <a:t>example</a:t>
            </a:r>
          </a:p>
        </p:txBody>
      </p:sp>
    </p:spTree>
    <p:extLst>
      <p:ext uri="{BB962C8B-B14F-4D97-AF65-F5344CB8AC3E}">
        <p14:creationId xmlns:p14="http://schemas.microsoft.com/office/powerpoint/2010/main" val="887956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Overview</a:t>
            </a:r>
            <a:endParaRPr lang="en-US" sz="4800" dirty="0"/>
          </a:p>
        </p:txBody>
      </p:sp>
      <p:sp>
        <p:nvSpPr>
          <p:cNvPr id="3" name="Content Placeholder 2"/>
          <p:cNvSpPr>
            <a:spLocks noGrp="1"/>
          </p:cNvSpPr>
          <p:nvPr>
            <p:ph idx="1"/>
          </p:nvPr>
        </p:nvSpPr>
        <p:spPr>
          <a:xfrm>
            <a:off x="457200" y="1951038"/>
            <a:ext cx="8515350" cy="4221162"/>
          </a:xfrm>
        </p:spPr>
        <p:txBody>
          <a:bodyPr/>
          <a:lstStyle/>
          <a:p>
            <a:pPr marL="457200" indent="-457200">
              <a:buFont typeface="Arial" panose="020B0604020202020204" pitchFamily="34" charset="0"/>
              <a:buChar char="•"/>
            </a:pPr>
            <a:r>
              <a:rPr lang="en-US" altLang="zh-CN" sz="3000" dirty="0"/>
              <a:t>Graph</a:t>
            </a:r>
            <a:r>
              <a:rPr lang="zh-CN" altLang="en-US" sz="3000" dirty="0"/>
              <a:t> </a:t>
            </a:r>
            <a:r>
              <a:rPr lang="en-US" altLang="zh-CN" sz="3000" dirty="0"/>
              <a:t>Mining</a:t>
            </a:r>
            <a:r>
              <a:rPr lang="zh-CN" altLang="en-US" sz="3000" dirty="0"/>
              <a:t> </a:t>
            </a:r>
            <a:r>
              <a:rPr lang="en-US" altLang="zh-CN" sz="3000" dirty="0"/>
              <a:t>Problems:</a:t>
            </a:r>
            <a:r>
              <a:rPr lang="zh-CN" altLang="en-US" sz="3000" dirty="0"/>
              <a:t> </a:t>
            </a:r>
            <a:r>
              <a:rPr lang="en-US" altLang="zh-CN" sz="3000" dirty="0"/>
              <a:t>A</a:t>
            </a:r>
            <a:r>
              <a:rPr lang="zh-CN" altLang="en-US" sz="3000" dirty="0"/>
              <a:t> </a:t>
            </a:r>
            <a:r>
              <a:rPr lang="en-US" altLang="zh-CN" sz="3000" dirty="0"/>
              <a:t>Categorization</a:t>
            </a:r>
          </a:p>
          <a:p>
            <a:pPr marL="457200" indent="-457200">
              <a:buFont typeface="Arial" panose="020B0604020202020204" pitchFamily="34" charset="0"/>
              <a:buChar char="•"/>
            </a:pPr>
            <a:r>
              <a:rPr lang="en-US" altLang="zh-CN" sz="3000" dirty="0"/>
              <a:t>Think</a:t>
            </a:r>
            <a:r>
              <a:rPr lang="zh-CN" altLang="en-US" sz="3000" dirty="0"/>
              <a:t> </a:t>
            </a:r>
            <a:r>
              <a:rPr lang="en-US" altLang="zh-CN" sz="3000" dirty="0"/>
              <a:t>Like</a:t>
            </a:r>
            <a:r>
              <a:rPr lang="zh-CN" altLang="en-US" sz="3000" dirty="0"/>
              <a:t> </a:t>
            </a:r>
            <a:r>
              <a:rPr lang="en-US" altLang="zh-CN" sz="3000" dirty="0"/>
              <a:t>a</a:t>
            </a:r>
            <a:r>
              <a:rPr lang="zh-CN" altLang="en-US" sz="3000" dirty="0"/>
              <a:t> </a:t>
            </a:r>
            <a:r>
              <a:rPr lang="en-US" altLang="zh-CN" sz="3000" dirty="0"/>
              <a:t>Vertex:</a:t>
            </a:r>
            <a:r>
              <a:rPr lang="zh-CN" altLang="en-US" sz="3000" dirty="0"/>
              <a:t> </a:t>
            </a:r>
            <a:r>
              <a:rPr lang="en-US" altLang="zh-CN" sz="3000" dirty="0"/>
              <a:t>Data-Intensive</a:t>
            </a:r>
            <a:r>
              <a:rPr lang="zh-CN" altLang="en-US" sz="3000" dirty="0"/>
              <a:t> </a:t>
            </a:r>
            <a:r>
              <a:rPr lang="en-US" altLang="zh-CN" sz="3000" dirty="0"/>
              <a:t>Mining</a:t>
            </a:r>
          </a:p>
          <a:p>
            <a:pPr marL="457200" indent="-457200">
              <a:buFont typeface="Arial" panose="020B0604020202020204" pitchFamily="34" charset="0"/>
              <a:buChar char="•"/>
            </a:pPr>
            <a:r>
              <a:rPr lang="en-US" altLang="zh-CN" sz="3000" dirty="0"/>
              <a:t>Why</a:t>
            </a:r>
            <a:r>
              <a:rPr lang="zh-CN" altLang="en-US" sz="3000" dirty="0"/>
              <a:t> </a:t>
            </a:r>
            <a:r>
              <a:rPr lang="en-US" altLang="zh-CN" sz="3000" dirty="0"/>
              <a:t>TLAV</a:t>
            </a:r>
            <a:r>
              <a:rPr lang="zh-CN" altLang="en-US" sz="3000" dirty="0"/>
              <a:t> </a:t>
            </a:r>
            <a:r>
              <a:rPr lang="en-US" altLang="zh-CN" sz="3000" dirty="0"/>
              <a:t>is</a:t>
            </a:r>
            <a:r>
              <a:rPr lang="zh-CN" altLang="en-US" sz="3000" dirty="0"/>
              <a:t> </a:t>
            </a:r>
            <a:r>
              <a:rPr lang="en-US" altLang="zh-CN" sz="3000" dirty="0"/>
              <a:t>not</a:t>
            </a:r>
            <a:r>
              <a:rPr lang="zh-CN" altLang="en-US" sz="3000" dirty="0"/>
              <a:t> </a:t>
            </a:r>
            <a:r>
              <a:rPr lang="en-US" altLang="zh-CN" sz="3000" dirty="0"/>
              <a:t>Sufficient?</a:t>
            </a:r>
            <a:r>
              <a:rPr lang="zh-CN" altLang="en-US" sz="3000" dirty="0"/>
              <a:t> </a:t>
            </a:r>
            <a:r>
              <a:rPr lang="en-US" altLang="zh-CN" sz="3000" dirty="0"/>
              <a:t>Compute-Intensive!</a:t>
            </a:r>
          </a:p>
          <a:p>
            <a:pPr marL="457200" indent="-457200">
              <a:buFont typeface="Arial" panose="020B0604020202020204" pitchFamily="34" charset="0"/>
              <a:buChar char="•"/>
            </a:pPr>
            <a:r>
              <a:rPr lang="en-US" altLang="zh-CN" sz="3000" dirty="0" err="1"/>
              <a:t>PrefixFPM</a:t>
            </a:r>
            <a:r>
              <a:rPr lang="zh-CN" altLang="en-US" sz="3000" dirty="0"/>
              <a:t> </a:t>
            </a:r>
            <a:r>
              <a:rPr lang="en-US" altLang="zh-CN" sz="3000" dirty="0"/>
              <a:t>for</a:t>
            </a:r>
            <a:r>
              <a:rPr lang="zh-CN" altLang="en-US" sz="3000" dirty="0"/>
              <a:t> </a:t>
            </a:r>
            <a:r>
              <a:rPr lang="en-US" altLang="zh-CN" sz="3000" dirty="0"/>
              <a:t>Frequent</a:t>
            </a:r>
            <a:r>
              <a:rPr lang="zh-CN" altLang="en-US" sz="3000" dirty="0"/>
              <a:t> </a:t>
            </a:r>
            <a:r>
              <a:rPr lang="en-US" altLang="zh-CN" sz="3000" dirty="0"/>
              <a:t>Subgraph</a:t>
            </a:r>
            <a:r>
              <a:rPr lang="zh-CN" altLang="en-US" sz="3000" dirty="0"/>
              <a:t> </a:t>
            </a:r>
            <a:r>
              <a:rPr lang="en-US" altLang="zh-CN" sz="3000" dirty="0"/>
              <a:t>Mining</a:t>
            </a:r>
          </a:p>
          <a:p>
            <a:pPr marL="457200" indent="-457200">
              <a:buFont typeface="Arial" panose="020B0604020202020204" pitchFamily="34" charset="0"/>
              <a:buChar char="•"/>
            </a:pPr>
            <a:r>
              <a:rPr lang="en-US" altLang="zh-CN" sz="3000" dirty="0">
                <a:solidFill>
                  <a:schemeClr val="bg1">
                    <a:lumMod val="75000"/>
                  </a:schemeClr>
                </a:solidFill>
              </a:rPr>
              <a:t>G-thinker:</a:t>
            </a:r>
            <a:r>
              <a:rPr lang="zh-CN" altLang="en-US" sz="3000" dirty="0">
                <a:solidFill>
                  <a:schemeClr val="bg1">
                    <a:lumMod val="75000"/>
                  </a:schemeClr>
                </a:solidFill>
              </a:rPr>
              <a:t> </a:t>
            </a: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Subgraph</a:t>
            </a:r>
          </a:p>
          <a:p>
            <a:pPr marL="457200" indent="-457200">
              <a:buFont typeface="Arial" panose="020B0604020202020204" pitchFamily="34" charset="0"/>
              <a:buChar char="•"/>
            </a:pPr>
            <a:r>
              <a:rPr lang="en-US" altLang="zh-CN" sz="3000" dirty="0">
                <a:solidFill>
                  <a:schemeClr val="bg1">
                    <a:lumMod val="75000"/>
                  </a:schemeClr>
                </a:solidFill>
              </a:rPr>
              <a:t>TLAS</a:t>
            </a:r>
            <a:r>
              <a:rPr lang="zh-CN" altLang="en-US" sz="3000" dirty="0">
                <a:solidFill>
                  <a:schemeClr val="bg1">
                    <a:lumMod val="75000"/>
                  </a:schemeClr>
                </a:solidFill>
              </a:rPr>
              <a:t> </a:t>
            </a:r>
            <a:r>
              <a:rPr lang="en-US" altLang="zh-CN" sz="3000" dirty="0">
                <a:solidFill>
                  <a:schemeClr val="bg1">
                    <a:lumMod val="75000"/>
                  </a:schemeClr>
                </a:solidFill>
              </a:rPr>
              <a:t>Algorithms</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3BB61784-035B-ED43-B53D-1298D2A6F969}"/>
              </a:ext>
            </a:extLst>
          </p:cNvPr>
          <p:cNvPicPr>
            <a:picLocks noChangeAspect="1"/>
          </p:cNvPicPr>
          <p:nvPr/>
        </p:nvPicPr>
        <p:blipFill>
          <a:blip r:embed="rId3"/>
          <a:stretch>
            <a:fillRect/>
          </a:stretch>
        </p:blipFill>
        <p:spPr>
          <a:xfrm>
            <a:off x="6522806" y="5368"/>
            <a:ext cx="2458088" cy="1945670"/>
          </a:xfrm>
          <a:prstGeom prst="rect">
            <a:avLst/>
          </a:prstGeom>
        </p:spPr>
      </p:pic>
      <p:sp>
        <p:nvSpPr>
          <p:cNvPr id="7" name="Rectangle 6">
            <a:extLst>
              <a:ext uri="{FF2B5EF4-FFF2-40B4-BE49-F238E27FC236}">
                <a16:creationId xmlns:a16="http://schemas.microsoft.com/office/drawing/2014/main" id="{846F2979-E212-A74E-8E5A-26268567C5C9}"/>
              </a:ext>
            </a:extLst>
          </p:cNvPr>
          <p:cNvSpPr/>
          <p:nvPr/>
        </p:nvSpPr>
        <p:spPr>
          <a:xfrm>
            <a:off x="2555776" y="70879"/>
            <a:ext cx="3685304"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Part</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I:</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Delivered</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by</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Da</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Yan</a:t>
            </a:r>
            <a:endParaRPr lang="en-US" dirty="0">
              <a:solidFill>
                <a:srgbClr val="4F81BA"/>
              </a:solidFill>
            </a:endParaRPr>
          </a:p>
        </p:txBody>
      </p:sp>
    </p:spTree>
    <p:extLst>
      <p:ext uri="{BB962C8B-B14F-4D97-AF65-F5344CB8AC3E}">
        <p14:creationId xmlns:p14="http://schemas.microsoft.com/office/powerpoint/2010/main" val="18626734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a:t>
            </a:r>
            <a:r>
              <a:rPr lang="en-US" dirty="0" err="1"/>
              <a:t>Pregel</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TLAV</a:t>
            </a:r>
            <a:r>
              <a:rPr lang="zh-CN" altLang="en-US" b="1" dirty="0"/>
              <a:t> </a:t>
            </a:r>
            <a:r>
              <a:rPr lang="en-US" altLang="zh-CN" b="1" dirty="0"/>
              <a:t>Pioneer</a:t>
            </a:r>
            <a:endParaRPr lang="en-US" b="1" dirty="0"/>
          </a:p>
          <a:p>
            <a:pPr lvl="1"/>
            <a:r>
              <a:rPr lang="en-US" altLang="zh-CN" dirty="0"/>
              <a:t>Message passing</a:t>
            </a:r>
            <a:r>
              <a:rPr lang="zh-CN" altLang="en-US" dirty="0"/>
              <a:t> </a:t>
            </a:r>
            <a:r>
              <a:rPr lang="en-US" altLang="zh-CN" dirty="0"/>
              <a:t>between</a:t>
            </a:r>
            <a:r>
              <a:rPr lang="zh-CN" altLang="en-US" dirty="0"/>
              <a:t> </a:t>
            </a:r>
            <a:r>
              <a:rPr lang="en-US" altLang="zh-CN" dirty="0"/>
              <a:t>vertices</a:t>
            </a:r>
          </a:p>
          <a:p>
            <a:pPr lvl="1"/>
            <a:r>
              <a:rPr lang="en-US" altLang="zh-CN" dirty="0"/>
              <a:t>Iterative</a:t>
            </a:r>
          </a:p>
          <a:p>
            <a:pPr lvl="2"/>
            <a:r>
              <a:rPr lang="en-US" altLang="zh-CN" dirty="0"/>
              <a:t>Each iteration is called a </a:t>
            </a:r>
            <a:r>
              <a:rPr lang="en-US" altLang="zh-CN" dirty="0" err="1">
                <a:solidFill>
                  <a:srgbClr val="0070C0"/>
                </a:solidFill>
              </a:rPr>
              <a:t>superstep</a:t>
            </a:r>
            <a:endParaRPr lang="en-US" altLang="zh-CN"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20</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4B173232-83D4-F24F-94FA-58EBFAFF67F8}"/>
              </a:ext>
            </a:extLst>
          </p:cNvPr>
          <p:cNvPicPr>
            <a:picLocks noChangeAspect="1"/>
          </p:cNvPicPr>
          <p:nvPr/>
        </p:nvPicPr>
        <p:blipFill rotWithShape="1">
          <a:blip r:embed="rId3"/>
          <a:srcRect l="28671" t="33394" r="25116" b="38825"/>
          <a:stretch/>
        </p:blipFill>
        <p:spPr>
          <a:xfrm>
            <a:off x="6921741" y="1268760"/>
            <a:ext cx="2429310" cy="1094184"/>
          </a:xfrm>
          <a:prstGeom prst="rect">
            <a:avLst/>
          </a:prstGeom>
        </p:spPr>
      </p:pic>
      <p:sp>
        <p:nvSpPr>
          <p:cNvPr id="7" name="Rectangle 6">
            <a:extLst>
              <a:ext uri="{FF2B5EF4-FFF2-40B4-BE49-F238E27FC236}">
                <a16:creationId xmlns:a16="http://schemas.microsoft.com/office/drawing/2014/main" id="{A046B7D9-5316-4D47-9E38-7B9B5EF8199F}"/>
              </a:ext>
            </a:extLst>
          </p:cNvPr>
          <p:cNvSpPr/>
          <p:nvPr/>
        </p:nvSpPr>
        <p:spPr>
          <a:xfrm>
            <a:off x="552284" y="4610974"/>
            <a:ext cx="7584112" cy="523220"/>
          </a:xfrm>
          <a:prstGeom prst="rect">
            <a:avLst/>
          </a:prstGeom>
        </p:spPr>
        <p:txBody>
          <a:bodyPr wrap="square">
            <a:spAutoFit/>
          </a:bodyPr>
          <a:lstStyle/>
          <a:p>
            <a:r>
              <a:rPr lang="en-US" altLang="zh-CN" sz="2800" b="1" dirty="0">
                <a:solidFill>
                  <a:srgbClr val="C00000"/>
                </a:solidFill>
              </a:rPr>
              <a:t>Not</a:t>
            </a:r>
            <a:r>
              <a:rPr lang="zh-CN" altLang="en-US" sz="2800" b="1" dirty="0">
                <a:solidFill>
                  <a:srgbClr val="C00000"/>
                </a:solidFill>
              </a:rPr>
              <a:t> </a:t>
            </a:r>
            <a:r>
              <a:rPr lang="en-US" altLang="zh-CN" sz="2800" b="1" dirty="0">
                <a:solidFill>
                  <a:srgbClr val="C00000"/>
                </a:solidFill>
              </a:rPr>
              <a:t>sure</a:t>
            </a:r>
            <a:r>
              <a:rPr lang="zh-CN" altLang="en-US" sz="2800" b="1" dirty="0">
                <a:solidFill>
                  <a:srgbClr val="C00000"/>
                </a:solidFill>
              </a:rPr>
              <a:t> </a:t>
            </a:r>
            <a:r>
              <a:rPr lang="en-US" altLang="zh-CN" sz="2800" b="1" dirty="0">
                <a:solidFill>
                  <a:srgbClr val="C00000"/>
                </a:solidFill>
              </a:rPr>
              <a:t>how</a:t>
            </a:r>
            <a:r>
              <a:rPr lang="zh-CN" altLang="en-US" sz="2800" b="1" dirty="0">
                <a:solidFill>
                  <a:srgbClr val="C00000"/>
                </a:solidFill>
              </a:rPr>
              <a:t> </a:t>
            </a:r>
            <a:r>
              <a:rPr lang="en-US" altLang="zh-CN" sz="2800" b="1" dirty="0">
                <a:solidFill>
                  <a:srgbClr val="C00000"/>
                </a:solidFill>
              </a:rPr>
              <a:t>much</a:t>
            </a:r>
            <a:r>
              <a:rPr lang="zh-CN" altLang="en-US" sz="2800" b="1" dirty="0">
                <a:solidFill>
                  <a:srgbClr val="C00000"/>
                </a:solidFill>
              </a:rPr>
              <a:t> </a:t>
            </a:r>
            <a:r>
              <a:rPr lang="en-US" altLang="zh-CN" sz="2800" b="1" dirty="0">
                <a:solidFill>
                  <a:srgbClr val="C00000"/>
                </a:solidFill>
              </a:rPr>
              <a:t>impact</a:t>
            </a:r>
            <a:r>
              <a:rPr lang="zh-CN" altLang="en-US" sz="2800" b="1" dirty="0">
                <a:solidFill>
                  <a:srgbClr val="C00000"/>
                </a:solidFill>
              </a:rPr>
              <a:t> </a:t>
            </a:r>
            <a:r>
              <a:rPr lang="en-US" altLang="zh-CN" sz="2800" b="1" dirty="0">
                <a:solidFill>
                  <a:srgbClr val="C00000"/>
                </a:solidFill>
              </a:rPr>
              <a:t>inside</a:t>
            </a:r>
            <a:r>
              <a:rPr lang="zh-CN" altLang="en-US" sz="2800" b="1" dirty="0">
                <a:solidFill>
                  <a:srgbClr val="C00000"/>
                </a:solidFill>
              </a:rPr>
              <a:t> </a:t>
            </a:r>
            <a:r>
              <a:rPr lang="en-US" altLang="zh-CN" sz="2800" b="1" dirty="0">
                <a:solidFill>
                  <a:srgbClr val="C00000"/>
                </a:solidFill>
              </a:rPr>
              <a:t>Google…</a:t>
            </a:r>
            <a:endParaRPr lang="en-US" sz="2800" b="1" dirty="0">
              <a:solidFill>
                <a:srgbClr val="C00000"/>
              </a:solidFill>
            </a:endParaRPr>
          </a:p>
        </p:txBody>
      </p:sp>
      <p:sp>
        <p:nvSpPr>
          <p:cNvPr id="8" name="Rectangle 7">
            <a:extLst>
              <a:ext uri="{FF2B5EF4-FFF2-40B4-BE49-F238E27FC236}">
                <a16:creationId xmlns:a16="http://schemas.microsoft.com/office/drawing/2014/main" id="{09068BAA-E851-A04E-AB05-0D8E928CE542}"/>
              </a:ext>
            </a:extLst>
          </p:cNvPr>
          <p:cNvSpPr/>
          <p:nvPr/>
        </p:nvSpPr>
        <p:spPr>
          <a:xfrm>
            <a:off x="561100" y="5354052"/>
            <a:ext cx="7616472" cy="523220"/>
          </a:xfrm>
          <a:prstGeom prst="rect">
            <a:avLst/>
          </a:prstGeom>
        </p:spPr>
        <p:txBody>
          <a:bodyPr wrap="square">
            <a:spAutoFit/>
          </a:bodyPr>
          <a:lstStyle/>
          <a:p>
            <a:r>
              <a:rPr lang="en-US" altLang="zh-CN" sz="2800" b="1" dirty="0">
                <a:solidFill>
                  <a:srgbClr val="C00000"/>
                </a:solidFill>
              </a:rPr>
              <a:t>But</a:t>
            </a:r>
            <a:r>
              <a:rPr lang="zh-CN" altLang="en-US" sz="2800" b="1" dirty="0">
                <a:solidFill>
                  <a:srgbClr val="C00000"/>
                </a:solidFill>
              </a:rPr>
              <a:t> </a:t>
            </a:r>
            <a:r>
              <a:rPr lang="en-US" altLang="zh-CN" sz="2800" b="1" dirty="0">
                <a:solidFill>
                  <a:srgbClr val="C00000"/>
                </a:solidFill>
              </a:rPr>
              <a:t>inspires</a:t>
            </a:r>
            <a:r>
              <a:rPr lang="zh-CN" altLang="en-US" sz="2800" b="1" dirty="0">
                <a:solidFill>
                  <a:srgbClr val="C00000"/>
                </a:solidFill>
              </a:rPr>
              <a:t> </a:t>
            </a:r>
            <a:r>
              <a:rPr lang="en-US" altLang="zh-CN" sz="2800" b="1" dirty="0">
                <a:solidFill>
                  <a:srgbClr val="C00000"/>
                </a:solidFill>
              </a:rPr>
              <a:t>many</a:t>
            </a:r>
            <a:r>
              <a:rPr lang="zh-CN" altLang="en-US" sz="2800" b="1" dirty="0">
                <a:solidFill>
                  <a:srgbClr val="C00000"/>
                </a:solidFill>
              </a:rPr>
              <a:t> </a:t>
            </a:r>
            <a:r>
              <a:rPr lang="en-US" altLang="zh-CN" sz="2800" b="1" dirty="0">
                <a:solidFill>
                  <a:srgbClr val="C00000"/>
                </a:solidFill>
              </a:rPr>
              <a:t>TLAV</a:t>
            </a:r>
            <a:r>
              <a:rPr lang="zh-CN" altLang="en-US" sz="2800" b="1" dirty="0">
                <a:solidFill>
                  <a:srgbClr val="C00000"/>
                </a:solidFill>
              </a:rPr>
              <a:t> </a:t>
            </a:r>
            <a:r>
              <a:rPr lang="en-US" altLang="zh-CN" sz="2800" b="1" dirty="0">
                <a:solidFill>
                  <a:srgbClr val="C00000"/>
                </a:solidFill>
              </a:rPr>
              <a:t>works</a:t>
            </a:r>
            <a:r>
              <a:rPr lang="zh-CN" altLang="en-US" sz="2800" b="1" dirty="0">
                <a:solidFill>
                  <a:srgbClr val="C00000"/>
                </a:solidFill>
              </a:rPr>
              <a:t> </a:t>
            </a:r>
            <a:r>
              <a:rPr lang="en-US" altLang="zh-CN" sz="2800" b="1" dirty="0">
                <a:solidFill>
                  <a:srgbClr val="C00000"/>
                </a:solidFill>
              </a:rPr>
              <a:t>in</a:t>
            </a:r>
            <a:r>
              <a:rPr lang="zh-CN" altLang="en-US" sz="2800" b="1" dirty="0">
                <a:solidFill>
                  <a:srgbClr val="C00000"/>
                </a:solidFill>
              </a:rPr>
              <a:t> </a:t>
            </a:r>
            <a:r>
              <a:rPr lang="en-US" altLang="zh-CN" sz="2800" b="1" dirty="0">
                <a:solidFill>
                  <a:srgbClr val="C00000"/>
                </a:solidFill>
              </a:rPr>
              <a:t>academia</a:t>
            </a:r>
            <a:endParaRPr lang="en-US" sz="2800" b="1" dirty="0">
              <a:solidFill>
                <a:srgbClr val="C00000"/>
              </a:solidFill>
            </a:endParaRPr>
          </a:p>
        </p:txBody>
      </p:sp>
      <p:pic>
        <p:nvPicPr>
          <p:cNvPr id="9" name="Picture 8">
            <a:extLst>
              <a:ext uri="{FF2B5EF4-FFF2-40B4-BE49-F238E27FC236}">
                <a16:creationId xmlns:a16="http://schemas.microsoft.com/office/drawing/2014/main" id="{CAA13FB4-497D-4C48-BEBB-FC2D1232B50D}"/>
              </a:ext>
            </a:extLst>
          </p:cNvPr>
          <p:cNvPicPr>
            <a:picLocks noChangeAspect="1"/>
          </p:cNvPicPr>
          <p:nvPr/>
        </p:nvPicPr>
        <p:blipFill>
          <a:blip r:embed="rId4"/>
          <a:stretch>
            <a:fillRect/>
          </a:stretch>
        </p:blipFill>
        <p:spPr>
          <a:xfrm>
            <a:off x="6096278" y="2405481"/>
            <a:ext cx="2917800" cy="1851494"/>
          </a:xfrm>
          <a:prstGeom prst="rect">
            <a:avLst/>
          </a:prstGeom>
        </p:spPr>
      </p:pic>
      <p:pic>
        <p:nvPicPr>
          <p:cNvPr id="10" name="Picture 9">
            <a:extLst>
              <a:ext uri="{FF2B5EF4-FFF2-40B4-BE49-F238E27FC236}">
                <a16:creationId xmlns:a16="http://schemas.microsoft.com/office/drawing/2014/main" id="{1E701037-9EEA-5947-8C61-98AF74C8C3E7}"/>
              </a:ext>
            </a:extLst>
          </p:cNvPr>
          <p:cNvPicPr>
            <a:picLocks noChangeAspect="1"/>
          </p:cNvPicPr>
          <p:nvPr/>
        </p:nvPicPr>
        <p:blipFill>
          <a:blip r:embed="rId5"/>
          <a:stretch>
            <a:fillRect/>
          </a:stretch>
        </p:blipFill>
        <p:spPr>
          <a:xfrm>
            <a:off x="2817926" y="836712"/>
            <a:ext cx="6343874" cy="3384376"/>
          </a:xfrm>
          <a:prstGeom prst="rect">
            <a:avLst/>
          </a:prstGeom>
        </p:spPr>
      </p:pic>
      <p:pic>
        <p:nvPicPr>
          <p:cNvPr id="12" name="Picture 11">
            <a:extLst>
              <a:ext uri="{FF2B5EF4-FFF2-40B4-BE49-F238E27FC236}">
                <a16:creationId xmlns:a16="http://schemas.microsoft.com/office/drawing/2014/main" id="{9E31F9BE-4C10-D74D-85B7-B37580D07678}"/>
              </a:ext>
            </a:extLst>
          </p:cNvPr>
          <p:cNvPicPr>
            <a:picLocks noChangeAspect="1"/>
          </p:cNvPicPr>
          <p:nvPr/>
        </p:nvPicPr>
        <p:blipFill>
          <a:blip r:embed="rId6"/>
          <a:stretch>
            <a:fillRect/>
          </a:stretch>
        </p:blipFill>
        <p:spPr>
          <a:xfrm>
            <a:off x="1968500" y="4516879"/>
            <a:ext cx="7175500" cy="1816100"/>
          </a:xfrm>
          <a:prstGeom prst="rect">
            <a:avLst/>
          </a:prstGeom>
        </p:spPr>
      </p:pic>
    </p:spTree>
    <p:extLst>
      <p:ext uri="{BB962C8B-B14F-4D97-AF65-F5344CB8AC3E}">
        <p14:creationId xmlns:p14="http://schemas.microsoft.com/office/powerpoint/2010/main" val="171206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Pregel</a:t>
            </a:r>
          </a:p>
        </p:txBody>
      </p:sp>
      <p:sp>
        <p:nvSpPr>
          <p:cNvPr id="3" name="Content Placeholder 2"/>
          <p:cNvSpPr>
            <a:spLocks noGrp="1"/>
          </p:cNvSpPr>
          <p:nvPr>
            <p:ph idx="1"/>
          </p:nvPr>
        </p:nvSpPr>
        <p:spPr>
          <a:xfrm>
            <a:off x="457200" y="1951038"/>
            <a:ext cx="8515350" cy="4221162"/>
          </a:xfrm>
        </p:spPr>
        <p:txBody>
          <a:bodyPr/>
          <a:lstStyle/>
          <a:p>
            <a:r>
              <a:rPr lang="en-US" b="1" dirty="0"/>
              <a:t>Vertex Partitioning</a:t>
            </a:r>
          </a:p>
          <a:p>
            <a:pPr lvl="1"/>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21</a:t>
            </a:fld>
            <a:endParaRPr lang="en-US" sz="2000" dirty="0">
              <a:solidFill>
                <a:schemeClr val="tx1"/>
              </a:solidFill>
              <a:latin typeface="Arial" pitchFamily="34" charset="0"/>
              <a:cs typeface="Arial" pitchFamily="34" charset="0"/>
            </a:endParaRPr>
          </a:p>
        </p:txBody>
      </p:sp>
      <p:grpSp>
        <p:nvGrpSpPr>
          <p:cNvPr id="4" name="组合 4"/>
          <p:cNvGrpSpPr/>
          <p:nvPr/>
        </p:nvGrpSpPr>
        <p:grpSpPr>
          <a:xfrm>
            <a:off x="2095514" y="3076552"/>
            <a:ext cx="4405312" cy="1119188"/>
            <a:chOff x="2095514" y="3357562"/>
            <a:chExt cx="4405312" cy="1119188"/>
          </a:xfrm>
        </p:grpSpPr>
        <p:cxnSp>
          <p:nvCxnSpPr>
            <p:cNvPr id="7" name="直接连接符 6"/>
            <p:cNvCxnSpPr/>
            <p:nvPr/>
          </p:nvCxnSpPr>
          <p:spPr>
            <a:xfrm rot="16200000" flipV="1">
              <a:off x="3159932" y="3740944"/>
              <a:ext cx="511175" cy="32861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0800000" flipV="1">
              <a:off x="2338401" y="3540125"/>
              <a:ext cx="693738" cy="25558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2374914" y="3905250"/>
              <a:ext cx="1095375" cy="36512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0800000">
              <a:off x="3689364" y="4303712"/>
              <a:ext cx="1935162" cy="317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0800000">
              <a:off x="3141676" y="3503612"/>
              <a:ext cx="3213100" cy="317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2095514" y="3698875"/>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0</a:t>
              </a:r>
              <a:endParaRPr lang="zh-CN" altLang="en-US" sz="2000">
                <a:latin typeface="Times New Roman" panose="02020603050405020304" pitchFamily="18" charset="0"/>
                <a:cs typeface="Times New Roman" panose="02020603050405020304" pitchFamily="18" charset="0"/>
              </a:endParaRPr>
            </a:p>
          </p:txBody>
        </p:sp>
        <p:sp>
          <p:nvSpPr>
            <p:cNvPr id="13" name="椭圆 12"/>
            <p:cNvSpPr/>
            <p:nvPr/>
          </p:nvSpPr>
          <p:spPr>
            <a:xfrm>
              <a:off x="3032139" y="3370262"/>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1</a:t>
              </a:r>
              <a:endParaRPr lang="zh-CN" altLang="en-US" sz="2000">
                <a:latin typeface="Times New Roman" panose="02020603050405020304" pitchFamily="18" charset="0"/>
                <a:cs typeface="Times New Roman" panose="02020603050405020304" pitchFamily="18" charset="0"/>
              </a:endParaRPr>
            </a:p>
          </p:txBody>
        </p:sp>
        <p:sp>
          <p:nvSpPr>
            <p:cNvPr id="14" name="椭圆 13"/>
            <p:cNvSpPr/>
            <p:nvPr/>
          </p:nvSpPr>
          <p:spPr>
            <a:xfrm>
              <a:off x="3689364" y="3357562"/>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2</a:t>
              </a:r>
              <a:endParaRPr lang="zh-CN" altLang="en-US" sz="2000">
                <a:latin typeface="Times New Roman" panose="02020603050405020304" pitchFamily="18" charset="0"/>
                <a:cs typeface="Times New Roman" panose="02020603050405020304" pitchFamily="18" charset="0"/>
              </a:endParaRPr>
            </a:p>
          </p:txBody>
        </p:sp>
        <p:sp>
          <p:nvSpPr>
            <p:cNvPr id="15" name="椭圆 14"/>
            <p:cNvSpPr/>
            <p:nvPr/>
          </p:nvSpPr>
          <p:spPr>
            <a:xfrm>
              <a:off x="3470289" y="4160837"/>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3</a:t>
              </a:r>
              <a:endParaRPr lang="zh-CN" altLang="en-US" sz="2000">
                <a:latin typeface="Times New Roman" panose="02020603050405020304" pitchFamily="18" charset="0"/>
                <a:cs typeface="Times New Roman" panose="02020603050405020304" pitchFamily="18" charset="0"/>
              </a:endParaRPr>
            </a:p>
          </p:txBody>
        </p:sp>
        <p:sp>
          <p:nvSpPr>
            <p:cNvPr id="16" name="椭圆 15"/>
            <p:cNvSpPr/>
            <p:nvPr/>
          </p:nvSpPr>
          <p:spPr>
            <a:xfrm>
              <a:off x="4468826" y="3357562"/>
              <a:ext cx="315913"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4</a:t>
              </a:r>
              <a:endParaRPr lang="zh-CN" altLang="en-US" sz="2000">
                <a:latin typeface="Times New Roman" panose="02020603050405020304" pitchFamily="18" charset="0"/>
                <a:cs typeface="Times New Roman" panose="02020603050405020304" pitchFamily="18" charset="0"/>
              </a:endParaRPr>
            </a:p>
          </p:txBody>
        </p:sp>
        <p:sp>
          <p:nvSpPr>
            <p:cNvPr id="17" name="椭圆 16"/>
            <p:cNvSpPr/>
            <p:nvPr/>
          </p:nvSpPr>
          <p:spPr>
            <a:xfrm>
              <a:off x="5284801" y="3357562"/>
              <a:ext cx="315913"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5</a:t>
              </a:r>
              <a:endParaRPr lang="zh-CN" altLang="en-US" sz="2000">
                <a:latin typeface="Times New Roman" panose="02020603050405020304" pitchFamily="18" charset="0"/>
                <a:cs typeface="Times New Roman" panose="02020603050405020304" pitchFamily="18" charset="0"/>
              </a:endParaRPr>
            </a:p>
          </p:txBody>
        </p:sp>
        <p:sp>
          <p:nvSpPr>
            <p:cNvPr id="18" name="椭圆 17"/>
            <p:cNvSpPr/>
            <p:nvPr/>
          </p:nvSpPr>
          <p:spPr>
            <a:xfrm>
              <a:off x="6184914" y="3357562"/>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6</a:t>
              </a:r>
              <a:endParaRPr lang="zh-CN" altLang="en-US" sz="2000">
                <a:latin typeface="Times New Roman" panose="02020603050405020304" pitchFamily="18" charset="0"/>
                <a:cs typeface="Times New Roman" panose="02020603050405020304" pitchFamily="18" charset="0"/>
              </a:endParaRPr>
            </a:p>
          </p:txBody>
        </p:sp>
        <p:sp>
          <p:nvSpPr>
            <p:cNvPr id="19" name="椭圆 18"/>
            <p:cNvSpPr/>
            <p:nvPr/>
          </p:nvSpPr>
          <p:spPr>
            <a:xfrm>
              <a:off x="4699014" y="4160837"/>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7</a:t>
              </a:r>
              <a:endParaRPr lang="zh-CN" altLang="en-US" sz="2000">
                <a:latin typeface="Times New Roman" panose="02020603050405020304" pitchFamily="18" charset="0"/>
                <a:cs typeface="Times New Roman" panose="02020603050405020304" pitchFamily="18" charset="0"/>
              </a:endParaRPr>
            </a:p>
          </p:txBody>
        </p:sp>
        <p:sp>
          <p:nvSpPr>
            <p:cNvPr id="20" name="椭圆 19"/>
            <p:cNvSpPr/>
            <p:nvPr/>
          </p:nvSpPr>
          <p:spPr>
            <a:xfrm>
              <a:off x="5502289" y="4160837"/>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cxnSp>
          <p:nvCxnSpPr>
            <p:cNvPr id="21" name="直接连接符 20"/>
            <p:cNvCxnSpPr>
              <a:stCxn id="15" idx="0"/>
              <a:endCxn id="14" idx="4"/>
            </p:cNvCxnSpPr>
            <p:nvPr/>
          </p:nvCxnSpPr>
          <p:spPr>
            <a:xfrm rot="5400000" flipH="1" flipV="1">
              <a:off x="3493308" y="3807618"/>
              <a:ext cx="487362" cy="21907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9" idx="0"/>
              <a:endCxn id="16" idx="4"/>
            </p:cNvCxnSpPr>
            <p:nvPr/>
          </p:nvCxnSpPr>
          <p:spPr>
            <a:xfrm rot="16200000" flipV="1">
              <a:off x="4498195" y="3802856"/>
              <a:ext cx="487362" cy="22860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9" idx="1"/>
              <a:endCxn id="14" idx="5"/>
            </p:cNvCxnSpPr>
            <p:nvPr/>
          </p:nvCxnSpPr>
          <p:spPr>
            <a:xfrm rot="16200000" flipV="1">
              <a:off x="4062426" y="3524250"/>
              <a:ext cx="579438" cy="78581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0" idx="7"/>
              <a:endCxn id="18" idx="4"/>
            </p:cNvCxnSpPr>
            <p:nvPr/>
          </p:nvCxnSpPr>
          <p:spPr>
            <a:xfrm rot="5400000" flipH="1" flipV="1">
              <a:off x="5791214" y="3654425"/>
              <a:ext cx="533400" cy="57150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25" name="直接箭头连接符 24"/>
          <p:cNvCxnSpPr/>
          <p:nvPr/>
        </p:nvCxnSpPr>
        <p:spPr>
          <a:xfrm>
            <a:off x="1231874" y="4981599"/>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954061" y="4835549"/>
            <a:ext cx="314325"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0</a:t>
            </a:r>
            <a:endParaRPr lang="zh-CN" altLang="en-US" sz="2000">
              <a:latin typeface="Times New Roman" panose="02020603050405020304" pitchFamily="18" charset="0"/>
              <a:cs typeface="Times New Roman" panose="02020603050405020304" pitchFamily="18" charset="0"/>
            </a:endParaRPr>
          </a:p>
        </p:txBody>
      </p:sp>
      <p:graphicFrame>
        <p:nvGraphicFramePr>
          <p:cNvPr id="27" name="表格 26"/>
          <p:cNvGraphicFramePr>
            <a:graphicFrameLocks noGrp="1"/>
          </p:cNvGraphicFramePr>
          <p:nvPr/>
        </p:nvGraphicFramePr>
        <p:xfrm>
          <a:off x="1562074" y="4835549"/>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28" name="直接箭头连接符 27"/>
          <p:cNvCxnSpPr/>
          <p:nvPr/>
        </p:nvCxnSpPr>
        <p:spPr>
          <a:xfrm>
            <a:off x="3692499" y="4981599"/>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3413099" y="4835549"/>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1</a:t>
            </a:r>
            <a:endParaRPr lang="zh-CN" altLang="en-US" sz="2000">
              <a:latin typeface="Times New Roman" panose="02020603050405020304" pitchFamily="18" charset="0"/>
              <a:cs typeface="Times New Roman" panose="02020603050405020304" pitchFamily="18" charset="0"/>
            </a:endParaRPr>
          </a:p>
        </p:txBody>
      </p:sp>
      <p:graphicFrame>
        <p:nvGraphicFramePr>
          <p:cNvPr id="30" name="表格 29"/>
          <p:cNvGraphicFramePr>
            <a:graphicFrameLocks noGrp="1"/>
          </p:cNvGraphicFramePr>
          <p:nvPr/>
        </p:nvGraphicFramePr>
        <p:xfrm>
          <a:off x="4022699" y="4835549"/>
          <a:ext cx="105092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31" name="直接箭头连接符 30"/>
          <p:cNvCxnSpPr/>
          <p:nvPr/>
        </p:nvCxnSpPr>
        <p:spPr>
          <a:xfrm>
            <a:off x="6175349" y="4981599"/>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5895949" y="4835549"/>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2</a:t>
            </a:r>
            <a:endParaRPr lang="zh-CN" altLang="en-US" sz="2000">
              <a:latin typeface="Times New Roman" panose="02020603050405020304" pitchFamily="18" charset="0"/>
              <a:cs typeface="Times New Roman" panose="02020603050405020304" pitchFamily="18" charset="0"/>
            </a:endParaRPr>
          </a:p>
        </p:txBody>
      </p:sp>
      <p:graphicFrame>
        <p:nvGraphicFramePr>
          <p:cNvPr id="33" name="表格 32"/>
          <p:cNvGraphicFramePr>
            <a:graphicFrameLocks noGrp="1"/>
          </p:cNvGraphicFramePr>
          <p:nvPr/>
        </p:nvGraphicFramePr>
        <p:xfrm>
          <a:off x="6505549" y="4835549"/>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34" name="直接箭头连接符 33"/>
          <p:cNvCxnSpPr/>
          <p:nvPr/>
        </p:nvCxnSpPr>
        <p:spPr>
          <a:xfrm>
            <a:off x="1231874" y="539593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954061" y="5249887"/>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3</a:t>
            </a:r>
            <a:endParaRPr lang="zh-CN" altLang="en-US" sz="2000">
              <a:latin typeface="Times New Roman" panose="02020603050405020304" pitchFamily="18" charset="0"/>
              <a:cs typeface="Times New Roman" panose="02020603050405020304" pitchFamily="18" charset="0"/>
            </a:endParaRPr>
          </a:p>
        </p:txBody>
      </p:sp>
      <p:graphicFrame>
        <p:nvGraphicFramePr>
          <p:cNvPr id="36" name="表格 35"/>
          <p:cNvGraphicFramePr>
            <a:graphicFrameLocks noGrp="1"/>
          </p:cNvGraphicFramePr>
          <p:nvPr/>
        </p:nvGraphicFramePr>
        <p:xfrm>
          <a:off x="1562074" y="5249887"/>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37" name="直接箭头连接符 36"/>
          <p:cNvCxnSpPr/>
          <p:nvPr/>
        </p:nvCxnSpPr>
        <p:spPr>
          <a:xfrm>
            <a:off x="3692499" y="539593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3413099" y="524988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4</a:t>
            </a:r>
            <a:endParaRPr lang="zh-CN" altLang="en-US" sz="2000">
              <a:latin typeface="Times New Roman" panose="02020603050405020304" pitchFamily="18" charset="0"/>
              <a:cs typeface="Times New Roman" panose="02020603050405020304" pitchFamily="18" charset="0"/>
            </a:endParaRPr>
          </a:p>
        </p:txBody>
      </p:sp>
      <p:graphicFrame>
        <p:nvGraphicFramePr>
          <p:cNvPr id="39" name="表格 38"/>
          <p:cNvGraphicFramePr>
            <a:graphicFrameLocks noGrp="1"/>
          </p:cNvGraphicFramePr>
          <p:nvPr/>
        </p:nvGraphicFramePr>
        <p:xfrm>
          <a:off x="4022699" y="5249887"/>
          <a:ext cx="105092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0" name="直接箭头连接符 39"/>
          <p:cNvCxnSpPr/>
          <p:nvPr/>
        </p:nvCxnSpPr>
        <p:spPr>
          <a:xfrm>
            <a:off x="6175349" y="539593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5895949" y="524988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5</a:t>
            </a:r>
            <a:endParaRPr lang="zh-CN" altLang="en-US" sz="2000">
              <a:latin typeface="Times New Roman" panose="02020603050405020304" pitchFamily="18" charset="0"/>
              <a:cs typeface="Times New Roman" panose="02020603050405020304" pitchFamily="18" charset="0"/>
            </a:endParaRPr>
          </a:p>
        </p:txBody>
      </p:sp>
      <p:graphicFrame>
        <p:nvGraphicFramePr>
          <p:cNvPr id="42" name="表格 41"/>
          <p:cNvGraphicFramePr>
            <a:graphicFrameLocks noGrp="1"/>
          </p:cNvGraphicFramePr>
          <p:nvPr/>
        </p:nvGraphicFramePr>
        <p:xfrm>
          <a:off x="6505549" y="524988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3" name="直接箭头连接符 42"/>
          <p:cNvCxnSpPr/>
          <p:nvPr/>
        </p:nvCxnSpPr>
        <p:spPr>
          <a:xfrm>
            <a:off x="1231874" y="582138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椭圆 43"/>
          <p:cNvSpPr/>
          <p:nvPr/>
        </p:nvSpPr>
        <p:spPr>
          <a:xfrm>
            <a:off x="954061" y="5675337"/>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6</a:t>
            </a:r>
            <a:endParaRPr lang="zh-CN" altLang="en-US" sz="2000">
              <a:latin typeface="Times New Roman" panose="02020603050405020304" pitchFamily="18" charset="0"/>
              <a:cs typeface="Times New Roman" panose="02020603050405020304" pitchFamily="18" charset="0"/>
            </a:endParaRPr>
          </a:p>
        </p:txBody>
      </p:sp>
      <p:graphicFrame>
        <p:nvGraphicFramePr>
          <p:cNvPr id="45" name="表格 44"/>
          <p:cNvGraphicFramePr>
            <a:graphicFrameLocks noGrp="1"/>
          </p:cNvGraphicFramePr>
          <p:nvPr/>
        </p:nvGraphicFramePr>
        <p:xfrm>
          <a:off x="1562074" y="567533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6" name="直接箭头连接符 45"/>
          <p:cNvCxnSpPr/>
          <p:nvPr/>
        </p:nvCxnSpPr>
        <p:spPr>
          <a:xfrm>
            <a:off x="3706786" y="5821387"/>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3413099" y="567533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7</a:t>
            </a:r>
            <a:endParaRPr lang="zh-CN" altLang="en-US" sz="2000">
              <a:latin typeface="Times New Roman" panose="02020603050405020304" pitchFamily="18" charset="0"/>
              <a:cs typeface="Times New Roman" panose="02020603050405020304" pitchFamily="18" charset="0"/>
            </a:endParaRPr>
          </a:p>
        </p:txBody>
      </p:sp>
      <p:graphicFrame>
        <p:nvGraphicFramePr>
          <p:cNvPr id="48" name="表格 47"/>
          <p:cNvGraphicFramePr>
            <a:graphicFrameLocks noGrp="1"/>
          </p:cNvGraphicFramePr>
          <p:nvPr/>
        </p:nvGraphicFramePr>
        <p:xfrm>
          <a:off x="4022699" y="5675337"/>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9" name="直接箭头连接符 48"/>
          <p:cNvCxnSpPr/>
          <p:nvPr/>
        </p:nvCxnSpPr>
        <p:spPr>
          <a:xfrm>
            <a:off x="6189636" y="5821387"/>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5895949" y="567533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graphicFrame>
        <p:nvGraphicFramePr>
          <p:cNvPr id="51" name="表格 50"/>
          <p:cNvGraphicFramePr>
            <a:graphicFrameLocks noGrp="1"/>
          </p:cNvGraphicFramePr>
          <p:nvPr/>
        </p:nvGraphicFramePr>
        <p:xfrm>
          <a:off x="6505549" y="567533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2" name="矩形 51"/>
          <p:cNvSpPr/>
          <p:nvPr/>
        </p:nvSpPr>
        <p:spPr>
          <a:xfrm>
            <a:off x="785786" y="4713311"/>
            <a:ext cx="2336800" cy="16493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53" name="矩形 52"/>
          <p:cNvSpPr/>
          <p:nvPr/>
        </p:nvSpPr>
        <p:spPr>
          <a:xfrm>
            <a:off x="3268636" y="4713311"/>
            <a:ext cx="2336800" cy="16493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54" name="矩形 53"/>
          <p:cNvSpPr/>
          <p:nvPr/>
        </p:nvSpPr>
        <p:spPr>
          <a:xfrm>
            <a:off x="5751486" y="4713311"/>
            <a:ext cx="2336800" cy="16493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55" name="矩形 84"/>
          <p:cNvSpPr>
            <a:spLocks noChangeArrowheads="1"/>
          </p:cNvSpPr>
          <p:nvPr/>
        </p:nvSpPr>
        <p:spPr bwMode="auto">
          <a:xfrm>
            <a:off x="2571736" y="591504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0</a:t>
            </a:r>
            <a:endParaRPr lang="zh-CN" altLang="en-US" baseline="-25000" dirty="0">
              <a:latin typeface="Times New Roman" panose="02020603050405020304" pitchFamily="18" charset="0"/>
              <a:cs typeface="Times New Roman" panose="02020603050405020304" pitchFamily="18" charset="0"/>
            </a:endParaRPr>
          </a:p>
        </p:txBody>
      </p:sp>
      <p:sp>
        <p:nvSpPr>
          <p:cNvPr id="56" name="矩形 86"/>
          <p:cNvSpPr>
            <a:spLocks noChangeArrowheads="1"/>
          </p:cNvSpPr>
          <p:nvPr/>
        </p:nvSpPr>
        <p:spPr bwMode="auto">
          <a:xfrm>
            <a:off x="5054586" y="591504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a:latin typeface="Times New Roman" panose="02020603050405020304" pitchFamily="18" charset="0"/>
                <a:cs typeface="Times New Roman" panose="02020603050405020304" pitchFamily="18" charset="0"/>
              </a:rPr>
              <a:t>M</a:t>
            </a:r>
            <a:r>
              <a:rPr lang="en-US" altLang="zh-CN" baseline="-25000">
                <a:latin typeface="Times New Roman" panose="02020603050405020304" pitchFamily="18" charset="0"/>
                <a:cs typeface="Times New Roman" panose="02020603050405020304" pitchFamily="18" charset="0"/>
              </a:rPr>
              <a:t>1</a:t>
            </a:r>
            <a:endParaRPr lang="zh-CN" altLang="en-US" baseline="-25000">
              <a:latin typeface="Times New Roman" panose="02020603050405020304" pitchFamily="18" charset="0"/>
              <a:cs typeface="Times New Roman" panose="02020603050405020304" pitchFamily="18" charset="0"/>
            </a:endParaRPr>
          </a:p>
        </p:txBody>
      </p:sp>
      <p:sp>
        <p:nvSpPr>
          <p:cNvPr id="57" name="矩形 87"/>
          <p:cNvSpPr>
            <a:spLocks noChangeArrowheads="1"/>
          </p:cNvSpPr>
          <p:nvPr/>
        </p:nvSpPr>
        <p:spPr bwMode="auto">
          <a:xfrm>
            <a:off x="7537436" y="591504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a:latin typeface="Times New Roman" panose="02020603050405020304" pitchFamily="18" charset="0"/>
                <a:cs typeface="Times New Roman" panose="02020603050405020304" pitchFamily="18" charset="0"/>
              </a:rPr>
              <a:t>M</a:t>
            </a:r>
            <a:r>
              <a:rPr lang="en-US" altLang="zh-CN" baseline="-25000">
                <a:latin typeface="Times New Roman" panose="02020603050405020304" pitchFamily="18" charset="0"/>
                <a:cs typeface="Times New Roman" panose="02020603050405020304" pitchFamily="18" charset="0"/>
              </a:rPr>
              <a:t>2</a:t>
            </a:r>
            <a:endParaRPr lang="zh-CN" altLang="en-US" baseline="-25000">
              <a:latin typeface="Times New Roman" panose="02020603050405020304" pitchFamily="18" charset="0"/>
              <a:cs typeface="Times New Roman" panose="02020603050405020304" pitchFamily="18" charset="0"/>
            </a:endParaRPr>
          </a:p>
        </p:txBody>
      </p:sp>
      <p:sp>
        <p:nvSpPr>
          <p:cNvPr id="58" name="下箭头 57"/>
          <p:cNvSpPr/>
          <p:nvPr/>
        </p:nvSpPr>
        <p:spPr>
          <a:xfrm>
            <a:off x="4205235" y="4211626"/>
            <a:ext cx="438203" cy="365124"/>
          </a:xfrm>
          <a:prstGeom prst="downArrow">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937283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2" grpId="0" animBg="1"/>
      <p:bldP spid="35" grpId="0" animBg="1"/>
      <p:bldP spid="38" grpId="0" animBg="1"/>
      <p:bldP spid="41" grpId="0" animBg="1"/>
      <p:bldP spid="44" grpId="0" animBg="1"/>
      <p:bldP spid="47" grpId="0" animBg="1"/>
      <p:bldP spid="50" grpId="0" animBg="1"/>
      <p:bldP spid="52" grpId="0" animBg="1"/>
      <p:bldP spid="53" grpId="0" animBg="1"/>
      <p:bldP spid="54" grpId="0" animBg="1"/>
      <p:bldP spid="55" grpId="0"/>
      <p:bldP spid="56" grpId="0"/>
      <p:bldP spid="57" grpId="0"/>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a:t>
            </a:r>
            <a:r>
              <a:rPr lang="en-US" dirty="0" err="1"/>
              <a:t>Pregel</a:t>
            </a:r>
            <a:endParaRPr lang="en-US" dirty="0"/>
          </a:p>
        </p:txBody>
      </p:sp>
      <p:sp>
        <p:nvSpPr>
          <p:cNvPr id="3" name="Content Placeholder 2"/>
          <p:cNvSpPr>
            <a:spLocks noGrp="1"/>
          </p:cNvSpPr>
          <p:nvPr>
            <p:ph idx="1"/>
          </p:nvPr>
        </p:nvSpPr>
        <p:spPr>
          <a:xfrm>
            <a:off x="457200" y="1951038"/>
            <a:ext cx="8515350" cy="4221162"/>
          </a:xfrm>
        </p:spPr>
        <p:txBody>
          <a:bodyPr/>
          <a:lstStyle/>
          <a:p>
            <a:r>
              <a:rPr lang="en-US" b="1" dirty="0"/>
              <a:t>Programming Interfaces</a:t>
            </a:r>
          </a:p>
          <a:p>
            <a:pPr lvl="1"/>
            <a:r>
              <a:rPr lang="en-US" altLang="zh-CN" i="1" dirty="0"/>
              <a:t> </a:t>
            </a:r>
            <a:r>
              <a:rPr lang="en-US" altLang="zh-CN" i="1" dirty="0" err="1"/>
              <a:t>u</a:t>
            </a:r>
            <a:r>
              <a:rPr lang="en-US" altLang="zh-CN" dirty="0" err="1"/>
              <a:t>.</a:t>
            </a:r>
            <a:r>
              <a:rPr lang="en-US" altLang="zh-CN" i="1" dirty="0" err="1">
                <a:solidFill>
                  <a:srgbClr val="0070C0"/>
                </a:solidFill>
              </a:rPr>
              <a:t>compute</a:t>
            </a:r>
            <a:r>
              <a:rPr lang="en-US" altLang="zh-CN" dirty="0">
                <a:solidFill>
                  <a:srgbClr val="0070C0"/>
                </a:solidFill>
              </a:rPr>
              <a:t>(</a:t>
            </a:r>
            <a:r>
              <a:rPr lang="en-US" altLang="zh-CN" i="1" dirty="0" err="1"/>
              <a:t>msgs</a:t>
            </a:r>
            <a:r>
              <a:rPr lang="en-US" altLang="zh-CN" dirty="0">
                <a:solidFill>
                  <a:srgbClr val="0070C0"/>
                </a:solidFill>
              </a:rPr>
              <a:t>)</a:t>
            </a:r>
            <a:endParaRPr lang="en-US" dirty="0">
              <a:solidFill>
                <a:srgbClr val="0070C0"/>
              </a:solidFill>
            </a:endParaRPr>
          </a:p>
          <a:p>
            <a:pPr lvl="1"/>
            <a:r>
              <a:rPr lang="en-US" altLang="zh-CN" i="1" dirty="0"/>
              <a:t> </a:t>
            </a:r>
            <a:r>
              <a:rPr lang="en-US" altLang="zh-CN" i="1" dirty="0" err="1"/>
              <a:t>u</a:t>
            </a:r>
            <a:r>
              <a:rPr lang="en-US" altLang="zh-CN" dirty="0" err="1"/>
              <a:t>.</a:t>
            </a:r>
            <a:r>
              <a:rPr lang="en-US" altLang="zh-CN" i="1" dirty="0" err="1">
                <a:solidFill>
                  <a:srgbClr val="0070C0"/>
                </a:solidFill>
              </a:rPr>
              <a:t>send_msg</a:t>
            </a:r>
            <a:r>
              <a:rPr lang="en-US" altLang="zh-CN" dirty="0">
                <a:solidFill>
                  <a:srgbClr val="0070C0"/>
                </a:solidFill>
              </a:rPr>
              <a:t>(</a:t>
            </a:r>
            <a:r>
              <a:rPr lang="en-US" altLang="zh-CN" i="1" dirty="0"/>
              <a:t>v, </a:t>
            </a:r>
            <a:r>
              <a:rPr lang="en-US" altLang="zh-CN" i="1" dirty="0" err="1"/>
              <a:t>msg</a:t>
            </a:r>
            <a:r>
              <a:rPr lang="en-US" altLang="zh-CN" dirty="0">
                <a:solidFill>
                  <a:srgbClr val="0070C0"/>
                </a:solidFill>
              </a:rPr>
              <a:t>)</a:t>
            </a:r>
            <a:endParaRPr lang="en-US" dirty="0">
              <a:solidFill>
                <a:srgbClr val="0070C0"/>
              </a:solidFill>
            </a:endParaRPr>
          </a:p>
          <a:p>
            <a:pPr lvl="1"/>
            <a:r>
              <a:rPr lang="en-US" altLang="zh-CN" i="1" dirty="0"/>
              <a:t> </a:t>
            </a:r>
            <a:r>
              <a:rPr lang="en-US" altLang="zh-CN" i="1" dirty="0" err="1">
                <a:solidFill>
                  <a:srgbClr val="0070C0"/>
                </a:solidFill>
              </a:rPr>
              <a:t>get_superstep_number</a:t>
            </a:r>
            <a:r>
              <a:rPr lang="en-US" altLang="zh-CN" dirty="0">
                <a:solidFill>
                  <a:srgbClr val="0070C0"/>
                </a:solidFill>
              </a:rPr>
              <a:t>()</a:t>
            </a:r>
          </a:p>
          <a:p>
            <a:pPr lvl="1"/>
            <a:r>
              <a:rPr lang="en-US" altLang="zh-CN" i="1" dirty="0"/>
              <a:t> </a:t>
            </a:r>
            <a:r>
              <a:rPr lang="en-US" altLang="zh-CN" i="1" dirty="0" err="1"/>
              <a:t>u</a:t>
            </a:r>
            <a:r>
              <a:rPr lang="en-US" altLang="zh-CN" dirty="0" err="1"/>
              <a:t>.</a:t>
            </a:r>
            <a:r>
              <a:rPr lang="en-US" altLang="zh-CN" i="1" dirty="0" err="1">
                <a:solidFill>
                  <a:srgbClr val="0070C0"/>
                </a:solidFill>
              </a:rPr>
              <a:t>vote_to_halt</a:t>
            </a:r>
            <a:r>
              <a:rPr lang="en-US" altLang="zh-CN" dirty="0">
                <a:solidFill>
                  <a:srgbClr val="0070C0"/>
                </a:solidFill>
              </a:rPr>
              <a:t>()</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22</a:t>
            </a:fld>
            <a:endParaRPr lang="en-US" sz="2000" dirty="0">
              <a:solidFill>
                <a:schemeClr val="tx1"/>
              </a:solidFill>
              <a:latin typeface="Arial" pitchFamily="34" charset="0"/>
              <a:cs typeface="Arial" pitchFamily="34" charset="0"/>
            </a:endParaRPr>
          </a:p>
        </p:txBody>
      </p:sp>
      <p:sp>
        <p:nvSpPr>
          <p:cNvPr id="59" name="矩形 58"/>
          <p:cNvSpPr/>
          <p:nvPr/>
        </p:nvSpPr>
        <p:spPr>
          <a:xfrm>
            <a:off x="4780788" y="3340100"/>
            <a:ext cx="3988592" cy="461665"/>
          </a:xfrm>
          <a:prstGeom prst="rect">
            <a:avLst/>
          </a:prstGeom>
        </p:spPr>
        <p:txBody>
          <a:bodyPr wrap="none">
            <a:spAutoFit/>
          </a:bodyPr>
          <a:lstStyle/>
          <a:p>
            <a:r>
              <a:rPr lang="en-US" altLang="zh-CN" dirty="0">
                <a:latin typeface="+mn-lt"/>
              </a:rPr>
              <a:t>Called inside </a:t>
            </a:r>
            <a:r>
              <a:rPr lang="en-US" altLang="zh-CN" i="1" dirty="0" err="1">
                <a:latin typeface="+mn-lt"/>
              </a:rPr>
              <a:t>u</a:t>
            </a:r>
            <a:r>
              <a:rPr lang="en-US" altLang="zh-CN" dirty="0" err="1">
                <a:latin typeface="+mn-lt"/>
              </a:rPr>
              <a:t>.</a:t>
            </a:r>
            <a:r>
              <a:rPr lang="en-US" altLang="zh-CN" i="1" dirty="0" err="1">
                <a:solidFill>
                  <a:srgbClr val="0070C0"/>
                </a:solidFill>
                <a:latin typeface="+mn-lt"/>
              </a:rPr>
              <a:t>compute</a:t>
            </a:r>
            <a:r>
              <a:rPr lang="en-US" altLang="zh-CN" dirty="0">
                <a:solidFill>
                  <a:srgbClr val="0070C0"/>
                </a:solidFill>
                <a:latin typeface="+mn-lt"/>
              </a:rPr>
              <a:t>(</a:t>
            </a:r>
            <a:r>
              <a:rPr lang="en-US" altLang="zh-CN" i="1" dirty="0" err="1">
                <a:latin typeface="+mn-lt"/>
              </a:rPr>
              <a:t>msgs</a:t>
            </a:r>
            <a:r>
              <a:rPr lang="en-US" altLang="zh-CN" dirty="0">
                <a:solidFill>
                  <a:srgbClr val="0070C0"/>
                </a:solidFill>
                <a:latin typeface="+mn-lt"/>
              </a:rPr>
              <a:t>)</a:t>
            </a:r>
            <a:endParaRPr lang="zh-CN" altLang="en-US" dirty="0">
              <a:latin typeface="+mn-lt"/>
            </a:endParaRPr>
          </a:p>
        </p:txBody>
      </p:sp>
      <p:sp>
        <p:nvSpPr>
          <p:cNvPr id="60" name="右大括号 59"/>
          <p:cNvSpPr/>
          <p:nvPr/>
        </p:nvSpPr>
        <p:spPr>
          <a:xfrm>
            <a:off x="4483100" y="2944509"/>
            <a:ext cx="255588" cy="1225544"/>
          </a:xfrm>
          <a:prstGeom prst="rightBrace">
            <a:avLst>
              <a:gd name="adj1" fmla="val 54709"/>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Constantia" panose="02030602050306030303" pitchFamily="18" charset="0"/>
            </a:endParaRPr>
          </a:p>
        </p:txBody>
      </p:sp>
    </p:spTree>
    <p:extLst>
      <p:ext uri="{BB962C8B-B14F-4D97-AF65-F5344CB8AC3E}">
        <p14:creationId xmlns:p14="http://schemas.microsoft.com/office/powerpoint/2010/main" val="738172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a:t>
            </a:r>
            <a:r>
              <a:rPr lang="en-US" dirty="0" err="1"/>
              <a:t>Pregel</a:t>
            </a:r>
            <a:endParaRPr lang="en-US" dirty="0"/>
          </a:p>
        </p:txBody>
      </p:sp>
      <p:sp>
        <p:nvSpPr>
          <p:cNvPr id="3" name="Content Placeholder 2"/>
          <p:cNvSpPr>
            <a:spLocks noGrp="1"/>
          </p:cNvSpPr>
          <p:nvPr>
            <p:ph idx="1"/>
          </p:nvPr>
        </p:nvSpPr>
        <p:spPr>
          <a:xfrm>
            <a:off x="457200" y="1951038"/>
            <a:ext cx="8515350" cy="4221162"/>
          </a:xfrm>
        </p:spPr>
        <p:txBody>
          <a:bodyPr/>
          <a:lstStyle/>
          <a:p>
            <a:r>
              <a:rPr lang="en-US" b="1" dirty="0"/>
              <a:t>Vertex state</a:t>
            </a:r>
          </a:p>
          <a:p>
            <a:pPr lvl="1"/>
            <a:r>
              <a:rPr lang="en-US" dirty="0"/>
              <a:t>Active / inactive</a:t>
            </a:r>
          </a:p>
          <a:p>
            <a:pPr lvl="1"/>
            <a:r>
              <a:rPr lang="en-US" dirty="0"/>
              <a:t>Reactivated by messages</a:t>
            </a:r>
          </a:p>
          <a:p>
            <a:r>
              <a:rPr lang="en-US" b="1" dirty="0"/>
              <a:t>Stop condition</a:t>
            </a:r>
          </a:p>
          <a:p>
            <a:pPr lvl="1"/>
            <a:r>
              <a:rPr lang="en-US" dirty="0"/>
              <a:t>All vertices are halted, and</a:t>
            </a:r>
          </a:p>
          <a:p>
            <a:pPr lvl="1"/>
            <a:r>
              <a:rPr lang="en-US" dirty="0"/>
              <a:t>No pending messages for the next </a:t>
            </a:r>
            <a:r>
              <a:rPr lang="en-US" dirty="0" err="1"/>
              <a:t>superstep</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23</a:t>
            </a:fld>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891928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7">
            <a:extLst>
              <a:ext uri="{FF2B5EF4-FFF2-40B4-BE49-F238E27FC236}">
                <a16:creationId xmlns:a16="http://schemas.microsoft.com/office/drawing/2014/main" id="{D167B831-8C75-BB4F-8D37-9AA4644B075A}"/>
              </a:ext>
            </a:extLst>
          </p:cNvPr>
          <p:cNvCxnSpPr>
            <a:cxnSpLocks/>
            <a:stCxn id="8" idx="6"/>
            <a:endCxn id="16" idx="1"/>
          </p:cNvCxnSpPr>
          <p:nvPr/>
        </p:nvCxnSpPr>
        <p:spPr bwMode="auto">
          <a:xfrm>
            <a:off x="2799574" y="3874286"/>
            <a:ext cx="3109712" cy="114076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直接连接符 7">
            <a:extLst>
              <a:ext uri="{FF2B5EF4-FFF2-40B4-BE49-F238E27FC236}">
                <a16:creationId xmlns:a16="http://schemas.microsoft.com/office/drawing/2014/main" id="{F421EEA3-1394-C647-9CFE-454BA5E8160E}"/>
              </a:ext>
            </a:extLst>
          </p:cNvPr>
          <p:cNvCxnSpPr>
            <a:cxnSpLocks/>
            <a:stCxn id="13" idx="3"/>
            <a:endCxn id="19" idx="1"/>
          </p:cNvCxnSpPr>
          <p:nvPr/>
        </p:nvCxnSpPr>
        <p:spPr bwMode="auto">
          <a:xfrm flipV="1">
            <a:off x="2839613" y="3917372"/>
            <a:ext cx="3077929" cy="109768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Google’s </a:t>
            </a:r>
            <a:r>
              <a:rPr lang="en-US" dirty="0" err="1"/>
              <a:t>Pregel</a:t>
            </a:r>
            <a:endParaRPr lang="en-US" dirty="0"/>
          </a:p>
        </p:txBody>
      </p:sp>
      <p:sp>
        <p:nvSpPr>
          <p:cNvPr id="3" name="Content Placeholder 2"/>
          <p:cNvSpPr>
            <a:spLocks noGrp="1"/>
          </p:cNvSpPr>
          <p:nvPr>
            <p:ph idx="1"/>
          </p:nvPr>
        </p:nvSpPr>
        <p:spPr>
          <a:xfrm>
            <a:off x="457200" y="1951038"/>
            <a:ext cx="8229600" cy="4221162"/>
          </a:xfrm>
        </p:spPr>
        <p:txBody>
          <a:bodyPr/>
          <a:lstStyle/>
          <a:p>
            <a:r>
              <a:rPr lang="en-US" b="1" dirty="0"/>
              <a:t>Hash-Min: Connected Components</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24</a:t>
            </a:fld>
            <a:endParaRPr lang="en-US" sz="2000" dirty="0">
              <a:solidFill>
                <a:schemeClr val="tx1"/>
              </a:solidFill>
              <a:latin typeface="Arial" pitchFamily="34" charset="0"/>
              <a:cs typeface="Arial" pitchFamily="34" charset="0"/>
            </a:endParaRPr>
          </a:p>
        </p:txBody>
      </p:sp>
      <p:sp>
        <p:nvSpPr>
          <p:cNvPr id="4" name="Oval 3">
            <a:extLst>
              <a:ext uri="{FF2B5EF4-FFF2-40B4-BE49-F238E27FC236}">
                <a16:creationId xmlns:a16="http://schemas.microsoft.com/office/drawing/2014/main" id="{E632026D-B0FF-634D-958D-ECD279B6A9F5}"/>
              </a:ext>
            </a:extLst>
          </p:cNvPr>
          <p:cNvSpPr/>
          <p:nvPr/>
        </p:nvSpPr>
        <p:spPr>
          <a:xfrm>
            <a:off x="4200970" y="4278464"/>
            <a:ext cx="375493" cy="375493"/>
          </a:xfrm>
          <a:prstGeom prst="ellipse">
            <a:avLst/>
          </a:prstGeom>
          <a:solidFill>
            <a:schemeClr val="bg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i="1" dirty="0">
                <a:latin typeface="Corbel" panose="020B0503020204020204" pitchFamily="34" charset="0"/>
                <a:cs typeface="Arial" panose="020B0604020202020204" pitchFamily="34" charset="0"/>
              </a:rPr>
              <a:t>v</a:t>
            </a:r>
          </a:p>
        </p:txBody>
      </p:sp>
      <p:sp>
        <p:nvSpPr>
          <p:cNvPr id="5" name="Rectangle 4">
            <a:extLst>
              <a:ext uri="{FF2B5EF4-FFF2-40B4-BE49-F238E27FC236}">
                <a16:creationId xmlns:a16="http://schemas.microsoft.com/office/drawing/2014/main" id="{0755827D-3A2C-054B-B17E-813EDDC40F11}"/>
              </a:ext>
            </a:extLst>
          </p:cNvPr>
          <p:cNvSpPr/>
          <p:nvPr/>
        </p:nvSpPr>
        <p:spPr>
          <a:xfrm>
            <a:off x="2915816" y="2582010"/>
            <a:ext cx="2911374" cy="461665"/>
          </a:xfrm>
          <a:prstGeom prst="rect">
            <a:avLst/>
          </a:prstGeom>
        </p:spPr>
        <p:txBody>
          <a:bodyPr wrap="none">
            <a:spAutoFit/>
          </a:bodyPr>
          <a:lstStyle/>
          <a:p>
            <a:r>
              <a:rPr lang="en-US" altLang="zh-CN" b="1" i="1" dirty="0" err="1">
                <a:solidFill>
                  <a:srgbClr val="0070C0"/>
                </a:solidFill>
                <a:latin typeface="Times New Roman" charset="0"/>
                <a:ea typeface="Times New Roman" charset="0"/>
                <a:cs typeface="Times New Roman" charset="0"/>
              </a:rPr>
              <a:t>v</a:t>
            </a:r>
            <a:r>
              <a:rPr lang="en-US" altLang="zh-CN" b="1" dirty="0" err="1">
                <a:solidFill>
                  <a:srgbClr val="0070C0"/>
                </a:solidFill>
                <a:latin typeface="Times New Roman" charset="0"/>
                <a:ea typeface="Times New Roman" charset="0"/>
                <a:cs typeface="Times New Roman" charset="0"/>
              </a:rPr>
              <a:t>.compute</a:t>
            </a:r>
            <a:r>
              <a:rPr lang="en-US" altLang="zh-CN" b="1" dirty="0">
                <a:solidFill>
                  <a:srgbClr val="0070C0"/>
                </a:solidFill>
                <a:latin typeface="Times New Roman" charset="0"/>
                <a:ea typeface="Times New Roman" charset="0"/>
                <a:cs typeface="Times New Roman" charset="0"/>
              </a:rPr>
              <a:t>(</a:t>
            </a:r>
            <a:r>
              <a:rPr lang="en-US" altLang="zh-CN" b="1" i="1" dirty="0">
                <a:solidFill>
                  <a:srgbClr val="0070C0"/>
                </a:solidFill>
                <a:latin typeface="Times New Roman" charset="0"/>
                <a:ea typeface="Times New Roman" charset="0"/>
                <a:cs typeface="Times New Roman" charset="0"/>
              </a:rPr>
              <a:t>messages</a:t>
            </a:r>
            <a:r>
              <a:rPr lang="en-US" altLang="zh-CN" b="1" dirty="0">
                <a:solidFill>
                  <a:srgbClr val="0070C0"/>
                </a:solidFill>
                <a:latin typeface="Times New Roman" charset="0"/>
                <a:ea typeface="Times New Roman" charset="0"/>
                <a:cs typeface="Times New Roman" charset="0"/>
              </a:rPr>
              <a:t>)</a:t>
            </a:r>
            <a:endParaRPr lang="en-US" dirty="0"/>
          </a:p>
        </p:txBody>
      </p:sp>
      <p:grpSp>
        <p:nvGrpSpPr>
          <p:cNvPr id="10" name="Group 9">
            <a:extLst>
              <a:ext uri="{FF2B5EF4-FFF2-40B4-BE49-F238E27FC236}">
                <a16:creationId xmlns:a16="http://schemas.microsoft.com/office/drawing/2014/main" id="{B88AFD7E-3592-3041-867A-F8B2E4D48DEC}"/>
              </a:ext>
            </a:extLst>
          </p:cNvPr>
          <p:cNvGrpSpPr/>
          <p:nvPr/>
        </p:nvGrpSpPr>
        <p:grpSpPr>
          <a:xfrm>
            <a:off x="2396864" y="3600367"/>
            <a:ext cx="429925" cy="461665"/>
            <a:chOff x="2096511" y="3342828"/>
            <a:chExt cx="429925" cy="461665"/>
          </a:xfrm>
        </p:grpSpPr>
        <p:sp>
          <p:nvSpPr>
            <p:cNvPr id="8" name="Oval 7">
              <a:extLst>
                <a:ext uri="{FF2B5EF4-FFF2-40B4-BE49-F238E27FC236}">
                  <a16:creationId xmlns:a16="http://schemas.microsoft.com/office/drawing/2014/main" id="{85561E8D-AA4B-C74E-A792-3093719201FB}"/>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B7F26AA-8E98-5742-8B28-E185F3815D28}"/>
                </a:ext>
              </a:extLst>
            </p:cNvPr>
            <p:cNvSpPr/>
            <p:nvPr/>
          </p:nvSpPr>
          <p:spPr>
            <a:xfrm>
              <a:off x="2096511" y="3342828"/>
              <a:ext cx="429925"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1</a:t>
              </a:r>
            </a:p>
          </p:txBody>
        </p:sp>
      </p:grpSp>
      <p:grpSp>
        <p:nvGrpSpPr>
          <p:cNvPr id="11" name="Group 10">
            <a:extLst>
              <a:ext uri="{FF2B5EF4-FFF2-40B4-BE49-F238E27FC236}">
                <a16:creationId xmlns:a16="http://schemas.microsoft.com/office/drawing/2014/main" id="{D7588CAD-8328-D244-BABD-9DA4D4EBF909}"/>
              </a:ext>
            </a:extLst>
          </p:cNvPr>
          <p:cNvGrpSpPr/>
          <p:nvPr/>
        </p:nvGrpSpPr>
        <p:grpSpPr>
          <a:xfrm>
            <a:off x="2396864" y="4784219"/>
            <a:ext cx="442749" cy="461665"/>
            <a:chOff x="2090099" y="3342828"/>
            <a:chExt cx="442749" cy="461665"/>
          </a:xfrm>
        </p:grpSpPr>
        <p:sp>
          <p:nvSpPr>
            <p:cNvPr id="12" name="Oval 11">
              <a:extLst>
                <a:ext uri="{FF2B5EF4-FFF2-40B4-BE49-F238E27FC236}">
                  <a16:creationId xmlns:a16="http://schemas.microsoft.com/office/drawing/2014/main" id="{A44D2E6C-1ED5-204B-B19B-3FC1D5852779}"/>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7CCCE99-F49B-F241-9892-FB0D71618FBB}"/>
                </a:ext>
              </a:extLst>
            </p:cNvPr>
            <p:cNvSpPr/>
            <p:nvPr/>
          </p:nvSpPr>
          <p:spPr>
            <a:xfrm>
              <a:off x="2090099" y="3342828"/>
              <a:ext cx="442749"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3</a:t>
              </a:r>
            </a:p>
          </p:txBody>
        </p:sp>
      </p:grpSp>
      <p:grpSp>
        <p:nvGrpSpPr>
          <p:cNvPr id="14" name="Group 13">
            <a:extLst>
              <a:ext uri="{FF2B5EF4-FFF2-40B4-BE49-F238E27FC236}">
                <a16:creationId xmlns:a16="http://schemas.microsoft.com/office/drawing/2014/main" id="{E7B1A5A5-D04C-614F-B9F3-2E76C0A76F8F}"/>
              </a:ext>
            </a:extLst>
          </p:cNvPr>
          <p:cNvGrpSpPr/>
          <p:nvPr/>
        </p:nvGrpSpPr>
        <p:grpSpPr>
          <a:xfrm>
            <a:off x="5909286" y="4784219"/>
            <a:ext cx="444353" cy="461665"/>
            <a:chOff x="2089298" y="3342828"/>
            <a:chExt cx="444353" cy="461665"/>
          </a:xfrm>
        </p:grpSpPr>
        <p:sp>
          <p:nvSpPr>
            <p:cNvPr id="15" name="Oval 14">
              <a:extLst>
                <a:ext uri="{FF2B5EF4-FFF2-40B4-BE49-F238E27FC236}">
                  <a16:creationId xmlns:a16="http://schemas.microsoft.com/office/drawing/2014/main" id="{08FAFA56-D870-3E43-AC6B-E9A5F5FF3DAD}"/>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AE3E9A5-6CC9-144B-8BCB-DAADA49F39F8}"/>
                </a:ext>
              </a:extLst>
            </p:cNvPr>
            <p:cNvSpPr/>
            <p:nvPr/>
          </p:nvSpPr>
          <p:spPr>
            <a:xfrm>
              <a:off x="2089298" y="3342828"/>
              <a:ext cx="444353"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4</a:t>
              </a:r>
            </a:p>
          </p:txBody>
        </p:sp>
      </p:grpSp>
      <p:grpSp>
        <p:nvGrpSpPr>
          <p:cNvPr id="17" name="Group 16">
            <a:extLst>
              <a:ext uri="{FF2B5EF4-FFF2-40B4-BE49-F238E27FC236}">
                <a16:creationId xmlns:a16="http://schemas.microsoft.com/office/drawing/2014/main" id="{E74AF00E-23C0-E740-80FB-4E3199DCEEEB}"/>
              </a:ext>
            </a:extLst>
          </p:cNvPr>
          <p:cNvGrpSpPr/>
          <p:nvPr/>
        </p:nvGrpSpPr>
        <p:grpSpPr>
          <a:xfrm>
            <a:off x="5917542" y="3686539"/>
            <a:ext cx="444353" cy="461665"/>
            <a:chOff x="2089297" y="3342828"/>
            <a:chExt cx="444353" cy="461665"/>
          </a:xfrm>
        </p:grpSpPr>
        <p:sp>
          <p:nvSpPr>
            <p:cNvPr id="18" name="Oval 17">
              <a:extLst>
                <a:ext uri="{FF2B5EF4-FFF2-40B4-BE49-F238E27FC236}">
                  <a16:creationId xmlns:a16="http://schemas.microsoft.com/office/drawing/2014/main" id="{B75C8139-D622-9045-99B1-9F330EB7E30B}"/>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F755BE4-0F57-8944-88A7-B500776A78E8}"/>
                </a:ext>
              </a:extLst>
            </p:cNvPr>
            <p:cNvSpPr/>
            <p:nvPr/>
          </p:nvSpPr>
          <p:spPr>
            <a:xfrm>
              <a:off x="2089297" y="3342828"/>
              <a:ext cx="444353"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2</a:t>
              </a:r>
            </a:p>
          </p:txBody>
        </p:sp>
      </p:grpSp>
      <p:sp>
        <p:nvSpPr>
          <p:cNvPr id="40" name="TextBox 39">
            <a:extLst>
              <a:ext uri="{FF2B5EF4-FFF2-40B4-BE49-F238E27FC236}">
                <a16:creationId xmlns:a16="http://schemas.microsoft.com/office/drawing/2014/main" id="{72BD24A7-FF8A-CD44-BF16-C457F067B70F}"/>
              </a:ext>
            </a:extLst>
          </p:cNvPr>
          <p:cNvSpPr txBox="1"/>
          <p:nvPr/>
        </p:nvSpPr>
        <p:spPr>
          <a:xfrm>
            <a:off x="2866828" y="3491946"/>
            <a:ext cx="538930" cy="461665"/>
          </a:xfrm>
          <a:prstGeom prst="rect">
            <a:avLst/>
          </a:prstGeom>
          <a:noFill/>
        </p:spPr>
        <p:txBody>
          <a:bodyPr wrap="none" rtlCol="0">
            <a:spAutoFit/>
          </a:bodyPr>
          <a:lstStyle/>
          <a:p>
            <a:r>
              <a:rPr lang="en-US" i="1" dirty="0">
                <a:solidFill>
                  <a:srgbClr val="FF0000"/>
                </a:solidFill>
              </a:rPr>
              <a:t>id</a:t>
            </a:r>
            <a:r>
              <a:rPr lang="en-US" baseline="-25000" dirty="0">
                <a:solidFill>
                  <a:srgbClr val="FF0000"/>
                </a:solidFill>
              </a:rPr>
              <a:t>1</a:t>
            </a:r>
          </a:p>
        </p:txBody>
      </p:sp>
      <p:sp>
        <p:nvSpPr>
          <p:cNvPr id="41" name="TextBox 40">
            <a:extLst>
              <a:ext uri="{FF2B5EF4-FFF2-40B4-BE49-F238E27FC236}">
                <a16:creationId xmlns:a16="http://schemas.microsoft.com/office/drawing/2014/main" id="{72276DD8-3847-1A49-9257-113654CCF18D}"/>
              </a:ext>
            </a:extLst>
          </p:cNvPr>
          <p:cNvSpPr txBox="1"/>
          <p:nvPr/>
        </p:nvSpPr>
        <p:spPr>
          <a:xfrm>
            <a:off x="2834756" y="4971966"/>
            <a:ext cx="538930" cy="461665"/>
          </a:xfrm>
          <a:prstGeom prst="rect">
            <a:avLst/>
          </a:prstGeom>
          <a:noFill/>
        </p:spPr>
        <p:txBody>
          <a:bodyPr wrap="none" rtlCol="0">
            <a:spAutoFit/>
          </a:bodyPr>
          <a:lstStyle/>
          <a:p>
            <a:r>
              <a:rPr lang="en-US" i="1" dirty="0">
                <a:solidFill>
                  <a:srgbClr val="FF0000"/>
                </a:solidFill>
              </a:rPr>
              <a:t>id</a:t>
            </a:r>
            <a:r>
              <a:rPr lang="en-US" baseline="-25000" dirty="0">
                <a:solidFill>
                  <a:srgbClr val="FF0000"/>
                </a:solidFill>
              </a:rPr>
              <a:t>2</a:t>
            </a:r>
          </a:p>
        </p:txBody>
      </p:sp>
      <p:sp>
        <p:nvSpPr>
          <p:cNvPr id="42" name="TextBox 41">
            <a:extLst>
              <a:ext uri="{FF2B5EF4-FFF2-40B4-BE49-F238E27FC236}">
                <a16:creationId xmlns:a16="http://schemas.microsoft.com/office/drawing/2014/main" id="{C56716A3-0FB1-B84D-B7BF-F3418FDD8B2A}"/>
              </a:ext>
            </a:extLst>
          </p:cNvPr>
          <p:cNvSpPr txBox="1"/>
          <p:nvPr/>
        </p:nvSpPr>
        <p:spPr>
          <a:xfrm>
            <a:off x="5361397" y="3501008"/>
            <a:ext cx="538930" cy="461665"/>
          </a:xfrm>
          <a:prstGeom prst="rect">
            <a:avLst/>
          </a:prstGeom>
          <a:noFill/>
        </p:spPr>
        <p:txBody>
          <a:bodyPr wrap="none" rtlCol="0">
            <a:spAutoFit/>
          </a:bodyPr>
          <a:lstStyle/>
          <a:p>
            <a:r>
              <a:rPr lang="en-US" i="1" dirty="0">
                <a:solidFill>
                  <a:srgbClr val="FF0000"/>
                </a:solidFill>
              </a:rPr>
              <a:t>id</a:t>
            </a:r>
            <a:r>
              <a:rPr lang="en-US" baseline="-25000" dirty="0">
                <a:solidFill>
                  <a:srgbClr val="FF0000"/>
                </a:solidFill>
              </a:rPr>
              <a:t>3</a:t>
            </a:r>
          </a:p>
        </p:txBody>
      </p:sp>
      <p:sp>
        <p:nvSpPr>
          <p:cNvPr id="44" name="TextBox 43">
            <a:extLst>
              <a:ext uri="{FF2B5EF4-FFF2-40B4-BE49-F238E27FC236}">
                <a16:creationId xmlns:a16="http://schemas.microsoft.com/office/drawing/2014/main" id="{CD6F3099-C4B3-8745-AFAE-CD4E47695397}"/>
              </a:ext>
            </a:extLst>
          </p:cNvPr>
          <p:cNvSpPr txBox="1"/>
          <p:nvPr/>
        </p:nvSpPr>
        <p:spPr>
          <a:xfrm>
            <a:off x="5401295" y="4937748"/>
            <a:ext cx="538930" cy="461665"/>
          </a:xfrm>
          <a:prstGeom prst="rect">
            <a:avLst/>
          </a:prstGeom>
          <a:noFill/>
        </p:spPr>
        <p:txBody>
          <a:bodyPr wrap="none" rtlCol="0">
            <a:spAutoFit/>
          </a:bodyPr>
          <a:lstStyle/>
          <a:p>
            <a:r>
              <a:rPr lang="en-US" i="1" dirty="0">
                <a:solidFill>
                  <a:srgbClr val="FF0000"/>
                </a:solidFill>
              </a:rPr>
              <a:t>id</a:t>
            </a:r>
            <a:r>
              <a:rPr lang="en-US" baseline="-25000" dirty="0">
                <a:solidFill>
                  <a:srgbClr val="FF0000"/>
                </a:solidFill>
              </a:rPr>
              <a:t>4</a:t>
            </a:r>
          </a:p>
        </p:txBody>
      </p:sp>
      <p:sp>
        <p:nvSpPr>
          <p:cNvPr id="45" name="Rectangle 44">
            <a:extLst>
              <a:ext uri="{FF2B5EF4-FFF2-40B4-BE49-F238E27FC236}">
                <a16:creationId xmlns:a16="http://schemas.microsoft.com/office/drawing/2014/main" id="{5221478D-69D6-BA4F-86C2-581CAC21EA69}"/>
              </a:ext>
            </a:extLst>
          </p:cNvPr>
          <p:cNvSpPr/>
          <p:nvPr/>
        </p:nvSpPr>
        <p:spPr>
          <a:xfrm>
            <a:off x="4142673" y="4861080"/>
            <a:ext cx="423514" cy="461665"/>
          </a:xfrm>
          <a:prstGeom prst="rect">
            <a:avLst/>
          </a:prstGeom>
        </p:spPr>
        <p:txBody>
          <a:bodyPr wrap="none">
            <a:spAutoFit/>
          </a:bodyPr>
          <a:lstStyle/>
          <a:p>
            <a:pPr algn="ctr"/>
            <a:r>
              <a:rPr lang="en-US" b="1" i="1" dirty="0">
                <a:solidFill>
                  <a:srgbClr val="0070C0"/>
                </a:solidFill>
                <a:latin typeface="Times New Roman" charset="0"/>
                <a:cs typeface="Times New Roman" charset="0"/>
              </a:rPr>
              <a:t>id</a:t>
            </a:r>
            <a:endParaRPr lang="en-US" i="1" dirty="0"/>
          </a:p>
        </p:txBody>
      </p:sp>
      <p:sp>
        <p:nvSpPr>
          <p:cNvPr id="46" name="Rectangle 45">
            <a:extLst>
              <a:ext uri="{FF2B5EF4-FFF2-40B4-BE49-F238E27FC236}">
                <a16:creationId xmlns:a16="http://schemas.microsoft.com/office/drawing/2014/main" id="{D685ACC3-452D-9A4A-A7E1-C5E3ABB9E70E}"/>
              </a:ext>
            </a:extLst>
          </p:cNvPr>
          <p:cNvSpPr/>
          <p:nvPr/>
        </p:nvSpPr>
        <p:spPr>
          <a:xfrm>
            <a:off x="4068205" y="3711807"/>
            <a:ext cx="679994" cy="461665"/>
          </a:xfrm>
          <a:prstGeom prst="rect">
            <a:avLst/>
          </a:prstGeom>
        </p:spPr>
        <p:txBody>
          <a:bodyPr wrap="none">
            <a:spAutoFit/>
          </a:bodyPr>
          <a:lstStyle/>
          <a:p>
            <a:pPr algn="ctr"/>
            <a:r>
              <a:rPr lang="en-US" b="1" i="1" dirty="0">
                <a:solidFill>
                  <a:srgbClr val="00B050"/>
                </a:solidFill>
                <a:latin typeface="Times New Roman" charset="0"/>
                <a:cs typeface="Times New Roman" charset="0"/>
              </a:rPr>
              <a:t>min</a:t>
            </a:r>
            <a:endParaRPr lang="en-US" i="1" dirty="0">
              <a:solidFill>
                <a:srgbClr val="00B050"/>
              </a:solidFill>
            </a:endParaRPr>
          </a:p>
        </p:txBody>
      </p:sp>
    </p:spTree>
    <p:extLst>
      <p:ext uri="{BB962C8B-B14F-4D97-AF65-F5344CB8AC3E}">
        <p14:creationId xmlns:p14="http://schemas.microsoft.com/office/powerpoint/2010/main" val="1206420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0115 L 0.10191 0.04954 " pathEditMode="relative" rAng="0" ptsTypes="AA">
                                      <p:cBhvr>
                                        <p:cTn id="6" dur="2000" fill="hold"/>
                                        <p:tgtEl>
                                          <p:spTgt spid="40"/>
                                        </p:tgtEl>
                                        <p:attrNameLst>
                                          <p:attrName>ppt_x</p:attrName>
                                          <p:attrName>ppt_y</p:attrName>
                                        </p:attrNameLst>
                                      </p:cBhvr>
                                      <p:rCtr x="5139" y="2523"/>
                                    </p:animMotion>
                                  </p:childTnLst>
                                </p:cTn>
                              </p:par>
                              <p:par>
                                <p:cTn id="7" presetID="0" presetClass="path" presetSubtype="0" accel="50000" decel="50000" fill="hold" grpId="0" nodeType="withEffect">
                                  <p:stCondLst>
                                    <p:cond delay="0"/>
                                  </p:stCondLst>
                                  <p:childTnLst>
                                    <p:animMotion origin="layout" path="M -0.00087 -0.00115 L 0.10538 -0.06087 " pathEditMode="relative" rAng="0" ptsTypes="AA">
                                      <p:cBhvr>
                                        <p:cTn id="8" dur="2000" fill="hold"/>
                                        <p:tgtEl>
                                          <p:spTgt spid="41"/>
                                        </p:tgtEl>
                                        <p:attrNameLst>
                                          <p:attrName>ppt_x</p:attrName>
                                          <p:attrName>ppt_y</p:attrName>
                                        </p:attrNameLst>
                                      </p:cBhvr>
                                      <p:rCtr x="5313" y="-2986"/>
                                    </p:animMotion>
                                  </p:childTnLst>
                                </p:cTn>
                              </p:par>
                              <p:par>
                                <p:cTn id="9" presetID="0" presetClass="path" presetSubtype="0" accel="50000" decel="50000" fill="hold" grpId="0" nodeType="withEffect">
                                  <p:stCondLst>
                                    <p:cond delay="0"/>
                                  </p:stCondLst>
                                  <p:childTnLst>
                                    <p:animMotion origin="layout" path="M -0.00087 -0.00116 L -0.1 0.04838 " pathEditMode="relative" rAng="0" ptsTypes="AA">
                                      <p:cBhvr>
                                        <p:cTn id="10" dur="2000" fill="hold"/>
                                        <p:tgtEl>
                                          <p:spTgt spid="42"/>
                                        </p:tgtEl>
                                        <p:attrNameLst>
                                          <p:attrName>ppt_x</p:attrName>
                                          <p:attrName>ppt_y</p:attrName>
                                        </p:attrNameLst>
                                      </p:cBhvr>
                                      <p:rCtr x="-4965" y="2477"/>
                                    </p:animMotion>
                                  </p:childTnLst>
                                </p:cTn>
                              </p:par>
                              <p:par>
                                <p:cTn id="11" presetID="0" presetClass="path" presetSubtype="0" accel="50000" decel="50000" fill="hold" grpId="0" nodeType="withEffect">
                                  <p:stCondLst>
                                    <p:cond delay="0"/>
                                  </p:stCondLst>
                                  <p:childTnLst>
                                    <p:animMotion origin="layout" path="M -0.00087 -0.00116 L -0.11233 -0.05578 " pathEditMode="relative" rAng="0" ptsTypes="AA">
                                      <p:cBhvr>
                                        <p:cTn id="12" dur="2000" fill="hold"/>
                                        <p:tgtEl>
                                          <p:spTgt spid="44"/>
                                        </p:tgtEl>
                                        <p:attrNameLst>
                                          <p:attrName>ppt_x</p:attrName>
                                          <p:attrName>ppt_y</p:attrName>
                                        </p:attrNameLst>
                                      </p:cBhvr>
                                      <p:rCtr x="-5573" y="-2731"/>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P spid="42" grpId="0"/>
      <p:bldP spid="42" grpId="1"/>
      <p:bldP spid="44" grpId="0"/>
      <p:bldP spid="44" grpId="1"/>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7">
            <a:extLst>
              <a:ext uri="{FF2B5EF4-FFF2-40B4-BE49-F238E27FC236}">
                <a16:creationId xmlns:a16="http://schemas.microsoft.com/office/drawing/2014/main" id="{D167B831-8C75-BB4F-8D37-9AA4644B075A}"/>
              </a:ext>
            </a:extLst>
          </p:cNvPr>
          <p:cNvCxnSpPr>
            <a:cxnSpLocks/>
            <a:stCxn id="8" idx="6"/>
            <a:endCxn id="16" idx="1"/>
          </p:cNvCxnSpPr>
          <p:nvPr/>
        </p:nvCxnSpPr>
        <p:spPr bwMode="auto">
          <a:xfrm>
            <a:off x="2799574" y="3874286"/>
            <a:ext cx="3109712" cy="114076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直接连接符 7">
            <a:extLst>
              <a:ext uri="{FF2B5EF4-FFF2-40B4-BE49-F238E27FC236}">
                <a16:creationId xmlns:a16="http://schemas.microsoft.com/office/drawing/2014/main" id="{F421EEA3-1394-C647-9CFE-454BA5E8160E}"/>
              </a:ext>
            </a:extLst>
          </p:cNvPr>
          <p:cNvCxnSpPr>
            <a:cxnSpLocks/>
            <a:stCxn id="13" idx="3"/>
            <a:endCxn id="19" idx="1"/>
          </p:cNvCxnSpPr>
          <p:nvPr/>
        </p:nvCxnSpPr>
        <p:spPr bwMode="auto">
          <a:xfrm flipV="1">
            <a:off x="2839613" y="3917372"/>
            <a:ext cx="3077929" cy="109768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Google’s </a:t>
            </a:r>
            <a:r>
              <a:rPr lang="en-US" dirty="0" err="1"/>
              <a:t>Pregel</a:t>
            </a:r>
            <a:endParaRPr lang="en-US" dirty="0"/>
          </a:p>
        </p:txBody>
      </p:sp>
      <p:sp>
        <p:nvSpPr>
          <p:cNvPr id="3" name="Content Placeholder 2"/>
          <p:cNvSpPr>
            <a:spLocks noGrp="1"/>
          </p:cNvSpPr>
          <p:nvPr>
            <p:ph idx="1"/>
          </p:nvPr>
        </p:nvSpPr>
        <p:spPr>
          <a:xfrm>
            <a:off x="457200" y="1951038"/>
            <a:ext cx="8229600" cy="4221162"/>
          </a:xfrm>
        </p:spPr>
        <p:txBody>
          <a:bodyPr/>
          <a:lstStyle/>
          <a:p>
            <a:r>
              <a:rPr lang="en-US" b="1" dirty="0"/>
              <a:t>Hash-Min: Connected Components</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25</a:t>
            </a:fld>
            <a:endParaRPr lang="en-US" sz="2000" dirty="0">
              <a:solidFill>
                <a:schemeClr val="tx1"/>
              </a:solidFill>
              <a:latin typeface="Arial" pitchFamily="34" charset="0"/>
              <a:cs typeface="Arial" pitchFamily="34" charset="0"/>
            </a:endParaRPr>
          </a:p>
        </p:txBody>
      </p:sp>
      <p:sp>
        <p:nvSpPr>
          <p:cNvPr id="4" name="Oval 3">
            <a:extLst>
              <a:ext uri="{FF2B5EF4-FFF2-40B4-BE49-F238E27FC236}">
                <a16:creationId xmlns:a16="http://schemas.microsoft.com/office/drawing/2014/main" id="{E632026D-B0FF-634D-958D-ECD279B6A9F5}"/>
              </a:ext>
            </a:extLst>
          </p:cNvPr>
          <p:cNvSpPr/>
          <p:nvPr/>
        </p:nvSpPr>
        <p:spPr>
          <a:xfrm>
            <a:off x="4200970" y="4278464"/>
            <a:ext cx="375493" cy="375493"/>
          </a:xfrm>
          <a:prstGeom prst="ellipse">
            <a:avLst/>
          </a:prstGeom>
          <a:solidFill>
            <a:schemeClr val="bg1"/>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i="1" dirty="0">
                <a:latin typeface="Corbel" panose="020B0503020204020204" pitchFamily="34" charset="0"/>
                <a:cs typeface="Arial" panose="020B0604020202020204" pitchFamily="34" charset="0"/>
              </a:rPr>
              <a:t>v</a:t>
            </a:r>
          </a:p>
        </p:txBody>
      </p:sp>
      <p:sp>
        <p:nvSpPr>
          <p:cNvPr id="5" name="Rectangle 4">
            <a:extLst>
              <a:ext uri="{FF2B5EF4-FFF2-40B4-BE49-F238E27FC236}">
                <a16:creationId xmlns:a16="http://schemas.microsoft.com/office/drawing/2014/main" id="{0755827D-3A2C-054B-B17E-813EDDC40F11}"/>
              </a:ext>
            </a:extLst>
          </p:cNvPr>
          <p:cNvSpPr/>
          <p:nvPr/>
        </p:nvSpPr>
        <p:spPr>
          <a:xfrm>
            <a:off x="2915816" y="2582010"/>
            <a:ext cx="2911374" cy="461665"/>
          </a:xfrm>
          <a:prstGeom prst="rect">
            <a:avLst/>
          </a:prstGeom>
        </p:spPr>
        <p:txBody>
          <a:bodyPr wrap="none">
            <a:spAutoFit/>
          </a:bodyPr>
          <a:lstStyle/>
          <a:p>
            <a:r>
              <a:rPr lang="en-US" altLang="zh-CN" b="1" i="1" dirty="0" err="1">
                <a:solidFill>
                  <a:srgbClr val="0070C0"/>
                </a:solidFill>
                <a:latin typeface="Times New Roman" charset="0"/>
                <a:ea typeface="Times New Roman" charset="0"/>
                <a:cs typeface="Times New Roman" charset="0"/>
              </a:rPr>
              <a:t>v</a:t>
            </a:r>
            <a:r>
              <a:rPr lang="en-US" altLang="zh-CN" b="1" dirty="0" err="1">
                <a:solidFill>
                  <a:srgbClr val="0070C0"/>
                </a:solidFill>
                <a:latin typeface="Times New Roman" charset="0"/>
                <a:ea typeface="Times New Roman" charset="0"/>
                <a:cs typeface="Times New Roman" charset="0"/>
              </a:rPr>
              <a:t>.compute</a:t>
            </a:r>
            <a:r>
              <a:rPr lang="en-US" altLang="zh-CN" b="1" dirty="0">
                <a:solidFill>
                  <a:srgbClr val="0070C0"/>
                </a:solidFill>
                <a:latin typeface="Times New Roman" charset="0"/>
                <a:ea typeface="Times New Roman" charset="0"/>
                <a:cs typeface="Times New Roman" charset="0"/>
              </a:rPr>
              <a:t>(</a:t>
            </a:r>
            <a:r>
              <a:rPr lang="en-US" altLang="zh-CN" b="1" i="1" dirty="0">
                <a:solidFill>
                  <a:srgbClr val="0070C0"/>
                </a:solidFill>
                <a:latin typeface="Times New Roman" charset="0"/>
                <a:ea typeface="Times New Roman" charset="0"/>
                <a:cs typeface="Times New Roman" charset="0"/>
              </a:rPr>
              <a:t>messages</a:t>
            </a:r>
            <a:r>
              <a:rPr lang="en-US" altLang="zh-CN" b="1" dirty="0">
                <a:solidFill>
                  <a:srgbClr val="0070C0"/>
                </a:solidFill>
                <a:latin typeface="Times New Roman" charset="0"/>
                <a:ea typeface="Times New Roman" charset="0"/>
                <a:cs typeface="Times New Roman" charset="0"/>
              </a:rPr>
              <a:t>)</a:t>
            </a:r>
            <a:endParaRPr lang="en-US" dirty="0"/>
          </a:p>
        </p:txBody>
      </p:sp>
      <p:grpSp>
        <p:nvGrpSpPr>
          <p:cNvPr id="10" name="Group 9">
            <a:extLst>
              <a:ext uri="{FF2B5EF4-FFF2-40B4-BE49-F238E27FC236}">
                <a16:creationId xmlns:a16="http://schemas.microsoft.com/office/drawing/2014/main" id="{B88AFD7E-3592-3041-867A-F8B2E4D48DEC}"/>
              </a:ext>
            </a:extLst>
          </p:cNvPr>
          <p:cNvGrpSpPr/>
          <p:nvPr/>
        </p:nvGrpSpPr>
        <p:grpSpPr>
          <a:xfrm>
            <a:off x="2396864" y="3600367"/>
            <a:ext cx="429925" cy="461665"/>
            <a:chOff x="2096511" y="3342828"/>
            <a:chExt cx="429925" cy="461665"/>
          </a:xfrm>
        </p:grpSpPr>
        <p:sp>
          <p:nvSpPr>
            <p:cNvPr id="8" name="Oval 7">
              <a:extLst>
                <a:ext uri="{FF2B5EF4-FFF2-40B4-BE49-F238E27FC236}">
                  <a16:creationId xmlns:a16="http://schemas.microsoft.com/office/drawing/2014/main" id="{85561E8D-AA4B-C74E-A792-3093719201FB}"/>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B7F26AA-8E98-5742-8B28-E185F3815D28}"/>
                </a:ext>
              </a:extLst>
            </p:cNvPr>
            <p:cNvSpPr/>
            <p:nvPr/>
          </p:nvSpPr>
          <p:spPr>
            <a:xfrm>
              <a:off x="2096511" y="3342828"/>
              <a:ext cx="429925"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1</a:t>
              </a:r>
            </a:p>
          </p:txBody>
        </p:sp>
      </p:grpSp>
      <p:grpSp>
        <p:nvGrpSpPr>
          <p:cNvPr id="11" name="Group 10">
            <a:extLst>
              <a:ext uri="{FF2B5EF4-FFF2-40B4-BE49-F238E27FC236}">
                <a16:creationId xmlns:a16="http://schemas.microsoft.com/office/drawing/2014/main" id="{D7588CAD-8328-D244-BABD-9DA4D4EBF909}"/>
              </a:ext>
            </a:extLst>
          </p:cNvPr>
          <p:cNvGrpSpPr/>
          <p:nvPr/>
        </p:nvGrpSpPr>
        <p:grpSpPr>
          <a:xfrm>
            <a:off x="2396864" y="4784219"/>
            <a:ext cx="442749" cy="461665"/>
            <a:chOff x="2090099" y="3342828"/>
            <a:chExt cx="442749" cy="461665"/>
          </a:xfrm>
        </p:grpSpPr>
        <p:sp>
          <p:nvSpPr>
            <p:cNvPr id="12" name="Oval 11">
              <a:extLst>
                <a:ext uri="{FF2B5EF4-FFF2-40B4-BE49-F238E27FC236}">
                  <a16:creationId xmlns:a16="http://schemas.microsoft.com/office/drawing/2014/main" id="{A44D2E6C-1ED5-204B-B19B-3FC1D5852779}"/>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7CCCE99-F49B-F241-9892-FB0D71618FBB}"/>
                </a:ext>
              </a:extLst>
            </p:cNvPr>
            <p:cNvSpPr/>
            <p:nvPr/>
          </p:nvSpPr>
          <p:spPr>
            <a:xfrm>
              <a:off x="2090099" y="3342828"/>
              <a:ext cx="442749"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3</a:t>
              </a:r>
            </a:p>
          </p:txBody>
        </p:sp>
      </p:grpSp>
      <p:grpSp>
        <p:nvGrpSpPr>
          <p:cNvPr id="14" name="Group 13">
            <a:extLst>
              <a:ext uri="{FF2B5EF4-FFF2-40B4-BE49-F238E27FC236}">
                <a16:creationId xmlns:a16="http://schemas.microsoft.com/office/drawing/2014/main" id="{E7B1A5A5-D04C-614F-B9F3-2E76C0A76F8F}"/>
              </a:ext>
            </a:extLst>
          </p:cNvPr>
          <p:cNvGrpSpPr/>
          <p:nvPr/>
        </p:nvGrpSpPr>
        <p:grpSpPr>
          <a:xfrm>
            <a:off x="5909286" y="4784219"/>
            <a:ext cx="444353" cy="461665"/>
            <a:chOff x="2089298" y="3342828"/>
            <a:chExt cx="444353" cy="461665"/>
          </a:xfrm>
        </p:grpSpPr>
        <p:sp>
          <p:nvSpPr>
            <p:cNvPr id="15" name="Oval 14">
              <a:extLst>
                <a:ext uri="{FF2B5EF4-FFF2-40B4-BE49-F238E27FC236}">
                  <a16:creationId xmlns:a16="http://schemas.microsoft.com/office/drawing/2014/main" id="{08FAFA56-D870-3E43-AC6B-E9A5F5FF3DAD}"/>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AE3E9A5-6CC9-144B-8BCB-DAADA49F39F8}"/>
                </a:ext>
              </a:extLst>
            </p:cNvPr>
            <p:cNvSpPr/>
            <p:nvPr/>
          </p:nvSpPr>
          <p:spPr>
            <a:xfrm>
              <a:off x="2089298" y="3342828"/>
              <a:ext cx="444353"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4</a:t>
              </a:r>
            </a:p>
          </p:txBody>
        </p:sp>
      </p:grpSp>
      <p:grpSp>
        <p:nvGrpSpPr>
          <p:cNvPr id="17" name="Group 16">
            <a:extLst>
              <a:ext uri="{FF2B5EF4-FFF2-40B4-BE49-F238E27FC236}">
                <a16:creationId xmlns:a16="http://schemas.microsoft.com/office/drawing/2014/main" id="{E74AF00E-23C0-E740-80FB-4E3199DCEEEB}"/>
              </a:ext>
            </a:extLst>
          </p:cNvPr>
          <p:cNvGrpSpPr/>
          <p:nvPr/>
        </p:nvGrpSpPr>
        <p:grpSpPr>
          <a:xfrm>
            <a:off x="5917542" y="3686539"/>
            <a:ext cx="444353" cy="461665"/>
            <a:chOff x="2089297" y="3342828"/>
            <a:chExt cx="444353" cy="461665"/>
          </a:xfrm>
        </p:grpSpPr>
        <p:sp>
          <p:nvSpPr>
            <p:cNvPr id="18" name="Oval 17">
              <a:extLst>
                <a:ext uri="{FF2B5EF4-FFF2-40B4-BE49-F238E27FC236}">
                  <a16:creationId xmlns:a16="http://schemas.microsoft.com/office/drawing/2014/main" id="{B75C8139-D622-9045-99B1-9F330EB7E30B}"/>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F755BE4-0F57-8944-88A7-B500776A78E8}"/>
                </a:ext>
              </a:extLst>
            </p:cNvPr>
            <p:cNvSpPr/>
            <p:nvPr/>
          </p:nvSpPr>
          <p:spPr>
            <a:xfrm>
              <a:off x="2089297" y="3342828"/>
              <a:ext cx="444353"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2</a:t>
              </a:r>
            </a:p>
          </p:txBody>
        </p:sp>
      </p:grpSp>
      <p:sp>
        <p:nvSpPr>
          <p:cNvPr id="45" name="Rectangle 44">
            <a:extLst>
              <a:ext uri="{FF2B5EF4-FFF2-40B4-BE49-F238E27FC236}">
                <a16:creationId xmlns:a16="http://schemas.microsoft.com/office/drawing/2014/main" id="{5221478D-69D6-BA4F-86C2-581CAC21EA69}"/>
              </a:ext>
            </a:extLst>
          </p:cNvPr>
          <p:cNvSpPr/>
          <p:nvPr/>
        </p:nvSpPr>
        <p:spPr>
          <a:xfrm>
            <a:off x="4142673" y="4861080"/>
            <a:ext cx="423514" cy="461665"/>
          </a:xfrm>
          <a:prstGeom prst="rect">
            <a:avLst/>
          </a:prstGeom>
        </p:spPr>
        <p:txBody>
          <a:bodyPr wrap="none">
            <a:spAutoFit/>
          </a:bodyPr>
          <a:lstStyle/>
          <a:p>
            <a:pPr algn="ctr"/>
            <a:r>
              <a:rPr lang="en-US" b="1" i="1" dirty="0">
                <a:solidFill>
                  <a:srgbClr val="0070C0"/>
                </a:solidFill>
                <a:latin typeface="Times New Roman" charset="0"/>
                <a:cs typeface="Times New Roman" charset="0"/>
              </a:rPr>
              <a:t>id</a:t>
            </a:r>
            <a:endParaRPr lang="en-US" i="1" dirty="0"/>
          </a:p>
        </p:txBody>
      </p:sp>
      <p:sp>
        <p:nvSpPr>
          <p:cNvPr id="46" name="Rectangle 45">
            <a:extLst>
              <a:ext uri="{FF2B5EF4-FFF2-40B4-BE49-F238E27FC236}">
                <a16:creationId xmlns:a16="http://schemas.microsoft.com/office/drawing/2014/main" id="{D685ACC3-452D-9A4A-A7E1-C5E3ABB9E70E}"/>
              </a:ext>
            </a:extLst>
          </p:cNvPr>
          <p:cNvSpPr/>
          <p:nvPr/>
        </p:nvSpPr>
        <p:spPr>
          <a:xfrm>
            <a:off x="4068205" y="3711807"/>
            <a:ext cx="679994" cy="461665"/>
          </a:xfrm>
          <a:prstGeom prst="rect">
            <a:avLst/>
          </a:prstGeom>
        </p:spPr>
        <p:txBody>
          <a:bodyPr wrap="none">
            <a:spAutoFit/>
          </a:bodyPr>
          <a:lstStyle/>
          <a:p>
            <a:pPr algn="ctr"/>
            <a:r>
              <a:rPr lang="en-US" b="1" i="1" dirty="0">
                <a:solidFill>
                  <a:srgbClr val="00B050"/>
                </a:solidFill>
                <a:latin typeface="Times New Roman" charset="0"/>
                <a:cs typeface="Times New Roman" charset="0"/>
              </a:rPr>
              <a:t>min</a:t>
            </a:r>
            <a:endParaRPr lang="en-US" i="1" dirty="0">
              <a:solidFill>
                <a:srgbClr val="00B050"/>
              </a:solidFill>
            </a:endParaRPr>
          </a:p>
        </p:txBody>
      </p:sp>
      <p:sp>
        <p:nvSpPr>
          <p:cNvPr id="28" name="Rectangle 27">
            <a:extLst>
              <a:ext uri="{FF2B5EF4-FFF2-40B4-BE49-F238E27FC236}">
                <a16:creationId xmlns:a16="http://schemas.microsoft.com/office/drawing/2014/main" id="{D9C1FCD0-4637-BF44-8910-3776A12111F7}"/>
              </a:ext>
            </a:extLst>
          </p:cNvPr>
          <p:cNvSpPr/>
          <p:nvPr/>
        </p:nvSpPr>
        <p:spPr>
          <a:xfrm>
            <a:off x="711786" y="3043675"/>
            <a:ext cx="1685078" cy="461665"/>
          </a:xfrm>
          <a:prstGeom prst="rect">
            <a:avLst/>
          </a:prstGeom>
        </p:spPr>
        <p:txBody>
          <a:bodyPr wrap="none">
            <a:spAutoFit/>
          </a:bodyPr>
          <a:lstStyle/>
          <a:p>
            <a:pPr algn="ctr"/>
            <a:r>
              <a:rPr lang="en-US" altLang="zh-CN" b="1" dirty="0">
                <a:solidFill>
                  <a:srgbClr val="0070C0"/>
                </a:solidFill>
                <a:latin typeface="Times New Roman" charset="0"/>
                <a:ea typeface="Times New Roman" charset="0"/>
                <a:cs typeface="Times New Roman" charset="0"/>
              </a:rPr>
              <a:t>If </a:t>
            </a:r>
            <a:r>
              <a:rPr lang="en-US" altLang="zh-CN" b="1" i="1" dirty="0">
                <a:solidFill>
                  <a:srgbClr val="0070C0"/>
                </a:solidFill>
                <a:latin typeface="Times New Roman" charset="0"/>
                <a:ea typeface="Times New Roman" charset="0"/>
                <a:cs typeface="Times New Roman" charset="0"/>
              </a:rPr>
              <a:t>min</a:t>
            </a:r>
            <a:r>
              <a:rPr lang="en-US" altLang="zh-CN" b="1" dirty="0">
                <a:solidFill>
                  <a:srgbClr val="0070C0"/>
                </a:solidFill>
                <a:latin typeface="Times New Roman" charset="0"/>
                <a:ea typeface="Times New Roman" charset="0"/>
                <a:cs typeface="Times New Roman" charset="0"/>
              </a:rPr>
              <a:t> &lt; </a:t>
            </a:r>
            <a:r>
              <a:rPr lang="en-US" altLang="zh-CN" b="1" i="1" dirty="0">
                <a:solidFill>
                  <a:srgbClr val="0070C0"/>
                </a:solidFill>
                <a:latin typeface="Times New Roman" charset="0"/>
                <a:ea typeface="Times New Roman" charset="0"/>
                <a:cs typeface="Times New Roman" charset="0"/>
              </a:rPr>
              <a:t>id</a:t>
            </a:r>
            <a:r>
              <a:rPr lang="en-US" altLang="zh-CN" b="1" dirty="0">
                <a:solidFill>
                  <a:srgbClr val="0070C0"/>
                </a:solidFill>
                <a:latin typeface="Times New Roman" charset="0"/>
                <a:ea typeface="Times New Roman" charset="0"/>
                <a:cs typeface="Times New Roman" charset="0"/>
              </a:rPr>
              <a:t>:</a:t>
            </a:r>
            <a:endParaRPr lang="en-US" dirty="0"/>
          </a:p>
        </p:txBody>
      </p:sp>
      <p:sp>
        <p:nvSpPr>
          <p:cNvPr id="20" name="TextBox 19">
            <a:extLst>
              <a:ext uri="{FF2B5EF4-FFF2-40B4-BE49-F238E27FC236}">
                <a16:creationId xmlns:a16="http://schemas.microsoft.com/office/drawing/2014/main" id="{C9D9D2C3-ABAC-4648-8C2A-3093048C763C}"/>
              </a:ext>
            </a:extLst>
          </p:cNvPr>
          <p:cNvSpPr txBox="1"/>
          <p:nvPr/>
        </p:nvSpPr>
        <p:spPr>
          <a:xfrm>
            <a:off x="4499992" y="4911551"/>
            <a:ext cx="364202" cy="461665"/>
          </a:xfrm>
          <a:prstGeom prst="rect">
            <a:avLst/>
          </a:prstGeom>
          <a:noFill/>
        </p:spPr>
        <p:txBody>
          <a:bodyPr wrap="none" rtlCol="0">
            <a:spAutoFit/>
          </a:bodyPr>
          <a:lstStyle/>
          <a:p>
            <a:r>
              <a:rPr lang="en-US" dirty="0">
                <a:solidFill>
                  <a:srgbClr val="00B050"/>
                </a:solidFill>
              </a:rPr>
              <a:t>=</a:t>
            </a:r>
          </a:p>
        </p:txBody>
      </p:sp>
      <p:sp>
        <p:nvSpPr>
          <p:cNvPr id="31" name="Rectangle 30">
            <a:extLst>
              <a:ext uri="{FF2B5EF4-FFF2-40B4-BE49-F238E27FC236}">
                <a16:creationId xmlns:a16="http://schemas.microsoft.com/office/drawing/2014/main" id="{8CDE9E2A-1663-B449-A4E6-6845B0646B48}"/>
              </a:ext>
            </a:extLst>
          </p:cNvPr>
          <p:cNvSpPr/>
          <p:nvPr/>
        </p:nvSpPr>
        <p:spPr>
          <a:xfrm>
            <a:off x="4479857" y="3863481"/>
            <a:ext cx="679994" cy="461665"/>
          </a:xfrm>
          <a:prstGeom prst="rect">
            <a:avLst/>
          </a:prstGeom>
        </p:spPr>
        <p:txBody>
          <a:bodyPr wrap="none">
            <a:spAutoFit/>
          </a:bodyPr>
          <a:lstStyle/>
          <a:p>
            <a:pPr algn="ctr"/>
            <a:r>
              <a:rPr lang="en-US" b="1" i="1" dirty="0">
                <a:solidFill>
                  <a:srgbClr val="00B050"/>
                </a:solidFill>
                <a:latin typeface="Times New Roman" charset="0"/>
                <a:cs typeface="Times New Roman" charset="0"/>
              </a:rPr>
              <a:t>min</a:t>
            </a:r>
            <a:endParaRPr lang="en-US" i="1" dirty="0">
              <a:solidFill>
                <a:srgbClr val="00B050"/>
              </a:solidFill>
            </a:endParaRPr>
          </a:p>
        </p:txBody>
      </p:sp>
      <p:sp>
        <p:nvSpPr>
          <p:cNvPr id="32" name="Rectangle 31">
            <a:extLst>
              <a:ext uri="{FF2B5EF4-FFF2-40B4-BE49-F238E27FC236}">
                <a16:creationId xmlns:a16="http://schemas.microsoft.com/office/drawing/2014/main" id="{D0C6E3A2-DA61-B94E-9E9C-A1302058A4C7}"/>
              </a:ext>
            </a:extLst>
          </p:cNvPr>
          <p:cNvSpPr/>
          <p:nvPr/>
        </p:nvSpPr>
        <p:spPr>
          <a:xfrm>
            <a:off x="4639176" y="4209730"/>
            <a:ext cx="679994" cy="461665"/>
          </a:xfrm>
          <a:prstGeom prst="rect">
            <a:avLst/>
          </a:prstGeom>
        </p:spPr>
        <p:txBody>
          <a:bodyPr wrap="none">
            <a:spAutoFit/>
          </a:bodyPr>
          <a:lstStyle/>
          <a:p>
            <a:pPr algn="ctr"/>
            <a:r>
              <a:rPr lang="en-US" b="1" i="1" dirty="0">
                <a:solidFill>
                  <a:srgbClr val="00B050"/>
                </a:solidFill>
                <a:latin typeface="Times New Roman" charset="0"/>
                <a:cs typeface="Times New Roman" charset="0"/>
              </a:rPr>
              <a:t>min</a:t>
            </a:r>
            <a:endParaRPr lang="en-US" i="1" dirty="0">
              <a:solidFill>
                <a:srgbClr val="00B050"/>
              </a:solidFill>
            </a:endParaRPr>
          </a:p>
        </p:txBody>
      </p:sp>
      <p:sp>
        <p:nvSpPr>
          <p:cNvPr id="33" name="Rectangle 32">
            <a:extLst>
              <a:ext uri="{FF2B5EF4-FFF2-40B4-BE49-F238E27FC236}">
                <a16:creationId xmlns:a16="http://schemas.microsoft.com/office/drawing/2014/main" id="{806E8FED-A6BD-E34B-BBF4-E22C9D1C0EAF}"/>
              </a:ext>
            </a:extLst>
          </p:cNvPr>
          <p:cNvSpPr/>
          <p:nvPr/>
        </p:nvSpPr>
        <p:spPr>
          <a:xfrm>
            <a:off x="3737150" y="3850952"/>
            <a:ext cx="679994" cy="461665"/>
          </a:xfrm>
          <a:prstGeom prst="rect">
            <a:avLst/>
          </a:prstGeom>
        </p:spPr>
        <p:txBody>
          <a:bodyPr wrap="none">
            <a:spAutoFit/>
          </a:bodyPr>
          <a:lstStyle/>
          <a:p>
            <a:pPr algn="ctr"/>
            <a:r>
              <a:rPr lang="en-US" b="1" i="1" dirty="0">
                <a:solidFill>
                  <a:srgbClr val="00B050"/>
                </a:solidFill>
                <a:latin typeface="Times New Roman" charset="0"/>
                <a:cs typeface="Times New Roman" charset="0"/>
              </a:rPr>
              <a:t>min</a:t>
            </a:r>
            <a:endParaRPr lang="en-US" i="1" dirty="0">
              <a:solidFill>
                <a:srgbClr val="00B050"/>
              </a:solidFill>
            </a:endParaRPr>
          </a:p>
        </p:txBody>
      </p:sp>
      <p:sp>
        <p:nvSpPr>
          <p:cNvPr id="35" name="Rectangle 34">
            <a:extLst>
              <a:ext uri="{FF2B5EF4-FFF2-40B4-BE49-F238E27FC236}">
                <a16:creationId xmlns:a16="http://schemas.microsoft.com/office/drawing/2014/main" id="{61756E3C-FF15-3D4B-BF57-ECF16BA29554}"/>
              </a:ext>
            </a:extLst>
          </p:cNvPr>
          <p:cNvSpPr/>
          <p:nvPr/>
        </p:nvSpPr>
        <p:spPr>
          <a:xfrm>
            <a:off x="3715642" y="4542592"/>
            <a:ext cx="679994" cy="461665"/>
          </a:xfrm>
          <a:prstGeom prst="rect">
            <a:avLst/>
          </a:prstGeom>
        </p:spPr>
        <p:txBody>
          <a:bodyPr wrap="none">
            <a:spAutoFit/>
          </a:bodyPr>
          <a:lstStyle/>
          <a:p>
            <a:pPr algn="ctr"/>
            <a:r>
              <a:rPr lang="en-US" b="1" i="1" dirty="0">
                <a:solidFill>
                  <a:srgbClr val="00B050"/>
                </a:solidFill>
                <a:latin typeface="Times New Roman" charset="0"/>
                <a:cs typeface="Times New Roman" charset="0"/>
              </a:rPr>
              <a:t>min</a:t>
            </a:r>
            <a:endParaRPr lang="en-US" i="1" dirty="0">
              <a:solidFill>
                <a:srgbClr val="00B050"/>
              </a:solidFill>
            </a:endParaRPr>
          </a:p>
        </p:txBody>
      </p:sp>
      <p:sp>
        <p:nvSpPr>
          <p:cNvPr id="36" name="Rectangle 35">
            <a:extLst>
              <a:ext uri="{FF2B5EF4-FFF2-40B4-BE49-F238E27FC236}">
                <a16:creationId xmlns:a16="http://schemas.microsoft.com/office/drawing/2014/main" id="{7ED5FF25-3E88-FA48-B250-71B7686461A3}"/>
              </a:ext>
            </a:extLst>
          </p:cNvPr>
          <p:cNvSpPr/>
          <p:nvPr/>
        </p:nvSpPr>
        <p:spPr>
          <a:xfrm>
            <a:off x="708626" y="5721173"/>
            <a:ext cx="2713243" cy="461665"/>
          </a:xfrm>
          <a:prstGeom prst="rect">
            <a:avLst/>
          </a:prstGeom>
        </p:spPr>
        <p:txBody>
          <a:bodyPr wrap="none">
            <a:spAutoFit/>
          </a:bodyPr>
          <a:lstStyle/>
          <a:p>
            <a:pPr algn="ctr"/>
            <a:r>
              <a:rPr lang="en-US" altLang="zh-CN" b="1" dirty="0">
                <a:solidFill>
                  <a:srgbClr val="0070C0"/>
                </a:solidFill>
                <a:latin typeface="Times New Roman" charset="0"/>
                <a:ea typeface="Times New Roman" charset="0"/>
                <a:cs typeface="Times New Roman" charset="0"/>
              </a:rPr>
              <a:t>Finally, vote to halt</a:t>
            </a:r>
            <a:endParaRPr lang="en-US" dirty="0"/>
          </a:p>
        </p:txBody>
      </p:sp>
    </p:spTree>
    <p:extLst>
      <p:ext uri="{BB962C8B-B14F-4D97-AF65-F5344CB8AC3E}">
        <p14:creationId xmlns:p14="http://schemas.microsoft.com/office/powerpoint/2010/main" val="493251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1.48148E-6 L 0.0809 0.16782 " pathEditMode="relative" rAng="0" ptsTypes="AA">
                                      <p:cBhvr>
                                        <p:cTn id="6" dur="2000" fill="hold"/>
                                        <p:tgtEl>
                                          <p:spTgt spid="46"/>
                                        </p:tgtEl>
                                        <p:attrNameLst>
                                          <p:attrName>ppt_x</p:attrName>
                                          <p:attrName>ppt_y</p:attrName>
                                        </p:attrNameLst>
                                      </p:cBhvr>
                                      <p:rCtr x="4045" y="8380"/>
                                    </p:animMotion>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0" presetClass="path" presetSubtype="0" accel="50000" decel="50000" fill="hold" grpId="0" nodeType="withEffect">
                                  <p:stCondLst>
                                    <p:cond delay="0"/>
                                  </p:stCondLst>
                                  <p:childTnLst>
                                    <p:animMotion origin="layout" path="M -3.33333E-6 -7.40741E-7 L 0.09896 -0.05255 " pathEditMode="relative" rAng="0" ptsTypes="AA">
                                      <p:cBhvr>
                                        <p:cTn id="20" dur="2000" fill="hold"/>
                                        <p:tgtEl>
                                          <p:spTgt spid="31"/>
                                        </p:tgtEl>
                                        <p:attrNameLst>
                                          <p:attrName>ppt_x</p:attrName>
                                          <p:attrName>ppt_y</p:attrName>
                                        </p:attrNameLst>
                                      </p:cBhvr>
                                      <p:rCtr x="4948" y="-2639"/>
                                    </p:animMotion>
                                  </p:childTnLst>
                                </p:cTn>
                              </p:par>
                              <p:par>
                                <p:cTn id="21" presetID="0" presetClass="path" presetSubtype="0" accel="50000" decel="50000" fill="hold" grpId="0" nodeType="withEffect">
                                  <p:stCondLst>
                                    <p:cond delay="0"/>
                                  </p:stCondLst>
                                  <p:childTnLst>
                                    <p:animMotion origin="layout" path="M -4.44444E-6 -0.00092 L 0.08125 0.04005 " pathEditMode="relative" rAng="0" ptsTypes="AA">
                                      <p:cBhvr>
                                        <p:cTn id="22" dur="2000" fill="hold"/>
                                        <p:tgtEl>
                                          <p:spTgt spid="32"/>
                                        </p:tgtEl>
                                        <p:attrNameLst>
                                          <p:attrName>ppt_x</p:attrName>
                                          <p:attrName>ppt_y</p:attrName>
                                        </p:attrNameLst>
                                      </p:cBhvr>
                                      <p:rCtr x="4062" y="2037"/>
                                    </p:animMotion>
                                  </p:childTnLst>
                                </p:cTn>
                              </p:par>
                              <p:par>
                                <p:cTn id="23" presetID="0" presetClass="path" presetSubtype="0" accel="50000" decel="50000" fill="hold" grpId="0" nodeType="withEffect">
                                  <p:stCondLst>
                                    <p:cond delay="0"/>
                                  </p:stCondLst>
                                  <p:childTnLst>
                                    <p:animMotion origin="layout" path="M 4.72222E-6 -1.11111E-6 L -0.1092 -0.05764 " pathEditMode="relative" rAng="0" ptsTypes="AA">
                                      <p:cBhvr>
                                        <p:cTn id="24" dur="2000" fill="hold"/>
                                        <p:tgtEl>
                                          <p:spTgt spid="33"/>
                                        </p:tgtEl>
                                        <p:attrNameLst>
                                          <p:attrName>ppt_x</p:attrName>
                                          <p:attrName>ppt_y</p:attrName>
                                        </p:attrNameLst>
                                      </p:cBhvr>
                                      <p:rCtr x="-5417" y="-2755"/>
                                    </p:animMotion>
                                  </p:childTnLst>
                                </p:cTn>
                              </p:par>
                              <p:par>
                                <p:cTn id="25" presetID="0" presetClass="path" presetSubtype="0" accel="50000" decel="50000" fill="hold" grpId="0" nodeType="withEffect">
                                  <p:stCondLst>
                                    <p:cond delay="0"/>
                                  </p:stCondLst>
                                  <p:childTnLst>
                                    <p:animMotion origin="layout" path="M -4.44444E-6 4.81481E-6 L -0.10903 0.05417 " pathEditMode="relative" rAng="0" ptsTypes="AA">
                                      <p:cBhvr>
                                        <p:cTn id="26" dur="2000" fill="hold"/>
                                        <p:tgtEl>
                                          <p:spTgt spid="35"/>
                                        </p:tgtEl>
                                        <p:attrNameLst>
                                          <p:attrName>ppt_x</p:attrName>
                                          <p:attrName>ppt_y</p:attrName>
                                        </p:attrNameLst>
                                      </p:cBhvr>
                                      <p:rCtr x="-5503" y="2616"/>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0" grpId="0"/>
      <p:bldP spid="31" grpId="0"/>
      <p:bldP spid="31" grpId="1"/>
      <p:bldP spid="32" grpId="0"/>
      <p:bldP spid="32" grpId="1"/>
      <p:bldP spid="33" grpId="0"/>
      <p:bldP spid="33" grpId="1"/>
      <p:bldP spid="35" grpId="0"/>
      <p:bldP spid="35" grpId="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21"/>
          <p:cNvSpPr/>
          <p:nvPr/>
        </p:nvSpPr>
        <p:spPr>
          <a:xfrm>
            <a:off x="6127018" y="4221088"/>
            <a:ext cx="46120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15</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3" name="矩形 20"/>
          <p:cNvSpPr/>
          <p:nvPr/>
        </p:nvSpPr>
        <p:spPr>
          <a:xfrm>
            <a:off x="8244408" y="4221088"/>
            <a:ext cx="49656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18</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2" name="矩形 19"/>
          <p:cNvSpPr/>
          <p:nvPr/>
        </p:nvSpPr>
        <p:spPr>
          <a:xfrm>
            <a:off x="7506979" y="4221088"/>
            <a:ext cx="449397"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16</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1" name="矩形 18"/>
          <p:cNvSpPr/>
          <p:nvPr/>
        </p:nvSpPr>
        <p:spPr>
          <a:xfrm>
            <a:off x="6803002" y="4257869"/>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Google’s </a:t>
            </a:r>
            <a:r>
              <a:rPr lang="en-US" dirty="0" err="1"/>
              <a:t>Pregel</a:t>
            </a:r>
            <a:endParaRPr lang="en-US" dirty="0"/>
          </a:p>
        </p:txBody>
      </p:sp>
      <p:sp>
        <p:nvSpPr>
          <p:cNvPr id="3" name="Content Placeholder 2"/>
          <p:cNvSpPr>
            <a:spLocks noGrp="1"/>
          </p:cNvSpPr>
          <p:nvPr>
            <p:ph idx="1"/>
          </p:nvPr>
        </p:nvSpPr>
        <p:spPr>
          <a:xfrm>
            <a:off x="457200" y="1951038"/>
            <a:ext cx="8229600" cy="4221162"/>
          </a:xfrm>
        </p:spPr>
        <p:txBody>
          <a:bodyPr/>
          <a:lstStyle/>
          <a:p>
            <a:r>
              <a:rPr lang="en-US" b="1" dirty="0"/>
              <a:t>Hash-Min: Connected Components</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26</a:t>
            </a:fld>
            <a:endParaRPr lang="en-US" sz="2000" dirty="0">
              <a:solidFill>
                <a:schemeClr val="tx1"/>
              </a:solidFill>
              <a:latin typeface="Arial" pitchFamily="34" charset="0"/>
              <a:cs typeface="Arial" pitchFamily="34" charset="0"/>
            </a:endParaRPr>
          </a:p>
        </p:txBody>
      </p:sp>
      <p:sp>
        <p:nvSpPr>
          <p:cNvPr id="5" name="矩形 4"/>
          <p:cNvSpPr/>
          <p:nvPr/>
        </p:nvSpPr>
        <p:spPr>
          <a:xfrm>
            <a:off x="896172" y="4284814"/>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7</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grpSp>
        <p:nvGrpSpPr>
          <p:cNvPr id="4" name="组合 183"/>
          <p:cNvGrpSpPr>
            <a:grpSpLocks/>
          </p:cNvGrpSpPr>
          <p:nvPr/>
        </p:nvGrpSpPr>
        <p:grpSpPr bwMode="auto">
          <a:xfrm>
            <a:off x="467544" y="2693925"/>
            <a:ext cx="3179644" cy="3021835"/>
            <a:chOff x="161510" y="143635"/>
            <a:chExt cx="2700300" cy="2565285"/>
          </a:xfrm>
        </p:grpSpPr>
        <p:cxnSp>
          <p:nvCxnSpPr>
            <p:cNvPr id="8" name="直接连接符 7"/>
            <p:cNvCxnSpPr/>
            <p:nvPr/>
          </p:nvCxnSpPr>
          <p:spPr>
            <a:xfrm flipV="1">
              <a:off x="1512566" y="413379"/>
              <a:ext cx="0" cy="202579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340805" y="1448907"/>
              <a:ext cx="2385176"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1331459"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0</a:t>
              </a:r>
              <a:endParaRPr lang="zh-CN" altLang="en-US" sz="2000" b="1">
                <a:latin typeface="Times New Roman" panose="02020603050405020304" pitchFamily="18" charset="0"/>
                <a:cs typeface="Times New Roman" panose="02020603050405020304" pitchFamily="18" charset="0"/>
              </a:endParaRPr>
            </a:p>
          </p:txBody>
        </p:sp>
        <p:sp>
          <p:nvSpPr>
            <p:cNvPr id="11" name="椭圆 10"/>
            <p:cNvSpPr/>
            <p:nvPr/>
          </p:nvSpPr>
          <p:spPr>
            <a:xfrm>
              <a:off x="1331459" y="683123"/>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1</a:t>
              </a:r>
              <a:endParaRPr lang="zh-CN" altLang="en-US" sz="2000" b="1">
                <a:latin typeface="Times New Roman" panose="02020603050405020304" pitchFamily="18" charset="0"/>
                <a:cs typeface="Times New Roman" panose="02020603050405020304" pitchFamily="18" charset="0"/>
              </a:endParaRPr>
            </a:p>
          </p:txBody>
        </p:sp>
        <p:sp>
          <p:nvSpPr>
            <p:cNvPr id="12" name="椭圆 11"/>
            <p:cNvSpPr/>
            <p:nvPr/>
          </p:nvSpPr>
          <p:spPr>
            <a:xfrm>
              <a:off x="1331459" y="1809170"/>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2</a:t>
              </a:r>
              <a:endParaRPr lang="zh-CN" altLang="en-US" sz="2000" b="1">
                <a:latin typeface="Times New Roman" panose="02020603050405020304" pitchFamily="18" charset="0"/>
                <a:cs typeface="Times New Roman" panose="02020603050405020304" pitchFamily="18" charset="0"/>
              </a:endParaRPr>
            </a:p>
          </p:txBody>
        </p:sp>
        <p:sp>
          <p:nvSpPr>
            <p:cNvPr id="13" name="椭圆 12"/>
            <p:cNvSpPr/>
            <p:nvPr/>
          </p:nvSpPr>
          <p:spPr>
            <a:xfrm>
              <a:off x="1331459" y="143635"/>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3</a:t>
              </a:r>
              <a:endParaRPr lang="zh-CN" altLang="en-US" sz="2000" b="1">
                <a:latin typeface="Times New Roman" panose="02020603050405020304" pitchFamily="18" charset="0"/>
                <a:cs typeface="Times New Roman" panose="02020603050405020304" pitchFamily="18" charset="0"/>
              </a:endParaRPr>
            </a:p>
          </p:txBody>
        </p:sp>
        <p:sp>
          <p:nvSpPr>
            <p:cNvPr id="14" name="椭圆 13"/>
            <p:cNvSpPr/>
            <p:nvPr/>
          </p:nvSpPr>
          <p:spPr>
            <a:xfrm>
              <a:off x="1331459" y="2348658"/>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4</a:t>
              </a:r>
              <a:endParaRPr lang="zh-CN" altLang="en-US" sz="2000" b="1">
                <a:latin typeface="Times New Roman" panose="02020603050405020304" pitchFamily="18" charset="0"/>
                <a:cs typeface="Times New Roman" panose="02020603050405020304" pitchFamily="18" charset="0"/>
              </a:endParaRPr>
            </a:p>
          </p:txBody>
        </p:sp>
        <p:sp>
          <p:nvSpPr>
            <p:cNvPr id="15" name="椭圆 14"/>
            <p:cNvSpPr/>
            <p:nvPr/>
          </p:nvSpPr>
          <p:spPr>
            <a:xfrm>
              <a:off x="746484"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5</a:t>
              </a:r>
              <a:endParaRPr lang="zh-CN" altLang="en-US" sz="2000" b="1">
                <a:latin typeface="Times New Roman" panose="02020603050405020304" pitchFamily="18" charset="0"/>
                <a:cs typeface="Times New Roman" panose="02020603050405020304" pitchFamily="18" charset="0"/>
              </a:endParaRPr>
            </a:p>
          </p:txBody>
        </p:sp>
        <p:sp>
          <p:nvSpPr>
            <p:cNvPr id="16" name="椭圆 15"/>
            <p:cNvSpPr/>
            <p:nvPr/>
          </p:nvSpPr>
          <p:spPr>
            <a:xfrm>
              <a:off x="1916433"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6</a:t>
              </a:r>
              <a:endParaRPr lang="zh-CN" altLang="en-US" sz="2000" b="1">
                <a:latin typeface="Times New Roman" panose="02020603050405020304" pitchFamily="18" charset="0"/>
                <a:cs typeface="Times New Roman" panose="02020603050405020304" pitchFamily="18" charset="0"/>
              </a:endParaRPr>
            </a:p>
          </p:txBody>
        </p:sp>
        <p:sp>
          <p:nvSpPr>
            <p:cNvPr id="17" name="椭圆 16"/>
            <p:cNvSpPr/>
            <p:nvPr/>
          </p:nvSpPr>
          <p:spPr>
            <a:xfrm>
              <a:off x="161510"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7</a:t>
              </a:r>
              <a:endParaRPr lang="zh-CN" altLang="en-US" sz="2000" b="1">
                <a:latin typeface="Times New Roman" panose="02020603050405020304" pitchFamily="18" charset="0"/>
                <a:cs typeface="Times New Roman" panose="02020603050405020304" pitchFamily="18" charset="0"/>
              </a:endParaRPr>
            </a:p>
          </p:txBody>
        </p:sp>
        <p:sp>
          <p:nvSpPr>
            <p:cNvPr id="18" name="椭圆 17"/>
            <p:cNvSpPr/>
            <p:nvPr/>
          </p:nvSpPr>
          <p:spPr>
            <a:xfrm>
              <a:off x="2501408"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8</a:t>
              </a:r>
              <a:endParaRPr lang="zh-CN" altLang="en-US" sz="2000" b="1">
                <a:latin typeface="Times New Roman" panose="02020603050405020304" pitchFamily="18" charset="0"/>
                <a:cs typeface="Times New Roman" panose="02020603050405020304" pitchFamily="18" charset="0"/>
              </a:endParaRPr>
            </a:p>
          </p:txBody>
        </p:sp>
      </p:grpSp>
      <p:sp>
        <p:nvSpPr>
          <p:cNvPr id="19" name="矩形 18"/>
          <p:cNvSpPr/>
          <p:nvPr/>
        </p:nvSpPr>
        <p:spPr>
          <a:xfrm>
            <a:off x="2305808" y="4284814"/>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0" name="矩形 19"/>
          <p:cNvSpPr/>
          <p:nvPr/>
        </p:nvSpPr>
        <p:spPr>
          <a:xfrm>
            <a:off x="2996758" y="4284814"/>
            <a:ext cx="226051"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6</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1" name="矩形 20"/>
          <p:cNvSpPr/>
          <p:nvPr/>
        </p:nvSpPr>
        <p:spPr>
          <a:xfrm>
            <a:off x="3666252" y="4284814"/>
            <a:ext cx="23031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8</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2" name="矩形 21"/>
          <p:cNvSpPr/>
          <p:nvPr/>
        </p:nvSpPr>
        <p:spPr>
          <a:xfrm>
            <a:off x="1596681" y="4284814"/>
            <a:ext cx="228185"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5</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3" name="矩形 22"/>
          <p:cNvSpPr/>
          <p:nvPr/>
        </p:nvSpPr>
        <p:spPr>
          <a:xfrm>
            <a:off x="2305808" y="4890460"/>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2</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4" name="矩形 23"/>
          <p:cNvSpPr/>
          <p:nvPr/>
        </p:nvSpPr>
        <p:spPr>
          <a:xfrm>
            <a:off x="2305808" y="5504637"/>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4</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5" name="矩形 24"/>
          <p:cNvSpPr/>
          <p:nvPr/>
        </p:nvSpPr>
        <p:spPr>
          <a:xfrm>
            <a:off x="2305808" y="3557611"/>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6" name="矩形 25"/>
          <p:cNvSpPr/>
          <p:nvPr/>
        </p:nvSpPr>
        <p:spPr>
          <a:xfrm>
            <a:off x="2305808" y="2868795"/>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3</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7" name="矩形 26"/>
          <p:cNvSpPr/>
          <p:nvPr/>
        </p:nvSpPr>
        <p:spPr>
          <a:xfrm>
            <a:off x="3533071" y="6078835"/>
            <a:ext cx="1757212" cy="461665"/>
          </a:xfrm>
          <a:prstGeom prst="rect">
            <a:avLst/>
          </a:prstGeom>
        </p:spPr>
        <p:txBody>
          <a:bodyPr wrap="none">
            <a:spAutoFit/>
          </a:bodyPr>
          <a:lstStyle/>
          <a:p>
            <a:r>
              <a:rPr lang="en-US" altLang="zh-CN" b="1" dirty="0" err="1">
                <a:latin typeface="+mn-lt"/>
              </a:rPr>
              <a:t>Superstep</a:t>
            </a:r>
            <a:r>
              <a:rPr lang="en-US" altLang="zh-CN" b="1" dirty="0">
                <a:latin typeface="+mn-lt"/>
              </a:rPr>
              <a:t> </a:t>
            </a:r>
            <a:r>
              <a:rPr lang="en-US" altLang="zh-CN" b="1" dirty="0">
                <a:latin typeface="Times New Roman" pitchFamily="18" charset="0"/>
                <a:cs typeface="Times New Roman" pitchFamily="18" charset="0"/>
              </a:rPr>
              <a:t>1</a:t>
            </a:r>
            <a:endParaRPr lang="zh-CN" altLang="en-US" b="1" dirty="0">
              <a:latin typeface="Times New Roman" pitchFamily="18" charset="0"/>
              <a:cs typeface="Times New Roman" pitchFamily="18" charset="0"/>
            </a:endParaRPr>
          </a:p>
        </p:txBody>
      </p:sp>
      <p:sp>
        <p:nvSpPr>
          <p:cNvPr id="28" name="矩形 4"/>
          <p:cNvSpPr/>
          <p:nvPr/>
        </p:nvSpPr>
        <p:spPr>
          <a:xfrm>
            <a:off x="5436096" y="4221088"/>
            <a:ext cx="44951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17</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grpSp>
        <p:nvGrpSpPr>
          <p:cNvPr id="29" name="组合 183"/>
          <p:cNvGrpSpPr>
            <a:grpSpLocks/>
          </p:cNvGrpSpPr>
          <p:nvPr/>
        </p:nvGrpSpPr>
        <p:grpSpPr bwMode="auto">
          <a:xfrm>
            <a:off x="5122028" y="2693925"/>
            <a:ext cx="3179644" cy="3021835"/>
            <a:chOff x="161510" y="143635"/>
            <a:chExt cx="2700300" cy="2565285"/>
          </a:xfrm>
        </p:grpSpPr>
        <p:cxnSp>
          <p:nvCxnSpPr>
            <p:cNvPr id="30" name="直接连接符 7"/>
            <p:cNvCxnSpPr/>
            <p:nvPr/>
          </p:nvCxnSpPr>
          <p:spPr>
            <a:xfrm flipV="1">
              <a:off x="1512566" y="413379"/>
              <a:ext cx="0" cy="202579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直接连接符 8"/>
            <p:cNvCxnSpPr/>
            <p:nvPr/>
          </p:nvCxnSpPr>
          <p:spPr>
            <a:xfrm flipH="1">
              <a:off x="340805" y="1448907"/>
              <a:ext cx="2385176"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2" name="椭圆 9"/>
            <p:cNvSpPr/>
            <p:nvPr/>
          </p:nvSpPr>
          <p:spPr>
            <a:xfrm>
              <a:off x="1331459"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3" name="椭圆 10"/>
            <p:cNvSpPr/>
            <p:nvPr/>
          </p:nvSpPr>
          <p:spPr>
            <a:xfrm>
              <a:off x="1331459" y="683123"/>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4" name="椭圆 11"/>
            <p:cNvSpPr/>
            <p:nvPr/>
          </p:nvSpPr>
          <p:spPr>
            <a:xfrm>
              <a:off x="1331459" y="1809170"/>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5" name="椭圆 12"/>
            <p:cNvSpPr/>
            <p:nvPr/>
          </p:nvSpPr>
          <p:spPr>
            <a:xfrm>
              <a:off x="1331459" y="143635"/>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6" name="椭圆 13"/>
            <p:cNvSpPr/>
            <p:nvPr/>
          </p:nvSpPr>
          <p:spPr>
            <a:xfrm>
              <a:off x="1331459" y="2348658"/>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7" name="椭圆 14"/>
            <p:cNvSpPr/>
            <p:nvPr/>
          </p:nvSpPr>
          <p:spPr>
            <a:xfrm>
              <a:off x="746484"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8" name="椭圆 15"/>
            <p:cNvSpPr/>
            <p:nvPr/>
          </p:nvSpPr>
          <p:spPr>
            <a:xfrm>
              <a:off x="1916433"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9" name="椭圆 16"/>
            <p:cNvSpPr/>
            <p:nvPr/>
          </p:nvSpPr>
          <p:spPr>
            <a:xfrm>
              <a:off x="161510"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40" name="椭圆 17"/>
            <p:cNvSpPr/>
            <p:nvPr/>
          </p:nvSpPr>
          <p:spPr>
            <a:xfrm>
              <a:off x="2501408"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grpSp>
      <p:sp>
        <p:nvSpPr>
          <p:cNvPr id="45" name="矩形 22"/>
          <p:cNvSpPr/>
          <p:nvPr/>
        </p:nvSpPr>
        <p:spPr>
          <a:xfrm>
            <a:off x="6960292" y="4890460"/>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12</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6" name="矩形 23"/>
          <p:cNvSpPr/>
          <p:nvPr/>
        </p:nvSpPr>
        <p:spPr>
          <a:xfrm>
            <a:off x="6960292" y="5504637"/>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14</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7" name="矩形 24"/>
          <p:cNvSpPr/>
          <p:nvPr/>
        </p:nvSpPr>
        <p:spPr>
          <a:xfrm>
            <a:off x="6960292" y="3557611"/>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11</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8" name="矩形 25"/>
          <p:cNvSpPr/>
          <p:nvPr/>
        </p:nvSpPr>
        <p:spPr>
          <a:xfrm>
            <a:off x="6960291" y="2868795"/>
            <a:ext cx="441441"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13</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493704" y="403700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10</a:t>
            </a:r>
            <a:endParaRPr lang="zh-CN" altLang="en-US" sz="2000" b="1" dirty="0">
              <a:latin typeface="Times New Roman" panose="02020603050405020304" pitchFamily="18" charset="0"/>
              <a:cs typeface="Times New Roman" panose="02020603050405020304" pitchFamily="18" charset="0"/>
            </a:endParaRPr>
          </a:p>
        </p:txBody>
      </p:sp>
      <p:sp>
        <p:nvSpPr>
          <p:cNvPr id="50" name="Rectangle 49"/>
          <p:cNvSpPr/>
          <p:nvPr/>
        </p:nvSpPr>
        <p:spPr>
          <a:xfrm>
            <a:off x="5808009" y="4037002"/>
            <a:ext cx="441147" cy="400110"/>
          </a:xfrm>
          <a:prstGeom prst="rect">
            <a:avLst/>
          </a:prstGeom>
        </p:spPr>
        <p:txBody>
          <a:bodyPr wrap="none">
            <a:spAutoFit/>
          </a:bodyPr>
          <a:lstStyle/>
          <a:p>
            <a:pPr algn="ctr" eaLnBrk="1" hangingPunct="1"/>
            <a:r>
              <a:rPr lang="en-US" altLang="zh-CN" sz="2000" b="1">
                <a:latin typeface="Times New Roman" panose="02020603050405020304" pitchFamily="18" charset="0"/>
                <a:cs typeface="Times New Roman" panose="02020603050405020304" pitchFamily="18" charset="0"/>
              </a:rPr>
              <a:t>15</a:t>
            </a:r>
            <a:endParaRPr lang="zh-CN" altLang="en-US" sz="2000" b="1" dirty="0">
              <a:latin typeface="Times New Roman" panose="02020603050405020304" pitchFamily="18" charset="0"/>
              <a:cs typeface="Times New Roman" panose="02020603050405020304" pitchFamily="18" charset="0"/>
            </a:endParaRPr>
          </a:p>
        </p:txBody>
      </p:sp>
      <p:sp>
        <p:nvSpPr>
          <p:cNvPr id="51" name="Rectangle 50"/>
          <p:cNvSpPr/>
          <p:nvPr/>
        </p:nvSpPr>
        <p:spPr>
          <a:xfrm>
            <a:off x="5138966" y="403700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17</a:t>
            </a:r>
            <a:endParaRPr lang="zh-CN" altLang="en-US" sz="2000" b="1" dirty="0">
              <a:latin typeface="Times New Roman" panose="02020603050405020304" pitchFamily="18" charset="0"/>
              <a:cs typeface="Times New Roman" panose="02020603050405020304" pitchFamily="18" charset="0"/>
            </a:endParaRPr>
          </a:p>
        </p:txBody>
      </p:sp>
      <p:sp>
        <p:nvSpPr>
          <p:cNvPr id="52" name="Rectangle 51"/>
          <p:cNvSpPr/>
          <p:nvPr/>
        </p:nvSpPr>
        <p:spPr>
          <a:xfrm>
            <a:off x="7164288"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16</a:t>
            </a:r>
            <a:endParaRPr lang="zh-CN" altLang="en-US" sz="2000" b="1" dirty="0">
              <a:latin typeface="Times New Roman" panose="02020603050405020304" pitchFamily="18" charset="0"/>
              <a:cs typeface="Times New Roman" panose="02020603050405020304" pitchFamily="18" charset="0"/>
            </a:endParaRPr>
          </a:p>
        </p:txBody>
      </p:sp>
      <p:sp>
        <p:nvSpPr>
          <p:cNvPr id="53" name="Rectangle 52"/>
          <p:cNvSpPr/>
          <p:nvPr/>
        </p:nvSpPr>
        <p:spPr>
          <a:xfrm>
            <a:off x="7884368"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18</a:t>
            </a:r>
            <a:endParaRPr lang="zh-CN" altLang="en-US" sz="2000" b="1" dirty="0">
              <a:latin typeface="Times New Roman" panose="02020603050405020304" pitchFamily="18" charset="0"/>
              <a:cs typeface="Times New Roman" panose="02020603050405020304" pitchFamily="18" charset="0"/>
            </a:endParaRPr>
          </a:p>
        </p:txBody>
      </p:sp>
      <p:sp>
        <p:nvSpPr>
          <p:cNvPr id="54" name="Rectangle 53"/>
          <p:cNvSpPr/>
          <p:nvPr/>
        </p:nvSpPr>
        <p:spPr>
          <a:xfrm>
            <a:off x="6500757" y="3356992"/>
            <a:ext cx="427041"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11</a:t>
            </a:r>
            <a:endParaRPr lang="zh-CN" altLang="en-US" sz="2000" b="1" dirty="0">
              <a:latin typeface="Times New Roman" panose="02020603050405020304" pitchFamily="18" charset="0"/>
              <a:cs typeface="Times New Roman" panose="02020603050405020304" pitchFamily="18" charset="0"/>
            </a:endParaRPr>
          </a:p>
        </p:txBody>
      </p:sp>
      <p:sp>
        <p:nvSpPr>
          <p:cNvPr id="55" name="Rectangle 54"/>
          <p:cNvSpPr/>
          <p:nvPr/>
        </p:nvSpPr>
        <p:spPr>
          <a:xfrm>
            <a:off x="6493704" y="2708920"/>
            <a:ext cx="441147"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13</a:t>
            </a:r>
            <a:endParaRPr lang="zh-CN" altLang="en-US" sz="2000" b="1" dirty="0">
              <a:latin typeface="Times New Roman" panose="02020603050405020304" pitchFamily="18" charset="0"/>
              <a:cs typeface="Times New Roman" panose="02020603050405020304" pitchFamily="18" charset="0"/>
            </a:endParaRPr>
          </a:p>
        </p:txBody>
      </p:sp>
      <p:sp>
        <p:nvSpPr>
          <p:cNvPr id="56" name="Rectangle 55"/>
          <p:cNvSpPr/>
          <p:nvPr/>
        </p:nvSpPr>
        <p:spPr>
          <a:xfrm>
            <a:off x="6493704" y="4653136"/>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12</a:t>
            </a:r>
            <a:endParaRPr lang="zh-CN" altLang="en-US" sz="2000" b="1" dirty="0">
              <a:latin typeface="Times New Roman" panose="02020603050405020304" pitchFamily="18" charset="0"/>
              <a:cs typeface="Times New Roman" panose="02020603050405020304" pitchFamily="18" charset="0"/>
            </a:endParaRPr>
          </a:p>
        </p:txBody>
      </p:sp>
      <p:sp>
        <p:nvSpPr>
          <p:cNvPr id="57" name="Rectangle 56"/>
          <p:cNvSpPr/>
          <p:nvPr/>
        </p:nvSpPr>
        <p:spPr>
          <a:xfrm>
            <a:off x="6493704" y="5301208"/>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14</a:t>
            </a:r>
            <a:endParaRPr lang="zh-CN" altLang="en-US" sz="2000" b="1" dirty="0">
              <a:latin typeface="Times New Roman" panose="02020603050405020304" pitchFamily="18" charset="0"/>
              <a:cs typeface="Times New Roman" panose="02020603050405020304" pitchFamily="18" charset="0"/>
            </a:endParaRPr>
          </a:p>
        </p:txBody>
      </p:sp>
      <p:sp>
        <p:nvSpPr>
          <p:cNvPr id="58" name="Rectangle 57"/>
          <p:cNvSpPr/>
          <p:nvPr/>
        </p:nvSpPr>
        <p:spPr>
          <a:xfrm>
            <a:off x="6493704"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10</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25651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a:t>
            </a:r>
            <a:r>
              <a:rPr lang="en-US" dirty="0" err="1"/>
              <a:t>Pregel</a:t>
            </a:r>
            <a:endParaRPr lang="en-US" dirty="0"/>
          </a:p>
        </p:txBody>
      </p:sp>
      <p:sp>
        <p:nvSpPr>
          <p:cNvPr id="3" name="Content Placeholder 2"/>
          <p:cNvSpPr>
            <a:spLocks noGrp="1"/>
          </p:cNvSpPr>
          <p:nvPr>
            <p:ph idx="1"/>
          </p:nvPr>
        </p:nvSpPr>
        <p:spPr>
          <a:xfrm>
            <a:off x="457200" y="1951038"/>
            <a:ext cx="8229600" cy="4221162"/>
          </a:xfrm>
        </p:spPr>
        <p:txBody>
          <a:bodyPr/>
          <a:lstStyle/>
          <a:p>
            <a:r>
              <a:rPr lang="en-US" b="1" dirty="0"/>
              <a:t>Hash-Min: Connected Components</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27</a:t>
            </a:fld>
            <a:endParaRPr lang="en-US" sz="2000" dirty="0">
              <a:solidFill>
                <a:schemeClr val="tx1"/>
              </a:solidFill>
              <a:latin typeface="Arial" pitchFamily="34" charset="0"/>
              <a:cs typeface="Arial" pitchFamily="34" charset="0"/>
            </a:endParaRPr>
          </a:p>
        </p:txBody>
      </p:sp>
      <p:sp>
        <p:nvSpPr>
          <p:cNvPr id="5" name="矩形 4"/>
          <p:cNvSpPr/>
          <p:nvPr/>
        </p:nvSpPr>
        <p:spPr>
          <a:xfrm>
            <a:off x="896172" y="4284814"/>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5</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grpSp>
        <p:nvGrpSpPr>
          <p:cNvPr id="4" name="组合 183"/>
          <p:cNvGrpSpPr>
            <a:grpSpLocks/>
          </p:cNvGrpSpPr>
          <p:nvPr/>
        </p:nvGrpSpPr>
        <p:grpSpPr bwMode="auto">
          <a:xfrm>
            <a:off x="467544" y="2693925"/>
            <a:ext cx="3179644" cy="3021835"/>
            <a:chOff x="161510" y="143635"/>
            <a:chExt cx="2700300" cy="2565285"/>
          </a:xfrm>
        </p:grpSpPr>
        <p:cxnSp>
          <p:nvCxnSpPr>
            <p:cNvPr id="8" name="直接连接符 7"/>
            <p:cNvCxnSpPr/>
            <p:nvPr/>
          </p:nvCxnSpPr>
          <p:spPr>
            <a:xfrm flipV="1">
              <a:off x="1512566" y="413379"/>
              <a:ext cx="0" cy="202579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340805" y="1448907"/>
              <a:ext cx="2385176"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1331459"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0</a:t>
              </a:r>
              <a:endParaRPr lang="zh-CN" altLang="en-US" sz="2000" b="1">
                <a:latin typeface="Times New Roman" panose="02020603050405020304" pitchFamily="18" charset="0"/>
                <a:cs typeface="Times New Roman" panose="02020603050405020304" pitchFamily="18" charset="0"/>
              </a:endParaRPr>
            </a:p>
          </p:txBody>
        </p:sp>
        <p:sp>
          <p:nvSpPr>
            <p:cNvPr id="11" name="椭圆 10"/>
            <p:cNvSpPr/>
            <p:nvPr/>
          </p:nvSpPr>
          <p:spPr>
            <a:xfrm>
              <a:off x="1331459" y="683123"/>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1</a:t>
              </a:r>
              <a:endParaRPr lang="zh-CN" altLang="en-US" sz="2000" b="1">
                <a:latin typeface="Times New Roman" panose="02020603050405020304" pitchFamily="18" charset="0"/>
                <a:cs typeface="Times New Roman" panose="02020603050405020304" pitchFamily="18" charset="0"/>
              </a:endParaRPr>
            </a:p>
          </p:txBody>
        </p:sp>
        <p:sp>
          <p:nvSpPr>
            <p:cNvPr id="12" name="椭圆 11"/>
            <p:cNvSpPr/>
            <p:nvPr/>
          </p:nvSpPr>
          <p:spPr>
            <a:xfrm>
              <a:off x="1331459" y="1809170"/>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2</a:t>
              </a:r>
              <a:endParaRPr lang="zh-CN" altLang="en-US" sz="2000" b="1">
                <a:latin typeface="Times New Roman" panose="02020603050405020304" pitchFamily="18" charset="0"/>
                <a:cs typeface="Times New Roman" panose="02020603050405020304" pitchFamily="18" charset="0"/>
              </a:endParaRPr>
            </a:p>
          </p:txBody>
        </p:sp>
        <p:sp>
          <p:nvSpPr>
            <p:cNvPr id="13" name="椭圆 12"/>
            <p:cNvSpPr/>
            <p:nvPr/>
          </p:nvSpPr>
          <p:spPr>
            <a:xfrm>
              <a:off x="1331459" y="143635"/>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3</a:t>
              </a:r>
              <a:endParaRPr lang="zh-CN" altLang="en-US" sz="2000" b="1">
                <a:latin typeface="Times New Roman" panose="02020603050405020304" pitchFamily="18" charset="0"/>
                <a:cs typeface="Times New Roman" panose="02020603050405020304" pitchFamily="18" charset="0"/>
              </a:endParaRPr>
            </a:p>
          </p:txBody>
        </p:sp>
        <p:sp>
          <p:nvSpPr>
            <p:cNvPr id="14" name="椭圆 13"/>
            <p:cNvSpPr/>
            <p:nvPr/>
          </p:nvSpPr>
          <p:spPr>
            <a:xfrm>
              <a:off x="1331459" y="2348658"/>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4</a:t>
              </a:r>
              <a:endParaRPr lang="zh-CN" altLang="en-US" sz="2000" b="1">
                <a:latin typeface="Times New Roman" panose="02020603050405020304" pitchFamily="18" charset="0"/>
                <a:cs typeface="Times New Roman" panose="02020603050405020304" pitchFamily="18" charset="0"/>
              </a:endParaRPr>
            </a:p>
          </p:txBody>
        </p:sp>
        <p:sp>
          <p:nvSpPr>
            <p:cNvPr id="15" name="椭圆 14"/>
            <p:cNvSpPr/>
            <p:nvPr/>
          </p:nvSpPr>
          <p:spPr>
            <a:xfrm>
              <a:off x="746484"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5</a:t>
              </a:r>
              <a:endParaRPr lang="zh-CN" altLang="en-US" sz="2000" b="1">
                <a:latin typeface="Times New Roman" panose="02020603050405020304" pitchFamily="18" charset="0"/>
                <a:cs typeface="Times New Roman" panose="02020603050405020304" pitchFamily="18" charset="0"/>
              </a:endParaRPr>
            </a:p>
          </p:txBody>
        </p:sp>
        <p:sp>
          <p:nvSpPr>
            <p:cNvPr id="16" name="椭圆 15"/>
            <p:cNvSpPr/>
            <p:nvPr/>
          </p:nvSpPr>
          <p:spPr>
            <a:xfrm>
              <a:off x="1916433"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6</a:t>
              </a:r>
              <a:endParaRPr lang="zh-CN" altLang="en-US" sz="2000" b="1">
                <a:latin typeface="Times New Roman" panose="02020603050405020304" pitchFamily="18" charset="0"/>
                <a:cs typeface="Times New Roman" panose="02020603050405020304" pitchFamily="18" charset="0"/>
              </a:endParaRPr>
            </a:p>
          </p:txBody>
        </p:sp>
        <p:sp>
          <p:nvSpPr>
            <p:cNvPr id="17" name="椭圆 16"/>
            <p:cNvSpPr/>
            <p:nvPr/>
          </p:nvSpPr>
          <p:spPr>
            <a:xfrm>
              <a:off x="161510"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7</a:t>
              </a:r>
              <a:endParaRPr lang="zh-CN" altLang="en-US" sz="2000" b="1">
                <a:latin typeface="Times New Roman" panose="02020603050405020304" pitchFamily="18" charset="0"/>
                <a:cs typeface="Times New Roman" panose="02020603050405020304" pitchFamily="18" charset="0"/>
              </a:endParaRPr>
            </a:p>
          </p:txBody>
        </p:sp>
        <p:sp>
          <p:nvSpPr>
            <p:cNvPr id="18" name="椭圆 17"/>
            <p:cNvSpPr/>
            <p:nvPr/>
          </p:nvSpPr>
          <p:spPr>
            <a:xfrm>
              <a:off x="2501408"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8</a:t>
              </a:r>
              <a:endParaRPr lang="zh-CN" altLang="en-US" sz="2000" b="1">
                <a:latin typeface="Times New Roman" panose="02020603050405020304" pitchFamily="18" charset="0"/>
                <a:cs typeface="Times New Roman" panose="02020603050405020304" pitchFamily="18" charset="0"/>
              </a:endParaRPr>
            </a:p>
          </p:txBody>
        </p:sp>
      </p:grpSp>
      <p:sp>
        <p:nvSpPr>
          <p:cNvPr id="19" name="矩形 18"/>
          <p:cNvSpPr/>
          <p:nvPr/>
        </p:nvSpPr>
        <p:spPr>
          <a:xfrm>
            <a:off x="2305808" y="4284814"/>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0" name="矩形 19"/>
          <p:cNvSpPr/>
          <p:nvPr/>
        </p:nvSpPr>
        <p:spPr>
          <a:xfrm>
            <a:off x="2996758" y="4284814"/>
            <a:ext cx="226051"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0</a:t>
            </a:r>
            <a:endParaRPr lang="zh-CN" altLang="en-US" sz="2000" b="1">
              <a:solidFill>
                <a:srgbClr val="FF0000"/>
              </a:solidFill>
              <a:latin typeface="Times New Roman" panose="02020603050405020304" pitchFamily="18" charset="0"/>
              <a:cs typeface="Times New Roman" panose="02020603050405020304" pitchFamily="18" charset="0"/>
            </a:endParaRPr>
          </a:p>
        </p:txBody>
      </p:sp>
      <p:sp>
        <p:nvSpPr>
          <p:cNvPr id="21" name="矩形 20"/>
          <p:cNvSpPr/>
          <p:nvPr/>
        </p:nvSpPr>
        <p:spPr>
          <a:xfrm>
            <a:off x="3666252" y="4284814"/>
            <a:ext cx="23031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6</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2" name="矩形 21"/>
          <p:cNvSpPr/>
          <p:nvPr/>
        </p:nvSpPr>
        <p:spPr>
          <a:xfrm>
            <a:off x="1596681" y="4284814"/>
            <a:ext cx="228185"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3" name="矩形 22"/>
          <p:cNvSpPr/>
          <p:nvPr/>
        </p:nvSpPr>
        <p:spPr>
          <a:xfrm>
            <a:off x="2305808" y="4890460"/>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0</a:t>
            </a:r>
            <a:endParaRPr lang="zh-CN" altLang="en-US" sz="2000" b="1">
              <a:solidFill>
                <a:srgbClr val="FF0000"/>
              </a:solidFill>
              <a:latin typeface="Times New Roman" panose="02020603050405020304" pitchFamily="18" charset="0"/>
              <a:cs typeface="Times New Roman" panose="02020603050405020304" pitchFamily="18" charset="0"/>
            </a:endParaRPr>
          </a:p>
        </p:txBody>
      </p:sp>
      <p:sp>
        <p:nvSpPr>
          <p:cNvPr id="24" name="矩形 23"/>
          <p:cNvSpPr/>
          <p:nvPr/>
        </p:nvSpPr>
        <p:spPr>
          <a:xfrm>
            <a:off x="2305808" y="5504637"/>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2</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5" name="矩形 24"/>
          <p:cNvSpPr/>
          <p:nvPr/>
        </p:nvSpPr>
        <p:spPr>
          <a:xfrm>
            <a:off x="2305808" y="3557611"/>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6" name="矩形 25"/>
          <p:cNvSpPr/>
          <p:nvPr/>
        </p:nvSpPr>
        <p:spPr>
          <a:xfrm>
            <a:off x="2305808" y="2868795"/>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a:t>
            </a:r>
            <a:endParaRPr lang="zh-CN" altLang="en-US" sz="2000" b="1">
              <a:solidFill>
                <a:srgbClr val="FF0000"/>
              </a:solidFill>
              <a:latin typeface="Times New Roman" panose="02020603050405020304" pitchFamily="18" charset="0"/>
              <a:cs typeface="Times New Roman" panose="02020603050405020304" pitchFamily="18" charset="0"/>
            </a:endParaRPr>
          </a:p>
        </p:txBody>
      </p:sp>
      <p:sp>
        <p:nvSpPr>
          <p:cNvPr id="27" name="矩形 26"/>
          <p:cNvSpPr/>
          <p:nvPr/>
        </p:nvSpPr>
        <p:spPr>
          <a:xfrm>
            <a:off x="3533071" y="6078835"/>
            <a:ext cx="1757212" cy="461665"/>
          </a:xfrm>
          <a:prstGeom prst="rect">
            <a:avLst/>
          </a:prstGeom>
        </p:spPr>
        <p:txBody>
          <a:bodyPr wrap="none">
            <a:spAutoFit/>
          </a:bodyPr>
          <a:lstStyle/>
          <a:p>
            <a:r>
              <a:rPr lang="en-US" altLang="zh-CN" b="1" dirty="0" err="1">
                <a:latin typeface="+mn-lt"/>
              </a:rPr>
              <a:t>Superstep</a:t>
            </a:r>
            <a:r>
              <a:rPr lang="en-US" altLang="zh-CN" b="1" dirty="0">
                <a:latin typeface="+mn-lt"/>
              </a:rPr>
              <a:t> </a:t>
            </a:r>
            <a:r>
              <a:rPr lang="en-US" altLang="zh-CN" b="1" dirty="0">
                <a:latin typeface="Times New Roman" pitchFamily="18" charset="0"/>
                <a:cs typeface="Times New Roman" pitchFamily="18" charset="0"/>
              </a:rPr>
              <a:t>2</a:t>
            </a:r>
            <a:endParaRPr lang="zh-CN" altLang="en-US" b="1" dirty="0">
              <a:latin typeface="Times New Roman" pitchFamily="18" charset="0"/>
              <a:cs typeface="Times New Roman" pitchFamily="18" charset="0"/>
            </a:endParaRPr>
          </a:p>
        </p:txBody>
      </p:sp>
      <p:sp>
        <p:nvSpPr>
          <p:cNvPr id="28" name="矩形 21"/>
          <p:cNvSpPr/>
          <p:nvPr/>
        </p:nvSpPr>
        <p:spPr>
          <a:xfrm>
            <a:off x="6127018" y="4221088"/>
            <a:ext cx="46120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9" name="矩形 20"/>
          <p:cNvSpPr/>
          <p:nvPr/>
        </p:nvSpPr>
        <p:spPr>
          <a:xfrm>
            <a:off x="8244408" y="4221088"/>
            <a:ext cx="49656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16</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30" name="矩形 19"/>
          <p:cNvSpPr/>
          <p:nvPr/>
        </p:nvSpPr>
        <p:spPr>
          <a:xfrm>
            <a:off x="7506979" y="4221088"/>
            <a:ext cx="449397"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31" name="矩形 18"/>
          <p:cNvSpPr/>
          <p:nvPr/>
        </p:nvSpPr>
        <p:spPr>
          <a:xfrm>
            <a:off x="6803002" y="4257869"/>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32" name="矩形 4"/>
          <p:cNvSpPr/>
          <p:nvPr/>
        </p:nvSpPr>
        <p:spPr>
          <a:xfrm>
            <a:off x="5436096" y="4221088"/>
            <a:ext cx="44951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15</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grpSp>
        <p:nvGrpSpPr>
          <p:cNvPr id="33" name="组合 183"/>
          <p:cNvGrpSpPr>
            <a:grpSpLocks/>
          </p:cNvGrpSpPr>
          <p:nvPr/>
        </p:nvGrpSpPr>
        <p:grpSpPr bwMode="auto">
          <a:xfrm>
            <a:off x="5122028" y="2693925"/>
            <a:ext cx="3179644" cy="3021835"/>
            <a:chOff x="161510" y="143635"/>
            <a:chExt cx="2700300" cy="2565285"/>
          </a:xfrm>
        </p:grpSpPr>
        <p:cxnSp>
          <p:nvCxnSpPr>
            <p:cNvPr id="34" name="直接连接符 7"/>
            <p:cNvCxnSpPr/>
            <p:nvPr/>
          </p:nvCxnSpPr>
          <p:spPr>
            <a:xfrm flipV="1">
              <a:off x="1512566" y="413379"/>
              <a:ext cx="0" cy="202579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flipH="1">
              <a:off x="340805" y="1448907"/>
              <a:ext cx="2385176"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6" name="椭圆 9"/>
            <p:cNvSpPr/>
            <p:nvPr/>
          </p:nvSpPr>
          <p:spPr>
            <a:xfrm>
              <a:off x="1331459"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7" name="椭圆 10"/>
            <p:cNvSpPr/>
            <p:nvPr/>
          </p:nvSpPr>
          <p:spPr>
            <a:xfrm>
              <a:off x="1331459" y="683123"/>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8" name="椭圆 11"/>
            <p:cNvSpPr/>
            <p:nvPr/>
          </p:nvSpPr>
          <p:spPr>
            <a:xfrm>
              <a:off x="1331459" y="1809170"/>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39" name="椭圆 12"/>
            <p:cNvSpPr/>
            <p:nvPr/>
          </p:nvSpPr>
          <p:spPr>
            <a:xfrm>
              <a:off x="1331459" y="143635"/>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40" name="椭圆 13"/>
            <p:cNvSpPr/>
            <p:nvPr/>
          </p:nvSpPr>
          <p:spPr>
            <a:xfrm>
              <a:off x="1331459" y="2348658"/>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41" name="椭圆 14"/>
            <p:cNvSpPr/>
            <p:nvPr/>
          </p:nvSpPr>
          <p:spPr>
            <a:xfrm>
              <a:off x="746484"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42" name="椭圆 15"/>
            <p:cNvSpPr/>
            <p:nvPr/>
          </p:nvSpPr>
          <p:spPr>
            <a:xfrm>
              <a:off x="1916433"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43" name="椭圆 16"/>
            <p:cNvSpPr/>
            <p:nvPr/>
          </p:nvSpPr>
          <p:spPr>
            <a:xfrm>
              <a:off x="161510"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44" name="椭圆 17"/>
            <p:cNvSpPr/>
            <p:nvPr/>
          </p:nvSpPr>
          <p:spPr>
            <a:xfrm>
              <a:off x="2501408"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grpSp>
      <p:sp>
        <p:nvSpPr>
          <p:cNvPr id="45" name="矩形 22"/>
          <p:cNvSpPr/>
          <p:nvPr/>
        </p:nvSpPr>
        <p:spPr>
          <a:xfrm>
            <a:off x="6960292" y="4890460"/>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6" name="矩形 23"/>
          <p:cNvSpPr/>
          <p:nvPr/>
        </p:nvSpPr>
        <p:spPr>
          <a:xfrm>
            <a:off x="6960292" y="5504637"/>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12</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7" name="矩形 24"/>
          <p:cNvSpPr/>
          <p:nvPr/>
        </p:nvSpPr>
        <p:spPr>
          <a:xfrm>
            <a:off x="6960292" y="3557611"/>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8" name="矩形 25"/>
          <p:cNvSpPr/>
          <p:nvPr/>
        </p:nvSpPr>
        <p:spPr>
          <a:xfrm>
            <a:off x="6960291" y="2868795"/>
            <a:ext cx="441441"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11</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6493704" y="403700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10</a:t>
            </a:r>
            <a:endParaRPr lang="zh-CN" altLang="en-US" sz="2000" b="1" dirty="0">
              <a:latin typeface="Times New Roman" panose="02020603050405020304" pitchFamily="18" charset="0"/>
              <a:cs typeface="Times New Roman" panose="02020603050405020304" pitchFamily="18" charset="0"/>
            </a:endParaRPr>
          </a:p>
        </p:txBody>
      </p:sp>
      <p:sp>
        <p:nvSpPr>
          <p:cNvPr id="50" name="Rectangle 49"/>
          <p:cNvSpPr/>
          <p:nvPr/>
        </p:nvSpPr>
        <p:spPr>
          <a:xfrm>
            <a:off x="5808009" y="4037002"/>
            <a:ext cx="441147" cy="400110"/>
          </a:xfrm>
          <a:prstGeom prst="rect">
            <a:avLst/>
          </a:prstGeom>
        </p:spPr>
        <p:txBody>
          <a:bodyPr wrap="none">
            <a:spAutoFit/>
          </a:bodyPr>
          <a:lstStyle/>
          <a:p>
            <a:pPr algn="ctr" eaLnBrk="1" hangingPunct="1"/>
            <a:r>
              <a:rPr lang="en-US" altLang="zh-CN" sz="2000" b="1">
                <a:latin typeface="Times New Roman" panose="02020603050405020304" pitchFamily="18" charset="0"/>
                <a:cs typeface="Times New Roman" panose="02020603050405020304" pitchFamily="18" charset="0"/>
              </a:rPr>
              <a:t>15</a:t>
            </a:r>
            <a:endParaRPr lang="zh-CN" altLang="en-US" sz="2000" b="1" dirty="0">
              <a:latin typeface="Times New Roman" panose="02020603050405020304" pitchFamily="18" charset="0"/>
              <a:cs typeface="Times New Roman" panose="02020603050405020304" pitchFamily="18" charset="0"/>
            </a:endParaRPr>
          </a:p>
        </p:txBody>
      </p:sp>
      <p:sp>
        <p:nvSpPr>
          <p:cNvPr id="51" name="Rectangle 50"/>
          <p:cNvSpPr/>
          <p:nvPr/>
        </p:nvSpPr>
        <p:spPr>
          <a:xfrm>
            <a:off x="5138966" y="403700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17</a:t>
            </a:r>
            <a:endParaRPr lang="zh-CN" altLang="en-US" sz="2000" b="1" dirty="0">
              <a:latin typeface="Times New Roman" panose="02020603050405020304" pitchFamily="18" charset="0"/>
              <a:cs typeface="Times New Roman" panose="02020603050405020304" pitchFamily="18" charset="0"/>
            </a:endParaRPr>
          </a:p>
        </p:txBody>
      </p:sp>
      <p:sp>
        <p:nvSpPr>
          <p:cNvPr id="52" name="Rectangle 51"/>
          <p:cNvSpPr/>
          <p:nvPr/>
        </p:nvSpPr>
        <p:spPr>
          <a:xfrm>
            <a:off x="7164288"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16</a:t>
            </a:r>
            <a:endParaRPr lang="zh-CN" altLang="en-US" sz="2000" b="1" dirty="0">
              <a:latin typeface="Times New Roman" panose="02020603050405020304" pitchFamily="18" charset="0"/>
              <a:cs typeface="Times New Roman" panose="02020603050405020304" pitchFamily="18" charset="0"/>
            </a:endParaRPr>
          </a:p>
        </p:txBody>
      </p:sp>
      <p:sp>
        <p:nvSpPr>
          <p:cNvPr id="53" name="Rectangle 52"/>
          <p:cNvSpPr/>
          <p:nvPr/>
        </p:nvSpPr>
        <p:spPr>
          <a:xfrm>
            <a:off x="7884368"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18</a:t>
            </a:r>
            <a:endParaRPr lang="zh-CN" altLang="en-US" sz="2000" b="1" dirty="0">
              <a:latin typeface="Times New Roman" panose="02020603050405020304" pitchFamily="18" charset="0"/>
              <a:cs typeface="Times New Roman" panose="02020603050405020304" pitchFamily="18" charset="0"/>
            </a:endParaRPr>
          </a:p>
        </p:txBody>
      </p:sp>
      <p:sp>
        <p:nvSpPr>
          <p:cNvPr id="54" name="Rectangle 53"/>
          <p:cNvSpPr/>
          <p:nvPr/>
        </p:nvSpPr>
        <p:spPr>
          <a:xfrm>
            <a:off x="6500757" y="3356992"/>
            <a:ext cx="427041"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11</a:t>
            </a:r>
            <a:endParaRPr lang="zh-CN" altLang="en-US" sz="2000" b="1" dirty="0">
              <a:latin typeface="Times New Roman" panose="02020603050405020304" pitchFamily="18" charset="0"/>
              <a:cs typeface="Times New Roman" panose="02020603050405020304" pitchFamily="18" charset="0"/>
            </a:endParaRPr>
          </a:p>
        </p:txBody>
      </p:sp>
      <p:sp>
        <p:nvSpPr>
          <p:cNvPr id="55" name="Rectangle 54"/>
          <p:cNvSpPr/>
          <p:nvPr/>
        </p:nvSpPr>
        <p:spPr>
          <a:xfrm>
            <a:off x="6493704" y="2708920"/>
            <a:ext cx="441147"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13</a:t>
            </a:r>
            <a:endParaRPr lang="zh-CN" altLang="en-US" sz="2000" b="1" dirty="0">
              <a:latin typeface="Times New Roman" panose="02020603050405020304" pitchFamily="18" charset="0"/>
              <a:cs typeface="Times New Roman" panose="02020603050405020304" pitchFamily="18" charset="0"/>
            </a:endParaRPr>
          </a:p>
        </p:txBody>
      </p:sp>
      <p:sp>
        <p:nvSpPr>
          <p:cNvPr id="56" name="Rectangle 55"/>
          <p:cNvSpPr/>
          <p:nvPr/>
        </p:nvSpPr>
        <p:spPr>
          <a:xfrm>
            <a:off x="6493704" y="4653136"/>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12</a:t>
            </a:r>
            <a:endParaRPr lang="zh-CN" altLang="en-US" sz="2000" b="1" dirty="0">
              <a:latin typeface="Times New Roman" panose="02020603050405020304" pitchFamily="18" charset="0"/>
              <a:cs typeface="Times New Roman" panose="02020603050405020304" pitchFamily="18" charset="0"/>
            </a:endParaRPr>
          </a:p>
        </p:txBody>
      </p:sp>
      <p:sp>
        <p:nvSpPr>
          <p:cNvPr id="57" name="Rectangle 56"/>
          <p:cNvSpPr/>
          <p:nvPr/>
        </p:nvSpPr>
        <p:spPr>
          <a:xfrm>
            <a:off x="6493704" y="5301208"/>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14</a:t>
            </a:r>
            <a:endParaRPr lang="zh-CN" altLang="en-US" sz="2000" b="1" dirty="0">
              <a:latin typeface="Times New Roman" panose="02020603050405020304" pitchFamily="18" charset="0"/>
              <a:cs typeface="Times New Roman" panose="02020603050405020304" pitchFamily="18" charset="0"/>
            </a:endParaRPr>
          </a:p>
        </p:txBody>
      </p:sp>
      <p:sp>
        <p:nvSpPr>
          <p:cNvPr id="58" name="Rectangle 57"/>
          <p:cNvSpPr/>
          <p:nvPr/>
        </p:nvSpPr>
        <p:spPr>
          <a:xfrm>
            <a:off x="6493704"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10</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6697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a:t>
            </a:r>
            <a:r>
              <a:rPr lang="en-US" dirty="0" err="1"/>
              <a:t>Pregel</a:t>
            </a:r>
            <a:endParaRPr lang="en-US" dirty="0"/>
          </a:p>
        </p:txBody>
      </p:sp>
      <p:sp>
        <p:nvSpPr>
          <p:cNvPr id="3" name="Content Placeholder 2"/>
          <p:cNvSpPr>
            <a:spLocks noGrp="1"/>
          </p:cNvSpPr>
          <p:nvPr>
            <p:ph idx="1"/>
          </p:nvPr>
        </p:nvSpPr>
        <p:spPr>
          <a:xfrm>
            <a:off x="457200" y="1951038"/>
            <a:ext cx="8229600" cy="4221162"/>
          </a:xfrm>
        </p:spPr>
        <p:txBody>
          <a:bodyPr/>
          <a:lstStyle/>
          <a:p>
            <a:r>
              <a:rPr lang="en-US" b="1" dirty="0"/>
              <a:t>Hash-Min: Connected Components</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28</a:t>
            </a:fld>
            <a:endParaRPr lang="en-US" sz="2000" dirty="0">
              <a:solidFill>
                <a:schemeClr val="tx1"/>
              </a:solidFill>
              <a:latin typeface="Arial" pitchFamily="34" charset="0"/>
              <a:cs typeface="Arial" pitchFamily="34" charset="0"/>
            </a:endParaRPr>
          </a:p>
        </p:txBody>
      </p:sp>
      <p:sp>
        <p:nvSpPr>
          <p:cNvPr id="28" name="矩形 27"/>
          <p:cNvSpPr/>
          <p:nvPr/>
        </p:nvSpPr>
        <p:spPr>
          <a:xfrm>
            <a:off x="896172" y="4284814"/>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grpSp>
        <p:nvGrpSpPr>
          <p:cNvPr id="4" name="组合 183"/>
          <p:cNvGrpSpPr>
            <a:grpSpLocks/>
          </p:cNvGrpSpPr>
          <p:nvPr/>
        </p:nvGrpSpPr>
        <p:grpSpPr bwMode="auto">
          <a:xfrm>
            <a:off x="467544" y="2693925"/>
            <a:ext cx="3179644" cy="3021835"/>
            <a:chOff x="161510" y="143635"/>
            <a:chExt cx="2700300" cy="2565285"/>
          </a:xfrm>
        </p:grpSpPr>
        <p:cxnSp>
          <p:nvCxnSpPr>
            <p:cNvPr id="30" name="直接连接符 29"/>
            <p:cNvCxnSpPr/>
            <p:nvPr/>
          </p:nvCxnSpPr>
          <p:spPr>
            <a:xfrm flipV="1">
              <a:off x="1512566" y="413379"/>
              <a:ext cx="0" cy="202579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340805" y="1448907"/>
              <a:ext cx="2385176"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1331459"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0</a:t>
              </a:r>
              <a:endParaRPr lang="zh-CN" altLang="en-US" sz="2000" b="1">
                <a:latin typeface="Times New Roman" panose="02020603050405020304" pitchFamily="18" charset="0"/>
                <a:cs typeface="Times New Roman" panose="02020603050405020304" pitchFamily="18" charset="0"/>
              </a:endParaRPr>
            </a:p>
          </p:txBody>
        </p:sp>
        <p:sp>
          <p:nvSpPr>
            <p:cNvPr id="33" name="椭圆 32"/>
            <p:cNvSpPr/>
            <p:nvPr/>
          </p:nvSpPr>
          <p:spPr>
            <a:xfrm>
              <a:off x="1331459" y="683123"/>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1</a:t>
              </a:r>
              <a:endParaRPr lang="zh-CN" altLang="en-US" sz="2000" b="1">
                <a:latin typeface="Times New Roman" panose="02020603050405020304" pitchFamily="18" charset="0"/>
                <a:cs typeface="Times New Roman" panose="02020603050405020304" pitchFamily="18" charset="0"/>
              </a:endParaRPr>
            </a:p>
          </p:txBody>
        </p:sp>
        <p:sp>
          <p:nvSpPr>
            <p:cNvPr id="34" name="椭圆 33"/>
            <p:cNvSpPr/>
            <p:nvPr/>
          </p:nvSpPr>
          <p:spPr>
            <a:xfrm>
              <a:off x="1331459" y="1809170"/>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2</a:t>
              </a:r>
              <a:endParaRPr lang="zh-CN" altLang="en-US" sz="2000" b="1">
                <a:latin typeface="Times New Roman" panose="02020603050405020304" pitchFamily="18" charset="0"/>
                <a:cs typeface="Times New Roman" panose="02020603050405020304" pitchFamily="18" charset="0"/>
              </a:endParaRPr>
            </a:p>
          </p:txBody>
        </p:sp>
        <p:sp>
          <p:nvSpPr>
            <p:cNvPr id="35" name="椭圆 34"/>
            <p:cNvSpPr/>
            <p:nvPr/>
          </p:nvSpPr>
          <p:spPr>
            <a:xfrm>
              <a:off x="1331459" y="143635"/>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3</a:t>
              </a:r>
              <a:endParaRPr lang="zh-CN" altLang="en-US" sz="2000" b="1">
                <a:latin typeface="Times New Roman" panose="02020603050405020304" pitchFamily="18" charset="0"/>
                <a:cs typeface="Times New Roman" panose="02020603050405020304" pitchFamily="18" charset="0"/>
              </a:endParaRPr>
            </a:p>
          </p:txBody>
        </p:sp>
        <p:sp>
          <p:nvSpPr>
            <p:cNvPr id="36" name="椭圆 35"/>
            <p:cNvSpPr/>
            <p:nvPr/>
          </p:nvSpPr>
          <p:spPr>
            <a:xfrm>
              <a:off x="1331459" y="2348658"/>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4</a:t>
              </a:r>
              <a:endParaRPr lang="zh-CN" altLang="en-US" sz="2000" b="1">
                <a:latin typeface="Times New Roman" panose="02020603050405020304" pitchFamily="18" charset="0"/>
                <a:cs typeface="Times New Roman" panose="02020603050405020304" pitchFamily="18" charset="0"/>
              </a:endParaRPr>
            </a:p>
          </p:txBody>
        </p:sp>
        <p:sp>
          <p:nvSpPr>
            <p:cNvPr id="37" name="椭圆 36"/>
            <p:cNvSpPr/>
            <p:nvPr/>
          </p:nvSpPr>
          <p:spPr>
            <a:xfrm>
              <a:off x="746484"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5</a:t>
              </a:r>
              <a:endParaRPr lang="zh-CN" altLang="en-US" sz="2000" b="1">
                <a:latin typeface="Times New Roman" panose="02020603050405020304" pitchFamily="18" charset="0"/>
                <a:cs typeface="Times New Roman" panose="02020603050405020304" pitchFamily="18" charset="0"/>
              </a:endParaRPr>
            </a:p>
          </p:txBody>
        </p:sp>
        <p:sp>
          <p:nvSpPr>
            <p:cNvPr id="38" name="椭圆 37"/>
            <p:cNvSpPr/>
            <p:nvPr/>
          </p:nvSpPr>
          <p:spPr>
            <a:xfrm>
              <a:off x="1916433"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6</a:t>
              </a:r>
              <a:endParaRPr lang="zh-CN" altLang="en-US" sz="2000" b="1">
                <a:latin typeface="Times New Roman" panose="02020603050405020304" pitchFamily="18" charset="0"/>
                <a:cs typeface="Times New Roman" panose="02020603050405020304" pitchFamily="18" charset="0"/>
              </a:endParaRPr>
            </a:p>
          </p:txBody>
        </p:sp>
        <p:sp>
          <p:nvSpPr>
            <p:cNvPr id="39" name="椭圆 38"/>
            <p:cNvSpPr/>
            <p:nvPr/>
          </p:nvSpPr>
          <p:spPr>
            <a:xfrm>
              <a:off x="161510"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7</a:t>
              </a:r>
              <a:endParaRPr lang="zh-CN" altLang="en-US" sz="2000" b="1">
                <a:latin typeface="Times New Roman" panose="02020603050405020304" pitchFamily="18" charset="0"/>
                <a:cs typeface="Times New Roman" panose="02020603050405020304" pitchFamily="18" charset="0"/>
              </a:endParaRPr>
            </a:p>
          </p:txBody>
        </p:sp>
        <p:sp>
          <p:nvSpPr>
            <p:cNvPr id="40" name="椭圆 39"/>
            <p:cNvSpPr/>
            <p:nvPr/>
          </p:nvSpPr>
          <p:spPr>
            <a:xfrm>
              <a:off x="2501408"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latin typeface="Times New Roman" panose="02020603050405020304" pitchFamily="18" charset="0"/>
                  <a:cs typeface="Times New Roman" panose="02020603050405020304" pitchFamily="18" charset="0"/>
                </a:rPr>
                <a:t>8</a:t>
              </a:r>
              <a:endParaRPr lang="zh-CN" altLang="en-US" sz="2000" b="1">
                <a:latin typeface="Times New Roman" panose="02020603050405020304" pitchFamily="18" charset="0"/>
                <a:cs typeface="Times New Roman" panose="02020603050405020304" pitchFamily="18" charset="0"/>
              </a:endParaRPr>
            </a:p>
          </p:txBody>
        </p:sp>
      </p:grpSp>
      <p:sp>
        <p:nvSpPr>
          <p:cNvPr id="41" name="矩形 40"/>
          <p:cNvSpPr/>
          <p:nvPr/>
        </p:nvSpPr>
        <p:spPr>
          <a:xfrm>
            <a:off x="2305808" y="4284814"/>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2" name="矩形 41"/>
          <p:cNvSpPr/>
          <p:nvPr/>
        </p:nvSpPr>
        <p:spPr>
          <a:xfrm>
            <a:off x="2996758" y="4284814"/>
            <a:ext cx="226051"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0</a:t>
            </a:r>
            <a:endParaRPr lang="zh-CN" altLang="en-US" sz="2000" b="1">
              <a:solidFill>
                <a:srgbClr val="FF0000"/>
              </a:solidFill>
              <a:latin typeface="Times New Roman" panose="02020603050405020304" pitchFamily="18" charset="0"/>
              <a:cs typeface="Times New Roman" panose="02020603050405020304" pitchFamily="18" charset="0"/>
            </a:endParaRPr>
          </a:p>
        </p:txBody>
      </p:sp>
      <p:sp>
        <p:nvSpPr>
          <p:cNvPr id="43" name="矩形 42"/>
          <p:cNvSpPr/>
          <p:nvPr/>
        </p:nvSpPr>
        <p:spPr>
          <a:xfrm>
            <a:off x="3666252" y="4284814"/>
            <a:ext cx="23031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4" name="矩形 43"/>
          <p:cNvSpPr/>
          <p:nvPr/>
        </p:nvSpPr>
        <p:spPr>
          <a:xfrm>
            <a:off x="1596681" y="4284814"/>
            <a:ext cx="228185"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5" name="矩形 44"/>
          <p:cNvSpPr/>
          <p:nvPr/>
        </p:nvSpPr>
        <p:spPr>
          <a:xfrm>
            <a:off x="2305808" y="4890460"/>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a:solidFill>
                  <a:srgbClr val="FF0000"/>
                </a:solidFill>
                <a:latin typeface="Times New Roman" panose="02020603050405020304" pitchFamily="18" charset="0"/>
                <a:cs typeface="Times New Roman" panose="02020603050405020304" pitchFamily="18" charset="0"/>
              </a:rPr>
              <a:t>0</a:t>
            </a:r>
            <a:endParaRPr lang="zh-CN" altLang="en-US" sz="2000" b="1">
              <a:solidFill>
                <a:srgbClr val="FF0000"/>
              </a:solidFill>
              <a:latin typeface="Times New Roman" panose="02020603050405020304" pitchFamily="18" charset="0"/>
              <a:cs typeface="Times New Roman" panose="02020603050405020304" pitchFamily="18" charset="0"/>
            </a:endParaRPr>
          </a:p>
        </p:txBody>
      </p:sp>
      <p:sp>
        <p:nvSpPr>
          <p:cNvPr id="46" name="矩形 45"/>
          <p:cNvSpPr/>
          <p:nvPr/>
        </p:nvSpPr>
        <p:spPr>
          <a:xfrm>
            <a:off x="2305808" y="5504637"/>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7" name="矩形 46"/>
          <p:cNvSpPr/>
          <p:nvPr/>
        </p:nvSpPr>
        <p:spPr>
          <a:xfrm>
            <a:off x="2305808" y="3557611"/>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8" name="矩形 47"/>
          <p:cNvSpPr/>
          <p:nvPr/>
        </p:nvSpPr>
        <p:spPr>
          <a:xfrm>
            <a:off x="2305808" y="2868795"/>
            <a:ext cx="228183"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49" name="矩形 48"/>
          <p:cNvSpPr/>
          <p:nvPr/>
        </p:nvSpPr>
        <p:spPr>
          <a:xfrm>
            <a:off x="3533071" y="6078835"/>
            <a:ext cx="1821332" cy="461665"/>
          </a:xfrm>
          <a:prstGeom prst="rect">
            <a:avLst/>
          </a:prstGeom>
        </p:spPr>
        <p:txBody>
          <a:bodyPr wrap="none">
            <a:spAutoFit/>
          </a:bodyPr>
          <a:lstStyle/>
          <a:p>
            <a:r>
              <a:rPr lang="en-US" altLang="zh-CN" b="1" dirty="0" err="1">
                <a:latin typeface="+mn-lt"/>
              </a:rPr>
              <a:t>Superstep</a:t>
            </a:r>
            <a:r>
              <a:rPr lang="en-US" altLang="zh-CN" b="1" dirty="0">
                <a:latin typeface="+mn-lt"/>
              </a:rPr>
              <a:t> </a:t>
            </a:r>
            <a:r>
              <a:rPr lang="en-US" altLang="zh-CN" b="1" dirty="0">
                <a:latin typeface="Times New Roman" pitchFamily="18" charset="0"/>
                <a:cs typeface="Times New Roman" pitchFamily="18" charset="0"/>
              </a:rPr>
              <a:t>3</a:t>
            </a:r>
            <a:endParaRPr lang="zh-CN" altLang="en-US" b="1" dirty="0">
              <a:latin typeface="Times New Roman" pitchFamily="18" charset="0"/>
              <a:cs typeface="Times New Roman" pitchFamily="18" charset="0"/>
            </a:endParaRPr>
          </a:p>
        </p:txBody>
      </p:sp>
      <p:sp>
        <p:nvSpPr>
          <p:cNvPr id="27" name="矩形 21"/>
          <p:cNvSpPr/>
          <p:nvPr/>
        </p:nvSpPr>
        <p:spPr>
          <a:xfrm>
            <a:off x="6127018" y="4221088"/>
            <a:ext cx="46120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9" name="矩形 20"/>
          <p:cNvSpPr/>
          <p:nvPr/>
        </p:nvSpPr>
        <p:spPr>
          <a:xfrm>
            <a:off x="8244408" y="4221088"/>
            <a:ext cx="496566"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50" name="矩形 19"/>
          <p:cNvSpPr/>
          <p:nvPr/>
        </p:nvSpPr>
        <p:spPr>
          <a:xfrm>
            <a:off x="7506979" y="4221088"/>
            <a:ext cx="449397"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51" name="矩形 18"/>
          <p:cNvSpPr/>
          <p:nvPr/>
        </p:nvSpPr>
        <p:spPr>
          <a:xfrm>
            <a:off x="6803002" y="4257869"/>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52" name="矩形 4"/>
          <p:cNvSpPr/>
          <p:nvPr/>
        </p:nvSpPr>
        <p:spPr>
          <a:xfrm>
            <a:off x="5436096" y="4221088"/>
            <a:ext cx="44951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grpSp>
        <p:nvGrpSpPr>
          <p:cNvPr id="53" name="组合 183"/>
          <p:cNvGrpSpPr>
            <a:grpSpLocks/>
          </p:cNvGrpSpPr>
          <p:nvPr/>
        </p:nvGrpSpPr>
        <p:grpSpPr bwMode="auto">
          <a:xfrm>
            <a:off x="5122028" y="2693925"/>
            <a:ext cx="3179644" cy="3021835"/>
            <a:chOff x="161510" y="143635"/>
            <a:chExt cx="2700300" cy="2565285"/>
          </a:xfrm>
        </p:grpSpPr>
        <p:cxnSp>
          <p:nvCxnSpPr>
            <p:cNvPr id="54" name="直接连接符 7"/>
            <p:cNvCxnSpPr/>
            <p:nvPr/>
          </p:nvCxnSpPr>
          <p:spPr>
            <a:xfrm flipV="1">
              <a:off x="1512566" y="413379"/>
              <a:ext cx="0" cy="202579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直接连接符 8"/>
            <p:cNvCxnSpPr/>
            <p:nvPr/>
          </p:nvCxnSpPr>
          <p:spPr>
            <a:xfrm flipH="1">
              <a:off x="340805" y="1448907"/>
              <a:ext cx="2385176"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椭圆 9"/>
            <p:cNvSpPr/>
            <p:nvPr/>
          </p:nvSpPr>
          <p:spPr>
            <a:xfrm>
              <a:off x="1331459"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57" name="椭圆 10"/>
            <p:cNvSpPr/>
            <p:nvPr/>
          </p:nvSpPr>
          <p:spPr>
            <a:xfrm>
              <a:off x="1331459" y="683123"/>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58" name="椭圆 11"/>
            <p:cNvSpPr/>
            <p:nvPr/>
          </p:nvSpPr>
          <p:spPr>
            <a:xfrm>
              <a:off x="1331459" y="1809170"/>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59" name="椭圆 12"/>
            <p:cNvSpPr/>
            <p:nvPr/>
          </p:nvSpPr>
          <p:spPr>
            <a:xfrm>
              <a:off x="1331459" y="143635"/>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60" name="椭圆 13"/>
            <p:cNvSpPr/>
            <p:nvPr/>
          </p:nvSpPr>
          <p:spPr>
            <a:xfrm>
              <a:off x="1331459" y="2348658"/>
              <a:ext cx="360402" cy="360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61" name="椭圆 14"/>
            <p:cNvSpPr/>
            <p:nvPr/>
          </p:nvSpPr>
          <p:spPr>
            <a:xfrm>
              <a:off x="746484"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62" name="椭圆 15"/>
            <p:cNvSpPr/>
            <p:nvPr/>
          </p:nvSpPr>
          <p:spPr>
            <a:xfrm>
              <a:off x="1916433" y="1267870"/>
              <a:ext cx="360403"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63" name="椭圆 16"/>
            <p:cNvSpPr/>
            <p:nvPr/>
          </p:nvSpPr>
          <p:spPr>
            <a:xfrm>
              <a:off x="161510"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sp>
          <p:nvSpPr>
            <p:cNvPr id="64" name="椭圆 17"/>
            <p:cNvSpPr/>
            <p:nvPr/>
          </p:nvSpPr>
          <p:spPr>
            <a:xfrm>
              <a:off x="2501408" y="1267870"/>
              <a:ext cx="360402" cy="3602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000" b="1" dirty="0">
                <a:latin typeface="Times New Roman" panose="02020603050405020304" pitchFamily="18" charset="0"/>
                <a:cs typeface="Times New Roman" panose="02020603050405020304" pitchFamily="18" charset="0"/>
              </a:endParaRPr>
            </a:p>
          </p:txBody>
        </p:sp>
      </p:grpSp>
      <p:sp>
        <p:nvSpPr>
          <p:cNvPr id="65" name="矩形 22"/>
          <p:cNvSpPr/>
          <p:nvPr/>
        </p:nvSpPr>
        <p:spPr>
          <a:xfrm>
            <a:off x="6960292" y="4890460"/>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66" name="矩形 23"/>
          <p:cNvSpPr/>
          <p:nvPr/>
        </p:nvSpPr>
        <p:spPr>
          <a:xfrm>
            <a:off x="6960292" y="5504637"/>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67" name="矩形 24"/>
          <p:cNvSpPr/>
          <p:nvPr/>
        </p:nvSpPr>
        <p:spPr>
          <a:xfrm>
            <a:off x="6960292" y="3557611"/>
            <a:ext cx="441440"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68" name="矩形 25"/>
          <p:cNvSpPr/>
          <p:nvPr/>
        </p:nvSpPr>
        <p:spPr>
          <a:xfrm>
            <a:off x="6960291" y="2868795"/>
            <a:ext cx="441441" cy="400110"/>
          </a:xfrm>
          <a:prstGeom prst="rect">
            <a:avLst/>
          </a:prstGeom>
          <a:solidFill>
            <a:schemeClr val="bg1">
              <a:lumMod val="85000"/>
            </a:schemeClr>
          </a:solidFill>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b="1" dirty="0">
                <a:solidFill>
                  <a:srgbClr val="FF0000"/>
                </a:solidFill>
                <a:latin typeface="Times New Roman" panose="02020603050405020304" pitchFamily="18" charset="0"/>
                <a:cs typeface="Times New Roman" panose="02020603050405020304" pitchFamily="18" charset="0"/>
              </a:rPr>
              <a:t>10</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
        <p:nvSpPr>
          <p:cNvPr id="69" name="Rectangle 68"/>
          <p:cNvSpPr/>
          <p:nvPr/>
        </p:nvSpPr>
        <p:spPr>
          <a:xfrm>
            <a:off x="6493704" y="403700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10</a:t>
            </a:r>
            <a:endParaRPr lang="zh-CN" altLang="en-US" sz="2000" b="1" dirty="0">
              <a:latin typeface="Times New Roman" panose="02020603050405020304" pitchFamily="18" charset="0"/>
              <a:cs typeface="Times New Roman" panose="02020603050405020304" pitchFamily="18" charset="0"/>
            </a:endParaRPr>
          </a:p>
        </p:txBody>
      </p:sp>
      <p:sp>
        <p:nvSpPr>
          <p:cNvPr id="70" name="Rectangle 69"/>
          <p:cNvSpPr/>
          <p:nvPr/>
        </p:nvSpPr>
        <p:spPr>
          <a:xfrm>
            <a:off x="5808009" y="4037002"/>
            <a:ext cx="441147" cy="400110"/>
          </a:xfrm>
          <a:prstGeom prst="rect">
            <a:avLst/>
          </a:prstGeom>
        </p:spPr>
        <p:txBody>
          <a:bodyPr wrap="none">
            <a:spAutoFit/>
          </a:bodyPr>
          <a:lstStyle/>
          <a:p>
            <a:pPr algn="ctr" eaLnBrk="1" hangingPunct="1"/>
            <a:r>
              <a:rPr lang="en-US" altLang="zh-CN" sz="2000" b="1">
                <a:latin typeface="Times New Roman" panose="02020603050405020304" pitchFamily="18" charset="0"/>
                <a:cs typeface="Times New Roman" panose="02020603050405020304" pitchFamily="18" charset="0"/>
              </a:rPr>
              <a:t>15</a:t>
            </a:r>
            <a:endParaRPr lang="zh-CN" altLang="en-US" sz="2000" b="1" dirty="0">
              <a:latin typeface="Times New Roman" panose="02020603050405020304" pitchFamily="18" charset="0"/>
              <a:cs typeface="Times New Roman" panose="02020603050405020304" pitchFamily="18" charset="0"/>
            </a:endParaRPr>
          </a:p>
        </p:txBody>
      </p:sp>
      <p:sp>
        <p:nvSpPr>
          <p:cNvPr id="71" name="Rectangle 70"/>
          <p:cNvSpPr/>
          <p:nvPr/>
        </p:nvSpPr>
        <p:spPr>
          <a:xfrm>
            <a:off x="5138966" y="403700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17</a:t>
            </a:r>
            <a:endParaRPr lang="zh-CN" altLang="en-US" sz="2000" b="1" dirty="0">
              <a:latin typeface="Times New Roman" panose="02020603050405020304" pitchFamily="18" charset="0"/>
              <a:cs typeface="Times New Roman" panose="02020603050405020304" pitchFamily="18" charset="0"/>
            </a:endParaRPr>
          </a:p>
        </p:txBody>
      </p:sp>
      <p:sp>
        <p:nvSpPr>
          <p:cNvPr id="72" name="Rectangle 71"/>
          <p:cNvSpPr/>
          <p:nvPr/>
        </p:nvSpPr>
        <p:spPr>
          <a:xfrm>
            <a:off x="7164288"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16</a:t>
            </a:r>
            <a:endParaRPr lang="zh-CN" altLang="en-US" sz="2000" b="1" dirty="0">
              <a:latin typeface="Times New Roman" panose="02020603050405020304" pitchFamily="18" charset="0"/>
              <a:cs typeface="Times New Roman" panose="02020603050405020304" pitchFamily="18" charset="0"/>
            </a:endParaRPr>
          </a:p>
        </p:txBody>
      </p:sp>
      <p:sp>
        <p:nvSpPr>
          <p:cNvPr id="73" name="Rectangle 72"/>
          <p:cNvSpPr/>
          <p:nvPr/>
        </p:nvSpPr>
        <p:spPr>
          <a:xfrm>
            <a:off x="7884368"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18</a:t>
            </a:r>
            <a:endParaRPr lang="zh-CN" altLang="en-US" sz="2000" b="1" dirty="0">
              <a:latin typeface="Times New Roman" panose="02020603050405020304" pitchFamily="18" charset="0"/>
              <a:cs typeface="Times New Roman" panose="02020603050405020304" pitchFamily="18" charset="0"/>
            </a:endParaRPr>
          </a:p>
        </p:txBody>
      </p:sp>
      <p:sp>
        <p:nvSpPr>
          <p:cNvPr id="74" name="Rectangle 73"/>
          <p:cNvSpPr/>
          <p:nvPr/>
        </p:nvSpPr>
        <p:spPr>
          <a:xfrm>
            <a:off x="6500757" y="3356992"/>
            <a:ext cx="427041"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11</a:t>
            </a:r>
            <a:endParaRPr lang="zh-CN" altLang="en-US" sz="2000" b="1" dirty="0">
              <a:latin typeface="Times New Roman" panose="02020603050405020304" pitchFamily="18" charset="0"/>
              <a:cs typeface="Times New Roman" panose="02020603050405020304" pitchFamily="18" charset="0"/>
            </a:endParaRPr>
          </a:p>
        </p:txBody>
      </p:sp>
      <p:sp>
        <p:nvSpPr>
          <p:cNvPr id="75" name="Rectangle 74"/>
          <p:cNvSpPr/>
          <p:nvPr/>
        </p:nvSpPr>
        <p:spPr>
          <a:xfrm>
            <a:off x="6493704" y="2708920"/>
            <a:ext cx="441147"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13</a:t>
            </a:r>
            <a:endParaRPr lang="zh-CN" altLang="en-US" sz="2000" b="1" dirty="0">
              <a:latin typeface="Times New Roman" panose="02020603050405020304" pitchFamily="18" charset="0"/>
              <a:cs typeface="Times New Roman" panose="02020603050405020304" pitchFamily="18" charset="0"/>
            </a:endParaRPr>
          </a:p>
        </p:txBody>
      </p:sp>
      <p:sp>
        <p:nvSpPr>
          <p:cNvPr id="76" name="Rectangle 75"/>
          <p:cNvSpPr/>
          <p:nvPr/>
        </p:nvSpPr>
        <p:spPr>
          <a:xfrm>
            <a:off x="6493704" y="4653136"/>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12</a:t>
            </a:r>
            <a:endParaRPr lang="zh-CN" altLang="en-US" sz="2000" b="1" dirty="0">
              <a:latin typeface="Times New Roman" panose="02020603050405020304" pitchFamily="18" charset="0"/>
              <a:cs typeface="Times New Roman" panose="02020603050405020304" pitchFamily="18" charset="0"/>
            </a:endParaRPr>
          </a:p>
        </p:txBody>
      </p:sp>
      <p:sp>
        <p:nvSpPr>
          <p:cNvPr id="77" name="Rectangle 76"/>
          <p:cNvSpPr/>
          <p:nvPr/>
        </p:nvSpPr>
        <p:spPr>
          <a:xfrm>
            <a:off x="6493704" y="5301208"/>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14</a:t>
            </a:r>
            <a:endParaRPr lang="zh-CN" altLang="en-US" sz="2000" b="1" dirty="0">
              <a:latin typeface="Times New Roman" panose="02020603050405020304" pitchFamily="18" charset="0"/>
              <a:cs typeface="Times New Roman" panose="02020603050405020304" pitchFamily="18" charset="0"/>
            </a:endParaRPr>
          </a:p>
        </p:txBody>
      </p:sp>
      <p:sp>
        <p:nvSpPr>
          <p:cNvPr id="78" name="Rectangle 77"/>
          <p:cNvSpPr/>
          <p:nvPr/>
        </p:nvSpPr>
        <p:spPr>
          <a:xfrm>
            <a:off x="6493704" y="4041262"/>
            <a:ext cx="441146" cy="400110"/>
          </a:xfrm>
          <a:prstGeom prst="rect">
            <a:avLst/>
          </a:prstGeom>
        </p:spPr>
        <p:txBody>
          <a:bodyPr wrap="none">
            <a:spAutoFit/>
          </a:bodyPr>
          <a:lstStyle/>
          <a:p>
            <a:pPr algn="ctr" eaLnBrk="1" hangingPunct="1"/>
            <a:r>
              <a:rPr lang="en-US" altLang="zh-CN" sz="2000" b="1" dirty="0">
                <a:latin typeface="Times New Roman" panose="02020603050405020304" pitchFamily="18" charset="0"/>
                <a:cs typeface="Times New Roman" panose="02020603050405020304" pitchFamily="18" charset="0"/>
              </a:rPr>
              <a:t>10</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23144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直接连接符 7">
            <a:extLst>
              <a:ext uri="{FF2B5EF4-FFF2-40B4-BE49-F238E27FC236}">
                <a16:creationId xmlns:a16="http://schemas.microsoft.com/office/drawing/2014/main" id="{801D2153-7509-0C45-A50D-7D715DA8B935}"/>
              </a:ext>
            </a:extLst>
          </p:cNvPr>
          <p:cNvCxnSpPr>
            <a:cxnSpLocks/>
          </p:cNvCxnSpPr>
          <p:nvPr/>
        </p:nvCxnSpPr>
        <p:spPr>
          <a:xfrm flipH="1">
            <a:off x="6751145" y="3813685"/>
            <a:ext cx="483691" cy="688166"/>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直接连接符 7">
            <a:extLst>
              <a:ext uri="{FF2B5EF4-FFF2-40B4-BE49-F238E27FC236}">
                <a16:creationId xmlns:a16="http://schemas.microsoft.com/office/drawing/2014/main" id="{81B08E01-A1DA-9744-9A05-DD8946CDE30E}"/>
              </a:ext>
            </a:extLst>
          </p:cNvPr>
          <p:cNvCxnSpPr>
            <a:cxnSpLocks/>
          </p:cNvCxnSpPr>
          <p:nvPr/>
        </p:nvCxnSpPr>
        <p:spPr>
          <a:xfrm>
            <a:off x="7267898" y="3781009"/>
            <a:ext cx="387454" cy="1147408"/>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6" name="直接连接符 7">
            <a:extLst>
              <a:ext uri="{FF2B5EF4-FFF2-40B4-BE49-F238E27FC236}">
                <a16:creationId xmlns:a16="http://schemas.microsoft.com/office/drawing/2014/main" id="{DA08411A-CD24-7141-AEFF-8642E849F30C}"/>
              </a:ext>
            </a:extLst>
          </p:cNvPr>
          <p:cNvCxnSpPr>
            <a:cxnSpLocks/>
          </p:cNvCxnSpPr>
          <p:nvPr/>
        </p:nvCxnSpPr>
        <p:spPr>
          <a:xfrm>
            <a:off x="6786584" y="4467331"/>
            <a:ext cx="889349" cy="459986"/>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8" name="直接连接符 7">
            <a:extLst>
              <a:ext uri="{FF2B5EF4-FFF2-40B4-BE49-F238E27FC236}">
                <a16:creationId xmlns:a16="http://schemas.microsoft.com/office/drawing/2014/main" id="{4D6A1382-FCAE-9F44-B125-BA8A791C75C2}"/>
              </a:ext>
            </a:extLst>
          </p:cNvPr>
          <p:cNvCxnSpPr>
            <a:cxnSpLocks/>
          </p:cNvCxnSpPr>
          <p:nvPr/>
        </p:nvCxnSpPr>
        <p:spPr>
          <a:xfrm flipH="1">
            <a:off x="6702010" y="4467331"/>
            <a:ext cx="81751" cy="108658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直接连接符 7">
            <a:extLst>
              <a:ext uri="{FF2B5EF4-FFF2-40B4-BE49-F238E27FC236}">
                <a16:creationId xmlns:a16="http://schemas.microsoft.com/office/drawing/2014/main" id="{89377B29-95CA-2647-9676-9E9EC451ADFD}"/>
              </a:ext>
            </a:extLst>
          </p:cNvPr>
          <p:cNvCxnSpPr>
            <a:cxnSpLocks/>
          </p:cNvCxnSpPr>
          <p:nvPr/>
        </p:nvCxnSpPr>
        <p:spPr>
          <a:xfrm>
            <a:off x="6692601" y="5553920"/>
            <a:ext cx="625053" cy="58946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直接连接符 7">
            <a:extLst>
              <a:ext uri="{FF2B5EF4-FFF2-40B4-BE49-F238E27FC236}">
                <a16:creationId xmlns:a16="http://schemas.microsoft.com/office/drawing/2014/main" id="{6322CBFD-AA85-3445-A2F9-5E67E765A520}"/>
              </a:ext>
            </a:extLst>
          </p:cNvPr>
          <p:cNvCxnSpPr>
            <a:cxnSpLocks/>
          </p:cNvCxnSpPr>
          <p:nvPr/>
        </p:nvCxnSpPr>
        <p:spPr>
          <a:xfrm>
            <a:off x="5989857" y="5127933"/>
            <a:ext cx="732721" cy="41498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1" name="直接连接符 7">
            <a:extLst>
              <a:ext uri="{FF2B5EF4-FFF2-40B4-BE49-F238E27FC236}">
                <a16:creationId xmlns:a16="http://schemas.microsoft.com/office/drawing/2014/main" id="{ACCD8D56-A779-4E40-B56D-71691D3F97A3}"/>
              </a:ext>
            </a:extLst>
          </p:cNvPr>
          <p:cNvCxnSpPr>
            <a:cxnSpLocks/>
          </p:cNvCxnSpPr>
          <p:nvPr/>
        </p:nvCxnSpPr>
        <p:spPr>
          <a:xfrm flipH="1">
            <a:off x="5687711" y="5131675"/>
            <a:ext cx="297351" cy="102173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8" name="直接连接符 7">
            <a:extLst>
              <a:ext uri="{FF2B5EF4-FFF2-40B4-BE49-F238E27FC236}">
                <a16:creationId xmlns:a16="http://schemas.microsoft.com/office/drawing/2014/main" id="{6DA95673-B019-ED4A-850E-36F9ABD1C977}"/>
              </a:ext>
            </a:extLst>
          </p:cNvPr>
          <p:cNvCxnSpPr>
            <a:cxnSpLocks/>
          </p:cNvCxnSpPr>
          <p:nvPr/>
        </p:nvCxnSpPr>
        <p:spPr>
          <a:xfrm flipH="1" flipV="1">
            <a:off x="4954421" y="3958557"/>
            <a:ext cx="421037" cy="45261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6" name="直接连接符 7">
            <a:extLst>
              <a:ext uri="{FF2B5EF4-FFF2-40B4-BE49-F238E27FC236}">
                <a16:creationId xmlns:a16="http://schemas.microsoft.com/office/drawing/2014/main" id="{5339EC86-E04E-8A41-8917-BE83425BE855}"/>
              </a:ext>
            </a:extLst>
          </p:cNvPr>
          <p:cNvCxnSpPr>
            <a:cxnSpLocks/>
          </p:cNvCxnSpPr>
          <p:nvPr/>
        </p:nvCxnSpPr>
        <p:spPr>
          <a:xfrm flipH="1">
            <a:off x="4811273" y="4412535"/>
            <a:ext cx="572477" cy="483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4" name="直接连接符 7">
            <a:extLst>
              <a:ext uri="{FF2B5EF4-FFF2-40B4-BE49-F238E27FC236}">
                <a16:creationId xmlns:a16="http://schemas.microsoft.com/office/drawing/2014/main" id="{74BCA783-DFFE-B441-B57D-1C3C4DA27EDB}"/>
              </a:ext>
            </a:extLst>
          </p:cNvPr>
          <p:cNvCxnSpPr>
            <a:cxnSpLocks/>
          </p:cNvCxnSpPr>
          <p:nvPr/>
        </p:nvCxnSpPr>
        <p:spPr>
          <a:xfrm>
            <a:off x="3799457" y="4526922"/>
            <a:ext cx="1081263" cy="40149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直接连接符 7">
            <a:extLst>
              <a:ext uri="{FF2B5EF4-FFF2-40B4-BE49-F238E27FC236}">
                <a16:creationId xmlns:a16="http://schemas.microsoft.com/office/drawing/2014/main" id="{E9328835-CD47-264B-80B4-F292ACC6DC09}"/>
              </a:ext>
            </a:extLst>
          </p:cNvPr>
          <p:cNvCxnSpPr>
            <a:cxnSpLocks/>
          </p:cNvCxnSpPr>
          <p:nvPr/>
        </p:nvCxnSpPr>
        <p:spPr>
          <a:xfrm>
            <a:off x="3368335" y="5154545"/>
            <a:ext cx="865616" cy="44689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直接连接符 7">
            <a:extLst>
              <a:ext uri="{FF2B5EF4-FFF2-40B4-BE49-F238E27FC236}">
                <a16:creationId xmlns:a16="http://schemas.microsoft.com/office/drawing/2014/main" id="{5CA81687-D288-854F-A7FC-34B64D0C6F51}"/>
              </a:ext>
            </a:extLst>
          </p:cNvPr>
          <p:cNvCxnSpPr>
            <a:cxnSpLocks/>
          </p:cNvCxnSpPr>
          <p:nvPr/>
        </p:nvCxnSpPr>
        <p:spPr>
          <a:xfrm flipH="1">
            <a:off x="3216067" y="5180445"/>
            <a:ext cx="140089" cy="92004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直接连接符 7">
            <a:extLst>
              <a:ext uri="{FF2B5EF4-FFF2-40B4-BE49-F238E27FC236}">
                <a16:creationId xmlns:a16="http://schemas.microsoft.com/office/drawing/2014/main" id="{606EF886-269D-634E-9BB1-3A2634AB9954}"/>
              </a:ext>
            </a:extLst>
          </p:cNvPr>
          <p:cNvCxnSpPr>
            <a:cxnSpLocks/>
          </p:cNvCxnSpPr>
          <p:nvPr/>
        </p:nvCxnSpPr>
        <p:spPr>
          <a:xfrm flipH="1">
            <a:off x="3232523" y="5648497"/>
            <a:ext cx="983086" cy="50491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直接连接符 7">
            <a:extLst>
              <a:ext uri="{FF2B5EF4-FFF2-40B4-BE49-F238E27FC236}">
                <a16:creationId xmlns:a16="http://schemas.microsoft.com/office/drawing/2014/main" id="{4D774B1C-DA65-F541-AA98-A2F2B35E277E}"/>
              </a:ext>
            </a:extLst>
          </p:cNvPr>
          <p:cNvCxnSpPr>
            <a:cxnSpLocks/>
          </p:cNvCxnSpPr>
          <p:nvPr/>
        </p:nvCxnSpPr>
        <p:spPr>
          <a:xfrm flipV="1">
            <a:off x="3356156" y="4520192"/>
            <a:ext cx="458700" cy="66025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0" name="直接连接符 7">
            <a:extLst>
              <a:ext uri="{FF2B5EF4-FFF2-40B4-BE49-F238E27FC236}">
                <a16:creationId xmlns:a16="http://schemas.microsoft.com/office/drawing/2014/main" id="{0526D82F-93B9-1149-B220-6B682FB173E9}"/>
              </a:ext>
            </a:extLst>
          </p:cNvPr>
          <p:cNvCxnSpPr>
            <a:cxnSpLocks/>
          </p:cNvCxnSpPr>
          <p:nvPr/>
        </p:nvCxnSpPr>
        <p:spPr>
          <a:xfrm>
            <a:off x="2731650" y="4455830"/>
            <a:ext cx="1101901" cy="4807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直接连接符 7">
            <a:extLst>
              <a:ext uri="{FF2B5EF4-FFF2-40B4-BE49-F238E27FC236}">
                <a16:creationId xmlns:a16="http://schemas.microsoft.com/office/drawing/2014/main" id="{C1F30AAA-2229-3E43-A60E-49C0B4DEF505}"/>
              </a:ext>
            </a:extLst>
          </p:cNvPr>
          <p:cNvCxnSpPr>
            <a:cxnSpLocks/>
          </p:cNvCxnSpPr>
          <p:nvPr/>
        </p:nvCxnSpPr>
        <p:spPr>
          <a:xfrm flipH="1">
            <a:off x="1395374" y="5116464"/>
            <a:ext cx="540638" cy="51050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直接连接符 7">
            <a:extLst>
              <a:ext uri="{FF2B5EF4-FFF2-40B4-BE49-F238E27FC236}">
                <a16:creationId xmlns:a16="http://schemas.microsoft.com/office/drawing/2014/main" id="{A429AD8C-BFEC-2744-9DA1-A1E7FCB34E6F}"/>
              </a:ext>
            </a:extLst>
          </p:cNvPr>
          <p:cNvCxnSpPr>
            <a:cxnSpLocks/>
          </p:cNvCxnSpPr>
          <p:nvPr/>
        </p:nvCxnSpPr>
        <p:spPr>
          <a:xfrm flipH="1" flipV="1">
            <a:off x="2723450" y="3729976"/>
            <a:ext cx="12104" cy="72079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直接连接符 7">
            <a:extLst>
              <a:ext uri="{FF2B5EF4-FFF2-40B4-BE49-F238E27FC236}">
                <a16:creationId xmlns:a16="http://schemas.microsoft.com/office/drawing/2014/main" id="{A93366EB-D7B0-0342-A9FB-FD5B3A30630C}"/>
              </a:ext>
            </a:extLst>
          </p:cNvPr>
          <p:cNvCxnSpPr>
            <a:cxnSpLocks/>
          </p:cNvCxnSpPr>
          <p:nvPr/>
        </p:nvCxnSpPr>
        <p:spPr>
          <a:xfrm flipH="1" flipV="1">
            <a:off x="1455500" y="4608630"/>
            <a:ext cx="492262" cy="51930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直接连接符 7">
            <a:extLst>
              <a:ext uri="{FF2B5EF4-FFF2-40B4-BE49-F238E27FC236}">
                <a16:creationId xmlns:a16="http://schemas.microsoft.com/office/drawing/2014/main" id="{A1702017-62C7-914D-9D4C-A108ED97B07A}"/>
              </a:ext>
            </a:extLst>
          </p:cNvPr>
          <p:cNvCxnSpPr>
            <a:cxnSpLocks/>
          </p:cNvCxnSpPr>
          <p:nvPr/>
        </p:nvCxnSpPr>
        <p:spPr>
          <a:xfrm flipH="1" flipV="1">
            <a:off x="6171692" y="3736942"/>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直接连接符 7">
            <a:extLst>
              <a:ext uri="{FF2B5EF4-FFF2-40B4-BE49-F238E27FC236}">
                <a16:creationId xmlns:a16="http://schemas.microsoft.com/office/drawing/2014/main" id="{39EF5282-8B50-0E41-AB45-9B08DC98AAC7}"/>
              </a:ext>
            </a:extLst>
          </p:cNvPr>
          <p:cNvCxnSpPr>
            <a:cxnSpLocks/>
          </p:cNvCxnSpPr>
          <p:nvPr/>
        </p:nvCxnSpPr>
        <p:spPr>
          <a:xfrm flipH="1" flipV="1">
            <a:off x="5379604" y="4397544"/>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直接连接符 7">
            <a:extLst>
              <a:ext uri="{FF2B5EF4-FFF2-40B4-BE49-F238E27FC236}">
                <a16:creationId xmlns:a16="http://schemas.microsoft.com/office/drawing/2014/main" id="{CAA021A4-661B-A34F-AF25-13B9BB064ECA}"/>
              </a:ext>
            </a:extLst>
          </p:cNvPr>
          <p:cNvCxnSpPr>
            <a:cxnSpLocks/>
          </p:cNvCxnSpPr>
          <p:nvPr/>
        </p:nvCxnSpPr>
        <p:spPr>
          <a:xfrm flipH="1" flipV="1">
            <a:off x="5406998" y="4397544"/>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直接连接符 7">
            <a:extLst>
              <a:ext uri="{FF2B5EF4-FFF2-40B4-BE49-F238E27FC236}">
                <a16:creationId xmlns:a16="http://schemas.microsoft.com/office/drawing/2014/main" id="{EC796ECC-C9DF-F141-A863-D2352A4318B8}"/>
              </a:ext>
            </a:extLst>
          </p:cNvPr>
          <p:cNvCxnSpPr>
            <a:cxnSpLocks/>
          </p:cNvCxnSpPr>
          <p:nvPr/>
        </p:nvCxnSpPr>
        <p:spPr>
          <a:xfrm flipH="1">
            <a:off x="5995818" y="3738003"/>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直接连接符 7">
            <a:extLst>
              <a:ext uri="{FF2B5EF4-FFF2-40B4-BE49-F238E27FC236}">
                <a16:creationId xmlns:a16="http://schemas.microsoft.com/office/drawing/2014/main" id="{ACD27BD8-4C79-5841-988D-D4AF7CAEA5B6}"/>
              </a:ext>
            </a:extLst>
          </p:cNvPr>
          <p:cNvCxnSpPr>
            <a:cxnSpLocks/>
          </p:cNvCxnSpPr>
          <p:nvPr/>
        </p:nvCxnSpPr>
        <p:spPr>
          <a:xfrm flipH="1">
            <a:off x="5987618" y="4450769"/>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直接连接符 7">
            <a:extLst>
              <a:ext uri="{FF2B5EF4-FFF2-40B4-BE49-F238E27FC236}">
                <a16:creationId xmlns:a16="http://schemas.microsoft.com/office/drawing/2014/main" id="{5826662B-8EE9-9C48-AFEB-8041DD8708B3}"/>
              </a:ext>
            </a:extLst>
          </p:cNvPr>
          <p:cNvCxnSpPr>
            <a:cxnSpLocks/>
          </p:cNvCxnSpPr>
          <p:nvPr/>
        </p:nvCxnSpPr>
        <p:spPr>
          <a:xfrm flipH="1">
            <a:off x="5379604" y="3729976"/>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直接连接符 7">
            <a:extLst>
              <a:ext uri="{FF2B5EF4-FFF2-40B4-BE49-F238E27FC236}">
                <a16:creationId xmlns:a16="http://schemas.microsoft.com/office/drawing/2014/main" id="{6111DCD3-9628-B14A-A979-47087C21C2EB}"/>
              </a:ext>
            </a:extLst>
          </p:cNvPr>
          <p:cNvCxnSpPr>
            <a:cxnSpLocks/>
          </p:cNvCxnSpPr>
          <p:nvPr/>
        </p:nvCxnSpPr>
        <p:spPr>
          <a:xfrm flipH="1" flipV="1">
            <a:off x="2735796" y="4467331"/>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直接连接符 7">
            <a:extLst>
              <a:ext uri="{FF2B5EF4-FFF2-40B4-BE49-F238E27FC236}">
                <a16:creationId xmlns:a16="http://schemas.microsoft.com/office/drawing/2014/main" id="{5A1BFB2B-2793-FC4A-AB0B-24DD1D7ED000}"/>
              </a:ext>
            </a:extLst>
          </p:cNvPr>
          <p:cNvCxnSpPr>
            <a:cxnSpLocks/>
          </p:cNvCxnSpPr>
          <p:nvPr/>
        </p:nvCxnSpPr>
        <p:spPr>
          <a:xfrm flipH="1" flipV="1">
            <a:off x="1943708" y="5127933"/>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直接连接符 7">
            <a:extLst>
              <a:ext uri="{FF2B5EF4-FFF2-40B4-BE49-F238E27FC236}">
                <a16:creationId xmlns:a16="http://schemas.microsoft.com/office/drawing/2014/main" id="{42B3745C-1C51-B644-9D17-B1D98814714B}"/>
              </a:ext>
            </a:extLst>
          </p:cNvPr>
          <p:cNvCxnSpPr>
            <a:cxnSpLocks/>
          </p:cNvCxnSpPr>
          <p:nvPr/>
        </p:nvCxnSpPr>
        <p:spPr>
          <a:xfrm flipH="1" flipV="1">
            <a:off x="1971102" y="5127933"/>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直接连接符 7">
            <a:extLst>
              <a:ext uri="{FF2B5EF4-FFF2-40B4-BE49-F238E27FC236}">
                <a16:creationId xmlns:a16="http://schemas.microsoft.com/office/drawing/2014/main" id="{9AF3059D-2323-6646-87F6-FB7CADE96AEE}"/>
              </a:ext>
            </a:extLst>
          </p:cNvPr>
          <p:cNvCxnSpPr>
            <a:cxnSpLocks/>
          </p:cNvCxnSpPr>
          <p:nvPr/>
        </p:nvCxnSpPr>
        <p:spPr>
          <a:xfrm flipH="1">
            <a:off x="2559922" y="4468392"/>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直接连接符 7">
            <a:extLst>
              <a:ext uri="{FF2B5EF4-FFF2-40B4-BE49-F238E27FC236}">
                <a16:creationId xmlns:a16="http://schemas.microsoft.com/office/drawing/2014/main" id="{01F8F11C-44A6-F542-80F6-F020F08B17EE}"/>
              </a:ext>
            </a:extLst>
          </p:cNvPr>
          <p:cNvCxnSpPr>
            <a:cxnSpLocks/>
          </p:cNvCxnSpPr>
          <p:nvPr/>
        </p:nvCxnSpPr>
        <p:spPr>
          <a:xfrm flipH="1">
            <a:off x="2551722" y="5181158"/>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直接连接符 7">
            <a:extLst>
              <a:ext uri="{FF2B5EF4-FFF2-40B4-BE49-F238E27FC236}">
                <a16:creationId xmlns:a16="http://schemas.microsoft.com/office/drawing/2014/main" id="{53A9F29E-BD0A-CA41-B186-A55A5069F4F7}"/>
              </a:ext>
            </a:extLst>
          </p:cNvPr>
          <p:cNvCxnSpPr>
            <a:cxnSpLocks/>
          </p:cNvCxnSpPr>
          <p:nvPr/>
        </p:nvCxnSpPr>
        <p:spPr>
          <a:xfrm flipH="1">
            <a:off x="1943708" y="4460365"/>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Google’s Pregel</a:t>
            </a:r>
          </a:p>
        </p:txBody>
      </p:sp>
      <p:sp>
        <p:nvSpPr>
          <p:cNvPr id="3" name="Content Placeholder 2"/>
          <p:cNvSpPr>
            <a:spLocks noGrp="1"/>
          </p:cNvSpPr>
          <p:nvPr>
            <p:ph idx="1"/>
          </p:nvPr>
        </p:nvSpPr>
        <p:spPr>
          <a:xfrm>
            <a:off x="457200" y="1951038"/>
            <a:ext cx="8229600" cy="4221162"/>
          </a:xfrm>
        </p:spPr>
        <p:txBody>
          <a:bodyPr/>
          <a:lstStyle/>
          <a:p>
            <a:r>
              <a:rPr lang="en-US" b="1" dirty="0"/>
              <a:t>Computing </a:t>
            </a:r>
            <a:r>
              <a:rPr lang="en-US" b="1" i="1" dirty="0"/>
              <a:t>k</a:t>
            </a:r>
            <a:r>
              <a:rPr lang="en-US" b="1" dirty="0"/>
              <a:t>-</a:t>
            </a:r>
            <a:r>
              <a:rPr lang="en-US" altLang="zh-CN" b="1" dirty="0"/>
              <a:t>C</a:t>
            </a:r>
            <a:r>
              <a:rPr lang="en-US" b="1" dirty="0"/>
              <a:t>ore</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29</a:t>
            </a:fld>
            <a:endParaRPr lang="en-US" sz="2000" dirty="0">
              <a:solidFill>
                <a:schemeClr val="tx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C7CC8F90-7F94-A14F-93B0-F4F418B22B4A}"/>
              </a:ext>
            </a:extLst>
          </p:cNvPr>
          <p:cNvSpPr/>
          <p:nvPr/>
        </p:nvSpPr>
        <p:spPr>
          <a:xfrm>
            <a:off x="2987824" y="2737635"/>
            <a:ext cx="2911374" cy="461665"/>
          </a:xfrm>
          <a:prstGeom prst="rect">
            <a:avLst/>
          </a:prstGeom>
        </p:spPr>
        <p:txBody>
          <a:bodyPr wrap="none">
            <a:spAutoFit/>
          </a:bodyPr>
          <a:lstStyle/>
          <a:p>
            <a:r>
              <a:rPr lang="en-US" altLang="zh-CN" b="1" i="1" dirty="0" err="1">
                <a:solidFill>
                  <a:srgbClr val="0070C0"/>
                </a:solidFill>
                <a:latin typeface="Times New Roman" charset="0"/>
                <a:ea typeface="Times New Roman" charset="0"/>
                <a:cs typeface="Times New Roman" charset="0"/>
              </a:rPr>
              <a:t>v</a:t>
            </a:r>
            <a:r>
              <a:rPr lang="en-US" altLang="zh-CN" b="1" dirty="0" err="1">
                <a:solidFill>
                  <a:srgbClr val="0070C0"/>
                </a:solidFill>
                <a:latin typeface="Times New Roman" charset="0"/>
                <a:ea typeface="Times New Roman" charset="0"/>
                <a:cs typeface="Times New Roman" charset="0"/>
              </a:rPr>
              <a:t>.compute</a:t>
            </a:r>
            <a:r>
              <a:rPr lang="en-US" altLang="zh-CN" b="1" dirty="0">
                <a:solidFill>
                  <a:srgbClr val="0070C0"/>
                </a:solidFill>
                <a:latin typeface="Times New Roman" charset="0"/>
                <a:ea typeface="Times New Roman" charset="0"/>
                <a:cs typeface="Times New Roman" charset="0"/>
              </a:rPr>
              <a:t>(</a:t>
            </a:r>
            <a:r>
              <a:rPr lang="en-US" altLang="zh-CN" b="1" i="1" dirty="0">
                <a:solidFill>
                  <a:srgbClr val="0070C0"/>
                </a:solidFill>
                <a:latin typeface="Times New Roman" charset="0"/>
                <a:ea typeface="Times New Roman" charset="0"/>
                <a:cs typeface="Times New Roman" charset="0"/>
              </a:rPr>
              <a:t>messages</a:t>
            </a:r>
            <a:r>
              <a:rPr lang="en-US" altLang="zh-CN" b="1" dirty="0">
                <a:solidFill>
                  <a:srgbClr val="0070C0"/>
                </a:solidFill>
                <a:latin typeface="Times New Roman" charset="0"/>
                <a:ea typeface="Times New Roman" charset="0"/>
                <a:cs typeface="Times New Roman" charset="0"/>
              </a:rPr>
              <a:t>)</a:t>
            </a:r>
            <a:endParaRPr lang="en-US" dirty="0"/>
          </a:p>
        </p:txBody>
      </p:sp>
      <p:sp>
        <p:nvSpPr>
          <p:cNvPr id="4" name="Oval 3">
            <a:extLst>
              <a:ext uri="{FF2B5EF4-FFF2-40B4-BE49-F238E27FC236}">
                <a16:creationId xmlns:a16="http://schemas.microsoft.com/office/drawing/2014/main" id="{0857EA7C-C7DB-B640-9338-A67015BBDE78}"/>
              </a:ext>
            </a:extLst>
          </p:cNvPr>
          <p:cNvSpPr/>
          <p:nvPr/>
        </p:nvSpPr>
        <p:spPr>
          <a:xfrm>
            <a:off x="2375756" y="564849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Oval 40">
            <a:extLst>
              <a:ext uri="{FF2B5EF4-FFF2-40B4-BE49-F238E27FC236}">
                <a16:creationId xmlns:a16="http://schemas.microsoft.com/office/drawing/2014/main" id="{2BEE8C67-CC7A-BC43-9646-911DDFE5AEEC}"/>
              </a:ext>
            </a:extLst>
          </p:cNvPr>
          <p:cNvSpPr/>
          <p:nvPr/>
        </p:nvSpPr>
        <p:spPr>
          <a:xfrm>
            <a:off x="3167844" y="500042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Oval 42">
            <a:extLst>
              <a:ext uri="{FF2B5EF4-FFF2-40B4-BE49-F238E27FC236}">
                <a16:creationId xmlns:a16="http://schemas.microsoft.com/office/drawing/2014/main" id="{8320F017-1FC0-1E40-89DE-4EA8B0E5908E}"/>
              </a:ext>
            </a:extLst>
          </p:cNvPr>
          <p:cNvSpPr/>
          <p:nvPr/>
        </p:nvSpPr>
        <p:spPr>
          <a:xfrm>
            <a:off x="1763688" y="492841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Oval 43">
            <a:extLst>
              <a:ext uri="{FF2B5EF4-FFF2-40B4-BE49-F238E27FC236}">
                <a16:creationId xmlns:a16="http://schemas.microsoft.com/office/drawing/2014/main" id="{3E5DFD50-802D-1A40-A2D6-91FC966AAE9C}"/>
              </a:ext>
            </a:extLst>
          </p:cNvPr>
          <p:cNvSpPr/>
          <p:nvPr/>
        </p:nvSpPr>
        <p:spPr>
          <a:xfrm>
            <a:off x="2555776" y="428034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Oval 45">
            <a:extLst>
              <a:ext uri="{FF2B5EF4-FFF2-40B4-BE49-F238E27FC236}">
                <a16:creationId xmlns:a16="http://schemas.microsoft.com/office/drawing/2014/main" id="{12E8D245-AD0E-5940-BD71-E2CB64C06B3F}"/>
              </a:ext>
            </a:extLst>
          </p:cNvPr>
          <p:cNvSpPr/>
          <p:nvPr/>
        </p:nvSpPr>
        <p:spPr>
          <a:xfrm>
            <a:off x="1218456" y="5433909"/>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D06C4585-D3CB-C54F-92C2-8830F2807E5C}"/>
              </a:ext>
            </a:extLst>
          </p:cNvPr>
          <p:cNvSpPr/>
          <p:nvPr/>
        </p:nvSpPr>
        <p:spPr>
          <a:xfrm>
            <a:off x="1308466" y="4460365"/>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Oval 55">
            <a:extLst>
              <a:ext uri="{FF2B5EF4-FFF2-40B4-BE49-F238E27FC236}">
                <a16:creationId xmlns:a16="http://schemas.microsoft.com/office/drawing/2014/main" id="{FA7BE043-0859-C043-A030-DBA4654B86D9}"/>
              </a:ext>
            </a:extLst>
          </p:cNvPr>
          <p:cNvSpPr/>
          <p:nvPr/>
        </p:nvSpPr>
        <p:spPr>
          <a:xfrm>
            <a:off x="2551630" y="3505360"/>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Oval 56">
            <a:extLst>
              <a:ext uri="{FF2B5EF4-FFF2-40B4-BE49-F238E27FC236}">
                <a16:creationId xmlns:a16="http://schemas.microsoft.com/office/drawing/2014/main" id="{65E1EC32-B8B3-7E4E-87E4-E89F2DE6A746}"/>
              </a:ext>
            </a:extLst>
          </p:cNvPr>
          <p:cNvSpPr/>
          <p:nvPr/>
        </p:nvSpPr>
        <p:spPr>
          <a:xfrm>
            <a:off x="3623066" y="4325443"/>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Oval 57">
            <a:extLst>
              <a:ext uri="{FF2B5EF4-FFF2-40B4-BE49-F238E27FC236}">
                <a16:creationId xmlns:a16="http://schemas.microsoft.com/office/drawing/2014/main" id="{DAC8E8DE-7470-E64C-9C18-363E675A2DD7}"/>
              </a:ext>
            </a:extLst>
          </p:cNvPr>
          <p:cNvSpPr/>
          <p:nvPr/>
        </p:nvSpPr>
        <p:spPr>
          <a:xfrm>
            <a:off x="3040988" y="5949280"/>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Oval 58">
            <a:extLst>
              <a:ext uri="{FF2B5EF4-FFF2-40B4-BE49-F238E27FC236}">
                <a16:creationId xmlns:a16="http://schemas.microsoft.com/office/drawing/2014/main" id="{1A3D30C0-00C3-8842-8C69-D3083E6252B4}"/>
              </a:ext>
            </a:extLst>
          </p:cNvPr>
          <p:cNvSpPr/>
          <p:nvPr/>
        </p:nvSpPr>
        <p:spPr>
          <a:xfrm>
            <a:off x="4039436" y="5446949"/>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Oval 60">
            <a:extLst>
              <a:ext uri="{FF2B5EF4-FFF2-40B4-BE49-F238E27FC236}">
                <a16:creationId xmlns:a16="http://schemas.microsoft.com/office/drawing/2014/main" id="{15E2FD71-F085-4E48-8743-D016482E6E85}"/>
              </a:ext>
            </a:extLst>
          </p:cNvPr>
          <p:cNvSpPr/>
          <p:nvPr/>
        </p:nvSpPr>
        <p:spPr>
          <a:xfrm>
            <a:off x="5811652" y="493644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Oval 61">
            <a:extLst>
              <a:ext uri="{FF2B5EF4-FFF2-40B4-BE49-F238E27FC236}">
                <a16:creationId xmlns:a16="http://schemas.microsoft.com/office/drawing/2014/main" id="{FF681330-6512-0343-B6E0-F0F2EA1A8E1F}"/>
              </a:ext>
            </a:extLst>
          </p:cNvPr>
          <p:cNvSpPr/>
          <p:nvPr/>
        </p:nvSpPr>
        <p:spPr>
          <a:xfrm>
            <a:off x="6603740" y="428837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Oval 62">
            <a:extLst>
              <a:ext uri="{FF2B5EF4-FFF2-40B4-BE49-F238E27FC236}">
                <a16:creationId xmlns:a16="http://schemas.microsoft.com/office/drawing/2014/main" id="{9D064A93-8B1B-5E40-9C27-A727A6175116}"/>
              </a:ext>
            </a:extLst>
          </p:cNvPr>
          <p:cNvSpPr/>
          <p:nvPr/>
        </p:nvSpPr>
        <p:spPr>
          <a:xfrm>
            <a:off x="5199584" y="421636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Oval 63">
            <a:extLst>
              <a:ext uri="{FF2B5EF4-FFF2-40B4-BE49-F238E27FC236}">
                <a16:creationId xmlns:a16="http://schemas.microsoft.com/office/drawing/2014/main" id="{C175F832-B67A-2F44-BE10-EDCAD2D69F77}"/>
              </a:ext>
            </a:extLst>
          </p:cNvPr>
          <p:cNvSpPr/>
          <p:nvPr/>
        </p:nvSpPr>
        <p:spPr>
          <a:xfrm>
            <a:off x="5991672" y="356829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Oval 64">
            <a:extLst>
              <a:ext uri="{FF2B5EF4-FFF2-40B4-BE49-F238E27FC236}">
                <a16:creationId xmlns:a16="http://schemas.microsoft.com/office/drawing/2014/main" id="{DAF1EA8C-335B-D248-829A-CBE9CEDE0BD1}"/>
              </a:ext>
            </a:extLst>
          </p:cNvPr>
          <p:cNvSpPr/>
          <p:nvPr/>
        </p:nvSpPr>
        <p:spPr>
          <a:xfrm>
            <a:off x="4654352" y="4721856"/>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Oval 65">
            <a:extLst>
              <a:ext uri="{FF2B5EF4-FFF2-40B4-BE49-F238E27FC236}">
                <a16:creationId xmlns:a16="http://schemas.microsoft.com/office/drawing/2014/main" id="{82E4FD29-3356-F641-BDD6-E80647286630}"/>
              </a:ext>
            </a:extLst>
          </p:cNvPr>
          <p:cNvSpPr/>
          <p:nvPr/>
        </p:nvSpPr>
        <p:spPr>
          <a:xfrm>
            <a:off x="4744362" y="3748312"/>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Oval 66">
            <a:extLst>
              <a:ext uri="{FF2B5EF4-FFF2-40B4-BE49-F238E27FC236}">
                <a16:creationId xmlns:a16="http://schemas.microsoft.com/office/drawing/2014/main" id="{9CC063C7-B261-784F-99B3-E7F826A4F6CF}"/>
              </a:ext>
            </a:extLst>
          </p:cNvPr>
          <p:cNvSpPr/>
          <p:nvPr/>
        </p:nvSpPr>
        <p:spPr>
          <a:xfrm>
            <a:off x="7058962" y="3613390"/>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Oval 67">
            <a:extLst>
              <a:ext uri="{FF2B5EF4-FFF2-40B4-BE49-F238E27FC236}">
                <a16:creationId xmlns:a16="http://schemas.microsoft.com/office/drawing/2014/main" id="{A5F06B40-B822-F045-ADF6-74D0B06C55A5}"/>
              </a:ext>
            </a:extLst>
          </p:cNvPr>
          <p:cNvSpPr/>
          <p:nvPr/>
        </p:nvSpPr>
        <p:spPr>
          <a:xfrm>
            <a:off x="6532620" y="5366341"/>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Oval 68">
            <a:extLst>
              <a:ext uri="{FF2B5EF4-FFF2-40B4-BE49-F238E27FC236}">
                <a16:creationId xmlns:a16="http://schemas.microsoft.com/office/drawing/2014/main" id="{3FFFE6D7-F7C7-BD49-BAEC-A8CDDEB915C2}"/>
              </a:ext>
            </a:extLst>
          </p:cNvPr>
          <p:cNvSpPr/>
          <p:nvPr/>
        </p:nvSpPr>
        <p:spPr>
          <a:xfrm>
            <a:off x="7475332" y="4734896"/>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Oval 69">
            <a:extLst>
              <a:ext uri="{FF2B5EF4-FFF2-40B4-BE49-F238E27FC236}">
                <a16:creationId xmlns:a16="http://schemas.microsoft.com/office/drawing/2014/main" id="{EB0A0D34-9DD9-CF48-AEB2-CE4A8F9D398A}"/>
              </a:ext>
            </a:extLst>
          </p:cNvPr>
          <p:cNvSpPr/>
          <p:nvPr/>
        </p:nvSpPr>
        <p:spPr>
          <a:xfrm>
            <a:off x="5503854" y="5949280"/>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Oval 70">
            <a:extLst>
              <a:ext uri="{FF2B5EF4-FFF2-40B4-BE49-F238E27FC236}">
                <a16:creationId xmlns:a16="http://schemas.microsoft.com/office/drawing/2014/main" id="{94F608BA-C776-4040-8B4B-6E59156DD7D2}"/>
              </a:ext>
            </a:extLst>
          </p:cNvPr>
          <p:cNvSpPr/>
          <p:nvPr/>
        </p:nvSpPr>
        <p:spPr>
          <a:xfrm>
            <a:off x="7115292" y="5948392"/>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9" name="Rectangle 128">
            <a:extLst>
              <a:ext uri="{FF2B5EF4-FFF2-40B4-BE49-F238E27FC236}">
                <a16:creationId xmlns:a16="http://schemas.microsoft.com/office/drawing/2014/main" id="{B6461E26-8BED-C044-9235-252E9ADDFD89}"/>
              </a:ext>
            </a:extLst>
          </p:cNvPr>
          <p:cNvSpPr/>
          <p:nvPr/>
        </p:nvSpPr>
        <p:spPr>
          <a:xfrm>
            <a:off x="5863894" y="1813203"/>
            <a:ext cx="3164649" cy="1631216"/>
          </a:xfrm>
          <a:prstGeom prst="rect">
            <a:avLst/>
          </a:prstGeom>
        </p:spPr>
        <p:txBody>
          <a:bodyPr wrap="none">
            <a:spAutoFit/>
          </a:bodyPr>
          <a:lstStyle/>
          <a:p>
            <a:r>
              <a:rPr lang="en-US" sz="2000" dirty="0">
                <a:solidFill>
                  <a:srgbClr val="C00000"/>
                </a:solidFill>
              </a:rPr>
              <a:t>Delete received neighbors</a:t>
            </a:r>
          </a:p>
          <a:p>
            <a:r>
              <a:rPr lang="en-US" sz="2000" dirty="0">
                <a:solidFill>
                  <a:srgbClr val="C00000"/>
                </a:solidFill>
              </a:rPr>
              <a:t>If </a:t>
            </a:r>
            <a:r>
              <a:rPr lang="en-US" sz="2000" i="1" dirty="0" err="1">
                <a:solidFill>
                  <a:srgbClr val="C00000"/>
                </a:solidFill>
              </a:rPr>
              <a:t>v.degree</a:t>
            </a:r>
            <a:r>
              <a:rPr lang="en-US" sz="2000" i="1" dirty="0">
                <a:solidFill>
                  <a:srgbClr val="C00000"/>
                </a:solidFill>
              </a:rPr>
              <a:t> </a:t>
            </a:r>
            <a:r>
              <a:rPr lang="en-US" sz="2000" dirty="0">
                <a:solidFill>
                  <a:srgbClr val="C00000"/>
                </a:solidFill>
              </a:rPr>
              <a:t>&lt; </a:t>
            </a:r>
            <a:r>
              <a:rPr lang="en-US" sz="2000" i="1" dirty="0">
                <a:solidFill>
                  <a:srgbClr val="C00000"/>
                </a:solidFill>
              </a:rPr>
              <a:t>k</a:t>
            </a:r>
          </a:p>
          <a:p>
            <a:r>
              <a:rPr lang="en-US" sz="2000" dirty="0">
                <a:solidFill>
                  <a:srgbClr val="C00000"/>
                </a:solidFill>
              </a:rPr>
              <a:t>	delete </a:t>
            </a:r>
            <a:r>
              <a:rPr lang="en-US" sz="2000" i="1" dirty="0">
                <a:solidFill>
                  <a:srgbClr val="C00000"/>
                </a:solidFill>
              </a:rPr>
              <a:t>v</a:t>
            </a:r>
          </a:p>
          <a:p>
            <a:r>
              <a:rPr lang="en-US" sz="2000" dirty="0">
                <a:solidFill>
                  <a:srgbClr val="C00000"/>
                </a:solidFill>
              </a:rPr>
              <a:t>	send “</a:t>
            </a:r>
            <a:r>
              <a:rPr lang="en-US" sz="2000" i="1" dirty="0">
                <a:solidFill>
                  <a:srgbClr val="C00000"/>
                </a:solidFill>
              </a:rPr>
              <a:t>v</a:t>
            </a:r>
            <a:r>
              <a:rPr lang="en-US" sz="2000" dirty="0">
                <a:solidFill>
                  <a:srgbClr val="C00000"/>
                </a:solidFill>
              </a:rPr>
              <a:t>” to neighbors</a:t>
            </a:r>
          </a:p>
          <a:p>
            <a:r>
              <a:rPr lang="en-US" sz="2000" dirty="0">
                <a:solidFill>
                  <a:srgbClr val="C00000"/>
                </a:solidFill>
              </a:rPr>
              <a:t>Vote to halt</a:t>
            </a:r>
          </a:p>
        </p:txBody>
      </p:sp>
      <p:sp>
        <p:nvSpPr>
          <p:cNvPr id="130" name="Rectangle 129">
            <a:extLst>
              <a:ext uri="{FF2B5EF4-FFF2-40B4-BE49-F238E27FC236}">
                <a16:creationId xmlns:a16="http://schemas.microsoft.com/office/drawing/2014/main" id="{98F3D67E-2AE6-3342-ABDE-3F18DBCB12DE}"/>
              </a:ext>
            </a:extLst>
          </p:cNvPr>
          <p:cNvSpPr/>
          <p:nvPr/>
        </p:nvSpPr>
        <p:spPr>
          <a:xfrm>
            <a:off x="3724066" y="1764073"/>
            <a:ext cx="821059" cy="461665"/>
          </a:xfrm>
          <a:prstGeom prst="rect">
            <a:avLst/>
          </a:prstGeom>
        </p:spPr>
        <p:txBody>
          <a:bodyPr wrap="none">
            <a:spAutoFit/>
          </a:bodyPr>
          <a:lstStyle/>
          <a:p>
            <a:pPr algn="ctr"/>
            <a:r>
              <a:rPr lang="en-US" b="1" i="1" dirty="0">
                <a:solidFill>
                  <a:schemeClr val="accent6"/>
                </a:solidFill>
                <a:latin typeface="Times New Roman" charset="0"/>
                <a:cs typeface="Times New Roman" charset="0"/>
              </a:rPr>
              <a:t>k</a:t>
            </a:r>
            <a:r>
              <a:rPr lang="en-US" b="1" dirty="0">
                <a:solidFill>
                  <a:schemeClr val="accent6"/>
                </a:solidFill>
                <a:latin typeface="Times New Roman" charset="0"/>
                <a:cs typeface="Times New Roman" charset="0"/>
              </a:rPr>
              <a:t> = 3</a:t>
            </a:r>
          </a:p>
        </p:txBody>
      </p:sp>
    </p:spTree>
    <p:extLst>
      <p:ext uri="{BB962C8B-B14F-4D97-AF65-F5344CB8AC3E}">
        <p14:creationId xmlns:p14="http://schemas.microsoft.com/office/powerpoint/2010/main" val="312952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Overview</a:t>
            </a:r>
            <a:endParaRPr lang="en-US" sz="4800" dirty="0"/>
          </a:p>
        </p:txBody>
      </p:sp>
      <p:sp>
        <p:nvSpPr>
          <p:cNvPr id="3" name="Content Placeholder 2"/>
          <p:cNvSpPr>
            <a:spLocks noGrp="1"/>
          </p:cNvSpPr>
          <p:nvPr>
            <p:ph idx="1"/>
          </p:nvPr>
        </p:nvSpPr>
        <p:spPr>
          <a:xfrm>
            <a:off x="457200" y="1951038"/>
            <a:ext cx="8515350" cy="4221162"/>
          </a:xfrm>
        </p:spPr>
        <p:txBody>
          <a:bodyPr/>
          <a:lstStyle/>
          <a:p>
            <a:pPr marL="457200" indent="-457200">
              <a:buFont typeface="Arial" panose="020B0604020202020204" pitchFamily="34" charset="0"/>
              <a:buChar char="•"/>
            </a:pPr>
            <a:r>
              <a:rPr lang="en-US" altLang="zh-CN" sz="3000" dirty="0">
                <a:solidFill>
                  <a:schemeClr val="bg1">
                    <a:lumMod val="75000"/>
                  </a:schemeClr>
                </a:solidFill>
              </a:rPr>
              <a:t>Graph</a:t>
            </a:r>
            <a:r>
              <a:rPr lang="zh-CN" altLang="en-US" sz="3000" dirty="0">
                <a:solidFill>
                  <a:schemeClr val="bg1">
                    <a:lumMod val="75000"/>
                  </a:schemeClr>
                </a:solidFill>
              </a:rPr>
              <a:t> </a:t>
            </a:r>
            <a:r>
              <a:rPr lang="en-US" altLang="zh-CN" sz="3000" dirty="0">
                <a:solidFill>
                  <a:schemeClr val="bg1">
                    <a:lumMod val="75000"/>
                  </a:schemeClr>
                </a:solidFill>
              </a:rPr>
              <a:t>Mining</a:t>
            </a:r>
            <a:r>
              <a:rPr lang="zh-CN" altLang="en-US" sz="3000" dirty="0">
                <a:solidFill>
                  <a:schemeClr val="bg1">
                    <a:lumMod val="75000"/>
                  </a:schemeClr>
                </a:solidFill>
              </a:rPr>
              <a:t> </a:t>
            </a:r>
            <a:r>
              <a:rPr lang="en-US" altLang="zh-CN" sz="3000" dirty="0">
                <a:solidFill>
                  <a:schemeClr val="bg1">
                    <a:lumMod val="75000"/>
                  </a:schemeClr>
                </a:solidFill>
              </a:rPr>
              <a:t>Problems:</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Categorization</a:t>
            </a:r>
          </a:p>
          <a:p>
            <a:pPr marL="457200" indent="-457200">
              <a:buFont typeface="Arial" panose="020B0604020202020204" pitchFamily="34" charset="0"/>
              <a:buChar char="•"/>
            </a:pP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Vertex:</a:t>
            </a:r>
            <a:r>
              <a:rPr lang="zh-CN" altLang="en-US" sz="3000" dirty="0">
                <a:solidFill>
                  <a:schemeClr val="bg1">
                    <a:lumMod val="75000"/>
                  </a:schemeClr>
                </a:solidFill>
              </a:rPr>
              <a:t> </a:t>
            </a:r>
            <a:r>
              <a:rPr lang="en-US" altLang="zh-CN" sz="3000" dirty="0">
                <a:solidFill>
                  <a:schemeClr val="bg1">
                    <a:lumMod val="75000"/>
                  </a:schemeClr>
                </a:solidFill>
              </a:rPr>
              <a:t>Data-Intensive</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Why</a:t>
            </a:r>
            <a:r>
              <a:rPr lang="zh-CN" altLang="en-US" sz="3000" dirty="0">
                <a:solidFill>
                  <a:schemeClr val="bg1">
                    <a:lumMod val="75000"/>
                  </a:schemeClr>
                </a:solidFill>
              </a:rPr>
              <a:t> </a:t>
            </a:r>
            <a:r>
              <a:rPr lang="en-US" altLang="zh-CN" sz="3000" dirty="0">
                <a:solidFill>
                  <a:schemeClr val="bg1">
                    <a:lumMod val="75000"/>
                  </a:schemeClr>
                </a:solidFill>
              </a:rPr>
              <a:t>TLAV</a:t>
            </a:r>
            <a:r>
              <a:rPr lang="zh-CN" altLang="en-US" sz="3000" dirty="0">
                <a:solidFill>
                  <a:schemeClr val="bg1">
                    <a:lumMod val="75000"/>
                  </a:schemeClr>
                </a:solidFill>
              </a:rPr>
              <a:t> </a:t>
            </a:r>
            <a:r>
              <a:rPr lang="en-US" altLang="zh-CN" sz="3000" dirty="0">
                <a:solidFill>
                  <a:schemeClr val="bg1">
                    <a:lumMod val="75000"/>
                  </a:schemeClr>
                </a:solidFill>
              </a:rPr>
              <a:t>is</a:t>
            </a:r>
            <a:r>
              <a:rPr lang="zh-CN" altLang="en-US" sz="3000" dirty="0">
                <a:solidFill>
                  <a:schemeClr val="bg1">
                    <a:lumMod val="75000"/>
                  </a:schemeClr>
                </a:solidFill>
              </a:rPr>
              <a:t> </a:t>
            </a:r>
            <a:r>
              <a:rPr lang="en-US" altLang="zh-CN" sz="3000" dirty="0">
                <a:solidFill>
                  <a:schemeClr val="bg1">
                    <a:lumMod val="75000"/>
                  </a:schemeClr>
                </a:solidFill>
              </a:rPr>
              <a:t>not</a:t>
            </a:r>
            <a:r>
              <a:rPr lang="zh-CN" altLang="en-US" sz="3000" dirty="0">
                <a:solidFill>
                  <a:schemeClr val="bg1">
                    <a:lumMod val="75000"/>
                  </a:schemeClr>
                </a:solidFill>
              </a:rPr>
              <a:t> </a:t>
            </a:r>
            <a:r>
              <a:rPr lang="en-US" altLang="zh-CN" sz="3000" dirty="0">
                <a:solidFill>
                  <a:schemeClr val="bg1">
                    <a:lumMod val="75000"/>
                  </a:schemeClr>
                </a:solidFill>
              </a:rPr>
              <a:t>Sufficient?</a:t>
            </a:r>
            <a:r>
              <a:rPr lang="zh-CN" altLang="en-US" sz="3000" dirty="0">
                <a:solidFill>
                  <a:schemeClr val="bg1">
                    <a:lumMod val="75000"/>
                  </a:schemeClr>
                </a:solidFill>
              </a:rPr>
              <a:t> </a:t>
            </a:r>
            <a:r>
              <a:rPr lang="en-US" altLang="zh-CN" sz="3000" dirty="0">
                <a:solidFill>
                  <a:schemeClr val="bg1">
                    <a:lumMod val="75000"/>
                  </a:schemeClr>
                </a:solidFill>
              </a:rPr>
              <a:t>Compute-Intensive!</a:t>
            </a:r>
          </a:p>
          <a:p>
            <a:pPr marL="457200" indent="-457200">
              <a:buFont typeface="Arial" panose="020B0604020202020204" pitchFamily="34" charset="0"/>
              <a:buChar char="•"/>
            </a:pPr>
            <a:r>
              <a:rPr lang="en-US" altLang="zh-CN" sz="3000" dirty="0" err="1">
                <a:solidFill>
                  <a:schemeClr val="bg1">
                    <a:lumMod val="75000"/>
                  </a:schemeClr>
                </a:solidFill>
              </a:rPr>
              <a:t>PrefixFPM</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Frequent</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t>G-thinker:</a:t>
            </a:r>
            <a:r>
              <a:rPr lang="zh-CN" altLang="en-US" sz="3000" dirty="0"/>
              <a:t> </a:t>
            </a:r>
            <a:r>
              <a:rPr lang="en-US" altLang="zh-CN" sz="3000" dirty="0"/>
              <a:t>Think</a:t>
            </a:r>
            <a:r>
              <a:rPr lang="zh-CN" altLang="en-US" sz="3000" dirty="0"/>
              <a:t> </a:t>
            </a:r>
            <a:r>
              <a:rPr lang="en-US" altLang="zh-CN" sz="3000" dirty="0"/>
              <a:t>Like</a:t>
            </a:r>
            <a:r>
              <a:rPr lang="zh-CN" altLang="en-US" sz="3000" dirty="0"/>
              <a:t> </a:t>
            </a:r>
            <a:r>
              <a:rPr lang="en-US" altLang="zh-CN" sz="3000" dirty="0"/>
              <a:t>a</a:t>
            </a:r>
            <a:r>
              <a:rPr lang="zh-CN" altLang="en-US" sz="3000" dirty="0"/>
              <a:t> </a:t>
            </a:r>
            <a:r>
              <a:rPr lang="en-US" altLang="zh-CN" sz="3000" dirty="0"/>
              <a:t>Subgraph</a:t>
            </a:r>
          </a:p>
          <a:p>
            <a:pPr marL="457200" indent="-457200">
              <a:buFont typeface="Arial" panose="020B0604020202020204" pitchFamily="34" charset="0"/>
              <a:buChar char="•"/>
            </a:pPr>
            <a:r>
              <a:rPr lang="en-US" altLang="zh-CN" sz="3000" dirty="0"/>
              <a:t>TLAS</a:t>
            </a:r>
            <a:r>
              <a:rPr lang="zh-CN" altLang="en-US" sz="3000" dirty="0"/>
              <a:t> </a:t>
            </a:r>
            <a:r>
              <a:rPr lang="en-US" altLang="zh-CN" sz="3000" dirty="0"/>
              <a:t>Algorithms</a:t>
            </a:r>
            <a:r>
              <a:rPr lang="zh-CN" altLang="en-US" sz="3000" dirty="0"/>
              <a:t> </a:t>
            </a:r>
            <a:r>
              <a:rPr lang="en-US" altLang="zh-CN" sz="3000" dirty="0"/>
              <a:t>for</a:t>
            </a:r>
            <a:r>
              <a:rPr lang="zh-CN" altLang="en-US" sz="3000" dirty="0"/>
              <a:t> </a:t>
            </a:r>
            <a:r>
              <a:rPr lang="en-US" altLang="zh-CN" sz="3000" dirty="0"/>
              <a:t>Subgraph</a:t>
            </a:r>
            <a:r>
              <a:rPr lang="zh-CN" altLang="en-US" sz="3000" dirty="0"/>
              <a:t> </a:t>
            </a:r>
            <a:r>
              <a:rPr lang="en-US" altLang="zh-CN" sz="3000" dirty="0"/>
              <a:t>Mining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D20D2D5-CCFE-F54D-8E62-135BB9FEAB3B}"/>
              </a:ext>
            </a:extLst>
          </p:cNvPr>
          <p:cNvPicPr>
            <a:picLocks noChangeAspect="1"/>
          </p:cNvPicPr>
          <p:nvPr/>
        </p:nvPicPr>
        <p:blipFill>
          <a:blip r:embed="rId3"/>
          <a:stretch>
            <a:fillRect/>
          </a:stretch>
        </p:blipFill>
        <p:spPr>
          <a:xfrm>
            <a:off x="6562670" y="15558"/>
            <a:ext cx="2409880" cy="1965299"/>
          </a:xfrm>
          <a:prstGeom prst="rect">
            <a:avLst/>
          </a:prstGeom>
        </p:spPr>
      </p:pic>
      <p:sp>
        <p:nvSpPr>
          <p:cNvPr id="7" name="Rectangle 6">
            <a:extLst>
              <a:ext uri="{FF2B5EF4-FFF2-40B4-BE49-F238E27FC236}">
                <a16:creationId xmlns:a16="http://schemas.microsoft.com/office/drawing/2014/main" id="{C933CC8A-06F3-4F40-B007-610708902F58}"/>
              </a:ext>
            </a:extLst>
          </p:cNvPr>
          <p:cNvSpPr/>
          <p:nvPr/>
        </p:nvSpPr>
        <p:spPr>
          <a:xfrm>
            <a:off x="2051720" y="70879"/>
            <a:ext cx="4333174"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Part</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II:</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Delivered</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by</a:t>
            </a:r>
            <a:r>
              <a:rPr lang="zh-CN" altLang="en-US" b="1" dirty="0">
                <a:solidFill>
                  <a:srgbClr val="4F81BA"/>
                </a:solidFill>
                <a:latin typeface="Corbel" charset="0"/>
                <a:ea typeface="Corbel" charset="0"/>
                <a:cs typeface="Corbel" charset="0"/>
              </a:rPr>
              <a:t> </a:t>
            </a:r>
            <a:r>
              <a:rPr lang="en-US" altLang="zh-CN" b="1" dirty="0" err="1">
                <a:solidFill>
                  <a:srgbClr val="4F81BA"/>
                </a:solidFill>
                <a:latin typeface="Corbel" charset="0"/>
                <a:ea typeface="Corbel" charset="0"/>
                <a:cs typeface="Corbel" charset="0"/>
              </a:rPr>
              <a:t>Guimu</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Guo</a:t>
            </a:r>
            <a:endParaRPr lang="en-US" dirty="0">
              <a:solidFill>
                <a:srgbClr val="4F81BA"/>
              </a:solidFill>
            </a:endParaRPr>
          </a:p>
        </p:txBody>
      </p:sp>
    </p:spTree>
    <p:extLst>
      <p:ext uri="{BB962C8B-B14F-4D97-AF65-F5344CB8AC3E}">
        <p14:creationId xmlns:p14="http://schemas.microsoft.com/office/powerpoint/2010/main" val="423101241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直接连接符 7">
            <a:extLst>
              <a:ext uri="{FF2B5EF4-FFF2-40B4-BE49-F238E27FC236}">
                <a16:creationId xmlns:a16="http://schemas.microsoft.com/office/drawing/2014/main" id="{4D6A1382-FCAE-9F44-B125-BA8A791C75C2}"/>
              </a:ext>
            </a:extLst>
          </p:cNvPr>
          <p:cNvCxnSpPr>
            <a:cxnSpLocks/>
          </p:cNvCxnSpPr>
          <p:nvPr/>
        </p:nvCxnSpPr>
        <p:spPr>
          <a:xfrm flipH="1">
            <a:off x="6702010" y="4467331"/>
            <a:ext cx="81751" cy="108658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直接连接符 7">
            <a:extLst>
              <a:ext uri="{FF2B5EF4-FFF2-40B4-BE49-F238E27FC236}">
                <a16:creationId xmlns:a16="http://schemas.microsoft.com/office/drawing/2014/main" id="{6322CBFD-AA85-3445-A2F9-5E67E765A520}"/>
              </a:ext>
            </a:extLst>
          </p:cNvPr>
          <p:cNvCxnSpPr>
            <a:cxnSpLocks/>
          </p:cNvCxnSpPr>
          <p:nvPr/>
        </p:nvCxnSpPr>
        <p:spPr>
          <a:xfrm>
            <a:off x="5989857" y="5127933"/>
            <a:ext cx="732721" cy="41498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直接连接符 7">
            <a:extLst>
              <a:ext uri="{FF2B5EF4-FFF2-40B4-BE49-F238E27FC236}">
                <a16:creationId xmlns:a16="http://schemas.microsoft.com/office/drawing/2014/main" id="{4D774B1C-DA65-F541-AA98-A2F2B35E277E}"/>
              </a:ext>
            </a:extLst>
          </p:cNvPr>
          <p:cNvCxnSpPr>
            <a:cxnSpLocks/>
          </p:cNvCxnSpPr>
          <p:nvPr/>
        </p:nvCxnSpPr>
        <p:spPr>
          <a:xfrm flipV="1">
            <a:off x="3356156" y="4520192"/>
            <a:ext cx="458700" cy="66025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0" name="直接连接符 7">
            <a:extLst>
              <a:ext uri="{FF2B5EF4-FFF2-40B4-BE49-F238E27FC236}">
                <a16:creationId xmlns:a16="http://schemas.microsoft.com/office/drawing/2014/main" id="{0526D82F-93B9-1149-B220-6B682FB173E9}"/>
              </a:ext>
            </a:extLst>
          </p:cNvPr>
          <p:cNvCxnSpPr>
            <a:cxnSpLocks/>
          </p:cNvCxnSpPr>
          <p:nvPr/>
        </p:nvCxnSpPr>
        <p:spPr>
          <a:xfrm>
            <a:off x="2731650" y="4455830"/>
            <a:ext cx="1101901" cy="4807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直接连接符 7">
            <a:extLst>
              <a:ext uri="{FF2B5EF4-FFF2-40B4-BE49-F238E27FC236}">
                <a16:creationId xmlns:a16="http://schemas.microsoft.com/office/drawing/2014/main" id="{A1702017-62C7-914D-9D4C-A108ED97B07A}"/>
              </a:ext>
            </a:extLst>
          </p:cNvPr>
          <p:cNvCxnSpPr>
            <a:cxnSpLocks/>
          </p:cNvCxnSpPr>
          <p:nvPr/>
        </p:nvCxnSpPr>
        <p:spPr>
          <a:xfrm flipH="1" flipV="1">
            <a:off x="6171692" y="3736942"/>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直接连接符 7">
            <a:extLst>
              <a:ext uri="{FF2B5EF4-FFF2-40B4-BE49-F238E27FC236}">
                <a16:creationId xmlns:a16="http://schemas.microsoft.com/office/drawing/2014/main" id="{39EF5282-8B50-0E41-AB45-9B08DC98AAC7}"/>
              </a:ext>
            </a:extLst>
          </p:cNvPr>
          <p:cNvCxnSpPr>
            <a:cxnSpLocks/>
          </p:cNvCxnSpPr>
          <p:nvPr/>
        </p:nvCxnSpPr>
        <p:spPr>
          <a:xfrm flipH="1" flipV="1">
            <a:off x="5379604" y="4397544"/>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直接连接符 7">
            <a:extLst>
              <a:ext uri="{FF2B5EF4-FFF2-40B4-BE49-F238E27FC236}">
                <a16:creationId xmlns:a16="http://schemas.microsoft.com/office/drawing/2014/main" id="{CAA021A4-661B-A34F-AF25-13B9BB064ECA}"/>
              </a:ext>
            </a:extLst>
          </p:cNvPr>
          <p:cNvCxnSpPr>
            <a:cxnSpLocks/>
          </p:cNvCxnSpPr>
          <p:nvPr/>
        </p:nvCxnSpPr>
        <p:spPr>
          <a:xfrm flipH="1" flipV="1">
            <a:off x="5406998" y="4397544"/>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直接连接符 7">
            <a:extLst>
              <a:ext uri="{FF2B5EF4-FFF2-40B4-BE49-F238E27FC236}">
                <a16:creationId xmlns:a16="http://schemas.microsoft.com/office/drawing/2014/main" id="{EC796ECC-C9DF-F141-A863-D2352A4318B8}"/>
              </a:ext>
            </a:extLst>
          </p:cNvPr>
          <p:cNvCxnSpPr>
            <a:cxnSpLocks/>
          </p:cNvCxnSpPr>
          <p:nvPr/>
        </p:nvCxnSpPr>
        <p:spPr>
          <a:xfrm flipH="1">
            <a:off x="5995818" y="3738003"/>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直接连接符 7">
            <a:extLst>
              <a:ext uri="{FF2B5EF4-FFF2-40B4-BE49-F238E27FC236}">
                <a16:creationId xmlns:a16="http://schemas.microsoft.com/office/drawing/2014/main" id="{ACD27BD8-4C79-5841-988D-D4AF7CAEA5B6}"/>
              </a:ext>
            </a:extLst>
          </p:cNvPr>
          <p:cNvCxnSpPr>
            <a:cxnSpLocks/>
          </p:cNvCxnSpPr>
          <p:nvPr/>
        </p:nvCxnSpPr>
        <p:spPr>
          <a:xfrm flipH="1">
            <a:off x="5987618" y="4450769"/>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直接连接符 7">
            <a:extLst>
              <a:ext uri="{FF2B5EF4-FFF2-40B4-BE49-F238E27FC236}">
                <a16:creationId xmlns:a16="http://schemas.microsoft.com/office/drawing/2014/main" id="{5826662B-8EE9-9C48-AFEB-8041DD8708B3}"/>
              </a:ext>
            </a:extLst>
          </p:cNvPr>
          <p:cNvCxnSpPr>
            <a:cxnSpLocks/>
          </p:cNvCxnSpPr>
          <p:nvPr/>
        </p:nvCxnSpPr>
        <p:spPr>
          <a:xfrm flipH="1">
            <a:off x="5379604" y="3729976"/>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直接连接符 7">
            <a:extLst>
              <a:ext uri="{FF2B5EF4-FFF2-40B4-BE49-F238E27FC236}">
                <a16:creationId xmlns:a16="http://schemas.microsoft.com/office/drawing/2014/main" id="{6111DCD3-9628-B14A-A979-47087C21C2EB}"/>
              </a:ext>
            </a:extLst>
          </p:cNvPr>
          <p:cNvCxnSpPr>
            <a:cxnSpLocks/>
          </p:cNvCxnSpPr>
          <p:nvPr/>
        </p:nvCxnSpPr>
        <p:spPr>
          <a:xfrm flipH="1" flipV="1">
            <a:off x="2735796" y="4467331"/>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直接连接符 7">
            <a:extLst>
              <a:ext uri="{FF2B5EF4-FFF2-40B4-BE49-F238E27FC236}">
                <a16:creationId xmlns:a16="http://schemas.microsoft.com/office/drawing/2014/main" id="{5A1BFB2B-2793-FC4A-AB0B-24DD1D7ED000}"/>
              </a:ext>
            </a:extLst>
          </p:cNvPr>
          <p:cNvCxnSpPr>
            <a:cxnSpLocks/>
          </p:cNvCxnSpPr>
          <p:nvPr/>
        </p:nvCxnSpPr>
        <p:spPr>
          <a:xfrm flipH="1" flipV="1">
            <a:off x="1943708" y="5127933"/>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直接连接符 7">
            <a:extLst>
              <a:ext uri="{FF2B5EF4-FFF2-40B4-BE49-F238E27FC236}">
                <a16:creationId xmlns:a16="http://schemas.microsoft.com/office/drawing/2014/main" id="{42B3745C-1C51-B644-9D17-B1D98814714B}"/>
              </a:ext>
            </a:extLst>
          </p:cNvPr>
          <p:cNvCxnSpPr>
            <a:cxnSpLocks/>
          </p:cNvCxnSpPr>
          <p:nvPr/>
        </p:nvCxnSpPr>
        <p:spPr>
          <a:xfrm flipH="1" flipV="1">
            <a:off x="1971102" y="5127933"/>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直接连接符 7">
            <a:extLst>
              <a:ext uri="{FF2B5EF4-FFF2-40B4-BE49-F238E27FC236}">
                <a16:creationId xmlns:a16="http://schemas.microsoft.com/office/drawing/2014/main" id="{9AF3059D-2323-6646-87F6-FB7CADE96AEE}"/>
              </a:ext>
            </a:extLst>
          </p:cNvPr>
          <p:cNvCxnSpPr>
            <a:cxnSpLocks/>
          </p:cNvCxnSpPr>
          <p:nvPr/>
        </p:nvCxnSpPr>
        <p:spPr>
          <a:xfrm flipH="1">
            <a:off x="2559922" y="4468392"/>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直接连接符 7">
            <a:extLst>
              <a:ext uri="{FF2B5EF4-FFF2-40B4-BE49-F238E27FC236}">
                <a16:creationId xmlns:a16="http://schemas.microsoft.com/office/drawing/2014/main" id="{01F8F11C-44A6-F542-80F6-F020F08B17EE}"/>
              </a:ext>
            </a:extLst>
          </p:cNvPr>
          <p:cNvCxnSpPr>
            <a:cxnSpLocks/>
          </p:cNvCxnSpPr>
          <p:nvPr/>
        </p:nvCxnSpPr>
        <p:spPr>
          <a:xfrm flipH="1">
            <a:off x="2551722" y="5181158"/>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直接连接符 7">
            <a:extLst>
              <a:ext uri="{FF2B5EF4-FFF2-40B4-BE49-F238E27FC236}">
                <a16:creationId xmlns:a16="http://schemas.microsoft.com/office/drawing/2014/main" id="{53A9F29E-BD0A-CA41-B186-A55A5069F4F7}"/>
              </a:ext>
            </a:extLst>
          </p:cNvPr>
          <p:cNvCxnSpPr>
            <a:cxnSpLocks/>
          </p:cNvCxnSpPr>
          <p:nvPr/>
        </p:nvCxnSpPr>
        <p:spPr>
          <a:xfrm flipH="1">
            <a:off x="1943708" y="4460365"/>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Google’s Pregel</a:t>
            </a:r>
          </a:p>
        </p:txBody>
      </p:sp>
      <p:sp>
        <p:nvSpPr>
          <p:cNvPr id="3" name="Content Placeholder 2"/>
          <p:cNvSpPr>
            <a:spLocks noGrp="1"/>
          </p:cNvSpPr>
          <p:nvPr>
            <p:ph idx="1"/>
          </p:nvPr>
        </p:nvSpPr>
        <p:spPr>
          <a:xfrm>
            <a:off x="457200" y="1951038"/>
            <a:ext cx="8229600" cy="4221162"/>
          </a:xfrm>
        </p:spPr>
        <p:txBody>
          <a:bodyPr/>
          <a:lstStyle/>
          <a:p>
            <a:r>
              <a:rPr lang="en-US" b="1" dirty="0"/>
              <a:t>Computing </a:t>
            </a:r>
            <a:r>
              <a:rPr lang="en-US" b="1" i="1" dirty="0"/>
              <a:t>k</a:t>
            </a:r>
            <a:r>
              <a:rPr lang="en-US" b="1" dirty="0"/>
              <a:t>-</a:t>
            </a:r>
            <a:r>
              <a:rPr lang="en-US" altLang="zh-CN" b="1" dirty="0"/>
              <a:t>C</a:t>
            </a:r>
            <a:r>
              <a:rPr lang="en-US" b="1" dirty="0"/>
              <a:t>ore</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30</a:t>
            </a:fld>
            <a:endParaRPr lang="en-US" sz="2000" dirty="0">
              <a:solidFill>
                <a:schemeClr val="tx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C7CC8F90-7F94-A14F-93B0-F4F418B22B4A}"/>
              </a:ext>
            </a:extLst>
          </p:cNvPr>
          <p:cNvSpPr/>
          <p:nvPr/>
        </p:nvSpPr>
        <p:spPr>
          <a:xfrm>
            <a:off x="2987824" y="2737635"/>
            <a:ext cx="2911374" cy="461665"/>
          </a:xfrm>
          <a:prstGeom prst="rect">
            <a:avLst/>
          </a:prstGeom>
        </p:spPr>
        <p:txBody>
          <a:bodyPr wrap="none">
            <a:spAutoFit/>
          </a:bodyPr>
          <a:lstStyle/>
          <a:p>
            <a:r>
              <a:rPr lang="en-US" altLang="zh-CN" b="1" i="1" dirty="0" err="1">
                <a:solidFill>
                  <a:srgbClr val="0070C0"/>
                </a:solidFill>
                <a:latin typeface="Times New Roman" charset="0"/>
                <a:ea typeface="Times New Roman" charset="0"/>
                <a:cs typeface="Times New Roman" charset="0"/>
              </a:rPr>
              <a:t>v</a:t>
            </a:r>
            <a:r>
              <a:rPr lang="en-US" altLang="zh-CN" b="1" dirty="0" err="1">
                <a:solidFill>
                  <a:srgbClr val="0070C0"/>
                </a:solidFill>
                <a:latin typeface="Times New Roman" charset="0"/>
                <a:ea typeface="Times New Roman" charset="0"/>
                <a:cs typeface="Times New Roman" charset="0"/>
              </a:rPr>
              <a:t>.compute</a:t>
            </a:r>
            <a:r>
              <a:rPr lang="en-US" altLang="zh-CN" b="1" dirty="0">
                <a:solidFill>
                  <a:srgbClr val="0070C0"/>
                </a:solidFill>
                <a:latin typeface="Times New Roman" charset="0"/>
                <a:ea typeface="Times New Roman" charset="0"/>
                <a:cs typeface="Times New Roman" charset="0"/>
              </a:rPr>
              <a:t>(</a:t>
            </a:r>
            <a:r>
              <a:rPr lang="en-US" altLang="zh-CN" b="1" i="1" dirty="0">
                <a:solidFill>
                  <a:srgbClr val="0070C0"/>
                </a:solidFill>
                <a:latin typeface="Times New Roman" charset="0"/>
                <a:ea typeface="Times New Roman" charset="0"/>
                <a:cs typeface="Times New Roman" charset="0"/>
              </a:rPr>
              <a:t>messages</a:t>
            </a:r>
            <a:r>
              <a:rPr lang="en-US" altLang="zh-CN" b="1" dirty="0">
                <a:solidFill>
                  <a:srgbClr val="0070C0"/>
                </a:solidFill>
                <a:latin typeface="Times New Roman" charset="0"/>
                <a:ea typeface="Times New Roman" charset="0"/>
                <a:cs typeface="Times New Roman" charset="0"/>
              </a:rPr>
              <a:t>)</a:t>
            </a:r>
            <a:endParaRPr lang="en-US" dirty="0"/>
          </a:p>
        </p:txBody>
      </p:sp>
      <p:sp>
        <p:nvSpPr>
          <p:cNvPr id="4" name="Oval 3">
            <a:extLst>
              <a:ext uri="{FF2B5EF4-FFF2-40B4-BE49-F238E27FC236}">
                <a16:creationId xmlns:a16="http://schemas.microsoft.com/office/drawing/2014/main" id="{0857EA7C-C7DB-B640-9338-A67015BBDE78}"/>
              </a:ext>
            </a:extLst>
          </p:cNvPr>
          <p:cNvSpPr/>
          <p:nvPr/>
        </p:nvSpPr>
        <p:spPr>
          <a:xfrm>
            <a:off x="2375756" y="564849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Oval 40">
            <a:extLst>
              <a:ext uri="{FF2B5EF4-FFF2-40B4-BE49-F238E27FC236}">
                <a16:creationId xmlns:a16="http://schemas.microsoft.com/office/drawing/2014/main" id="{2BEE8C67-CC7A-BC43-9646-911DDFE5AEEC}"/>
              </a:ext>
            </a:extLst>
          </p:cNvPr>
          <p:cNvSpPr/>
          <p:nvPr/>
        </p:nvSpPr>
        <p:spPr>
          <a:xfrm>
            <a:off x="3167844" y="500042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Oval 42">
            <a:extLst>
              <a:ext uri="{FF2B5EF4-FFF2-40B4-BE49-F238E27FC236}">
                <a16:creationId xmlns:a16="http://schemas.microsoft.com/office/drawing/2014/main" id="{8320F017-1FC0-1E40-89DE-4EA8B0E5908E}"/>
              </a:ext>
            </a:extLst>
          </p:cNvPr>
          <p:cNvSpPr/>
          <p:nvPr/>
        </p:nvSpPr>
        <p:spPr>
          <a:xfrm>
            <a:off x="1763688" y="492841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Oval 43">
            <a:extLst>
              <a:ext uri="{FF2B5EF4-FFF2-40B4-BE49-F238E27FC236}">
                <a16:creationId xmlns:a16="http://schemas.microsoft.com/office/drawing/2014/main" id="{3E5DFD50-802D-1A40-A2D6-91FC966AAE9C}"/>
              </a:ext>
            </a:extLst>
          </p:cNvPr>
          <p:cNvSpPr/>
          <p:nvPr/>
        </p:nvSpPr>
        <p:spPr>
          <a:xfrm>
            <a:off x="2555776" y="428034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Oval 56">
            <a:extLst>
              <a:ext uri="{FF2B5EF4-FFF2-40B4-BE49-F238E27FC236}">
                <a16:creationId xmlns:a16="http://schemas.microsoft.com/office/drawing/2014/main" id="{65E1EC32-B8B3-7E4E-87E4-E89F2DE6A746}"/>
              </a:ext>
            </a:extLst>
          </p:cNvPr>
          <p:cNvSpPr/>
          <p:nvPr/>
        </p:nvSpPr>
        <p:spPr>
          <a:xfrm>
            <a:off x="3623066" y="4325443"/>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Oval 60">
            <a:extLst>
              <a:ext uri="{FF2B5EF4-FFF2-40B4-BE49-F238E27FC236}">
                <a16:creationId xmlns:a16="http://schemas.microsoft.com/office/drawing/2014/main" id="{15E2FD71-F085-4E48-8743-D016482E6E85}"/>
              </a:ext>
            </a:extLst>
          </p:cNvPr>
          <p:cNvSpPr/>
          <p:nvPr/>
        </p:nvSpPr>
        <p:spPr>
          <a:xfrm>
            <a:off x="5811652" y="493644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Oval 61">
            <a:extLst>
              <a:ext uri="{FF2B5EF4-FFF2-40B4-BE49-F238E27FC236}">
                <a16:creationId xmlns:a16="http://schemas.microsoft.com/office/drawing/2014/main" id="{FF681330-6512-0343-B6E0-F0F2EA1A8E1F}"/>
              </a:ext>
            </a:extLst>
          </p:cNvPr>
          <p:cNvSpPr/>
          <p:nvPr/>
        </p:nvSpPr>
        <p:spPr>
          <a:xfrm>
            <a:off x="6603740" y="428837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Oval 62">
            <a:extLst>
              <a:ext uri="{FF2B5EF4-FFF2-40B4-BE49-F238E27FC236}">
                <a16:creationId xmlns:a16="http://schemas.microsoft.com/office/drawing/2014/main" id="{9D064A93-8B1B-5E40-9C27-A727A6175116}"/>
              </a:ext>
            </a:extLst>
          </p:cNvPr>
          <p:cNvSpPr/>
          <p:nvPr/>
        </p:nvSpPr>
        <p:spPr>
          <a:xfrm>
            <a:off x="5199584" y="421636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Oval 63">
            <a:extLst>
              <a:ext uri="{FF2B5EF4-FFF2-40B4-BE49-F238E27FC236}">
                <a16:creationId xmlns:a16="http://schemas.microsoft.com/office/drawing/2014/main" id="{C175F832-B67A-2F44-BE10-EDCAD2D69F77}"/>
              </a:ext>
            </a:extLst>
          </p:cNvPr>
          <p:cNvSpPr/>
          <p:nvPr/>
        </p:nvSpPr>
        <p:spPr>
          <a:xfrm>
            <a:off x="5991672" y="356829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Oval 67">
            <a:extLst>
              <a:ext uri="{FF2B5EF4-FFF2-40B4-BE49-F238E27FC236}">
                <a16:creationId xmlns:a16="http://schemas.microsoft.com/office/drawing/2014/main" id="{A5F06B40-B822-F045-ADF6-74D0B06C55A5}"/>
              </a:ext>
            </a:extLst>
          </p:cNvPr>
          <p:cNvSpPr/>
          <p:nvPr/>
        </p:nvSpPr>
        <p:spPr>
          <a:xfrm>
            <a:off x="6532620" y="5366341"/>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Rectangle 59">
            <a:extLst>
              <a:ext uri="{FF2B5EF4-FFF2-40B4-BE49-F238E27FC236}">
                <a16:creationId xmlns:a16="http://schemas.microsoft.com/office/drawing/2014/main" id="{CB2EBCFF-908C-9442-B6FF-DE3256C6A564}"/>
              </a:ext>
            </a:extLst>
          </p:cNvPr>
          <p:cNvSpPr/>
          <p:nvPr/>
        </p:nvSpPr>
        <p:spPr>
          <a:xfrm>
            <a:off x="5863894" y="1813203"/>
            <a:ext cx="3164649" cy="1631216"/>
          </a:xfrm>
          <a:prstGeom prst="rect">
            <a:avLst/>
          </a:prstGeom>
        </p:spPr>
        <p:txBody>
          <a:bodyPr wrap="none">
            <a:spAutoFit/>
          </a:bodyPr>
          <a:lstStyle/>
          <a:p>
            <a:r>
              <a:rPr lang="en-US" sz="2000" dirty="0"/>
              <a:t>Delete received neighbors</a:t>
            </a:r>
          </a:p>
          <a:p>
            <a:r>
              <a:rPr lang="en-US" sz="2000" dirty="0"/>
              <a:t>If </a:t>
            </a:r>
            <a:r>
              <a:rPr lang="en-US" sz="2000" i="1" dirty="0" err="1"/>
              <a:t>v.degree</a:t>
            </a:r>
            <a:r>
              <a:rPr lang="en-US" sz="2000" i="1" dirty="0"/>
              <a:t> </a:t>
            </a:r>
            <a:r>
              <a:rPr lang="en-US" sz="2000" dirty="0"/>
              <a:t>&lt; </a:t>
            </a:r>
            <a:r>
              <a:rPr lang="en-US" sz="2000" i="1" dirty="0"/>
              <a:t>k</a:t>
            </a:r>
          </a:p>
          <a:p>
            <a:r>
              <a:rPr lang="en-US" sz="2000" dirty="0"/>
              <a:t>	delete </a:t>
            </a:r>
            <a:r>
              <a:rPr lang="en-US" sz="2000" i="1" dirty="0"/>
              <a:t>v</a:t>
            </a:r>
          </a:p>
          <a:p>
            <a:r>
              <a:rPr lang="en-US" sz="2000" dirty="0"/>
              <a:t>	send “</a:t>
            </a:r>
            <a:r>
              <a:rPr lang="en-US" sz="2000" i="1" dirty="0"/>
              <a:t>v</a:t>
            </a:r>
            <a:r>
              <a:rPr lang="en-US" sz="2000" dirty="0"/>
              <a:t>” to neighbors</a:t>
            </a:r>
          </a:p>
          <a:p>
            <a:r>
              <a:rPr lang="en-US" sz="2000" dirty="0"/>
              <a:t>Vote to halt</a:t>
            </a:r>
          </a:p>
        </p:txBody>
      </p:sp>
      <p:sp>
        <p:nvSpPr>
          <p:cNvPr id="35" name="Rectangle 34">
            <a:extLst>
              <a:ext uri="{FF2B5EF4-FFF2-40B4-BE49-F238E27FC236}">
                <a16:creationId xmlns:a16="http://schemas.microsoft.com/office/drawing/2014/main" id="{E54B31D6-78C5-DA46-A8D7-500E9B1F98C6}"/>
              </a:ext>
            </a:extLst>
          </p:cNvPr>
          <p:cNvSpPr/>
          <p:nvPr/>
        </p:nvSpPr>
        <p:spPr>
          <a:xfrm>
            <a:off x="3724066" y="1764073"/>
            <a:ext cx="821059" cy="461665"/>
          </a:xfrm>
          <a:prstGeom prst="rect">
            <a:avLst/>
          </a:prstGeom>
        </p:spPr>
        <p:txBody>
          <a:bodyPr wrap="none">
            <a:spAutoFit/>
          </a:bodyPr>
          <a:lstStyle/>
          <a:p>
            <a:pPr algn="ctr"/>
            <a:r>
              <a:rPr lang="en-US" b="1" i="1" dirty="0">
                <a:solidFill>
                  <a:schemeClr val="accent6"/>
                </a:solidFill>
                <a:latin typeface="Times New Roman" charset="0"/>
                <a:cs typeface="Times New Roman" charset="0"/>
              </a:rPr>
              <a:t>k</a:t>
            </a:r>
            <a:r>
              <a:rPr lang="en-US" b="1" dirty="0">
                <a:solidFill>
                  <a:schemeClr val="accent6"/>
                </a:solidFill>
                <a:latin typeface="Times New Roman" charset="0"/>
                <a:cs typeface="Times New Roman" charset="0"/>
              </a:rPr>
              <a:t> = 3</a:t>
            </a:r>
          </a:p>
        </p:txBody>
      </p:sp>
    </p:spTree>
    <p:extLst>
      <p:ext uri="{BB962C8B-B14F-4D97-AF65-F5344CB8AC3E}">
        <p14:creationId xmlns:p14="http://schemas.microsoft.com/office/powerpoint/2010/main" val="166962995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接连接符 7">
            <a:extLst>
              <a:ext uri="{FF2B5EF4-FFF2-40B4-BE49-F238E27FC236}">
                <a16:creationId xmlns:a16="http://schemas.microsoft.com/office/drawing/2014/main" id="{A1702017-62C7-914D-9D4C-A108ED97B07A}"/>
              </a:ext>
            </a:extLst>
          </p:cNvPr>
          <p:cNvCxnSpPr>
            <a:cxnSpLocks/>
          </p:cNvCxnSpPr>
          <p:nvPr/>
        </p:nvCxnSpPr>
        <p:spPr>
          <a:xfrm flipH="1" flipV="1">
            <a:off x="6171692" y="3736942"/>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直接连接符 7">
            <a:extLst>
              <a:ext uri="{FF2B5EF4-FFF2-40B4-BE49-F238E27FC236}">
                <a16:creationId xmlns:a16="http://schemas.microsoft.com/office/drawing/2014/main" id="{39EF5282-8B50-0E41-AB45-9B08DC98AAC7}"/>
              </a:ext>
            </a:extLst>
          </p:cNvPr>
          <p:cNvCxnSpPr>
            <a:cxnSpLocks/>
          </p:cNvCxnSpPr>
          <p:nvPr/>
        </p:nvCxnSpPr>
        <p:spPr>
          <a:xfrm flipH="1" flipV="1">
            <a:off x="5379604" y="4397544"/>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直接连接符 7">
            <a:extLst>
              <a:ext uri="{FF2B5EF4-FFF2-40B4-BE49-F238E27FC236}">
                <a16:creationId xmlns:a16="http://schemas.microsoft.com/office/drawing/2014/main" id="{CAA021A4-661B-A34F-AF25-13B9BB064ECA}"/>
              </a:ext>
            </a:extLst>
          </p:cNvPr>
          <p:cNvCxnSpPr>
            <a:cxnSpLocks/>
          </p:cNvCxnSpPr>
          <p:nvPr/>
        </p:nvCxnSpPr>
        <p:spPr>
          <a:xfrm flipH="1" flipV="1">
            <a:off x="5406998" y="4397544"/>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直接连接符 7">
            <a:extLst>
              <a:ext uri="{FF2B5EF4-FFF2-40B4-BE49-F238E27FC236}">
                <a16:creationId xmlns:a16="http://schemas.microsoft.com/office/drawing/2014/main" id="{EC796ECC-C9DF-F141-A863-D2352A4318B8}"/>
              </a:ext>
            </a:extLst>
          </p:cNvPr>
          <p:cNvCxnSpPr>
            <a:cxnSpLocks/>
          </p:cNvCxnSpPr>
          <p:nvPr/>
        </p:nvCxnSpPr>
        <p:spPr>
          <a:xfrm flipH="1">
            <a:off x="5995818" y="3738003"/>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直接连接符 7">
            <a:extLst>
              <a:ext uri="{FF2B5EF4-FFF2-40B4-BE49-F238E27FC236}">
                <a16:creationId xmlns:a16="http://schemas.microsoft.com/office/drawing/2014/main" id="{ACD27BD8-4C79-5841-988D-D4AF7CAEA5B6}"/>
              </a:ext>
            </a:extLst>
          </p:cNvPr>
          <p:cNvCxnSpPr>
            <a:cxnSpLocks/>
          </p:cNvCxnSpPr>
          <p:nvPr/>
        </p:nvCxnSpPr>
        <p:spPr>
          <a:xfrm flipH="1">
            <a:off x="5987618" y="4450769"/>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直接连接符 7">
            <a:extLst>
              <a:ext uri="{FF2B5EF4-FFF2-40B4-BE49-F238E27FC236}">
                <a16:creationId xmlns:a16="http://schemas.microsoft.com/office/drawing/2014/main" id="{5826662B-8EE9-9C48-AFEB-8041DD8708B3}"/>
              </a:ext>
            </a:extLst>
          </p:cNvPr>
          <p:cNvCxnSpPr>
            <a:cxnSpLocks/>
          </p:cNvCxnSpPr>
          <p:nvPr/>
        </p:nvCxnSpPr>
        <p:spPr>
          <a:xfrm flipH="1">
            <a:off x="5379604" y="3729976"/>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直接连接符 7">
            <a:extLst>
              <a:ext uri="{FF2B5EF4-FFF2-40B4-BE49-F238E27FC236}">
                <a16:creationId xmlns:a16="http://schemas.microsoft.com/office/drawing/2014/main" id="{6111DCD3-9628-B14A-A979-47087C21C2EB}"/>
              </a:ext>
            </a:extLst>
          </p:cNvPr>
          <p:cNvCxnSpPr>
            <a:cxnSpLocks/>
          </p:cNvCxnSpPr>
          <p:nvPr/>
        </p:nvCxnSpPr>
        <p:spPr>
          <a:xfrm flipH="1" flipV="1">
            <a:off x="2735796" y="4467331"/>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直接连接符 7">
            <a:extLst>
              <a:ext uri="{FF2B5EF4-FFF2-40B4-BE49-F238E27FC236}">
                <a16:creationId xmlns:a16="http://schemas.microsoft.com/office/drawing/2014/main" id="{5A1BFB2B-2793-FC4A-AB0B-24DD1D7ED000}"/>
              </a:ext>
            </a:extLst>
          </p:cNvPr>
          <p:cNvCxnSpPr>
            <a:cxnSpLocks/>
          </p:cNvCxnSpPr>
          <p:nvPr/>
        </p:nvCxnSpPr>
        <p:spPr>
          <a:xfrm flipH="1" flipV="1">
            <a:off x="1943708" y="5127933"/>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直接连接符 7">
            <a:extLst>
              <a:ext uri="{FF2B5EF4-FFF2-40B4-BE49-F238E27FC236}">
                <a16:creationId xmlns:a16="http://schemas.microsoft.com/office/drawing/2014/main" id="{42B3745C-1C51-B644-9D17-B1D98814714B}"/>
              </a:ext>
            </a:extLst>
          </p:cNvPr>
          <p:cNvCxnSpPr>
            <a:cxnSpLocks/>
          </p:cNvCxnSpPr>
          <p:nvPr/>
        </p:nvCxnSpPr>
        <p:spPr>
          <a:xfrm flipH="1" flipV="1">
            <a:off x="1971102" y="5127933"/>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直接连接符 7">
            <a:extLst>
              <a:ext uri="{FF2B5EF4-FFF2-40B4-BE49-F238E27FC236}">
                <a16:creationId xmlns:a16="http://schemas.microsoft.com/office/drawing/2014/main" id="{9AF3059D-2323-6646-87F6-FB7CADE96AEE}"/>
              </a:ext>
            </a:extLst>
          </p:cNvPr>
          <p:cNvCxnSpPr>
            <a:cxnSpLocks/>
          </p:cNvCxnSpPr>
          <p:nvPr/>
        </p:nvCxnSpPr>
        <p:spPr>
          <a:xfrm flipH="1">
            <a:off x="2559922" y="4468392"/>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直接连接符 7">
            <a:extLst>
              <a:ext uri="{FF2B5EF4-FFF2-40B4-BE49-F238E27FC236}">
                <a16:creationId xmlns:a16="http://schemas.microsoft.com/office/drawing/2014/main" id="{01F8F11C-44A6-F542-80F6-F020F08B17EE}"/>
              </a:ext>
            </a:extLst>
          </p:cNvPr>
          <p:cNvCxnSpPr>
            <a:cxnSpLocks/>
          </p:cNvCxnSpPr>
          <p:nvPr/>
        </p:nvCxnSpPr>
        <p:spPr>
          <a:xfrm flipH="1">
            <a:off x="2551722" y="5181158"/>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直接连接符 7">
            <a:extLst>
              <a:ext uri="{FF2B5EF4-FFF2-40B4-BE49-F238E27FC236}">
                <a16:creationId xmlns:a16="http://schemas.microsoft.com/office/drawing/2014/main" id="{53A9F29E-BD0A-CA41-B186-A55A5069F4F7}"/>
              </a:ext>
            </a:extLst>
          </p:cNvPr>
          <p:cNvCxnSpPr>
            <a:cxnSpLocks/>
          </p:cNvCxnSpPr>
          <p:nvPr/>
        </p:nvCxnSpPr>
        <p:spPr>
          <a:xfrm flipH="1">
            <a:off x="1943708" y="4460365"/>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Google’s Pregel</a:t>
            </a:r>
          </a:p>
        </p:txBody>
      </p:sp>
      <p:sp>
        <p:nvSpPr>
          <p:cNvPr id="3" name="Content Placeholder 2"/>
          <p:cNvSpPr>
            <a:spLocks noGrp="1"/>
          </p:cNvSpPr>
          <p:nvPr>
            <p:ph idx="1"/>
          </p:nvPr>
        </p:nvSpPr>
        <p:spPr>
          <a:xfrm>
            <a:off x="457200" y="1951038"/>
            <a:ext cx="8229600" cy="4221162"/>
          </a:xfrm>
        </p:spPr>
        <p:txBody>
          <a:bodyPr/>
          <a:lstStyle/>
          <a:p>
            <a:r>
              <a:rPr lang="en-US" b="1" dirty="0"/>
              <a:t>Computing </a:t>
            </a:r>
            <a:r>
              <a:rPr lang="en-US" b="1" i="1" dirty="0"/>
              <a:t>k</a:t>
            </a:r>
            <a:r>
              <a:rPr lang="en-US" b="1" dirty="0"/>
              <a:t>-</a:t>
            </a:r>
            <a:r>
              <a:rPr lang="en-US" altLang="zh-CN" b="1" dirty="0"/>
              <a:t>C</a:t>
            </a:r>
            <a:r>
              <a:rPr lang="en-US" b="1" dirty="0"/>
              <a:t>ore</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31</a:t>
            </a:fld>
            <a:endParaRPr lang="en-US" sz="2000" dirty="0">
              <a:solidFill>
                <a:schemeClr val="tx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C7CC8F90-7F94-A14F-93B0-F4F418B22B4A}"/>
              </a:ext>
            </a:extLst>
          </p:cNvPr>
          <p:cNvSpPr/>
          <p:nvPr/>
        </p:nvSpPr>
        <p:spPr>
          <a:xfrm>
            <a:off x="2987824" y="2737635"/>
            <a:ext cx="2911374" cy="461665"/>
          </a:xfrm>
          <a:prstGeom prst="rect">
            <a:avLst/>
          </a:prstGeom>
        </p:spPr>
        <p:txBody>
          <a:bodyPr wrap="none">
            <a:spAutoFit/>
          </a:bodyPr>
          <a:lstStyle/>
          <a:p>
            <a:r>
              <a:rPr lang="en-US" altLang="zh-CN" b="1" i="1" dirty="0" err="1">
                <a:solidFill>
                  <a:srgbClr val="0070C0"/>
                </a:solidFill>
                <a:latin typeface="Times New Roman" charset="0"/>
                <a:ea typeface="Times New Roman" charset="0"/>
                <a:cs typeface="Times New Roman" charset="0"/>
              </a:rPr>
              <a:t>v</a:t>
            </a:r>
            <a:r>
              <a:rPr lang="en-US" altLang="zh-CN" b="1" dirty="0" err="1">
                <a:solidFill>
                  <a:srgbClr val="0070C0"/>
                </a:solidFill>
                <a:latin typeface="Times New Roman" charset="0"/>
                <a:ea typeface="Times New Roman" charset="0"/>
                <a:cs typeface="Times New Roman" charset="0"/>
              </a:rPr>
              <a:t>.compute</a:t>
            </a:r>
            <a:r>
              <a:rPr lang="en-US" altLang="zh-CN" b="1" dirty="0">
                <a:solidFill>
                  <a:srgbClr val="0070C0"/>
                </a:solidFill>
                <a:latin typeface="Times New Roman" charset="0"/>
                <a:ea typeface="Times New Roman" charset="0"/>
                <a:cs typeface="Times New Roman" charset="0"/>
              </a:rPr>
              <a:t>(</a:t>
            </a:r>
            <a:r>
              <a:rPr lang="en-US" altLang="zh-CN" b="1" i="1" dirty="0">
                <a:solidFill>
                  <a:srgbClr val="0070C0"/>
                </a:solidFill>
                <a:latin typeface="Times New Roman" charset="0"/>
                <a:ea typeface="Times New Roman" charset="0"/>
                <a:cs typeface="Times New Roman" charset="0"/>
              </a:rPr>
              <a:t>messages</a:t>
            </a:r>
            <a:r>
              <a:rPr lang="en-US" altLang="zh-CN" b="1" dirty="0">
                <a:solidFill>
                  <a:srgbClr val="0070C0"/>
                </a:solidFill>
                <a:latin typeface="Times New Roman" charset="0"/>
                <a:ea typeface="Times New Roman" charset="0"/>
                <a:cs typeface="Times New Roman" charset="0"/>
              </a:rPr>
              <a:t>)</a:t>
            </a:r>
            <a:endParaRPr lang="en-US" dirty="0"/>
          </a:p>
        </p:txBody>
      </p:sp>
      <p:sp>
        <p:nvSpPr>
          <p:cNvPr id="4" name="Oval 3">
            <a:extLst>
              <a:ext uri="{FF2B5EF4-FFF2-40B4-BE49-F238E27FC236}">
                <a16:creationId xmlns:a16="http://schemas.microsoft.com/office/drawing/2014/main" id="{0857EA7C-C7DB-B640-9338-A67015BBDE78}"/>
              </a:ext>
            </a:extLst>
          </p:cNvPr>
          <p:cNvSpPr/>
          <p:nvPr/>
        </p:nvSpPr>
        <p:spPr>
          <a:xfrm>
            <a:off x="2375756" y="564849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Oval 40">
            <a:extLst>
              <a:ext uri="{FF2B5EF4-FFF2-40B4-BE49-F238E27FC236}">
                <a16:creationId xmlns:a16="http://schemas.microsoft.com/office/drawing/2014/main" id="{2BEE8C67-CC7A-BC43-9646-911DDFE5AEEC}"/>
              </a:ext>
            </a:extLst>
          </p:cNvPr>
          <p:cNvSpPr/>
          <p:nvPr/>
        </p:nvSpPr>
        <p:spPr>
          <a:xfrm>
            <a:off x="3167844" y="500042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Oval 42">
            <a:extLst>
              <a:ext uri="{FF2B5EF4-FFF2-40B4-BE49-F238E27FC236}">
                <a16:creationId xmlns:a16="http://schemas.microsoft.com/office/drawing/2014/main" id="{8320F017-1FC0-1E40-89DE-4EA8B0E5908E}"/>
              </a:ext>
            </a:extLst>
          </p:cNvPr>
          <p:cNvSpPr/>
          <p:nvPr/>
        </p:nvSpPr>
        <p:spPr>
          <a:xfrm>
            <a:off x="1763688" y="492841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Oval 43">
            <a:extLst>
              <a:ext uri="{FF2B5EF4-FFF2-40B4-BE49-F238E27FC236}">
                <a16:creationId xmlns:a16="http://schemas.microsoft.com/office/drawing/2014/main" id="{3E5DFD50-802D-1A40-A2D6-91FC966AAE9C}"/>
              </a:ext>
            </a:extLst>
          </p:cNvPr>
          <p:cNvSpPr/>
          <p:nvPr/>
        </p:nvSpPr>
        <p:spPr>
          <a:xfrm>
            <a:off x="2555776" y="428034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Oval 60">
            <a:extLst>
              <a:ext uri="{FF2B5EF4-FFF2-40B4-BE49-F238E27FC236}">
                <a16:creationId xmlns:a16="http://schemas.microsoft.com/office/drawing/2014/main" id="{15E2FD71-F085-4E48-8743-D016482E6E85}"/>
              </a:ext>
            </a:extLst>
          </p:cNvPr>
          <p:cNvSpPr/>
          <p:nvPr/>
        </p:nvSpPr>
        <p:spPr>
          <a:xfrm>
            <a:off x="5811652" y="493644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Oval 61">
            <a:extLst>
              <a:ext uri="{FF2B5EF4-FFF2-40B4-BE49-F238E27FC236}">
                <a16:creationId xmlns:a16="http://schemas.microsoft.com/office/drawing/2014/main" id="{FF681330-6512-0343-B6E0-F0F2EA1A8E1F}"/>
              </a:ext>
            </a:extLst>
          </p:cNvPr>
          <p:cNvSpPr/>
          <p:nvPr/>
        </p:nvSpPr>
        <p:spPr>
          <a:xfrm>
            <a:off x="6603740" y="428837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Oval 62">
            <a:extLst>
              <a:ext uri="{FF2B5EF4-FFF2-40B4-BE49-F238E27FC236}">
                <a16:creationId xmlns:a16="http://schemas.microsoft.com/office/drawing/2014/main" id="{9D064A93-8B1B-5E40-9C27-A727A6175116}"/>
              </a:ext>
            </a:extLst>
          </p:cNvPr>
          <p:cNvSpPr/>
          <p:nvPr/>
        </p:nvSpPr>
        <p:spPr>
          <a:xfrm>
            <a:off x="5199584" y="421636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Oval 63">
            <a:extLst>
              <a:ext uri="{FF2B5EF4-FFF2-40B4-BE49-F238E27FC236}">
                <a16:creationId xmlns:a16="http://schemas.microsoft.com/office/drawing/2014/main" id="{C175F832-B67A-2F44-BE10-EDCAD2D69F77}"/>
              </a:ext>
            </a:extLst>
          </p:cNvPr>
          <p:cNvSpPr/>
          <p:nvPr/>
        </p:nvSpPr>
        <p:spPr>
          <a:xfrm>
            <a:off x="5991672" y="356829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Rectangle 59">
            <a:extLst>
              <a:ext uri="{FF2B5EF4-FFF2-40B4-BE49-F238E27FC236}">
                <a16:creationId xmlns:a16="http://schemas.microsoft.com/office/drawing/2014/main" id="{CB2EBCFF-908C-9442-B6FF-DE3256C6A564}"/>
              </a:ext>
            </a:extLst>
          </p:cNvPr>
          <p:cNvSpPr/>
          <p:nvPr/>
        </p:nvSpPr>
        <p:spPr>
          <a:xfrm>
            <a:off x="5863894" y="1813203"/>
            <a:ext cx="3164649" cy="1631216"/>
          </a:xfrm>
          <a:prstGeom prst="rect">
            <a:avLst/>
          </a:prstGeom>
        </p:spPr>
        <p:txBody>
          <a:bodyPr wrap="none">
            <a:spAutoFit/>
          </a:bodyPr>
          <a:lstStyle/>
          <a:p>
            <a:r>
              <a:rPr lang="en-US" sz="2000" dirty="0"/>
              <a:t>Delete received neighbors</a:t>
            </a:r>
          </a:p>
          <a:p>
            <a:r>
              <a:rPr lang="en-US" sz="2000" dirty="0"/>
              <a:t>If </a:t>
            </a:r>
            <a:r>
              <a:rPr lang="en-US" sz="2000" i="1" dirty="0" err="1"/>
              <a:t>v.degree</a:t>
            </a:r>
            <a:r>
              <a:rPr lang="en-US" sz="2000" i="1" dirty="0"/>
              <a:t> </a:t>
            </a:r>
            <a:r>
              <a:rPr lang="en-US" sz="2000" dirty="0"/>
              <a:t>&lt; </a:t>
            </a:r>
            <a:r>
              <a:rPr lang="en-US" sz="2000" i="1" dirty="0"/>
              <a:t>k</a:t>
            </a:r>
          </a:p>
          <a:p>
            <a:r>
              <a:rPr lang="en-US" sz="2000" dirty="0"/>
              <a:t>	delete </a:t>
            </a:r>
            <a:r>
              <a:rPr lang="en-US" sz="2000" i="1" dirty="0"/>
              <a:t>v</a:t>
            </a:r>
          </a:p>
          <a:p>
            <a:r>
              <a:rPr lang="en-US" sz="2000" dirty="0"/>
              <a:t>	send “</a:t>
            </a:r>
            <a:r>
              <a:rPr lang="en-US" sz="2000" i="1" dirty="0"/>
              <a:t>v</a:t>
            </a:r>
            <a:r>
              <a:rPr lang="en-US" sz="2000" dirty="0"/>
              <a:t>” to neighbors</a:t>
            </a:r>
          </a:p>
          <a:p>
            <a:r>
              <a:rPr lang="en-US" sz="2000" dirty="0"/>
              <a:t>Vote to halt</a:t>
            </a:r>
          </a:p>
        </p:txBody>
      </p:sp>
      <p:sp>
        <p:nvSpPr>
          <p:cNvPr id="30" name="Rectangle 29">
            <a:extLst>
              <a:ext uri="{FF2B5EF4-FFF2-40B4-BE49-F238E27FC236}">
                <a16:creationId xmlns:a16="http://schemas.microsoft.com/office/drawing/2014/main" id="{77263590-CAAD-EA4B-80AD-61E3F02102CA}"/>
              </a:ext>
            </a:extLst>
          </p:cNvPr>
          <p:cNvSpPr/>
          <p:nvPr/>
        </p:nvSpPr>
        <p:spPr>
          <a:xfrm>
            <a:off x="3724066" y="1764073"/>
            <a:ext cx="821059" cy="461665"/>
          </a:xfrm>
          <a:prstGeom prst="rect">
            <a:avLst/>
          </a:prstGeom>
        </p:spPr>
        <p:txBody>
          <a:bodyPr wrap="none">
            <a:spAutoFit/>
          </a:bodyPr>
          <a:lstStyle/>
          <a:p>
            <a:pPr algn="ctr"/>
            <a:r>
              <a:rPr lang="en-US" b="1" i="1" dirty="0">
                <a:solidFill>
                  <a:schemeClr val="accent6"/>
                </a:solidFill>
                <a:latin typeface="Times New Roman" charset="0"/>
                <a:cs typeface="Times New Roman" charset="0"/>
              </a:rPr>
              <a:t>k</a:t>
            </a:r>
            <a:r>
              <a:rPr lang="en-US" b="1" dirty="0">
                <a:solidFill>
                  <a:schemeClr val="accent6"/>
                </a:solidFill>
                <a:latin typeface="Times New Roman" charset="0"/>
                <a:cs typeface="Times New Roman" charset="0"/>
              </a:rPr>
              <a:t> = 3</a:t>
            </a:r>
          </a:p>
        </p:txBody>
      </p:sp>
    </p:spTree>
    <p:extLst>
      <p:ext uri="{BB962C8B-B14F-4D97-AF65-F5344CB8AC3E}">
        <p14:creationId xmlns:p14="http://schemas.microsoft.com/office/powerpoint/2010/main" val="18723411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1" name="直接连接符 7">
            <a:extLst>
              <a:ext uri="{FF2B5EF4-FFF2-40B4-BE49-F238E27FC236}">
                <a16:creationId xmlns:a16="http://schemas.microsoft.com/office/drawing/2014/main" id="{801D2153-7509-0C45-A50D-7D715DA8B935}"/>
              </a:ext>
            </a:extLst>
          </p:cNvPr>
          <p:cNvCxnSpPr>
            <a:cxnSpLocks/>
          </p:cNvCxnSpPr>
          <p:nvPr/>
        </p:nvCxnSpPr>
        <p:spPr>
          <a:xfrm flipH="1">
            <a:off x="6751145" y="3813685"/>
            <a:ext cx="483691" cy="688166"/>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直接连接符 7">
            <a:extLst>
              <a:ext uri="{FF2B5EF4-FFF2-40B4-BE49-F238E27FC236}">
                <a16:creationId xmlns:a16="http://schemas.microsoft.com/office/drawing/2014/main" id="{81B08E01-A1DA-9744-9A05-DD8946CDE30E}"/>
              </a:ext>
            </a:extLst>
          </p:cNvPr>
          <p:cNvCxnSpPr>
            <a:cxnSpLocks/>
          </p:cNvCxnSpPr>
          <p:nvPr/>
        </p:nvCxnSpPr>
        <p:spPr>
          <a:xfrm>
            <a:off x="7267898" y="3781009"/>
            <a:ext cx="387454" cy="1147408"/>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6" name="直接连接符 7">
            <a:extLst>
              <a:ext uri="{FF2B5EF4-FFF2-40B4-BE49-F238E27FC236}">
                <a16:creationId xmlns:a16="http://schemas.microsoft.com/office/drawing/2014/main" id="{DA08411A-CD24-7141-AEFF-8642E849F30C}"/>
              </a:ext>
            </a:extLst>
          </p:cNvPr>
          <p:cNvCxnSpPr>
            <a:cxnSpLocks/>
          </p:cNvCxnSpPr>
          <p:nvPr/>
        </p:nvCxnSpPr>
        <p:spPr>
          <a:xfrm>
            <a:off x="6786584" y="4467331"/>
            <a:ext cx="889349" cy="459986"/>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8" name="直接连接符 7">
            <a:extLst>
              <a:ext uri="{FF2B5EF4-FFF2-40B4-BE49-F238E27FC236}">
                <a16:creationId xmlns:a16="http://schemas.microsoft.com/office/drawing/2014/main" id="{4D6A1382-FCAE-9F44-B125-BA8A791C75C2}"/>
              </a:ext>
            </a:extLst>
          </p:cNvPr>
          <p:cNvCxnSpPr>
            <a:cxnSpLocks/>
          </p:cNvCxnSpPr>
          <p:nvPr/>
        </p:nvCxnSpPr>
        <p:spPr>
          <a:xfrm flipH="1">
            <a:off x="6702010" y="4467331"/>
            <a:ext cx="81751" cy="108658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直接连接符 7">
            <a:extLst>
              <a:ext uri="{FF2B5EF4-FFF2-40B4-BE49-F238E27FC236}">
                <a16:creationId xmlns:a16="http://schemas.microsoft.com/office/drawing/2014/main" id="{89377B29-95CA-2647-9676-9E9EC451ADFD}"/>
              </a:ext>
            </a:extLst>
          </p:cNvPr>
          <p:cNvCxnSpPr>
            <a:cxnSpLocks/>
          </p:cNvCxnSpPr>
          <p:nvPr/>
        </p:nvCxnSpPr>
        <p:spPr>
          <a:xfrm>
            <a:off x="6692601" y="5553920"/>
            <a:ext cx="625053" cy="58946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3" name="直接连接符 7">
            <a:extLst>
              <a:ext uri="{FF2B5EF4-FFF2-40B4-BE49-F238E27FC236}">
                <a16:creationId xmlns:a16="http://schemas.microsoft.com/office/drawing/2014/main" id="{6322CBFD-AA85-3445-A2F9-5E67E765A520}"/>
              </a:ext>
            </a:extLst>
          </p:cNvPr>
          <p:cNvCxnSpPr>
            <a:cxnSpLocks/>
          </p:cNvCxnSpPr>
          <p:nvPr/>
        </p:nvCxnSpPr>
        <p:spPr>
          <a:xfrm>
            <a:off x="5989857" y="5127933"/>
            <a:ext cx="732721" cy="41498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1" name="直接连接符 7">
            <a:extLst>
              <a:ext uri="{FF2B5EF4-FFF2-40B4-BE49-F238E27FC236}">
                <a16:creationId xmlns:a16="http://schemas.microsoft.com/office/drawing/2014/main" id="{ACCD8D56-A779-4E40-B56D-71691D3F97A3}"/>
              </a:ext>
            </a:extLst>
          </p:cNvPr>
          <p:cNvCxnSpPr>
            <a:cxnSpLocks/>
          </p:cNvCxnSpPr>
          <p:nvPr/>
        </p:nvCxnSpPr>
        <p:spPr>
          <a:xfrm flipH="1">
            <a:off x="5687711" y="5131675"/>
            <a:ext cx="297351" cy="102173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8" name="直接连接符 7">
            <a:extLst>
              <a:ext uri="{FF2B5EF4-FFF2-40B4-BE49-F238E27FC236}">
                <a16:creationId xmlns:a16="http://schemas.microsoft.com/office/drawing/2014/main" id="{6DA95673-B019-ED4A-850E-36F9ABD1C977}"/>
              </a:ext>
            </a:extLst>
          </p:cNvPr>
          <p:cNvCxnSpPr>
            <a:cxnSpLocks/>
          </p:cNvCxnSpPr>
          <p:nvPr/>
        </p:nvCxnSpPr>
        <p:spPr>
          <a:xfrm flipH="1" flipV="1">
            <a:off x="4954421" y="3958557"/>
            <a:ext cx="421037" cy="45261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6" name="直接连接符 7">
            <a:extLst>
              <a:ext uri="{FF2B5EF4-FFF2-40B4-BE49-F238E27FC236}">
                <a16:creationId xmlns:a16="http://schemas.microsoft.com/office/drawing/2014/main" id="{5339EC86-E04E-8A41-8917-BE83425BE855}"/>
              </a:ext>
            </a:extLst>
          </p:cNvPr>
          <p:cNvCxnSpPr>
            <a:cxnSpLocks/>
          </p:cNvCxnSpPr>
          <p:nvPr/>
        </p:nvCxnSpPr>
        <p:spPr>
          <a:xfrm flipH="1">
            <a:off x="4811273" y="4412535"/>
            <a:ext cx="572477" cy="483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4" name="直接连接符 7">
            <a:extLst>
              <a:ext uri="{FF2B5EF4-FFF2-40B4-BE49-F238E27FC236}">
                <a16:creationId xmlns:a16="http://schemas.microsoft.com/office/drawing/2014/main" id="{74BCA783-DFFE-B441-B57D-1C3C4DA27EDB}"/>
              </a:ext>
            </a:extLst>
          </p:cNvPr>
          <p:cNvCxnSpPr>
            <a:cxnSpLocks/>
          </p:cNvCxnSpPr>
          <p:nvPr/>
        </p:nvCxnSpPr>
        <p:spPr>
          <a:xfrm>
            <a:off x="3799457" y="4526922"/>
            <a:ext cx="1081263" cy="40149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1" name="直接连接符 7">
            <a:extLst>
              <a:ext uri="{FF2B5EF4-FFF2-40B4-BE49-F238E27FC236}">
                <a16:creationId xmlns:a16="http://schemas.microsoft.com/office/drawing/2014/main" id="{E9328835-CD47-264B-80B4-F292ACC6DC09}"/>
              </a:ext>
            </a:extLst>
          </p:cNvPr>
          <p:cNvCxnSpPr>
            <a:cxnSpLocks/>
          </p:cNvCxnSpPr>
          <p:nvPr/>
        </p:nvCxnSpPr>
        <p:spPr>
          <a:xfrm>
            <a:off x="3368335" y="5154545"/>
            <a:ext cx="865616" cy="44689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直接连接符 7">
            <a:extLst>
              <a:ext uri="{FF2B5EF4-FFF2-40B4-BE49-F238E27FC236}">
                <a16:creationId xmlns:a16="http://schemas.microsoft.com/office/drawing/2014/main" id="{5CA81687-D288-854F-A7FC-34B64D0C6F51}"/>
              </a:ext>
            </a:extLst>
          </p:cNvPr>
          <p:cNvCxnSpPr>
            <a:cxnSpLocks/>
          </p:cNvCxnSpPr>
          <p:nvPr/>
        </p:nvCxnSpPr>
        <p:spPr>
          <a:xfrm flipH="1">
            <a:off x="3216067" y="5180445"/>
            <a:ext cx="140089" cy="92004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直接连接符 7">
            <a:extLst>
              <a:ext uri="{FF2B5EF4-FFF2-40B4-BE49-F238E27FC236}">
                <a16:creationId xmlns:a16="http://schemas.microsoft.com/office/drawing/2014/main" id="{606EF886-269D-634E-9BB1-3A2634AB9954}"/>
              </a:ext>
            </a:extLst>
          </p:cNvPr>
          <p:cNvCxnSpPr>
            <a:cxnSpLocks/>
          </p:cNvCxnSpPr>
          <p:nvPr/>
        </p:nvCxnSpPr>
        <p:spPr>
          <a:xfrm flipH="1">
            <a:off x="3232523" y="5648497"/>
            <a:ext cx="983086" cy="50491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直接连接符 7">
            <a:extLst>
              <a:ext uri="{FF2B5EF4-FFF2-40B4-BE49-F238E27FC236}">
                <a16:creationId xmlns:a16="http://schemas.microsoft.com/office/drawing/2014/main" id="{4D774B1C-DA65-F541-AA98-A2F2B35E277E}"/>
              </a:ext>
            </a:extLst>
          </p:cNvPr>
          <p:cNvCxnSpPr>
            <a:cxnSpLocks/>
          </p:cNvCxnSpPr>
          <p:nvPr/>
        </p:nvCxnSpPr>
        <p:spPr>
          <a:xfrm flipV="1">
            <a:off x="3356156" y="4520192"/>
            <a:ext cx="458700" cy="66025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0" name="直接连接符 7">
            <a:extLst>
              <a:ext uri="{FF2B5EF4-FFF2-40B4-BE49-F238E27FC236}">
                <a16:creationId xmlns:a16="http://schemas.microsoft.com/office/drawing/2014/main" id="{0526D82F-93B9-1149-B220-6B682FB173E9}"/>
              </a:ext>
            </a:extLst>
          </p:cNvPr>
          <p:cNvCxnSpPr>
            <a:cxnSpLocks/>
          </p:cNvCxnSpPr>
          <p:nvPr/>
        </p:nvCxnSpPr>
        <p:spPr>
          <a:xfrm>
            <a:off x="2731650" y="4455830"/>
            <a:ext cx="1101901" cy="4807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直接连接符 7">
            <a:extLst>
              <a:ext uri="{FF2B5EF4-FFF2-40B4-BE49-F238E27FC236}">
                <a16:creationId xmlns:a16="http://schemas.microsoft.com/office/drawing/2014/main" id="{C1F30AAA-2229-3E43-A60E-49C0B4DEF505}"/>
              </a:ext>
            </a:extLst>
          </p:cNvPr>
          <p:cNvCxnSpPr>
            <a:cxnSpLocks/>
          </p:cNvCxnSpPr>
          <p:nvPr/>
        </p:nvCxnSpPr>
        <p:spPr>
          <a:xfrm flipH="1">
            <a:off x="1395374" y="5116464"/>
            <a:ext cx="540638" cy="51050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直接连接符 7">
            <a:extLst>
              <a:ext uri="{FF2B5EF4-FFF2-40B4-BE49-F238E27FC236}">
                <a16:creationId xmlns:a16="http://schemas.microsoft.com/office/drawing/2014/main" id="{A429AD8C-BFEC-2744-9DA1-A1E7FCB34E6F}"/>
              </a:ext>
            </a:extLst>
          </p:cNvPr>
          <p:cNvCxnSpPr>
            <a:cxnSpLocks/>
          </p:cNvCxnSpPr>
          <p:nvPr/>
        </p:nvCxnSpPr>
        <p:spPr>
          <a:xfrm flipH="1" flipV="1">
            <a:off x="2723450" y="3729976"/>
            <a:ext cx="12104" cy="72079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直接连接符 7">
            <a:extLst>
              <a:ext uri="{FF2B5EF4-FFF2-40B4-BE49-F238E27FC236}">
                <a16:creationId xmlns:a16="http://schemas.microsoft.com/office/drawing/2014/main" id="{A93366EB-D7B0-0342-A9FB-FD5B3A30630C}"/>
              </a:ext>
            </a:extLst>
          </p:cNvPr>
          <p:cNvCxnSpPr>
            <a:cxnSpLocks/>
          </p:cNvCxnSpPr>
          <p:nvPr/>
        </p:nvCxnSpPr>
        <p:spPr>
          <a:xfrm flipH="1" flipV="1">
            <a:off x="1455500" y="4608630"/>
            <a:ext cx="492262" cy="51930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直接连接符 7">
            <a:extLst>
              <a:ext uri="{FF2B5EF4-FFF2-40B4-BE49-F238E27FC236}">
                <a16:creationId xmlns:a16="http://schemas.microsoft.com/office/drawing/2014/main" id="{A1702017-62C7-914D-9D4C-A108ED97B07A}"/>
              </a:ext>
            </a:extLst>
          </p:cNvPr>
          <p:cNvCxnSpPr>
            <a:cxnSpLocks/>
          </p:cNvCxnSpPr>
          <p:nvPr/>
        </p:nvCxnSpPr>
        <p:spPr>
          <a:xfrm flipH="1" flipV="1">
            <a:off x="6171692" y="3736942"/>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直接连接符 7">
            <a:extLst>
              <a:ext uri="{FF2B5EF4-FFF2-40B4-BE49-F238E27FC236}">
                <a16:creationId xmlns:a16="http://schemas.microsoft.com/office/drawing/2014/main" id="{39EF5282-8B50-0E41-AB45-9B08DC98AAC7}"/>
              </a:ext>
            </a:extLst>
          </p:cNvPr>
          <p:cNvCxnSpPr>
            <a:cxnSpLocks/>
          </p:cNvCxnSpPr>
          <p:nvPr/>
        </p:nvCxnSpPr>
        <p:spPr>
          <a:xfrm flipH="1" flipV="1">
            <a:off x="5379604" y="4397544"/>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直接连接符 7">
            <a:extLst>
              <a:ext uri="{FF2B5EF4-FFF2-40B4-BE49-F238E27FC236}">
                <a16:creationId xmlns:a16="http://schemas.microsoft.com/office/drawing/2014/main" id="{CAA021A4-661B-A34F-AF25-13B9BB064ECA}"/>
              </a:ext>
            </a:extLst>
          </p:cNvPr>
          <p:cNvCxnSpPr>
            <a:cxnSpLocks/>
          </p:cNvCxnSpPr>
          <p:nvPr/>
        </p:nvCxnSpPr>
        <p:spPr>
          <a:xfrm flipH="1" flipV="1">
            <a:off x="5406998" y="4397544"/>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直接连接符 7">
            <a:extLst>
              <a:ext uri="{FF2B5EF4-FFF2-40B4-BE49-F238E27FC236}">
                <a16:creationId xmlns:a16="http://schemas.microsoft.com/office/drawing/2014/main" id="{EC796ECC-C9DF-F141-A863-D2352A4318B8}"/>
              </a:ext>
            </a:extLst>
          </p:cNvPr>
          <p:cNvCxnSpPr>
            <a:cxnSpLocks/>
          </p:cNvCxnSpPr>
          <p:nvPr/>
        </p:nvCxnSpPr>
        <p:spPr>
          <a:xfrm flipH="1">
            <a:off x="5995818" y="3738003"/>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直接连接符 7">
            <a:extLst>
              <a:ext uri="{FF2B5EF4-FFF2-40B4-BE49-F238E27FC236}">
                <a16:creationId xmlns:a16="http://schemas.microsoft.com/office/drawing/2014/main" id="{ACD27BD8-4C79-5841-988D-D4AF7CAEA5B6}"/>
              </a:ext>
            </a:extLst>
          </p:cNvPr>
          <p:cNvCxnSpPr>
            <a:cxnSpLocks/>
          </p:cNvCxnSpPr>
          <p:nvPr/>
        </p:nvCxnSpPr>
        <p:spPr>
          <a:xfrm flipH="1">
            <a:off x="5987618" y="4450769"/>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直接连接符 7">
            <a:extLst>
              <a:ext uri="{FF2B5EF4-FFF2-40B4-BE49-F238E27FC236}">
                <a16:creationId xmlns:a16="http://schemas.microsoft.com/office/drawing/2014/main" id="{5826662B-8EE9-9C48-AFEB-8041DD8708B3}"/>
              </a:ext>
            </a:extLst>
          </p:cNvPr>
          <p:cNvCxnSpPr>
            <a:cxnSpLocks/>
          </p:cNvCxnSpPr>
          <p:nvPr/>
        </p:nvCxnSpPr>
        <p:spPr>
          <a:xfrm flipH="1">
            <a:off x="5379604" y="3729976"/>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直接连接符 7">
            <a:extLst>
              <a:ext uri="{FF2B5EF4-FFF2-40B4-BE49-F238E27FC236}">
                <a16:creationId xmlns:a16="http://schemas.microsoft.com/office/drawing/2014/main" id="{6111DCD3-9628-B14A-A979-47087C21C2EB}"/>
              </a:ext>
            </a:extLst>
          </p:cNvPr>
          <p:cNvCxnSpPr>
            <a:cxnSpLocks/>
          </p:cNvCxnSpPr>
          <p:nvPr/>
        </p:nvCxnSpPr>
        <p:spPr>
          <a:xfrm flipH="1" flipV="1">
            <a:off x="2735796" y="4467331"/>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直接连接符 7">
            <a:extLst>
              <a:ext uri="{FF2B5EF4-FFF2-40B4-BE49-F238E27FC236}">
                <a16:creationId xmlns:a16="http://schemas.microsoft.com/office/drawing/2014/main" id="{5A1BFB2B-2793-FC4A-AB0B-24DD1D7ED000}"/>
              </a:ext>
            </a:extLst>
          </p:cNvPr>
          <p:cNvCxnSpPr>
            <a:cxnSpLocks/>
          </p:cNvCxnSpPr>
          <p:nvPr/>
        </p:nvCxnSpPr>
        <p:spPr>
          <a:xfrm flipH="1" flipV="1">
            <a:off x="1943708" y="5127933"/>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直接连接符 7">
            <a:extLst>
              <a:ext uri="{FF2B5EF4-FFF2-40B4-BE49-F238E27FC236}">
                <a16:creationId xmlns:a16="http://schemas.microsoft.com/office/drawing/2014/main" id="{42B3745C-1C51-B644-9D17-B1D98814714B}"/>
              </a:ext>
            </a:extLst>
          </p:cNvPr>
          <p:cNvCxnSpPr>
            <a:cxnSpLocks/>
          </p:cNvCxnSpPr>
          <p:nvPr/>
        </p:nvCxnSpPr>
        <p:spPr>
          <a:xfrm flipH="1" flipV="1">
            <a:off x="1971102" y="5127933"/>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4" name="直接连接符 7">
            <a:extLst>
              <a:ext uri="{FF2B5EF4-FFF2-40B4-BE49-F238E27FC236}">
                <a16:creationId xmlns:a16="http://schemas.microsoft.com/office/drawing/2014/main" id="{9AF3059D-2323-6646-87F6-FB7CADE96AEE}"/>
              </a:ext>
            </a:extLst>
          </p:cNvPr>
          <p:cNvCxnSpPr>
            <a:cxnSpLocks/>
          </p:cNvCxnSpPr>
          <p:nvPr/>
        </p:nvCxnSpPr>
        <p:spPr>
          <a:xfrm flipH="1">
            <a:off x="2559922" y="4468392"/>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3" name="直接连接符 7">
            <a:extLst>
              <a:ext uri="{FF2B5EF4-FFF2-40B4-BE49-F238E27FC236}">
                <a16:creationId xmlns:a16="http://schemas.microsoft.com/office/drawing/2014/main" id="{01F8F11C-44A6-F542-80F6-F020F08B17EE}"/>
              </a:ext>
            </a:extLst>
          </p:cNvPr>
          <p:cNvCxnSpPr>
            <a:cxnSpLocks/>
          </p:cNvCxnSpPr>
          <p:nvPr/>
        </p:nvCxnSpPr>
        <p:spPr>
          <a:xfrm flipH="1">
            <a:off x="2551722" y="5181158"/>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直接连接符 7">
            <a:extLst>
              <a:ext uri="{FF2B5EF4-FFF2-40B4-BE49-F238E27FC236}">
                <a16:creationId xmlns:a16="http://schemas.microsoft.com/office/drawing/2014/main" id="{53A9F29E-BD0A-CA41-B186-A55A5069F4F7}"/>
              </a:ext>
            </a:extLst>
          </p:cNvPr>
          <p:cNvCxnSpPr>
            <a:cxnSpLocks/>
          </p:cNvCxnSpPr>
          <p:nvPr/>
        </p:nvCxnSpPr>
        <p:spPr>
          <a:xfrm flipH="1">
            <a:off x="1943708" y="4460365"/>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Google’s Pregel</a:t>
            </a:r>
          </a:p>
        </p:txBody>
      </p:sp>
      <p:sp>
        <p:nvSpPr>
          <p:cNvPr id="3" name="Content Placeholder 2"/>
          <p:cNvSpPr>
            <a:spLocks noGrp="1"/>
          </p:cNvSpPr>
          <p:nvPr>
            <p:ph idx="1"/>
          </p:nvPr>
        </p:nvSpPr>
        <p:spPr>
          <a:xfrm>
            <a:off x="457200" y="1951038"/>
            <a:ext cx="8229600" cy="4221162"/>
          </a:xfrm>
        </p:spPr>
        <p:txBody>
          <a:bodyPr/>
          <a:lstStyle/>
          <a:p>
            <a:r>
              <a:rPr lang="en-US" altLang="zh-CN" b="1" dirty="0"/>
              <a:t>C</a:t>
            </a:r>
            <a:r>
              <a:rPr lang="en-US" b="1" dirty="0"/>
              <a:t>ore</a:t>
            </a:r>
            <a:r>
              <a:rPr lang="zh-CN" altLang="en-US" b="1" dirty="0"/>
              <a:t> </a:t>
            </a:r>
            <a:r>
              <a:rPr lang="en-US" altLang="zh-CN" b="1" dirty="0"/>
              <a:t>Decomposition</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32</a:t>
            </a:fld>
            <a:endParaRPr lang="en-US" sz="2000" dirty="0">
              <a:solidFill>
                <a:schemeClr val="tx1"/>
              </a:solidFill>
              <a:latin typeface="Arial" pitchFamily="34" charset="0"/>
              <a:cs typeface="Arial" pitchFamily="34" charset="0"/>
            </a:endParaRPr>
          </a:p>
        </p:txBody>
      </p:sp>
      <p:sp>
        <p:nvSpPr>
          <p:cNvPr id="9" name="Rectangle 8">
            <a:extLst>
              <a:ext uri="{FF2B5EF4-FFF2-40B4-BE49-F238E27FC236}">
                <a16:creationId xmlns:a16="http://schemas.microsoft.com/office/drawing/2014/main" id="{C7CC8F90-7F94-A14F-93B0-F4F418B22B4A}"/>
              </a:ext>
            </a:extLst>
          </p:cNvPr>
          <p:cNvSpPr/>
          <p:nvPr/>
        </p:nvSpPr>
        <p:spPr>
          <a:xfrm>
            <a:off x="1793196" y="2519441"/>
            <a:ext cx="5445786" cy="461665"/>
          </a:xfrm>
          <a:prstGeom prst="rect">
            <a:avLst/>
          </a:prstGeom>
        </p:spPr>
        <p:txBody>
          <a:bodyPr wrap="none">
            <a:spAutoFit/>
          </a:bodyPr>
          <a:lstStyle/>
          <a:p>
            <a:r>
              <a:rPr lang="en-US" altLang="zh-CN" b="1" dirty="0">
                <a:solidFill>
                  <a:srgbClr val="0070C0"/>
                </a:solidFill>
                <a:latin typeface="Times New Roman" charset="0"/>
                <a:ea typeface="Times New Roman" charset="0"/>
                <a:cs typeface="Times New Roman" charset="0"/>
              </a:rPr>
              <a:t>Computing</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core</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number</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of</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every</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vertex</a:t>
            </a:r>
            <a:endParaRPr lang="en-US" dirty="0"/>
          </a:p>
        </p:txBody>
      </p:sp>
      <p:sp>
        <p:nvSpPr>
          <p:cNvPr id="4" name="Oval 3">
            <a:extLst>
              <a:ext uri="{FF2B5EF4-FFF2-40B4-BE49-F238E27FC236}">
                <a16:creationId xmlns:a16="http://schemas.microsoft.com/office/drawing/2014/main" id="{0857EA7C-C7DB-B640-9338-A67015BBDE78}"/>
              </a:ext>
            </a:extLst>
          </p:cNvPr>
          <p:cNvSpPr/>
          <p:nvPr/>
        </p:nvSpPr>
        <p:spPr>
          <a:xfrm>
            <a:off x="2375756" y="564849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Oval 40">
            <a:extLst>
              <a:ext uri="{FF2B5EF4-FFF2-40B4-BE49-F238E27FC236}">
                <a16:creationId xmlns:a16="http://schemas.microsoft.com/office/drawing/2014/main" id="{2BEE8C67-CC7A-BC43-9646-911DDFE5AEEC}"/>
              </a:ext>
            </a:extLst>
          </p:cNvPr>
          <p:cNvSpPr/>
          <p:nvPr/>
        </p:nvSpPr>
        <p:spPr>
          <a:xfrm>
            <a:off x="3167844" y="500042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Oval 42">
            <a:extLst>
              <a:ext uri="{FF2B5EF4-FFF2-40B4-BE49-F238E27FC236}">
                <a16:creationId xmlns:a16="http://schemas.microsoft.com/office/drawing/2014/main" id="{8320F017-1FC0-1E40-89DE-4EA8B0E5908E}"/>
              </a:ext>
            </a:extLst>
          </p:cNvPr>
          <p:cNvSpPr/>
          <p:nvPr/>
        </p:nvSpPr>
        <p:spPr>
          <a:xfrm>
            <a:off x="1763688" y="492841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Oval 43">
            <a:extLst>
              <a:ext uri="{FF2B5EF4-FFF2-40B4-BE49-F238E27FC236}">
                <a16:creationId xmlns:a16="http://schemas.microsoft.com/office/drawing/2014/main" id="{3E5DFD50-802D-1A40-A2D6-91FC966AAE9C}"/>
              </a:ext>
            </a:extLst>
          </p:cNvPr>
          <p:cNvSpPr/>
          <p:nvPr/>
        </p:nvSpPr>
        <p:spPr>
          <a:xfrm>
            <a:off x="2555776" y="428034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Oval 45">
            <a:extLst>
              <a:ext uri="{FF2B5EF4-FFF2-40B4-BE49-F238E27FC236}">
                <a16:creationId xmlns:a16="http://schemas.microsoft.com/office/drawing/2014/main" id="{12E8D245-AD0E-5940-BD71-E2CB64C06B3F}"/>
              </a:ext>
            </a:extLst>
          </p:cNvPr>
          <p:cNvSpPr/>
          <p:nvPr/>
        </p:nvSpPr>
        <p:spPr>
          <a:xfrm>
            <a:off x="1218456" y="5433909"/>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D06C4585-D3CB-C54F-92C2-8830F2807E5C}"/>
              </a:ext>
            </a:extLst>
          </p:cNvPr>
          <p:cNvSpPr/>
          <p:nvPr/>
        </p:nvSpPr>
        <p:spPr>
          <a:xfrm>
            <a:off x="1308466" y="4460365"/>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Oval 55">
            <a:extLst>
              <a:ext uri="{FF2B5EF4-FFF2-40B4-BE49-F238E27FC236}">
                <a16:creationId xmlns:a16="http://schemas.microsoft.com/office/drawing/2014/main" id="{FA7BE043-0859-C043-A030-DBA4654B86D9}"/>
              </a:ext>
            </a:extLst>
          </p:cNvPr>
          <p:cNvSpPr/>
          <p:nvPr/>
        </p:nvSpPr>
        <p:spPr>
          <a:xfrm>
            <a:off x="2551630" y="3505360"/>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Oval 56">
            <a:extLst>
              <a:ext uri="{FF2B5EF4-FFF2-40B4-BE49-F238E27FC236}">
                <a16:creationId xmlns:a16="http://schemas.microsoft.com/office/drawing/2014/main" id="{65E1EC32-B8B3-7E4E-87E4-E89F2DE6A746}"/>
              </a:ext>
            </a:extLst>
          </p:cNvPr>
          <p:cNvSpPr/>
          <p:nvPr/>
        </p:nvSpPr>
        <p:spPr>
          <a:xfrm>
            <a:off x="3623066" y="4325443"/>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Oval 57">
            <a:extLst>
              <a:ext uri="{FF2B5EF4-FFF2-40B4-BE49-F238E27FC236}">
                <a16:creationId xmlns:a16="http://schemas.microsoft.com/office/drawing/2014/main" id="{DAC8E8DE-7470-E64C-9C18-363E675A2DD7}"/>
              </a:ext>
            </a:extLst>
          </p:cNvPr>
          <p:cNvSpPr/>
          <p:nvPr/>
        </p:nvSpPr>
        <p:spPr>
          <a:xfrm>
            <a:off x="3040988" y="5949280"/>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Oval 58">
            <a:extLst>
              <a:ext uri="{FF2B5EF4-FFF2-40B4-BE49-F238E27FC236}">
                <a16:creationId xmlns:a16="http://schemas.microsoft.com/office/drawing/2014/main" id="{1A3D30C0-00C3-8842-8C69-D3083E6252B4}"/>
              </a:ext>
            </a:extLst>
          </p:cNvPr>
          <p:cNvSpPr/>
          <p:nvPr/>
        </p:nvSpPr>
        <p:spPr>
          <a:xfrm>
            <a:off x="4039436" y="5446949"/>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Oval 60">
            <a:extLst>
              <a:ext uri="{FF2B5EF4-FFF2-40B4-BE49-F238E27FC236}">
                <a16:creationId xmlns:a16="http://schemas.microsoft.com/office/drawing/2014/main" id="{15E2FD71-F085-4E48-8743-D016482E6E85}"/>
              </a:ext>
            </a:extLst>
          </p:cNvPr>
          <p:cNvSpPr/>
          <p:nvPr/>
        </p:nvSpPr>
        <p:spPr>
          <a:xfrm>
            <a:off x="5811652" y="493644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Oval 61">
            <a:extLst>
              <a:ext uri="{FF2B5EF4-FFF2-40B4-BE49-F238E27FC236}">
                <a16:creationId xmlns:a16="http://schemas.microsoft.com/office/drawing/2014/main" id="{FF681330-6512-0343-B6E0-F0F2EA1A8E1F}"/>
              </a:ext>
            </a:extLst>
          </p:cNvPr>
          <p:cNvSpPr/>
          <p:nvPr/>
        </p:nvSpPr>
        <p:spPr>
          <a:xfrm>
            <a:off x="6603740" y="428837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Oval 62">
            <a:extLst>
              <a:ext uri="{FF2B5EF4-FFF2-40B4-BE49-F238E27FC236}">
                <a16:creationId xmlns:a16="http://schemas.microsoft.com/office/drawing/2014/main" id="{9D064A93-8B1B-5E40-9C27-A727A6175116}"/>
              </a:ext>
            </a:extLst>
          </p:cNvPr>
          <p:cNvSpPr/>
          <p:nvPr/>
        </p:nvSpPr>
        <p:spPr>
          <a:xfrm>
            <a:off x="5199584" y="421636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Oval 64">
            <a:extLst>
              <a:ext uri="{FF2B5EF4-FFF2-40B4-BE49-F238E27FC236}">
                <a16:creationId xmlns:a16="http://schemas.microsoft.com/office/drawing/2014/main" id="{DAF1EA8C-335B-D248-829A-CBE9CEDE0BD1}"/>
              </a:ext>
            </a:extLst>
          </p:cNvPr>
          <p:cNvSpPr/>
          <p:nvPr/>
        </p:nvSpPr>
        <p:spPr>
          <a:xfrm>
            <a:off x="4654352" y="4721856"/>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Oval 65">
            <a:extLst>
              <a:ext uri="{FF2B5EF4-FFF2-40B4-BE49-F238E27FC236}">
                <a16:creationId xmlns:a16="http://schemas.microsoft.com/office/drawing/2014/main" id="{82E4FD29-3356-F641-BDD6-E80647286630}"/>
              </a:ext>
            </a:extLst>
          </p:cNvPr>
          <p:cNvSpPr/>
          <p:nvPr/>
        </p:nvSpPr>
        <p:spPr>
          <a:xfrm>
            <a:off x="4744362" y="3748312"/>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Oval 67">
            <a:extLst>
              <a:ext uri="{FF2B5EF4-FFF2-40B4-BE49-F238E27FC236}">
                <a16:creationId xmlns:a16="http://schemas.microsoft.com/office/drawing/2014/main" id="{A5F06B40-B822-F045-ADF6-74D0B06C55A5}"/>
              </a:ext>
            </a:extLst>
          </p:cNvPr>
          <p:cNvSpPr/>
          <p:nvPr/>
        </p:nvSpPr>
        <p:spPr>
          <a:xfrm>
            <a:off x="6532620" y="5366341"/>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Oval 68">
            <a:extLst>
              <a:ext uri="{FF2B5EF4-FFF2-40B4-BE49-F238E27FC236}">
                <a16:creationId xmlns:a16="http://schemas.microsoft.com/office/drawing/2014/main" id="{3FFFE6D7-F7C7-BD49-BAEC-A8CDDEB915C2}"/>
              </a:ext>
            </a:extLst>
          </p:cNvPr>
          <p:cNvSpPr/>
          <p:nvPr/>
        </p:nvSpPr>
        <p:spPr>
          <a:xfrm>
            <a:off x="7475332" y="4734896"/>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Oval 69">
            <a:extLst>
              <a:ext uri="{FF2B5EF4-FFF2-40B4-BE49-F238E27FC236}">
                <a16:creationId xmlns:a16="http://schemas.microsoft.com/office/drawing/2014/main" id="{EB0A0D34-9DD9-CF48-AEB2-CE4A8F9D398A}"/>
              </a:ext>
            </a:extLst>
          </p:cNvPr>
          <p:cNvSpPr/>
          <p:nvPr/>
        </p:nvSpPr>
        <p:spPr>
          <a:xfrm>
            <a:off x="5503854" y="5949280"/>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Oval 70">
            <a:extLst>
              <a:ext uri="{FF2B5EF4-FFF2-40B4-BE49-F238E27FC236}">
                <a16:creationId xmlns:a16="http://schemas.microsoft.com/office/drawing/2014/main" id="{94F608BA-C776-4040-8B4B-6E59156DD7D2}"/>
              </a:ext>
            </a:extLst>
          </p:cNvPr>
          <p:cNvSpPr/>
          <p:nvPr/>
        </p:nvSpPr>
        <p:spPr>
          <a:xfrm>
            <a:off x="7115292" y="5948392"/>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Oval 59">
            <a:extLst>
              <a:ext uri="{FF2B5EF4-FFF2-40B4-BE49-F238E27FC236}">
                <a16:creationId xmlns:a16="http://schemas.microsoft.com/office/drawing/2014/main" id="{3DC455DB-2107-0048-B5F2-8E064709401E}"/>
              </a:ext>
            </a:extLst>
          </p:cNvPr>
          <p:cNvSpPr/>
          <p:nvPr/>
        </p:nvSpPr>
        <p:spPr>
          <a:xfrm>
            <a:off x="7058962" y="3613390"/>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Oval 85">
            <a:extLst>
              <a:ext uri="{FF2B5EF4-FFF2-40B4-BE49-F238E27FC236}">
                <a16:creationId xmlns:a16="http://schemas.microsoft.com/office/drawing/2014/main" id="{B745FAD9-485C-FF43-BB59-289924A01EF0}"/>
              </a:ext>
            </a:extLst>
          </p:cNvPr>
          <p:cNvSpPr/>
          <p:nvPr/>
        </p:nvSpPr>
        <p:spPr>
          <a:xfrm>
            <a:off x="5991672" y="356829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991D709A-3101-184F-8528-AE3DF0834B75}"/>
              </a:ext>
            </a:extLst>
          </p:cNvPr>
          <p:cNvSpPr/>
          <p:nvPr/>
        </p:nvSpPr>
        <p:spPr>
          <a:xfrm>
            <a:off x="1305207" y="4402443"/>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88" name="Rectangle 87">
            <a:extLst>
              <a:ext uri="{FF2B5EF4-FFF2-40B4-BE49-F238E27FC236}">
                <a16:creationId xmlns:a16="http://schemas.microsoft.com/office/drawing/2014/main" id="{1F02C7DE-1F3B-E148-BCEA-E5B4C492CA70}"/>
              </a:ext>
            </a:extLst>
          </p:cNvPr>
          <p:cNvSpPr/>
          <p:nvPr/>
        </p:nvSpPr>
        <p:spPr>
          <a:xfrm>
            <a:off x="2553556" y="3446469"/>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89" name="Rectangle 88">
            <a:extLst>
              <a:ext uri="{FF2B5EF4-FFF2-40B4-BE49-F238E27FC236}">
                <a16:creationId xmlns:a16="http://schemas.microsoft.com/office/drawing/2014/main" id="{ACB020F3-1BD6-8241-9E52-57D6F89A479E}"/>
              </a:ext>
            </a:extLst>
          </p:cNvPr>
          <p:cNvSpPr/>
          <p:nvPr/>
        </p:nvSpPr>
        <p:spPr>
          <a:xfrm>
            <a:off x="1218173" y="5386988"/>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91" name="Rectangle 90">
            <a:extLst>
              <a:ext uri="{FF2B5EF4-FFF2-40B4-BE49-F238E27FC236}">
                <a16:creationId xmlns:a16="http://schemas.microsoft.com/office/drawing/2014/main" id="{B70F55B2-5FE7-5245-833C-6BC2691AACEE}"/>
              </a:ext>
            </a:extLst>
          </p:cNvPr>
          <p:cNvSpPr/>
          <p:nvPr/>
        </p:nvSpPr>
        <p:spPr>
          <a:xfrm>
            <a:off x="4748214" y="3685380"/>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92" name="Rectangle 91">
            <a:extLst>
              <a:ext uri="{FF2B5EF4-FFF2-40B4-BE49-F238E27FC236}">
                <a16:creationId xmlns:a16="http://schemas.microsoft.com/office/drawing/2014/main" id="{7B281521-4D2F-A349-9DB4-136F2D3D9C79}"/>
              </a:ext>
            </a:extLst>
          </p:cNvPr>
          <p:cNvSpPr/>
          <p:nvPr/>
        </p:nvSpPr>
        <p:spPr>
          <a:xfrm>
            <a:off x="4660602" y="4665444"/>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94" name="Rectangle 93">
            <a:extLst>
              <a:ext uri="{FF2B5EF4-FFF2-40B4-BE49-F238E27FC236}">
                <a16:creationId xmlns:a16="http://schemas.microsoft.com/office/drawing/2014/main" id="{7CBD22EF-0650-4D43-B8A6-26E27ECAA54D}"/>
              </a:ext>
            </a:extLst>
          </p:cNvPr>
          <p:cNvSpPr/>
          <p:nvPr/>
        </p:nvSpPr>
        <p:spPr>
          <a:xfrm>
            <a:off x="5511956" y="5889861"/>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95" name="Rectangle 94">
            <a:extLst>
              <a:ext uri="{FF2B5EF4-FFF2-40B4-BE49-F238E27FC236}">
                <a16:creationId xmlns:a16="http://schemas.microsoft.com/office/drawing/2014/main" id="{9B4D76DB-1E80-E044-97BA-796247C1F9E7}"/>
              </a:ext>
            </a:extLst>
          </p:cNvPr>
          <p:cNvSpPr/>
          <p:nvPr/>
        </p:nvSpPr>
        <p:spPr>
          <a:xfrm>
            <a:off x="7111042" y="5898114"/>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97" name="Rectangle 96">
            <a:extLst>
              <a:ext uri="{FF2B5EF4-FFF2-40B4-BE49-F238E27FC236}">
                <a16:creationId xmlns:a16="http://schemas.microsoft.com/office/drawing/2014/main" id="{94176C91-C954-324D-99DD-D13037C167B3}"/>
              </a:ext>
            </a:extLst>
          </p:cNvPr>
          <p:cNvSpPr/>
          <p:nvPr/>
        </p:nvSpPr>
        <p:spPr>
          <a:xfrm>
            <a:off x="3630040" y="4263280"/>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99" name="Rectangle 98">
            <a:extLst>
              <a:ext uri="{FF2B5EF4-FFF2-40B4-BE49-F238E27FC236}">
                <a16:creationId xmlns:a16="http://schemas.microsoft.com/office/drawing/2014/main" id="{E56E760A-302F-E541-820B-B36129545C4D}"/>
              </a:ext>
            </a:extLst>
          </p:cNvPr>
          <p:cNvSpPr/>
          <p:nvPr/>
        </p:nvSpPr>
        <p:spPr>
          <a:xfrm>
            <a:off x="4044700" y="5384058"/>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100" name="Rectangle 99">
            <a:extLst>
              <a:ext uri="{FF2B5EF4-FFF2-40B4-BE49-F238E27FC236}">
                <a16:creationId xmlns:a16="http://schemas.microsoft.com/office/drawing/2014/main" id="{CA66EF21-CE94-B940-9E0E-21A2D68F43FE}"/>
              </a:ext>
            </a:extLst>
          </p:cNvPr>
          <p:cNvSpPr/>
          <p:nvPr/>
        </p:nvSpPr>
        <p:spPr>
          <a:xfrm>
            <a:off x="3046327" y="5889860"/>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102" name="Rectangle 101">
            <a:extLst>
              <a:ext uri="{FF2B5EF4-FFF2-40B4-BE49-F238E27FC236}">
                <a16:creationId xmlns:a16="http://schemas.microsoft.com/office/drawing/2014/main" id="{0701E392-C38B-2C43-AA77-F7A94917CFC5}"/>
              </a:ext>
            </a:extLst>
          </p:cNvPr>
          <p:cNvSpPr/>
          <p:nvPr/>
        </p:nvSpPr>
        <p:spPr>
          <a:xfrm>
            <a:off x="6540898" y="5300319"/>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103" name="Rectangle 102">
            <a:extLst>
              <a:ext uri="{FF2B5EF4-FFF2-40B4-BE49-F238E27FC236}">
                <a16:creationId xmlns:a16="http://schemas.microsoft.com/office/drawing/2014/main" id="{4E4C8D80-712E-F544-B9FF-1E5B640394FF}"/>
              </a:ext>
            </a:extLst>
          </p:cNvPr>
          <p:cNvSpPr/>
          <p:nvPr/>
        </p:nvSpPr>
        <p:spPr>
          <a:xfrm>
            <a:off x="7489967" y="4665443"/>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105" name="Rectangle 104">
            <a:extLst>
              <a:ext uri="{FF2B5EF4-FFF2-40B4-BE49-F238E27FC236}">
                <a16:creationId xmlns:a16="http://schemas.microsoft.com/office/drawing/2014/main" id="{E2C9F1C9-2720-6D4B-81FA-3149E4218CD1}"/>
              </a:ext>
            </a:extLst>
          </p:cNvPr>
          <p:cNvSpPr/>
          <p:nvPr/>
        </p:nvSpPr>
        <p:spPr>
          <a:xfrm>
            <a:off x="7069223" y="3541244"/>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107" name="Rectangle 106">
            <a:extLst>
              <a:ext uri="{FF2B5EF4-FFF2-40B4-BE49-F238E27FC236}">
                <a16:creationId xmlns:a16="http://schemas.microsoft.com/office/drawing/2014/main" id="{6CDB6442-5EB1-A44C-8635-9D540B950F6C}"/>
              </a:ext>
            </a:extLst>
          </p:cNvPr>
          <p:cNvSpPr/>
          <p:nvPr/>
        </p:nvSpPr>
        <p:spPr>
          <a:xfrm>
            <a:off x="6607079" y="4227765"/>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109" name="Rectangle 108">
            <a:extLst>
              <a:ext uri="{FF2B5EF4-FFF2-40B4-BE49-F238E27FC236}">
                <a16:creationId xmlns:a16="http://schemas.microsoft.com/office/drawing/2014/main" id="{5AE21209-10A5-1A42-9D94-29A1A78B825B}"/>
              </a:ext>
            </a:extLst>
          </p:cNvPr>
          <p:cNvSpPr/>
          <p:nvPr/>
        </p:nvSpPr>
        <p:spPr>
          <a:xfrm>
            <a:off x="6005815" y="3510993"/>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110" name="Rectangle 109">
            <a:extLst>
              <a:ext uri="{FF2B5EF4-FFF2-40B4-BE49-F238E27FC236}">
                <a16:creationId xmlns:a16="http://schemas.microsoft.com/office/drawing/2014/main" id="{C2B93195-B95D-2144-B179-672EBA02EADF}"/>
              </a:ext>
            </a:extLst>
          </p:cNvPr>
          <p:cNvSpPr/>
          <p:nvPr/>
        </p:nvSpPr>
        <p:spPr>
          <a:xfrm>
            <a:off x="5823116" y="4885631"/>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112" name="Rectangle 111">
            <a:extLst>
              <a:ext uri="{FF2B5EF4-FFF2-40B4-BE49-F238E27FC236}">
                <a16:creationId xmlns:a16="http://schemas.microsoft.com/office/drawing/2014/main" id="{7EFFF007-0551-AE46-9751-6D4A1D022687}"/>
              </a:ext>
            </a:extLst>
          </p:cNvPr>
          <p:cNvSpPr/>
          <p:nvPr/>
        </p:nvSpPr>
        <p:spPr>
          <a:xfrm>
            <a:off x="5205913" y="4158684"/>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114" name="Rectangle 113">
            <a:extLst>
              <a:ext uri="{FF2B5EF4-FFF2-40B4-BE49-F238E27FC236}">
                <a16:creationId xmlns:a16="http://schemas.microsoft.com/office/drawing/2014/main" id="{BE737A64-EF19-D141-BEBB-304DAD1BCF4C}"/>
              </a:ext>
            </a:extLst>
          </p:cNvPr>
          <p:cNvSpPr/>
          <p:nvPr/>
        </p:nvSpPr>
        <p:spPr>
          <a:xfrm>
            <a:off x="2565574" y="4231437"/>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115" name="Rectangle 114">
            <a:extLst>
              <a:ext uri="{FF2B5EF4-FFF2-40B4-BE49-F238E27FC236}">
                <a16:creationId xmlns:a16="http://schemas.microsoft.com/office/drawing/2014/main" id="{A01ECE52-36BE-C243-9B95-0654C55F8B2F}"/>
              </a:ext>
            </a:extLst>
          </p:cNvPr>
          <p:cNvSpPr/>
          <p:nvPr/>
        </p:nvSpPr>
        <p:spPr>
          <a:xfrm>
            <a:off x="3172203" y="4937192"/>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117" name="Rectangle 116">
            <a:extLst>
              <a:ext uri="{FF2B5EF4-FFF2-40B4-BE49-F238E27FC236}">
                <a16:creationId xmlns:a16="http://schemas.microsoft.com/office/drawing/2014/main" id="{868610B9-766A-D949-8C01-5C7A129FBEC3}"/>
              </a:ext>
            </a:extLst>
          </p:cNvPr>
          <p:cNvSpPr/>
          <p:nvPr/>
        </p:nvSpPr>
        <p:spPr>
          <a:xfrm>
            <a:off x="1769911" y="4877604"/>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119" name="Rectangle 118">
            <a:extLst>
              <a:ext uri="{FF2B5EF4-FFF2-40B4-BE49-F238E27FC236}">
                <a16:creationId xmlns:a16="http://schemas.microsoft.com/office/drawing/2014/main" id="{626ACE1E-0639-9D4C-8586-79CC4DE290CD}"/>
              </a:ext>
            </a:extLst>
          </p:cNvPr>
          <p:cNvSpPr/>
          <p:nvPr/>
        </p:nvSpPr>
        <p:spPr>
          <a:xfrm>
            <a:off x="2375462" y="5591016"/>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120" name="Rectangle 119">
            <a:extLst>
              <a:ext uri="{FF2B5EF4-FFF2-40B4-BE49-F238E27FC236}">
                <a16:creationId xmlns:a16="http://schemas.microsoft.com/office/drawing/2014/main" id="{866E9277-EFD4-A04F-83BA-057CAD35C60F}"/>
              </a:ext>
            </a:extLst>
          </p:cNvPr>
          <p:cNvSpPr/>
          <p:nvPr/>
        </p:nvSpPr>
        <p:spPr>
          <a:xfrm>
            <a:off x="1504004" y="2900020"/>
            <a:ext cx="6111032" cy="461665"/>
          </a:xfrm>
          <a:prstGeom prst="rect">
            <a:avLst/>
          </a:prstGeom>
        </p:spPr>
        <p:txBody>
          <a:bodyPr wrap="none">
            <a:spAutoFit/>
          </a:bodyPr>
          <a:lstStyle/>
          <a:p>
            <a:r>
              <a:rPr lang="en-US" altLang="zh-CN" b="1" dirty="0">
                <a:solidFill>
                  <a:srgbClr val="C00000"/>
                </a:solidFill>
                <a:latin typeface="Times New Roman" charset="0"/>
                <a:ea typeface="Times New Roman" charset="0"/>
                <a:cs typeface="Times New Roman" charset="0"/>
              </a:rPr>
              <a:t>Initializing</a:t>
            </a:r>
            <a:r>
              <a:rPr lang="zh-CN" altLang="en-US" b="1" dirty="0">
                <a:solidFill>
                  <a:srgbClr val="C00000"/>
                </a:solidFill>
                <a:latin typeface="Times New Roman" charset="0"/>
                <a:ea typeface="Times New Roman" charset="0"/>
                <a:cs typeface="Times New Roman" charset="0"/>
              </a:rPr>
              <a:t> </a:t>
            </a:r>
            <a:r>
              <a:rPr lang="en-US" altLang="zh-CN" b="1" dirty="0">
                <a:solidFill>
                  <a:srgbClr val="C00000"/>
                </a:solidFill>
                <a:latin typeface="Times New Roman" charset="0"/>
                <a:ea typeface="Times New Roman" charset="0"/>
                <a:cs typeface="Times New Roman" charset="0"/>
              </a:rPr>
              <a:t>core</a:t>
            </a:r>
            <a:r>
              <a:rPr lang="zh-CN" altLang="en-US" b="1" dirty="0">
                <a:solidFill>
                  <a:srgbClr val="C00000"/>
                </a:solidFill>
                <a:latin typeface="Times New Roman" charset="0"/>
                <a:ea typeface="Times New Roman" charset="0"/>
                <a:cs typeface="Times New Roman" charset="0"/>
              </a:rPr>
              <a:t> </a:t>
            </a:r>
            <a:r>
              <a:rPr lang="en-US" altLang="zh-CN" b="1" dirty="0">
                <a:solidFill>
                  <a:srgbClr val="C00000"/>
                </a:solidFill>
                <a:latin typeface="Times New Roman" charset="0"/>
                <a:ea typeface="Times New Roman" charset="0"/>
                <a:cs typeface="Times New Roman" charset="0"/>
              </a:rPr>
              <a:t>numbers</a:t>
            </a:r>
            <a:r>
              <a:rPr lang="zh-CN" altLang="en-US" b="1" dirty="0">
                <a:solidFill>
                  <a:srgbClr val="C00000"/>
                </a:solidFill>
                <a:latin typeface="Times New Roman" charset="0"/>
                <a:ea typeface="Times New Roman" charset="0"/>
                <a:cs typeface="Times New Roman" charset="0"/>
              </a:rPr>
              <a:t> </a:t>
            </a:r>
            <a:r>
              <a:rPr lang="en-US" altLang="zh-CN" b="1" dirty="0">
                <a:solidFill>
                  <a:srgbClr val="C00000"/>
                </a:solidFill>
                <a:latin typeface="Times New Roman" charset="0"/>
                <a:ea typeface="Times New Roman" charset="0"/>
                <a:cs typeface="Times New Roman" charset="0"/>
              </a:rPr>
              <a:t>with</a:t>
            </a:r>
            <a:r>
              <a:rPr lang="zh-CN" altLang="en-US" b="1" dirty="0">
                <a:solidFill>
                  <a:srgbClr val="C00000"/>
                </a:solidFill>
                <a:latin typeface="Times New Roman" charset="0"/>
                <a:ea typeface="Times New Roman" charset="0"/>
                <a:cs typeface="Times New Roman" charset="0"/>
              </a:rPr>
              <a:t> </a:t>
            </a:r>
            <a:r>
              <a:rPr lang="en-US" altLang="zh-CN" b="1" dirty="0">
                <a:solidFill>
                  <a:srgbClr val="C00000"/>
                </a:solidFill>
                <a:latin typeface="Times New Roman" charset="0"/>
                <a:ea typeface="Times New Roman" charset="0"/>
                <a:cs typeface="Times New Roman" charset="0"/>
              </a:rPr>
              <a:t>vertex</a:t>
            </a:r>
            <a:r>
              <a:rPr lang="zh-CN" altLang="en-US" b="1" dirty="0">
                <a:solidFill>
                  <a:srgbClr val="C00000"/>
                </a:solidFill>
                <a:latin typeface="Times New Roman" charset="0"/>
                <a:ea typeface="Times New Roman" charset="0"/>
                <a:cs typeface="Times New Roman" charset="0"/>
              </a:rPr>
              <a:t> </a:t>
            </a:r>
            <a:r>
              <a:rPr lang="en-US" altLang="zh-CN" b="1" dirty="0">
                <a:solidFill>
                  <a:srgbClr val="C00000"/>
                </a:solidFill>
                <a:latin typeface="Times New Roman" charset="0"/>
                <a:ea typeface="Times New Roman" charset="0"/>
                <a:cs typeface="Times New Roman" charset="0"/>
              </a:rPr>
              <a:t>degrees</a:t>
            </a:r>
            <a:endParaRPr lang="en-US" dirty="0">
              <a:solidFill>
                <a:srgbClr val="C00000"/>
              </a:solidFill>
            </a:endParaRPr>
          </a:p>
        </p:txBody>
      </p:sp>
      <p:sp>
        <p:nvSpPr>
          <p:cNvPr id="10" name="Rectangle 9">
            <a:extLst>
              <a:ext uri="{FF2B5EF4-FFF2-40B4-BE49-F238E27FC236}">
                <a16:creationId xmlns:a16="http://schemas.microsoft.com/office/drawing/2014/main" id="{285BA667-CC46-5148-B93F-22FE23E578C7}"/>
              </a:ext>
            </a:extLst>
          </p:cNvPr>
          <p:cNvSpPr/>
          <p:nvPr/>
        </p:nvSpPr>
        <p:spPr>
          <a:xfrm>
            <a:off x="2170875" y="3468654"/>
            <a:ext cx="356188" cy="461665"/>
          </a:xfrm>
          <a:prstGeom prst="rect">
            <a:avLst/>
          </a:prstGeom>
        </p:spPr>
        <p:txBody>
          <a:bodyPr wrap="none">
            <a:spAutoFit/>
          </a:bodyPr>
          <a:lstStyle/>
          <a:p>
            <a:r>
              <a:rPr lang="en-US" altLang="zh-CN" b="1" dirty="0"/>
              <a:t>1</a:t>
            </a:r>
            <a:endParaRPr lang="en-US" dirty="0"/>
          </a:p>
        </p:txBody>
      </p:sp>
      <p:sp>
        <p:nvSpPr>
          <p:cNvPr id="124" name="Rectangle 123">
            <a:extLst>
              <a:ext uri="{FF2B5EF4-FFF2-40B4-BE49-F238E27FC236}">
                <a16:creationId xmlns:a16="http://schemas.microsoft.com/office/drawing/2014/main" id="{5473BF33-0809-9745-91D8-68085EEE369E}"/>
              </a:ext>
            </a:extLst>
          </p:cNvPr>
          <p:cNvSpPr/>
          <p:nvPr/>
        </p:nvSpPr>
        <p:spPr>
          <a:xfrm>
            <a:off x="1009476" y="4178659"/>
            <a:ext cx="356188" cy="461665"/>
          </a:xfrm>
          <a:prstGeom prst="rect">
            <a:avLst/>
          </a:prstGeom>
        </p:spPr>
        <p:txBody>
          <a:bodyPr wrap="none">
            <a:spAutoFit/>
          </a:bodyPr>
          <a:lstStyle/>
          <a:p>
            <a:r>
              <a:rPr lang="en-US" altLang="zh-CN" b="1" dirty="0"/>
              <a:t>1</a:t>
            </a:r>
            <a:endParaRPr lang="en-US" dirty="0"/>
          </a:p>
        </p:txBody>
      </p:sp>
      <p:sp>
        <p:nvSpPr>
          <p:cNvPr id="125" name="Rectangle 124">
            <a:extLst>
              <a:ext uri="{FF2B5EF4-FFF2-40B4-BE49-F238E27FC236}">
                <a16:creationId xmlns:a16="http://schemas.microsoft.com/office/drawing/2014/main" id="{F67E311A-F1B4-3D4C-BA44-77412A4CC8F3}"/>
              </a:ext>
            </a:extLst>
          </p:cNvPr>
          <p:cNvSpPr/>
          <p:nvPr/>
        </p:nvSpPr>
        <p:spPr>
          <a:xfrm>
            <a:off x="847816" y="5572495"/>
            <a:ext cx="356188" cy="461665"/>
          </a:xfrm>
          <a:prstGeom prst="rect">
            <a:avLst/>
          </a:prstGeom>
        </p:spPr>
        <p:txBody>
          <a:bodyPr wrap="none">
            <a:spAutoFit/>
          </a:bodyPr>
          <a:lstStyle/>
          <a:p>
            <a:r>
              <a:rPr lang="en-US" altLang="zh-CN" b="1" dirty="0"/>
              <a:t>1</a:t>
            </a:r>
            <a:endParaRPr lang="en-US" dirty="0"/>
          </a:p>
        </p:txBody>
      </p:sp>
      <p:sp>
        <p:nvSpPr>
          <p:cNvPr id="127" name="Rectangle 126">
            <a:extLst>
              <a:ext uri="{FF2B5EF4-FFF2-40B4-BE49-F238E27FC236}">
                <a16:creationId xmlns:a16="http://schemas.microsoft.com/office/drawing/2014/main" id="{283C8BC1-DECF-6144-9E4C-B52213D37F77}"/>
              </a:ext>
            </a:extLst>
          </p:cNvPr>
          <p:cNvSpPr/>
          <p:nvPr/>
        </p:nvSpPr>
        <p:spPr>
          <a:xfrm>
            <a:off x="1801103" y="4511083"/>
            <a:ext cx="356188" cy="461665"/>
          </a:xfrm>
          <a:prstGeom prst="rect">
            <a:avLst/>
          </a:prstGeom>
        </p:spPr>
        <p:txBody>
          <a:bodyPr wrap="none">
            <a:spAutoFit/>
          </a:bodyPr>
          <a:lstStyle/>
          <a:p>
            <a:r>
              <a:rPr lang="en-US" altLang="zh-CN" b="1" dirty="0"/>
              <a:t>4</a:t>
            </a:r>
            <a:endParaRPr lang="en-US" dirty="0"/>
          </a:p>
        </p:txBody>
      </p:sp>
      <p:sp>
        <p:nvSpPr>
          <p:cNvPr id="128" name="Rectangle 127">
            <a:extLst>
              <a:ext uri="{FF2B5EF4-FFF2-40B4-BE49-F238E27FC236}">
                <a16:creationId xmlns:a16="http://schemas.microsoft.com/office/drawing/2014/main" id="{059C2EB4-D6B5-C047-8C02-00D24F60E547}"/>
              </a:ext>
            </a:extLst>
          </p:cNvPr>
          <p:cNvSpPr/>
          <p:nvPr/>
        </p:nvSpPr>
        <p:spPr>
          <a:xfrm>
            <a:off x="2768616" y="3977877"/>
            <a:ext cx="356188" cy="461665"/>
          </a:xfrm>
          <a:prstGeom prst="rect">
            <a:avLst/>
          </a:prstGeom>
        </p:spPr>
        <p:txBody>
          <a:bodyPr wrap="none">
            <a:spAutoFit/>
          </a:bodyPr>
          <a:lstStyle/>
          <a:p>
            <a:r>
              <a:rPr lang="en-US" altLang="zh-CN" b="1" dirty="0"/>
              <a:t>4</a:t>
            </a:r>
            <a:endParaRPr lang="en-US" dirty="0"/>
          </a:p>
        </p:txBody>
      </p:sp>
      <p:sp>
        <p:nvSpPr>
          <p:cNvPr id="131" name="Rectangle 130">
            <a:extLst>
              <a:ext uri="{FF2B5EF4-FFF2-40B4-BE49-F238E27FC236}">
                <a16:creationId xmlns:a16="http://schemas.microsoft.com/office/drawing/2014/main" id="{DB644B9E-77D6-E940-B853-7D71057A7BF1}"/>
              </a:ext>
            </a:extLst>
          </p:cNvPr>
          <p:cNvSpPr/>
          <p:nvPr/>
        </p:nvSpPr>
        <p:spPr>
          <a:xfrm>
            <a:off x="2126099" y="5879329"/>
            <a:ext cx="356188" cy="461665"/>
          </a:xfrm>
          <a:prstGeom prst="rect">
            <a:avLst/>
          </a:prstGeom>
        </p:spPr>
        <p:txBody>
          <a:bodyPr wrap="none">
            <a:spAutoFit/>
          </a:bodyPr>
          <a:lstStyle/>
          <a:p>
            <a:r>
              <a:rPr lang="en-US" altLang="zh-CN" b="1" dirty="0"/>
              <a:t>3</a:t>
            </a:r>
            <a:endParaRPr lang="en-US" dirty="0"/>
          </a:p>
        </p:txBody>
      </p:sp>
      <p:sp>
        <p:nvSpPr>
          <p:cNvPr id="132" name="Rectangle 131">
            <a:extLst>
              <a:ext uri="{FF2B5EF4-FFF2-40B4-BE49-F238E27FC236}">
                <a16:creationId xmlns:a16="http://schemas.microsoft.com/office/drawing/2014/main" id="{6196E1BC-A3A7-8341-9194-40564BF15E45}"/>
              </a:ext>
            </a:extLst>
          </p:cNvPr>
          <p:cNvSpPr/>
          <p:nvPr/>
        </p:nvSpPr>
        <p:spPr>
          <a:xfrm>
            <a:off x="3507199" y="4846201"/>
            <a:ext cx="356188" cy="461665"/>
          </a:xfrm>
          <a:prstGeom prst="rect">
            <a:avLst/>
          </a:prstGeom>
        </p:spPr>
        <p:txBody>
          <a:bodyPr wrap="none">
            <a:spAutoFit/>
          </a:bodyPr>
          <a:lstStyle/>
          <a:p>
            <a:r>
              <a:rPr lang="en-US" altLang="zh-CN" b="1" dirty="0"/>
              <a:t>6</a:t>
            </a:r>
            <a:endParaRPr lang="en-US" dirty="0"/>
          </a:p>
        </p:txBody>
      </p:sp>
      <p:sp>
        <p:nvSpPr>
          <p:cNvPr id="133" name="Rectangle 132">
            <a:extLst>
              <a:ext uri="{FF2B5EF4-FFF2-40B4-BE49-F238E27FC236}">
                <a16:creationId xmlns:a16="http://schemas.microsoft.com/office/drawing/2014/main" id="{D0D3C29B-C687-AC46-8D53-B6DB29D48487}"/>
              </a:ext>
            </a:extLst>
          </p:cNvPr>
          <p:cNvSpPr/>
          <p:nvPr/>
        </p:nvSpPr>
        <p:spPr>
          <a:xfrm>
            <a:off x="3253572" y="6229273"/>
            <a:ext cx="356188" cy="461665"/>
          </a:xfrm>
          <a:prstGeom prst="rect">
            <a:avLst/>
          </a:prstGeom>
        </p:spPr>
        <p:txBody>
          <a:bodyPr wrap="none">
            <a:spAutoFit/>
          </a:bodyPr>
          <a:lstStyle/>
          <a:p>
            <a:r>
              <a:rPr lang="en-US" altLang="zh-CN" b="1" dirty="0"/>
              <a:t>2</a:t>
            </a:r>
            <a:endParaRPr lang="en-US" dirty="0"/>
          </a:p>
        </p:txBody>
      </p:sp>
      <p:sp>
        <p:nvSpPr>
          <p:cNvPr id="134" name="Rectangle 133">
            <a:extLst>
              <a:ext uri="{FF2B5EF4-FFF2-40B4-BE49-F238E27FC236}">
                <a16:creationId xmlns:a16="http://schemas.microsoft.com/office/drawing/2014/main" id="{5B50DD62-AAC5-D043-818E-D8D2910CA36F}"/>
              </a:ext>
            </a:extLst>
          </p:cNvPr>
          <p:cNvSpPr/>
          <p:nvPr/>
        </p:nvSpPr>
        <p:spPr>
          <a:xfrm>
            <a:off x="4356225" y="5481325"/>
            <a:ext cx="356188" cy="461665"/>
          </a:xfrm>
          <a:prstGeom prst="rect">
            <a:avLst/>
          </a:prstGeom>
        </p:spPr>
        <p:txBody>
          <a:bodyPr wrap="none">
            <a:spAutoFit/>
          </a:bodyPr>
          <a:lstStyle/>
          <a:p>
            <a:r>
              <a:rPr lang="en-US" altLang="zh-CN" b="1" dirty="0"/>
              <a:t>2</a:t>
            </a:r>
            <a:endParaRPr lang="en-US" dirty="0"/>
          </a:p>
        </p:txBody>
      </p:sp>
      <p:sp>
        <p:nvSpPr>
          <p:cNvPr id="135" name="Rectangle 134">
            <a:extLst>
              <a:ext uri="{FF2B5EF4-FFF2-40B4-BE49-F238E27FC236}">
                <a16:creationId xmlns:a16="http://schemas.microsoft.com/office/drawing/2014/main" id="{F4FF87D0-D236-D341-B387-20FF32F285D4}"/>
              </a:ext>
            </a:extLst>
          </p:cNvPr>
          <p:cNvSpPr/>
          <p:nvPr/>
        </p:nvSpPr>
        <p:spPr>
          <a:xfrm>
            <a:off x="3865471" y="3991713"/>
            <a:ext cx="356188" cy="461665"/>
          </a:xfrm>
          <a:prstGeom prst="rect">
            <a:avLst/>
          </a:prstGeom>
        </p:spPr>
        <p:txBody>
          <a:bodyPr wrap="none">
            <a:spAutoFit/>
          </a:bodyPr>
          <a:lstStyle/>
          <a:p>
            <a:r>
              <a:rPr lang="en-US" altLang="zh-CN" b="1" dirty="0"/>
              <a:t>3</a:t>
            </a:r>
            <a:endParaRPr lang="en-US" dirty="0"/>
          </a:p>
        </p:txBody>
      </p:sp>
      <p:sp>
        <p:nvSpPr>
          <p:cNvPr id="136" name="Rectangle 135">
            <a:extLst>
              <a:ext uri="{FF2B5EF4-FFF2-40B4-BE49-F238E27FC236}">
                <a16:creationId xmlns:a16="http://schemas.microsoft.com/office/drawing/2014/main" id="{D798E0F3-222D-D14C-9D8B-C48790848BAD}"/>
              </a:ext>
            </a:extLst>
          </p:cNvPr>
          <p:cNvSpPr/>
          <p:nvPr/>
        </p:nvSpPr>
        <p:spPr>
          <a:xfrm>
            <a:off x="4761952" y="5018876"/>
            <a:ext cx="356188" cy="461665"/>
          </a:xfrm>
          <a:prstGeom prst="rect">
            <a:avLst/>
          </a:prstGeom>
        </p:spPr>
        <p:txBody>
          <a:bodyPr wrap="none">
            <a:spAutoFit/>
          </a:bodyPr>
          <a:lstStyle/>
          <a:p>
            <a:r>
              <a:rPr lang="en-US" altLang="zh-CN" b="1" dirty="0"/>
              <a:t>2</a:t>
            </a:r>
            <a:endParaRPr lang="en-US" dirty="0"/>
          </a:p>
        </p:txBody>
      </p:sp>
      <p:sp>
        <p:nvSpPr>
          <p:cNvPr id="137" name="Rectangle 136">
            <a:extLst>
              <a:ext uri="{FF2B5EF4-FFF2-40B4-BE49-F238E27FC236}">
                <a16:creationId xmlns:a16="http://schemas.microsoft.com/office/drawing/2014/main" id="{D9275670-4A75-F54A-91D6-79DFD8630066}"/>
              </a:ext>
            </a:extLst>
          </p:cNvPr>
          <p:cNvSpPr/>
          <p:nvPr/>
        </p:nvSpPr>
        <p:spPr>
          <a:xfrm>
            <a:off x="4470783" y="3384703"/>
            <a:ext cx="356188" cy="461665"/>
          </a:xfrm>
          <a:prstGeom prst="rect">
            <a:avLst/>
          </a:prstGeom>
        </p:spPr>
        <p:txBody>
          <a:bodyPr wrap="none">
            <a:spAutoFit/>
          </a:bodyPr>
          <a:lstStyle/>
          <a:p>
            <a:r>
              <a:rPr lang="en-US" altLang="zh-CN" b="1" dirty="0"/>
              <a:t>1</a:t>
            </a:r>
            <a:endParaRPr lang="en-US" dirty="0"/>
          </a:p>
        </p:txBody>
      </p:sp>
      <p:sp>
        <p:nvSpPr>
          <p:cNvPr id="138" name="Rectangle 137">
            <a:extLst>
              <a:ext uri="{FF2B5EF4-FFF2-40B4-BE49-F238E27FC236}">
                <a16:creationId xmlns:a16="http://schemas.microsoft.com/office/drawing/2014/main" id="{8FDF128F-6074-3C48-9D1A-A702248BDE45}"/>
              </a:ext>
            </a:extLst>
          </p:cNvPr>
          <p:cNvSpPr/>
          <p:nvPr/>
        </p:nvSpPr>
        <p:spPr>
          <a:xfrm>
            <a:off x="5242735" y="3816737"/>
            <a:ext cx="356188" cy="461665"/>
          </a:xfrm>
          <a:prstGeom prst="rect">
            <a:avLst/>
          </a:prstGeom>
        </p:spPr>
        <p:txBody>
          <a:bodyPr wrap="none">
            <a:spAutoFit/>
          </a:bodyPr>
          <a:lstStyle/>
          <a:p>
            <a:r>
              <a:rPr lang="en-US" altLang="zh-CN" b="1" dirty="0"/>
              <a:t>5</a:t>
            </a:r>
            <a:endParaRPr lang="en-US" dirty="0"/>
          </a:p>
        </p:txBody>
      </p:sp>
      <p:sp>
        <p:nvSpPr>
          <p:cNvPr id="139" name="Rectangle 138">
            <a:extLst>
              <a:ext uri="{FF2B5EF4-FFF2-40B4-BE49-F238E27FC236}">
                <a16:creationId xmlns:a16="http://schemas.microsoft.com/office/drawing/2014/main" id="{03482AA3-5EE3-E640-AA55-9D86B20AA64E}"/>
              </a:ext>
            </a:extLst>
          </p:cNvPr>
          <p:cNvSpPr/>
          <p:nvPr/>
        </p:nvSpPr>
        <p:spPr>
          <a:xfrm>
            <a:off x="6265053" y="3297346"/>
            <a:ext cx="356188" cy="461665"/>
          </a:xfrm>
          <a:prstGeom prst="rect">
            <a:avLst/>
          </a:prstGeom>
        </p:spPr>
        <p:txBody>
          <a:bodyPr wrap="none">
            <a:spAutoFit/>
          </a:bodyPr>
          <a:lstStyle/>
          <a:p>
            <a:r>
              <a:rPr lang="en-US" altLang="zh-CN" b="1" dirty="0"/>
              <a:t>3</a:t>
            </a:r>
            <a:endParaRPr lang="en-US" dirty="0"/>
          </a:p>
        </p:txBody>
      </p:sp>
      <p:sp>
        <p:nvSpPr>
          <p:cNvPr id="140" name="Rectangle 139">
            <a:extLst>
              <a:ext uri="{FF2B5EF4-FFF2-40B4-BE49-F238E27FC236}">
                <a16:creationId xmlns:a16="http://schemas.microsoft.com/office/drawing/2014/main" id="{FE9965AD-F98E-464A-B9CC-CD47D43C37CB}"/>
              </a:ext>
            </a:extLst>
          </p:cNvPr>
          <p:cNvSpPr/>
          <p:nvPr/>
        </p:nvSpPr>
        <p:spPr>
          <a:xfrm>
            <a:off x="6647655" y="3877363"/>
            <a:ext cx="356188" cy="461665"/>
          </a:xfrm>
          <a:prstGeom prst="rect">
            <a:avLst/>
          </a:prstGeom>
        </p:spPr>
        <p:txBody>
          <a:bodyPr wrap="none">
            <a:spAutoFit/>
          </a:bodyPr>
          <a:lstStyle/>
          <a:p>
            <a:r>
              <a:rPr lang="en-US" altLang="zh-CN" b="1" dirty="0"/>
              <a:t>6</a:t>
            </a:r>
            <a:endParaRPr lang="en-US" dirty="0"/>
          </a:p>
        </p:txBody>
      </p:sp>
      <p:sp>
        <p:nvSpPr>
          <p:cNvPr id="141" name="Rectangle 140">
            <a:extLst>
              <a:ext uri="{FF2B5EF4-FFF2-40B4-BE49-F238E27FC236}">
                <a16:creationId xmlns:a16="http://schemas.microsoft.com/office/drawing/2014/main" id="{AB930E49-FA0C-0D41-B905-6D1E0FE5A18F}"/>
              </a:ext>
            </a:extLst>
          </p:cNvPr>
          <p:cNvSpPr/>
          <p:nvPr/>
        </p:nvSpPr>
        <p:spPr>
          <a:xfrm>
            <a:off x="7285612" y="3258360"/>
            <a:ext cx="356188" cy="461665"/>
          </a:xfrm>
          <a:prstGeom prst="rect">
            <a:avLst/>
          </a:prstGeom>
        </p:spPr>
        <p:txBody>
          <a:bodyPr wrap="none">
            <a:spAutoFit/>
          </a:bodyPr>
          <a:lstStyle/>
          <a:p>
            <a:r>
              <a:rPr lang="en-US" altLang="zh-CN" b="1" dirty="0"/>
              <a:t>2</a:t>
            </a:r>
            <a:endParaRPr lang="en-US" dirty="0"/>
          </a:p>
        </p:txBody>
      </p:sp>
      <p:sp>
        <p:nvSpPr>
          <p:cNvPr id="142" name="Rectangle 141">
            <a:extLst>
              <a:ext uri="{FF2B5EF4-FFF2-40B4-BE49-F238E27FC236}">
                <a16:creationId xmlns:a16="http://schemas.microsoft.com/office/drawing/2014/main" id="{EA587A7F-DCFA-3E4B-9DF1-8EAE242FA538}"/>
              </a:ext>
            </a:extLst>
          </p:cNvPr>
          <p:cNvSpPr/>
          <p:nvPr/>
        </p:nvSpPr>
        <p:spPr>
          <a:xfrm>
            <a:off x="7800169" y="4817421"/>
            <a:ext cx="356188" cy="461665"/>
          </a:xfrm>
          <a:prstGeom prst="rect">
            <a:avLst/>
          </a:prstGeom>
        </p:spPr>
        <p:txBody>
          <a:bodyPr wrap="none">
            <a:spAutoFit/>
          </a:bodyPr>
          <a:lstStyle/>
          <a:p>
            <a:r>
              <a:rPr lang="en-US" altLang="zh-CN" b="1" dirty="0"/>
              <a:t>2</a:t>
            </a:r>
            <a:endParaRPr lang="en-US" dirty="0"/>
          </a:p>
        </p:txBody>
      </p:sp>
      <p:sp>
        <p:nvSpPr>
          <p:cNvPr id="143" name="Rectangle 142">
            <a:extLst>
              <a:ext uri="{FF2B5EF4-FFF2-40B4-BE49-F238E27FC236}">
                <a16:creationId xmlns:a16="http://schemas.microsoft.com/office/drawing/2014/main" id="{BF75BEF7-BE5C-9540-801B-E27544795AAA}"/>
              </a:ext>
            </a:extLst>
          </p:cNvPr>
          <p:cNvSpPr/>
          <p:nvPr/>
        </p:nvSpPr>
        <p:spPr>
          <a:xfrm>
            <a:off x="7379907" y="6127869"/>
            <a:ext cx="356188" cy="461665"/>
          </a:xfrm>
          <a:prstGeom prst="rect">
            <a:avLst/>
          </a:prstGeom>
        </p:spPr>
        <p:txBody>
          <a:bodyPr wrap="none">
            <a:spAutoFit/>
          </a:bodyPr>
          <a:lstStyle/>
          <a:p>
            <a:r>
              <a:rPr lang="en-US" altLang="zh-CN" b="1" dirty="0"/>
              <a:t>1</a:t>
            </a:r>
            <a:endParaRPr lang="en-US" dirty="0"/>
          </a:p>
        </p:txBody>
      </p:sp>
      <p:sp>
        <p:nvSpPr>
          <p:cNvPr id="144" name="Rectangle 143">
            <a:extLst>
              <a:ext uri="{FF2B5EF4-FFF2-40B4-BE49-F238E27FC236}">
                <a16:creationId xmlns:a16="http://schemas.microsoft.com/office/drawing/2014/main" id="{AE7B9561-C7EF-2044-AB99-BBB628289E29}"/>
              </a:ext>
            </a:extLst>
          </p:cNvPr>
          <p:cNvSpPr/>
          <p:nvPr/>
        </p:nvSpPr>
        <p:spPr>
          <a:xfrm>
            <a:off x="5363488" y="6265965"/>
            <a:ext cx="356188" cy="461665"/>
          </a:xfrm>
          <a:prstGeom prst="rect">
            <a:avLst/>
          </a:prstGeom>
        </p:spPr>
        <p:txBody>
          <a:bodyPr wrap="none">
            <a:spAutoFit/>
          </a:bodyPr>
          <a:lstStyle/>
          <a:p>
            <a:r>
              <a:rPr lang="en-US" altLang="zh-CN" b="1" dirty="0"/>
              <a:t>1</a:t>
            </a:r>
            <a:endParaRPr lang="en-US" dirty="0"/>
          </a:p>
        </p:txBody>
      </p:sp>
      <p:sp>
        <p:nvSpPr>
          <p:cNvPr id="145" name="Rectangle 144">
            <a:extLst>
              <a:ext uri="{FF2B5EF4-FFF2-40B4-BE49-F238E27FC236}">
                <a16:creationId xmlns:a16="http://schemas.microsoft.com/office/drawing/2014/main" id="{53919486-4FB1-6948-802B-5154CC7CC25B}"/>
              </a:ext>
            </a:extLst>
          </p:cNvPr>
          <p:cNvSpPr/>
          <p:nvPr/>
        </p:nvSpPr>
        <p:spPr>
          <a:xfrm>
            <a:off x="6821751" y="5145462"/>
            <a:ext cx="356188" cy="461665"/>
          </a:xfrm>
          <a:prstGeom prst="rect">
            <a:avLst/>
          </a:prstGeom>
        </p:spPr>
        <p:txBody>
          <a:bodyPr wrap="none">
            <a:spAutoFit/>
          </a:bodyPr>
          <a:lstStyle/>
          <a:p>
            <a:r>
              <a:rPr lang="en-US" altLang="zh-CN" b="1" dirty="0"/>
              <a:t>3</a:t>
            </a:r>
            <a:endParaRPr lang="en-US" dirty="0"/>
          </a:p>
        </p:txBody>
      </p:sp>
      <p:sp>
        <p:nvSpPr>
          <p:cNvPr id="146" name="Rectangle 145">
            <a:extLst>
              <a:ext uri="{FF2B5EF4-FFF2-40B4-BE49-F238E27FC236}">
                <a16:creationId xmlns:a16="http://schemas.microsoft.com/office/drawing/2014/main" id="{A24CBD87-0340-FC40-AFEF-3ACD8F0AFA19}"/>
              </a:ext>
            </a:extLst>
          </p:cNvPr>
          <p:cNvSpPr/>
          <p:nvPr/>
        </p:nvSpPr>
        <p:spPr>
          <a:xfrm>
            <a:off x="5474281" y="4854997"/>
            <a:ext cx="356188" cy="461665"/>
          </a:xfrm>
          <a:prstGeom prst="rect">
            <a:avLst/>
          </a:prstGeom>
        </p:spPr>
        <p:txBody>
          <a:bodyPr wrap="none">
            <a:spAutoFit/>
          </a:bodyPr>
          <a:lstStyle/>
          <a:p>
            <a:r>
              <a:rPr lang="en-US" altLang="zh-CN" b="1" dirty="0"/>
              <a:t>5</a:t>
            </a:r>
            <a:endParaRPr lang="en-US" dirty="0"/>
          </a:p>
        </p:txBody>
      </p:sp>
    </p:spTree>
    <p:extLst>
      <p:ext uri="{BB962C8B-B14F-4D97-AF65-F5344CB8AC3E}">
        <p14:creationId xmlns:p14="http://schemas.microsoft.com/office/powerpoint/2010/main" val="3999614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0" grpId="0"/>
      <p:bldP spid="124" grpId="0"/>
      <p:bldP spid="125" grpId="0"/>
      <p:bldP spid="127" grpId="0"/>
      <p:bldP spid="128" grpId="0"/>
      <p:bldP spid="131" grpId="0"/>
      <p:bldP spid="132" grpId="0"/>
      <p:bldP spid="133" grpId="0"/>
      <p:bldP spid="134" grpId="0"/>
      <p:bldP spid="135" grpId="0"/>
      <p:bldP spid="136" grpId="0"/>
      <p:bldP spid="137" grpId="0"/>
      <p:bldP spid="138" grpId="0"/>
      <p:bldP spid="139" grpId="0"/>
      <p:bldP spid="140" grpId="0"/>
      <p:bldP spid="141" grpId="0"/>
      <p:bldP spid="142" grpId="0"/>
      <p:bldP spid="143" grpId="0"/>
      <p:bldP spid="144" grpId="0"/>
      <p:bldP spid="145" grpId="0"/>
      <p:bldP spid="1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Pregel</a:t>
            </a:r>
          </a:p>
        </p:txBody>
      </p:sp>
      <p:sp>
        <p:nvSpPr>
          <p:cNvPr id="3" name="Content Placeholder 2"/>
          <p:cNvSpPr>
            <a:spLocks noGrp="1"/>
          </p:cNvSpPr>
          <p:nvPr>
            <p:ph idx="1"/>
          </p:nvPr>
        </p:nvSpPr>
        <p:spPr>
          <a:xfrm>
            <a:off x="457200" y="1951038"/>
            <a:ext cx="8229600" cy="4221162"/>
          </a:xfrm>
        </p:spPr>
        <p:txBody>
          <a:bodyPr/>
          <a:lstStyle/>
          <a:p>
            <a:r>
              <a:rPr lang="en-US" altLang="zh-CN" b="1" dirty="0"/>
              <a:t>C</a:t>
            </a:r>
            <a:r>
              <a:rPr lang="en-US" b="1" dirty="0"/>
              <a:t>ore</a:t>
            </a:r>
            <a:r>
              <a:rPr lang="zh-CN" altLang="en-US" b="1" dirty="0"/>
              <a:t> </a:t>
            </a:r>
            <a:r>
              <a:rPr lang="en-US" altLang="zh-CN" b="1" dirty="0"/>
              <a:t>Decomposition</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33</a:t>
            </a:fld>
            <a:endParaRPr lang="en-US" sz="2000" dirty="0">
              <a:solidFill>
                <a:schemeClr val="tx1"/>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87772762-B06D-9443-86A0-F36ABBBFE712}"/>
              </a:ext>
            </a:extLst>
          </p:cNvPr>
          <p:cNvSpPr txBox="1"/>
          <p:nvPr/>
        </p:nvSpPr>
        <p:spPr>
          <a:xfrm>
            <a:off x="676178" y="2491587"/>
            <a:ext cx="7968848" cy="830997"/>
          </a:xfrm>
          <a:prstGeom prst="rect">
            <a:avLst/>
          </a:prstGeom>
          <a:noFill/>
        </p:spPr>
        <p:txBody>
          <a:bodyPr wrap="none" rtlCol="0">
            <a:spAutoFit/>
          </a:bodyPr>
          <a:lstStyle/>
          <a:p>
            <a:r>
              <a:rPr lang="en-US" altLang="zh-CN" b="1" dirty="0">
                <a:solidFill>
                  <a:srgbClr val="0070C0"/>
                </a:solidFill>
              </a:rPr>
              <a:t>h-index</a:t>
            </a:r>
            <a:r>
              <a:rPr lang="zh-CN" altLang="en-US" b="1" dirty="0">
                <a:solidFill>
                  <a:srgbClr val="0070C0"/>
                </a:solidFill>
              </a:rPr>
              <a:t> </a:t>
            </a:r>
            <a:r>
              <a:rPr lang="en-US" altLang="zh-CN" b="1" dirty="0">
                <a:solidFill>
                  <a:srgbClr val="0070C0"/>
                </a:solidFill>
              </a:rPr>
              <a:t>operator:</a:t>
            </a:r>
            <a:r>
              <a:rPr lang="zh-CN" altLang="en-US" b="1" dirty="0">
                <a:solidFill>
                  <a:srgbClr val="0070C0"/>
                </a:solidFill>
              </a:rPr>
              <a:t> </a:t>
            </a:r>
            <a:r>
              <a:rPr lang="en-US" altLang="zh-CN" dirty="0">
                <a:solidFill>
                  <a:srgbClr val="0070C0"/>
                </a:solidFill>
              </a:rPr>
              <a:t>list</a:t>
            </a:r>
            <a:r>
              <a:rPr lang="zh-CN" altLang="en-US" dirty="0">
                <a:solidFill>
                  <a:srgbClr val="0070C0"/>
                </a:solidFill>
              </a:rPr>
              <a:t> </a:t>
            </a:r>
            <a:r>
              <a:rPr lang="en-US" altLang="zh-CN" dirty="0">
                <a:solidFill>
                  <a:srgbClr val="C00000"/>
                </a:solidFill>
              </a:rPr>
              <a:t>adjacent nodes </a:t>
            </a:r>
            <a:r>
              <a:rPr lang="en-US" altLang="zh-CN" dirty="0">
                <a:solidFill>
                  <a:srgbClr val="0070C0"/>
                </a:solidFill>
              </a:rPr>
              <a:t>from </a:t>
            </a:r>
            <a:r>
              <a:rPr lang="en-US" altLang="zh-CN" dirty="0">
                <a:solidFill>
                  <a:srgbClr val="C00000"/>
                </a:solidFill>
              </a:rPr>
              <a:t>large to small</a:t>
            </a:r>
          </a:p>
          <a:p>
            <a:r>
              <a:rPr lang="en-US" altLang="zh-CN" dirty="0">
                <a:solidFill>
                  <a:srgbClr val="0070C0"/>
                </a:solidFill>
              </a:rPr>
              <a:t>based on the </a:t>
            </a:r>
            <a:r>
              <a:rPr lang="en-US" altLang="zh-CN" dirty="0">
                <a:solidFill>
                  <a:srgbClr val="C00000"/>
                </a:solidFill>
              </a:rPr>
              <a:t>core value</a:t>
            </a:r>
            <a:r>
              <a:rPr lang="en-US" altLang="zh-CN" dirty="0">
                <a:solidFill>
                  <a:srgbClr val="0070C0"/>
                </a:solidFill>
              </a:rPr>
              <a:t> until </a:t>
            </a:r>
            <a:r>
              <a:rPr lang="en-US" altLang="zh-CN" dirty="0">
                <a:solidFill>
                  <a:srgbClr val="C00000"/>
                </a:solidFill>
              </a:rPr>
              <a:t>support =</a:t>
            </a:r>
            <a:r>
              <a:rPr lang="zh-CN" altLang="en-US" dirty="0">
                <a:solidFill>
                  <a:srgbClr val="C00000"/>
                </a:solidFill>
              </a:rPr>
              <a:t> </a:t>
            </a:r>
            <a:r>
              <a:rPr lang="en-US" altLang="zh-CN" dirty="0">
                <a:solidFill>
                  <a:srgbClr val="C00000"/>
                </a:solidFill>
              </a:rPr>
              <a:t>core number</a:t>
            </a:r>
            <a:r>
              <a:rPr lang="zh-CN" altLang="en-US" dirty="0">
                <a:solidFill>
                  <a:srgbClr val="C00000"/>
                </a:solidFill>
              </a:rPr>
              <a:t>  </a:t>
            </a:r>
            <a:endParaRPr lang="en-US" dirty="0">
              <a:solidFill>
                <a:srgbClr val="C00000"/>
              </a:solidFill>
            </a:endParaRPr>
          </a:p>
        </p:txBody>
      </p:sp>
      <p:cxnSp>
        <p:nvCxnSpPr>
          <p:cNvPr id="268" name="直接连接符 7">
            <a:extLst>
              <a:ext uri="{FF2B5EF4-FFF2-40B4-BE49-F238E27FC236}">
                <a16:creationId xmlns:a16="http://schemas.microsoft.com/office/drawing/2014/main" id="{98F3FD60-5123-4E40-8217-7C8A5EB3901B}"/>
              </a:ext>
            </a:extLst>
          </p:cNvPr>
          <p:cNvCxnSpPr>
            <a:cxnSpLocks/>
          </p:cNvCxnSpPr>
          <p:nvPr/>
        </p:nvCxnSpPr>
        <p:spPr>
          <a:xfrm flipH="1">
            <a:off x="6751145" y="3813685"/>
            <a:ext cx="483691" cy="688166"/>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9" name="直接连接符 7">
            <a:extLst>
              <a:ext uri="{FF2B5EF4-FFF2-40B4-BE49-F238E27FC236}">
                <a16:creationId xmlns:a16="http://schemas.microsoft.com/office/drawing/2014/main" id="{9417AAEE-08DF-4046-A9C8-962DF5320B98}"/>
              </a:ext>
            </a:extLst>
          </p:cNvPr>
          <p:cNvCxnSpPr>
            <a:cxnSpLocks/>
          </p:cNvCxnSpPr>
          <p:nvPr/>
        </p:nvCxnSpPr>
        <p:spPr>
          <a:xfrm>
            <a:off x="7267898" y="3781009"/>
            <a:ext cx="387454" cy="1147408"/>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0" name="直接连接符 7">
            <a:extLst>
              <a:ext uri="{FF2B5EF4-FFF2-40B4-BE49-F238E27FC236}">
                <a16:creationId xmlns:a16="http://schemas.microsoft.com/office/drawing/2014/main" id="{358B0EA1-A873-9949-AF38-F9D4E2C42627}"/>
              </a:ext>
            </a:extLst>
          </p:cNvPr>
          <p:cNvCxnSpPr>
            <a:cxnSpLocks/>
          </p:cNvCxnSpPr>
          <p:nvPr/>
        </p:nvCxnSpPr>
        <p:spPr>
          <a:xfrm>
            <a:off x="6786584" y="4467331"/>
            <a:ext cx="889349" cy="459986"/>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1" name="直接连接符 7">
            <a:extLst>
              <a:ext uri="{FF2B5EF4-FFF2-40B4-BE49-F238E27FC236}">
                <a16:creationId xmlns:a16="http://schemas.microsoft.com/office/drawing/2014/main" id="{DE730AF1-D9D2-7C44-A669-DFFDEB03D988}"/>
              </a:ext>
            </a:extLst>
          </p:cNvPr>
          <p:cNvCxnSpPr>
            <a:cxnSpLocks/>
          </p:cNvCxnSpPr>
          <p:nvPr/>
        </p:nvCxnSpPr>
        <p:spPr>
          <a:xfrm flipH="1">
            <a:off x="6702010" y="4467331"/>
            <a:ext cx="81751" cy="108658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2" name="直接连接符 7">
            <a:extLst>
              <a:ext uri="{FF2B5EF4-FFF2-40B4-BE49-F238E27FC236}">
                <a16:creationId xmlns:a16="http://schemas.microsoft.com/office/drawing/2014/main" id="{4003D34E-C386-1E48-8236-105E357CC950}"/>
              </a:ext>
            </a:extLst>
          </p:cNvPr>
          <p:cNvCxnSpPr>
            <a:cxnSpLocks/>
          </p:cNvCxnSpPr>
          <p:nvPr/>
        </p:nvCxnSpPr>
        <p:spPr>
          <a:xfrm>
            <a:off x="6692601" y="5553920"/>
            <a:ext cx="625053" cy="58946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3" name="直接连接符 7">
            <a:extLst>
              <a:ext uri="{FF2B5EF4-FFF2-40B4-BE49-F238E27FC236}">
                <a16:creationId xmlns:a16="http://schemas.microsoft.com/office/drawing/2014/main" id="{DDCC04E6-DB87-A449-98E7-DE7151C435D3}"/>
              </a:ext>
            </a:extLst>
          </p:cNvPr>
          <p:cNvCxnSpPr>
            <a:cxnSpLocks/>
          </p:cNvCxnSpPr>
          <p:nvPr/>
        </p:nvCxnSpPr>
        <p:spPr>
          <a:xfrm>
            <a:off x="5989857" y="5127933"/>
            <a:ext cx="732721" cy="41498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4" name="直接连接符 7">
            <a:extLst>
              <a:ext uri="{FF2B5EF4-FFF2-40B4-BE49-F238E27FC236}">
                <a16:creationId xmlns:a16="http://schemas.microsoft.com/office/drawing/2014/main" id="{B980B017-BC9C-0946-AF78-A469C6B6FF57}"/>
              </a:ext>
            </a:extLst>
          </p:cNvPr>
          <p:cNvCxnSpPr>
            <a:cxnSpLocks/>
          </p:cNvCxnSpPr>
          <p:nvPr/>
        </p:nvCxnSpPr>
        <p:spPr>
          <a:xfrm flipH="1">
            <a:off x="5687711" y="5131675"/>
            <a:ext cx="297351" cy="102173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5" name="直接连接符 7">
            <a:extLst>
              <a:ext uri="{FF2B5EF4-FFF2-40B4-BE49-F238E27FC236}">
                <a16:creationId xmlns:a16="http://schemas.microsoft.com/office/drawing/2014/main" id="{EC2CBCA9-03EB-EC43-8CD3-5517B1F04A2F}"/>
              </a:ext>
            </a:extLst>
          </p:cNvPr>
          <p:cNvCxnSpPr>
            <a:cxnSpLocks/>
          </p:cNvCxnSpPr>
          <p:nvPr/>
        </p:nvCxnSpPr>
        <p:spPr>
          <a:xfrm flipH="1" flipV="1">
            <a:off x="4954421" y="3958557"/>
            <a:ext cx="421037" cy="45261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6" name="直接连接符 7">
            <a:extLst>
              <a:ext uri="{FF2B5EF4-FFF2-40B4-BE49-F238E27FC236}">
                <a16:creationId xmlns:a16="http://schemas.microsoft.com/office/drawing/2014/main" id="{AE21192D-4106-2E4D-97A5-B81E135F1D36}"/>
              </a:ext>
            </a:extLst>
          </p:cNvPr>
          <p:cNvCxnSpPr>
            <a:cxnSpLocks/>
          </p:cNvCxnSpPr>
          <p:nvPr/>
        </p:nvCxnSpPr>
        <p:spPr>
          <a:xfrm flipH="1">
            <a:off x="4811273" y="4412535"/>
            <a:ext cx="572477" cy="483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7" name="直接连接符 7">
            <a:extLst>
              <a:ext uri="{FF2B5EF4-FFF2-40B4-BE49-F238E27FC236}">
                <a16:creationId xmlns:a16="http://schemas.microsoft.com/office/drawing/2014/main" id="{0259076E-EB14-264D-BE2C-B757E9325EFA}"/>
              </a:ext>
            </a:extLst>
          </p:cNvPr>
          <p:cNvCxnSpPr>
            <a:cxnSpLocks/>
          </p:cNvCxnSpPr>
          <p:nvPr/>
        </p:nvCxnSpPr>
        <p:spPr>
          <a:xfrm>
            <a:off x="3799457" y="4526922"/>
            <a:ext cx="1081263" cy="40149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直接连接符 7">
            <a:extLst>
              <a:ext uri="{FF2B5EF4-FFF2-40B4-BE49-F238E27FC236}">
                <a16:creationId xmlns:a16="http://schemas.microsoft.com/office/drawing/2014/main" id="{6605199B-0190-6D48-86FB-D6D944BCA29E}"/>
              </a:ext>
            </a:extLst>
          </p:cNvPr>
          <p:cNvCxnSpPr>
            <a:cxnSpLocks/>
          </p:cNvCxnSpPr>
          <p:nvPr/>
        </p:nvCxnSpPr>
        <p:spPr>
          <a:xfrm>
            <a:off x="3368335" y="5154545"/>
            <a:ext cx="865616" cy="44689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9" name="直接连接符 7">
            <a:extLst>
              <a:ext uri="{FF2B5EF4-FFF2-40B4-BE49-F238E27FC236}">
                <a16:creationId xmlns:a16="http://schemas.microsoft.com/office/drawing/2014/main" id="{33995637-035C-6D4C-92BC-DDFFFD83C3C8}"/>
              </a:ext>
            </a:extLst>
          </p:cNvPr>
          <p:cNvCxnSpPr>
            <a:cxnSpLocks/>
          </p:cNvCxnSpPr>
          <p:nvPr/>
        </p:nvCxnSpPr>
        <p:spPr>
          <a:xfrm flipH="1">
            <a:off x="3216067" y="5180445"/>
            <a:ext cx="140089" cy="92004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0" name="直接连接符 7">
            <a:extLst>
              <a:ext uri="{FF2B5EF4-FFF2-40B4-BE49-F238E27FC236}">
                <a16:creationId xmlns:a16="http://schemas.microsoft.com/office/drawing/2014/main" id="{63E32283-BF35-6144-8C77-D06508389BD5}"/>
              </a:ext>
            </a:extLst>
          </p:cNvPr>
          <p:cNvCxnSpPr>
            <a:cxnSpLocks/>
          </p:cNvCxnSpPr>
          <p:nvPr/>
        </p:nvCxnSpPr>
        <p:spPr>
          <a:xfrm flipH="1">
            <a:off x="3232523" y="5648497"/>
            <a:ext cx="983086" cy="50491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1" name="直接连接符 7">
            <a:extLst>
              <a:ext uri="{FF2B5EF4-FFF2-40B4-BE49-F238E27FC236}">
                <a16:creationId xmlns:a16="http://schemas.microsoft.com/office/drawing/2014/main" id="{6946FA75-88FF-5A47-A139-519CE55EE795}"/>
              </a:ext>
            </a:extLst>
          </p:cNvPr>
          <p:cNvCxnSpPr>
            <a:cxnSpLocks/>
          </p:cNvCxnSpPr>
          <p:nvPr/>
        </p:nvCxnSpPr>
        <p:spPr>
          <a:xfrm flipV="1">
            <a:off x="3356156" y="4520192"/>
            <a:ext cx="458700" cy="66025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2" name="直接连接符 7">
            <a:extLst>
              <a:ext uri="{FF2B5EF4-FFF2-40B4-BE49-F238E27FC236}">
                <a16:creationId xmlns:a16="http://schemas.microsoft.com/office/drawing/2014/main" id="{332ADB00-CFE1-5D47-8369-E4F0E60A733C}"/>
              </a:ext>
            </a:extLst>
          </p:cNvPr>
          <p:cNvCxnSpPr>
            <a:cxnSpLocks/>
          </p:cNvCxnSpPr>
          <p:nvPr/>
        </p:nvCxnSpPr>
        <p:spPr>
          <a:xfrm>
            <a:off x="2731650" y="4455830"/>
            <a:ext cx="1101901" cy="4807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3" name="直接连接符 7">
            <a:extLst>
              <a:ext uri="{FF2B5EF4-FFF2-40B4-BE49-F238E27FC236}">
                <a16:creationId xmlns:a16="http://schemas.microsoft.com/office/drawing/2014/main" id="{22B2B2BB-60C5-F14A-9249-3BA3AEAB9ABB}"/>
              </a:ext>
            </a:extLst>
          </p:cNvPr>
          <p:cNvCxnSpPr>
            <a:cxnSpLocks/>
          </p:cNvCxnSpPr>
          <p:nvPr/>
        </p:nvCxnSpPr>
        <p:spPr>
          <a:xfrm flipH="1">
            <a:off x="1395374" y="5116464"/>
            <a:ext cx="540638" cy="51050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4" name="直接连接符 7">
            <a:extLst>
              <a:ext uri="{FF2B5EF4-FFF2-40B4-BE49-F238E27FC236}">
                <a16:creationId xmlns:a16="http://schemas.microsoft.com/office/drawing/2014/main" id="{079F50F2-3AED-C045-A1AC-1941B6C6F6B5}"/>
              </a:ext>
            </a:extLst>
          </p:cNvPr>
          <p:cNvCxnSpPr>
            <a:cxnSpLocks/>
          </p:cNvCxnSpPr>
          <p:nvPr/>
        </p:nvCxnSpPr>
        <p:spPr>
          <a:xfrm flipH="1" flipV="1">
            <a:off x="2723450" y="3729976"/>
            <a:ext cx="12104" cy="72079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5" name="直接连接符 7">
            <a:extLst>
              <a:ext uri="{FF2B5EF4-FFF2-40B4-BE49-F238E27FC236}">
                <a16:creationId xmlns:a16="http://schemas.microsoft.com/office/drawing/2014/main" id="{C50C43E5-E0AB-E344-B146-E5F0F379B5D3}"/>
              </a:ext>
            </a:extLst>
          </p:cNvPr>
          <p:cNvCxnSpPr>
            <a:cxnSpLocks/>
          </p:cNvCxnSpPr>
          <p:nvPr/>
        </p:nvCxnSpPr>
        <p:spPr>
          <a:xfrm flipH="1" flipV="1">
            <a:off x="1455500" y="4608630"/>
            <a:ext cx="492262" cy="51930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6" name="直接连接符 7">
            <a:extLst>
              <a:ext uri="{FF2B5EF4-FFF2-40B4-BE49-F238E27FC236}">
                <a16:creationId xmlns:a16="http://schemas.microsoft.com/office/drawing/2014/main" id="{5B30874B-AF62-5740-ADAF-510378329262}"/>
              </a:ext>
            </a:extLst>
          </p:cNvPr>
          <p:cNvCxnSpPr>
            <a:cxnSpLocks/>
          </p:cNvCxnSpPr>
          <p:nvPr/>
        </p:nvCxnSpPr>
        <p:spPr>
          <a:xfrm flipH="1" flipV="1">
            <a:off x="6171692" y="3736942"/>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7" name="直接连接符 7">
            <a:extLst>
              <a:ext uri="{FF2B5EF4-FFF2-40B4-BE49-F238E27FC236}">
                <a16:creationId xmlns:a16="http://schemas.microsoft.com/office/drawing/2014/main" id="{87F44A20-5257-EB46-8464-0CBC88035929}"/>
              </a:ext>
            </a:extLst>
          </p:cNvPr>
          <p:cNvCxnSpPr>
            <a:cxnSpLocks/>
          </p:cNvCxnSpPr>
          <p:nvPr/>
        </p:nvCxnSpPr>
        <p:spPr>
          <a:xfrm flipH="1" flipV="1">
            <a:off x="5379604" y="4397544"/>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8" name="直接连接符 7">
            <a:extLst>
              <a:ext uri="{FF2B5EF4-FFF2-40B4-BE49-F238E27FC236}">
                <a16:creationId xmlns:a16="http://schemas.microsoft.com/office/drawing/2014/main" id="{18833901-36B4-824F-9EEA-55D9F680A8DE}"/>
              </a:ext>
            </a:extLst>
          </p:cNvPr>
          <p:cNvCxnSpPr>
            <a:cxnSpLocks/>
          </p:cNvCxnSpPr>
          <p:nvPr/>
        </p:nvCxnSpPr>
        <p:spPr>
          <a:xfrm flipH="1" flipV="1">
            <a:off x="5406998" y="4397544"/>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9" name="直接连接符 7">
            <a:extLst>
              <a:ext uri="{FF2B5EF4-FFF2-40B4-BE49-F238E27FC236}">
                <a16:creationId xmlns:a16="http://schemas.microsoft.com/office/drawing/2014/main" id="{AA8AE036-9E4A-B442-865D-1C52DCD54087}"/>
              </a:ext>
            </a:extLst>
          </p:cNvPr>
          <p:cNvCxnSpPr>
            <a:cxnSpLocks/>
          </p:cNvCxnSpPr>
          <p:nvPr/>
        </p:nvCxnSpPr>
        <p:spPr>
          <a:xfrm flipH="1">
            <a:off x="5995818" y="3738003"/>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0" name="直接连接符 7">
            <a:extLst>
              <a:ext uri="{FF2B5EF4-FFF2-40B4-BE49-F238E27FC236}">
                <a16:creationId xmlns:a16="http://schemas.microsoft.com/office/drawing/2014/main" id="{E222B2DE-0B13-224A-8A73-548D51E49918}"/>
              </a:ext>
            </a:extLst>
          </p:cNvPr>
          <p:cNvCxnSpPr>
            <a:cxnSpLocks/>
          </p:cNvCxnSpPr>
          <p:nvPr/>
        </p:nvCxnSpPr>
        <p:spPr>
          <a:xfrm flipH="1">
            <a:off x="5987618" y="4450769"/>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1" name="直接连接符 7">
            <a:extLst>
              <a:ext uri="{FF2B5EF4-FFF2-40B4-BE49-F238E27FC236}">
                <a16:creationId xmlns:a16="http://schemas.microsoft.com/office/drawing/2014/main" id="{E1E5B4DD-0055-B748-A465-C48F6EE3BB85}"/>
              </a:ext>
            </a:extLst>
          </p:cNvPr>
          <p:cNvCxnSpPr>
            <a:cxnSpLocks/>
          </p:cNvCxnSpPr>
          <p:nvPr/>
        </p:nvCxnSpPr>
        <p:spPr>
          <a:xfrm flipH="1">
            <a:off x="5379604" y="3729976"/>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2" name="直接连接符 7">
            <a:extLst>
              <a:ext uri="{FF2B5EF4-FFF2-40B4-BE49-F238E27FC236}">
                <a16:creationId xmlns:a16="http://schemas.microsoft.com/office/drawing/2014/main" id="{9B3A3CE6-87DD-C846-B8D7-D66BB4A25A17}"/>
              </a:ext>
            </a:extLst>
          </p:cNvPr>
          <p:cNvCxnSpPr>
            <a:cxnSpLocks/>
          </p:cNvCxnSpPr>
          <p:nvPr/>
        </p:nvCxnSpPr>
        <p:spPr>
          <a:xfrm flipH="1" flipV="1">
            <a:off x="2735796" y="4467331"/>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3" name="直接连接符 7">
            <a:extLst>
              <a:ext uri="{FF2B5EF4-FFF2-40B4-BE49-F238E27FC236}">
                <a16:creationId xmlns:a16="http://schemas.microsoft.com/office/drawing/2014/main" id="{786221BB-42B7-CD4D-853C-00971CF3171D}"/>
              </a:ext>
            </a:extLst>
          </p:cNvPr>
          <p:cNvCxnSpPr>
            <a:cxnSpLocks/>
          </p:cNvCxnSpPr>
          <p:nvPr/>
        </p:nvCxnSpPr>
        <p:spPr>
          <a:xfrm flipH="1" flipV="1">
            <a:off x="1943708" y="5127933"/>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4" name="直接连接符 7">
            <a:extLst>
              <a:ext uri="{FF2B5EF4-FFF2-40B4-BE49-F238E27FC236}">
                <a16:creationId xmlns:a16="http://schemas.microsoft.com/office/drawing/2014/main" id="{669BB587-8A96-7F49-966F-95CC414D4558}"/>
              </a:ext>
            </a:extLst>
          </p:cNvPr>
          <p:cNvCxnSpPr>
            <a:cxnSpLocks/>
          </p:cNvCxnSpPr>
          <p:nvPr/>
        </p:nvCxnSpPr>
        <p:spPr>
          <a:xfrm flipH="1" flipV="1">
            <a:off x="1971102" y="5127933"/>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5" name="直接连接符 7">
            <a:extLst>
              <a:ext uri="{FF2B5EF4-FFF2-40B4-BE49-F238E27FC236}">
                <a16:creationId xmlns:a16="http://schemas.microsoft.com/office/drawing/2014/main" id="{6F869837-F1CF-E94E-9A19-818FD2ACB3E1}"/>
              </a:ext>
            </a:extLst>
          </p:cNvPr>
          <p:cNvCxnSpPr>
            <a:cxnSpLocks/>
          </p:cNvCxnSpPr>
          <p:nvPr/>
        </p:nvCxnSpPr>
        <p:spPr>
          <a:xfrm flipH="1">
            <a:off x="2559922" y="4468392"/>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6" name="直接连接符 7">
            <a:extLst>
              <a:ext uri="{FF2B5EF4-FFF2-40B4-BE49-F238E27FC236}">
                <a16:creationId xmlns:a16="http://schemas.microsoft.com/office/drawing/2014/main" id="{B48D15E3-46FA-B746-9803-7F899DB9D5F6}"/>
              </a:ext>
            </a:extLst>
          </p:cNvPr>
          <p:cNvCxnSpPr>
            <a:cxnSpLocks/>
          </p:cNvCxnSpPr>
          <p:nvPr/>
        </p:nvCxnSpPr>
        <p:spPr>
          <a:xfrm flipH="1">
            <a:off x="2551722" y="5181158"/>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直接连接符 7">
            <a:extLst>
              <a:ext uri="{FF2B5EF4-FFF2-40B4-BE49-F238E27FC236}">
                <a16:creationId xmlns:a16="http://schemas.microsoft.com/office/drawing/2014/main" id="{8D1B8503-B4E9-724A-8CEE-1F5EA52E3B34}"/>
              </a:ext>
            </a:extLst>
          </p:cNvPr>
          <p:cNvCxnSpPr>
            <a:cxnSpLocks/>
          </p:cNvCxnSpPr>
          <p:nvPr/>
        </p:nvCxnSpPr>
        <p:spPr>
          <a:xfrm flipH="1">
            <a:off x="1943708" y="4460365"/>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8" name="Oval 297">
            <a:extLst>
              <a:ext uri="{FF2B5EF4-FFF2-40B4-BE49-F238E27FC236}">
                <a16:creationId xmlns:a16="http://schemas.microsoft.com/office/drawing/2014/main" id="{8400FCAF-86F5-5841-B3D3-01F68340BB77}"/>
              </a:ext>
            </a:extLst>
          </p:cNvPr>
          <p:cNvSpPr/>
          <p:nvPr/>
        </p:nvSpPr>
        <p:spPr>
          <a:xfrm>
            <a:off x="2375756" y="564849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9" name="Oval 298">
            <a:extLst>
              <a:ext uri="{FF2B5EF4-FFF2-40B4-BE49-F238E27FC236}">
                <a16:creationId xmlns:a16="http://schemas.microsoft.com/office/drawing/2014/main" id="{3ED3EDD2-5DF5-DD41-9882-DFF6BD73E52D}"/>
              </a:ext>
            </a:extLst>
          </p:cNvPr>
          <p:cNvSpPr/>
          <p:nvPr/>
        </p:nvSpPr>
        <p:spPr>
          <a:xfrm>
            <a:off x="3167844" y="500042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0" name="Oval 299">
            <a:extLst>
              <a:ext uri="{FF2B5EF4-FFF2-40B4-BE49-F238E27FC236}">
                <a16:creationId xmlns:a16="http://schemas.microsoft.com/office/drawing/2014/main" id="{E66E97BB-9941-0E44-A4C1-0A38F4B6342C}"/>
              </a:ext>
            </a:extLst>
          </p:cNvPr>
          <p:cNvSpPr/>
          <p:nvPr/>
        </p:nvSpPr>
        <p:spPr>
          <a:xfrm>
            <a:off x="1763688" y="492841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1" name="Oval 300">
            <a:extLst>
              <a:ext uri="{FF2B5EF4-FFF2-40B4-BE49-F238E27FC236}">
                <a16:creationId xmlns:a16="http://schemas.microsoft.com/office/drawing/2014/main" id="{58591D93-C834-4942-B33B-1FB526C79EAD}"/>
              </a:ext>
            </a:extLst>
          </p:cNvPr>
          <p:cNvSpPr/>
          <p:nvPr/>
        </p:nvSpPr>
        <p:spPr>
          <a:xfrm>
            <a:off x="2555776" y="428034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2" name="Oval 301">
            <a:extLst>
              <a:ext uri="{FF2B5EF4-FFF2-40B4-BE49-F238E27FC236}">
                <a16:creationId xmlns:a16="http://schemas.microsoft.com/office/drawing/2014/main" id="{731F22F1-0DB8-3846-A79C-CE3F909EA6CF}"/>
              </a:ext>
            </a:extLst>
          </p:cNvPr>
          <p:cNvSpPr/>
          <p:nvPr/>
        </p:nvSpPr>
        <p:spPr>
          <a:xfrm>
            <a:off x="1218456" y="5433909"/>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3" name="Oval 302">
            <a:extLst>
              <a:ext uri="{FF2B5EF4-FFF2-40B4-BE49-F238E27FC236}">
                <a16:creationId xmlns:a16="http://schemas.microsoft.com/office/drawing/2014/main" id="{3B30F682-78B4-BE4E-B8C8-407374032818}"/>
              </a:ext>
            </a:extLst>
          </p:cNvPr>
          <p:cNvSpPr/>
          <p:nvPr/>
        </p:nvSpPr>
        <p:spPr>
          <a:xfrm>
            <a:off x="1308466" y="4460365"/>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4" name="Oval 303">
            <a:extLst>
              <a:ext uri="{FF2B5EF4-FFF2-40B4-BE49-F238E27FC236}">
                <a16:creationId xmlns:a16="http://schemas.microsoft.com/office/drawing/2014/main" id="{294573D7-5155-2C48-89BB-DAA0EB122054}"/>
              </a:ext>
            </a:extLst>
          </p:cNvPr>
          <p:cNvSpPr/>
          <p:nvPr/>
        </p:nvSpPr>
        <p:spPr>
          <a:xfrm>
            <a:off x="2551630" y="3505360"/>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5" name="Oval 304">
            <a:extLst>
              <a:ext uri="{FF2B5EF4-FFF2-40B4-BE49-F238E27FC236}">
                <a16:creationId xmlns:a16="http://schemas.microsoft.com/office/drawing/2014/main" id="{CA5E8DDD-53B4-2948-8213-EE62FE095C07}"/>
              </a:ext>
            </a:extLst>
          </p:cNvPr>
          <p:cNvSpPr/>
          <p:nvPr/>
        </p:nvSpPr>
        <p:spPr>
          <a:xfrm>
            <a:off x="3623066" y="4325443"/>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6" name="Oval 305">
            <a:extLst>
              <a:ext uri="{FF2B5EF4-FFF2-40B4-BE49-F238E27FC236}">
                <a16:creationId xmlns:a16="http://schemas.microsoft.com/office/drawing/2014/main" id="{EAA2D331-BE4F-474F-8318-69AEABCF9BEE}"/>
              </a:ext>
            </a:extLst>
          </p:cNvPr>
          <p:cNvSpPr/>
          <p:nvPr/>
        </p:nvSpPr>
        <p:spPr>
          <a:xfrm>
            <a:off x="3040988" y="5949280"/>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7" name="Oval 306">
            <a:extLst>
              <a:ext uri="{FF2B5EF4-FFF2-40B4-BE49-F238E27FC236}">
                <a16:creationId xmlns:a16="http://schemas.microsoft.com/office/drawing/2014/main" id="{E5A9293E-D9A3-5643-8384-8D53C3295D68}"/>
              </a:ext>
            </a:extLst>
          </p:cNvPr>
          <p:cNvSpPr/>
          <p:nvPr/>
        </p:nvSpPr>
        <p:spPr>
          <a:xfrm>
            <a:off x="4039436" y="5446949"/>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8" name="Oval 307">
            <a:extLst>
              <a:ext uri="{FF2B5EF4-FFF2-40B4-BE49-F238E27FC236}">
                <a16:creationId xmlns:a16="http://schemas.microsoft.com/office/drawing/2014/main" id="{07BDCFB2-FFDD-614C-9BF3-7789DC67D9D9}"/>
              </a:ext>
            </a:extLst>
          </p:cNvPr>
          <p:cNvSpPr/>
          <p:nvPr/>
        </p:nvSpPr>
        <p:spPr>
          <a:xfrm>
            <a:off x="5811652" y="493644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9" name="Oval 308">
            <a:extLst>
              <a:ext uri="{FF2B5EF4-FFF2-40B4-BE49-F238E27FC236}">
                <a16:creationId xmlns:a16="http://schemas.microsoft.com/office/drawing/2014/main" id="{850CB520-73A8-3746-BA0F-29344B5D307D}"/>
              </a:ext>
            </a:extLst>
          </p:cNvPr>
          <p:cNvSpPr/>
          <p:nvPr/>
        </p:nvSpPr>
        <p:spPr>
          <a:xfrm>
            <a:off x="6603740" y="428837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0" name="Oval 309">
            <a:extLst>
              <a:ext uri="{FF2B5EF4-FFF2-40B4-BE49-F238E27FC236}">
                <a16:creationId xmlns:a16="http://schemas.microsoft.com/office/drawing/2014/main" id="{AA7F3268-14E1-F542-85D0-B624FD9B45C9}"/>
              </a:ext>
            </a:extLst>
          </p:cNvPr>
          <p:cNvSpPr/>
          <p:nvPr/>
        </p:nvSpPr>
        <p:spPr>
          <a:xfrm>
            <a:off x="5199584" y="421636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1" name="Oval 310">
            <a:extLst>
              <a:ext uri="{FF2B5EF4-FFF2-40B4-BE49-F238E27FC236}">
                <a16:creationId xmlns:a16="http://schemas.microsoft.com/office/drawing/2014/main" id="{0697C150-2566-2E4B-9FE5-0AC1E4C5F733}"/>
              </a:ext>
            </a:extLst>
          </p:cNvPr>
          <p:cNvSpPr/>
          <p:nvPr/>
        </p:nvSpPr>
        <p:spPr>
          <a:xfrm>
            <a:off x="4654352" y="4721856"/>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2" name="Oval 311">
            <a:extLst>
              <a:ext uri="{FF2B5EF4-FFF2-40B4-BE49-F238E27FC236}">
                <a16:creationId xmlns:a16="http://schemas.microsoft.com/office/drawing/2014/main" id="{A679C4D1-A129-124A-8A2A-C7F00D0F26F7}"/>
              </a:ext>
            </a:extLst>
          </p:cNvPr>
          <p:cNvSpPr/>
          <p:nvPr/>
        </p:nvSpPr>
        <p:spPr>
          <a:xfrm>
            <a:off x="4744362" y="3748312"/>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3" name="Oval 312">
            <a:extLst>
              <a:ext uri="{FF2B5EF4-FFF2-40B4-BE49-F238E27FC236}">
                <a16:creationId xmlns:a16="http://schemas.microsoft.com/office/drawing/2014/main" id="{6294ADB0-48C5-F444-833F-1538E280CBAF}"/>
              </a:ext>
            </a:extLst>
          </p:cNvPr>
          <p:cNvSpPr/>
          <p:nvPr/>
        </p:nvSpPr>
        <p:spPr>
          <a:xfrm>
            <a:off x="6532620" y="5366341"/>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4" name="Oval 313">
            <a:extLst>
              <a:ext uri="{FF2B5EF4-FFF2-40B4-BE49-F238E27FC236}">
                <a16:creationId xmlns:a16="http://schemas.microsoft.com/office/drawing/2014/main" id="{722CEB44-F39B-9C4D-8321-E509F1A79619}"/>
              </a:ext>
            </a:extLst>
          </p:cNvPr>
          <p:cNvSpPr/>
          <p:nvPr/>
        </p:nvSpPr>
        <p:spPr>
          <a:xfrm>
            <a:off x="7475332" y="4734896"/>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5" name="Oval 314">
            <a:extLst>
              <a:ext uri="{FF2B5EF4-FFF2-40B4-BE49-F238E27FC236}">
                <a16:creationId xmlns:a16="http://schemas.microsoft.com/office/drawing/2014/main" id="{28BB2F33-6539-0F4C-9BE9-4FD64A32B2B5}"/>
              </a:ext>
            </a:extLst>
          </p:cNvPr>
          <p:cNvSpPr/>
          <p:nvPr/>
        </p:nvSpPr>
        <p:spPr>
          <a:xfrm>
            <a:off x="5503854" y="5949280"/>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6" name="Oval 315">
            <a:extLst>
              <a:ext uri="{FF2B5EF4-FFF2-40B4-BE49-F238E27FC236}">
                <a16:creationId xmlns:a16="http://schemas.microsoft.com/office/drawing/2014/main" id="{9F25EA95-E51C-324E-9ABF-0235E2ED99F6}"/>
              </a:ext>
            </a:extLst>
          </p:cNvPr>
          <p:cNvSpPr/>
          <p:nvPr/>
        </p:nvSpPr>
        <p:spPr>
          <a:xfrm>
            <a:off x="7115292" y="5948392"/>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7" name="Oval 316">
            <a:extLst>
              <a:ext uri="{FF2B5EF4-FFF2-40B4-BE49-F238E27FC236}">
                <a16:creationId xmlns:a16="http://schemas.microsoft.com/office/drawing/2014/main" id="{97DB1529-691F-0C47-93BB-7F89F43957B0}"/>
              </a:ext>
            </a:extLst>
          </p:cNvPr>
          <p:cNvSpPr/>
          <p:nvPr/>
        </p:nvSpPr>
        <p:spPr>
          <a:xfrm>
            <a:off x="7058962" y="3613390"/>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8" name="Oval 317">
            <a:extLst>
              <a:ext uri="{FF2B5EF4-FFF2-40B4-BE49-F238E27FC236}">
                <a16:creationId xmlns:a16="http://schemas.microsoft.com/office/drawing/2014/main" id="{DBCA7DB7-FC94-4C42-851F-AE4E16C86EA8}"/>
              </a:ext>
            </a:extLst>
          </p:cNvPr>
          <p:cNvSpPr/>
          <p:nvPr/>
        </p:nvSpPr>
        <p:spPr>
          <a:xfrm>
            <a:off x="5991672" y="356829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9" name="Rectangle 318">
            <a:extLst>
              <a:ext uri="{FF2B5EF4-FFF2-40B4-BE49-F238E27FC236}">
                <a16:creationId xmlns:a16="http://schemas.microsoft.com/office/drawing/2014/main" id="{C3BE913F-B9B3-AC48-B042-091D4988E368}"/>
              </a:ext>
            </a:extLst>
          </p:cNvPr>
          <p:cNvSpPr/>
          <p:nvPr/>
        </p:nvSpPr>
        <p:spPr>
          <a:xfrm>
            <a:off x="1305207" y="4402443"/>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0" name="Rectangle 319">
            <a:extLst>
              <a:ext uri="{FF2B5EF4-FFF2-40B4-BE49-F238E27FC236}">
                <a16:creationId xmlns:a16="http://schemas.microsoft.com/office/drawing/2014/main" id="{B40D1782-A5A7-0A46-B554-635F152B6FA0}"/>
              </a:ext>
            </a:extLst>
          </p:cNvPr>
          <p:cNvSpPr/>
          <p:nvPr/>
        </p:nvSpPr>
        <p:spPr>
          <a:xfrm>
            <a:off x="2553556" y="3446469"/>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1" name="Rectangle 320">
            <a:extLst>
              <a:ext uri="{FF2B5EF4-FFF2-40B4-BE49-F238E27FC236}">
                <a16:creationId xmlns:a16="http://schemas.microsoft.com/office/drawing/2014/main" id="{4858646C-92E6-C841-904B-157CAE0DD068}"/>
              </a:ext>
            </a:extLst>
          </p:cNvPr>
          <p:cNvSpPr/>
          <p:nvPr/>
        </p:nvSpPr>
        <p:spPr>
          <a:xfrm>
            <a:off x="1218173" y="5386988"/>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2" name="Rectangle 321">
            <a:extLst>
              <a:ext uri="{FF2B5EF4-FFF2-40B4-BE49-F238E27FC236}">
                <a16:creationId xmlns:a16="http://schemas.microsoft.com/office/drawing/2014/main" id="{3D29F175-39A8-F848-A2F6-74923555038A}"/>
              </a:ext>
            </a:extLst>
          </p:cNvPr>
          <p:cNvSpPr/>
          <p:nvPr/>
        </p:nvSpPr>
        <p:spPr>
          <a:xfrm>
            <a:off x="4748214" y="3685380"/>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3" name="Rectangle 322">
            <a:extLst>
              <a:ext uri="{FF2B5EF4-FFF2-40B4-BE49-F238E27FC236}">
                <a16:creationId xmlns:a16="http://schemas.microsoft.com/office/drawing/2014/main" id="{36471963-AA83-2147-A31C-FAB000ED0AAE}"/>
              </a:ext>
            </a:extLst>
          </p:cNvPr>
          <p:cNvSpPr/>
          <p:nvPr/>
        </p:nvSpPr>
        <p:spPr>
          <a:xfrm>
            <a:off x="4660602" y="4665444"/>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24" name="Rectangle 323">
            <a:extLst>
              <a:ext uri="{FF2B5EF4-FFF2-40B4-BE49-F238E27FC236}">
                <a16:creationId xmlns:a16="http://schemas.microsoft.com/office/drawing/2014/main" id="{74FA231B-DD93-6A42-AC04-E2696E1F1B01}"/>
              </a:ext>
            </a:extLst>
          </p:cNvPr>
          <p:cNvSpPr/>
          <p:nvPr/>
        </p:nvSpPr>
        <p:spPr>
          <a:xfrm>
            <a:off x="5511956" y="5889861"/>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5" name="Rectangle 324">
            <a:extLst>
              <a:ext uri="{FF2B5EF4-FFF2-40B4-BE49-F238E27FC236}">
                <a16:creationId xmlns:a16="http://schemas.microsoft.com/office/drawing/2014/main" id="{453A8978-565A-014F-9AEC-97A4737024F0}"/>
              </a:ext>
            </a:extLst>
          </p:cNvPr>
          <p:cNvSpPr/>
          <p:nvPr/>
        </p:nvSpPr>
        <p:spPr>
          <a:xfrm>
            <a:off x="7111042" y="5898114"/>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6" name="Rectangle 325">
            <a:extLst>
              <a:ext uri="{FF2B5EF4-FFF2-40B4-BE49-F238E27FC236}">
                <a16:creationId xmlns:a16="http://schemas.microsoft.com/office/drawing/2014/main" id="{8F7F0B5A-82D6-6C45-AA27-BA01F57D31CD}"/>
              </a:ext>
            </a:extLst>
          </p:cNvPr>
          <p:cNvSpPr/>
          <p:nvPr/>
        </p:nvSpPr>
        <p:spPr>
          <a:xfrm>
            <a:off x="3630040" y="4263280"/>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27" name="Rectangle 326">
            <a:extLst>
              <a:ext uri="{FF2B5EF4-FFF2-40B4-BE49-F238E27FC236}">
                <a16:creationId xmlns:a16="http://schemas.microsoft.com/office/drawing/2014/main" id="{CD7054DA-73C9-8F4F-BC0A-4E526532157C}"/>
              </a:ext>
            </a:extLst>
          </p:cNvPr>
          <p:cNvSpPr/>
          <p:nvPr/>
        </p:nvSpPr>
        <p:spPr>
          <a:xfrm>
            <a:off x="4044700" y="5384058"/>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28" name="Rectangle 327">
            <a:extLst>
              <a:ext uri="{FF2B5EF4-FFF2-40B4-BE49-F238E27FC236}">
                <a16:creationId xmlns:a16="http://schemas.microsoft.com/office/drawing/2014/main" id="{7018DB1B-84A3-A44D-AAC2-983907D41EEF}"/>
              </a:ext>
            </a:extLst>
          </p:cNvPr>
          <p:cNvSpPr/>
          <p:nvPr/>
        </p:nvSpPr>
        <p:spPr>
          <a:xfrm>
            <a:off x="3046327" y="5889860"/>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29" name="Rectangle 328">
            <a:extLst>
              <a:ext uri="{FF2B5EF4-FFF2-40B4-BE49-F238E27FC236}">
                <a16:creationId xmlns:a16="http://schemas.microsoft.com/office/drawing/2014/main" id="{9F5A18A6-4DFD-E64C-89F3-7C98BBFCC50A}"/>
              </a:ext>
            </a:extLst>
          </p:cNvPr>
          <p:cNvSpPr/>
          <p:nvPr/>
        </p:nvSpPr>
        <p:spPr>
          <a:xfrm>
            <a:off x="6540898" y="5300319"/>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30" name="Rectangle 329">
            <a:extLst>
              <a:ext uri="{FF2B5EF4-FFF2-40B4-BE49-F238E27FC236}">
                <a16:creationId xmlns:a16="http://schemas.microsoft.com/office/drawing/2014/main" id="{015311E2-D41B-804B-B6F9-842B7624BA3E}"/>
              </a:ext>
            </a:extLst>
          </p:cNvPr>
          <p:cNvSpPr/>
          <p:nvPr/>
        </p:nvSpPr>
        <p:spPr>
          <a:xfrm>
            <a:off x="7489967" y="4665443"/>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31" name="Rectangle 330">
            <a:extLst>
              <a:ext uri="{FF2B5EF4-FFF2-40B4-BE49-F238E27FC236}">
                <a16:creationId xmlns:a16="http://schemas.microsoft.com/office/drawing/2014/main" id="{A2B373C6-2B54-AD42-BC5A-368C995C1F31}"/>
              </a:ext>
            </a:extLst>
          </p:cNvPr>
          <p:cNvSpPr/>
          <p:nvPr/>
        </p:nvSpPr>
        <p:spPr>
          <a:xfrm>
            <a:off x="7069223" y="3541244"/>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32" name="Rectangle 331">
            <a:extLst>
              <a:ext uri="{FF2B5EF4-FFF2-40B4-BE49-F238E27FC236}">
                <a16:creationId xmlns:a16="http://schemas.microsoft.com/office/drawing/2014/main" id="{2AC4367D-705B-FF41-9916-B11E45EC1D05}"/>
              </a:ext>
            </a:extLst>
          </p:cNvPr>
          <p:cNvSpPr/>
          <p:nvPr/>
        </p:nvSpPr>
        <p:spPr>
          <a:xfrm>
            <a:off x="6607079" y="4227765"/>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3" name="Rectangle 332">
            <a:extLst>
              <a:ext uri="{FF2B5EF4-FFF2-40B4-BE49-F238E27FC236}">
                <a16:creationId xmlns:a16="http://schemas.microsoft.com/office/drawing/2014/main" id="{9EED97A4-A953-104D-9DAB-C5E9E1C2ED40}"/>
              </a:ext>
            </a:extLst>
          </p:cNvPr>
          <p:cNvSpPr/>
          <p:nvPr/>
        </p:nvSpPr>
        <p:spPr>
          <a:xfrm>
            <a:off x="6005815" y="3510993"/>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4" name="Rectangle 333">
            <a:extLst>
              <a:ext uri="{FF2B5EF4-FFF2-40B4-BE49-F238E27FC236}">
                <a16:creationId xmlns:a16="http://schemas.microsoft.com/office/drawing/2014/main" id="{12F09A37-07A0-014E-8C9D-D490A5A7878B}"/>
              </a:ext>
            </a:extLst>
          </p:cNvPr>
          <p:cNvSpPr/>
          <p:nvPr/>
        </p:nvSpPr>
        <p:spPr>
          <a:xfrm>
            <a:off x="5823116" y="4885631"/>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5" name="Rectangle 334">
            <a:extLst>
              <a:ext uri="{FF2B5EF4-FFF2-40B4-BE49-F238E27FC236}">
                <a16:creationId xmlns:a16="http://schemas.microsoft.com/office/drawing/2014/main" id="{3DA0D73B-E10A-C741-AFD5-C7A07C6BAA41}"/>
              </a:ext>
            </a:extLst>
          </p:cNvPr>
          <p:cNvSpPr/>
          <p:nvPr/>
        </p:nvSpPr>
        <p:spPr>
          <a:xfrm>
            <a:off x="5205913" y="4158684"/>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6" name="Rectangle 335">
            <a:extLst>
              <a:ext uri="{FF2B5EF4-FFF2-40B4-BE49-F238E27FC236}">
                <a16:creationId xmlns:a16="http://schemas.microsoft.com/office/drawing/2014/main" id="{54A9C481-43A3-EB45-990D-FDC883631C5E}"/>
              </a:ext>
            </a:extLst>
          </p:cNvPr>
          <p:cNvSpPr/>
          <p:nvPr/>
        </p:nvSpPr>
        <p:spPr>
          <a:xfrm>
            <a:off x="2565574" y="4231437"/>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7" name="Rectangle 336">
            <a:extLst>
              <a:ext uri="{FF2B5EF4-FFF2-40B4-BE49-F238E27FC236}">
                <a16:creationId xmlns:a16="http://schemas.microsoft.com/office/drawing/2014/main" id="{4D96B698-CD41-8F44-B107-F9BC6682DECD}"/>
              </a:ext>
            </a:extLst>
          </p:cNvPr>
          <p:cNvSpPr/>
          <p:nvPr/>
        </p:nvSpPr>
        <p:spPr>
          <a:xfrm>
            <a:off x="3172203" y="4937192"/>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8" name="Rectangle 337">
            <a:extLst>
              <a:ext uri="{FF2B5EF4-FFF2-40B4-BE49-F238E27FC236}">
                <a16:creationId xmlns:a16="http://schemas.microsoft.com/office/drawing/2014/main" id="{03B2AB97-0741-4C47-91B2-1283897EE511}"/>
              </a:ext>
            </a:extLst>
          </p:cNvPr>
          <p:cNvSpPr/>
          <p:nvPr/>
        </p:nvSpPr>
        <p:spPr>
          <a:xfrm>
            <a:off x="1769911" y="4877604"/>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9" name="Rectangle 338">
            <a:extLst>
              <a:ext uri="{FF2B5EF4-FFF2-40B4-BE49-F238E27FC236}">
                <a16:creationId xmlns:a16="http://schemas.microsoft.com/office/drawing/2014/main" id="{AF9AA54F-2F75-E245-8C8C-400BA290CFF8}"/>
              </a:ext>
            </a:extLst>
          </p:cNvPr>
          <p:cNvSpPr/>
          <p:nvPr/>
        </p:nvSpPr>
        <p:spPr>
          <a:xfrm>
            <a:off x="2375462" y="5591016"/>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40" name="Rectangle 339">
            <a:extLst>
              <a:ext uri="{FF2B5EF4-FFF2-40B4-BE49-F238E27FC236}">
                <a16:creationId xmlns:a16="http://schemas.microsoft.com/office/drawing/2014/main" id="{097D4F67-5DEF-1A4D-9EC4-0DCE5C101D99}"/>
              </a:ext>
            </a:extLst>
          </p:cNvPr>
          <p:cNvSpPr/>
          <p:nvPr/>
        </p:nvSpPr>
        <p:spPr>
          <a:xfrm>
            <a:off x="2170875" y="3468654"/>
            <a:ext cx="356188" cy="461665"/>
          </a:xfrm>
          <a:prstGeom prst="rect">
            <a:avLst/>
          </a:prstGeom>
        </p:spPr>
        <p:txBody>
          <a:bodyPr wrap="none">
            <a:spAutoFit/>
          </a:bodyPr>
          <a:lstStyle/>
          <a:p>
            <a:r>
              <a:rPr lang="en-US" altLang="zh-CN" b="1" dirty="0"/>
              <a:t>1</a:t>
            </a:r>
            <a:endParaRPr lang="en-US" dirty="0"/>
          </a:p>
        </p:txBody>
      </p:sp>
      <p:sp>
        <p:nvSpPr>
          <p:cNvPr id="341" name="Rectangle 340">
            <a:extLst>
              <a:ext uri="{FF2B5EF4-FFF2-40B4-BE49-F238E27FC236}">
                <a16:creationId xmlns:a16="http://schemas.microsoft.com/office/drawing/2014/main" id="{E81A1875-4DBC-A148-8B42-BF05E3F17021}"/>
              </a:ext>
            </a:extLst>
          </p:cNvPr>
          <p:cNvSpPr/>
          <p:nvPr/>
        </p:nvSpPr>
        <p:spPr>
          <a:xfrm>
            <a:off x="1009476" y="4178659"/>
            <a:ext cx="356188" cy="461665"/>
          </a:xfrm>
          <a:prstGeom prst="rect">
            <a:avLst/>
          </a:prstGeom>
        </p:spPr>
        <p:txBody>
          <a:bodyPr wrap="none">
            <a:spAutoFit/>
          </a:bodyPr>
          <a:lstStyle/>
          <a:p>
            <a:r>
              <a:rPr lang="en-US" altLang="zh-CN" b="1" dirty="0"/>
              <a:t>1</a:t>
            </a:r>
            <a:endParaRPr lang="en-US" dirty="0"/>
          </a:p>
        </p:txBody>
      </p:sp>
      <p:sp>
        <p:nvSpPr>
          <p:cNvPr id="342" name="Rectangle 341">
            <a:extLst>
              <a:ext uri="{FF2B5EF4-FFF2-40B4-BE49-F238E27FC236}">
                <a16:creationId xmlns:a16="http://schemas.microsoft.com/office/drawing/2014/main" id="{F313C332-A803-DA42-8722-3398683AECD4}"/>
              </a:ext>
            </a:extLst>
          </p:cNvPr>
          <p:cNvSpPr/>
          <p:nvPr/>
        </p:nvSpPr>
        <p:spPr>
          <a:xfrm>
            <a:off x="847816" y="5572495"/>
            <a:ext cx="356188" cy="461665"/>
          </a:xfrm>
          <a:prstGeom prst="rect">
            <a:avLst/>
          </a:prstGeom>
        </p:spPr>
        <p:txBody>
          <a:bodyPr wrap="none">
            <a:spAutoFit/>
          </a:bodyPr>
          <a:lstStyle/>
          <a:p>
            <a:r>
              <a:rPr lang="en-US" altLang="zh-CN" b="1" dirty="0"/>
              <a:t>1</a:t>
            </a:r>
            <a:endParaRPr lang="en-US" dirty="0"/>
          </a:p>
        </p:txBody>
      </p:sp>
      <p:sp>
        <p:nvSpPr>
          <p:cNvPr id="343" name="Rectangle 342">
            <a:extLst>
              <a:ext uri="{FF2B5EF4-FFF2-40B4-BE49-F238E27FC236}">
                <a16:creationId xmlns:a16="http://schemas.microsoft.com/office/drawing/2014/main" id="{F5B587E1-CCC1-E340-814F-FA30BF8576B9}"/>
              </a:ext>
            </a:extLst>
          </p:cNvPr>
          <p:cNvSpPr/>
          <p:nvPr/>
        </p:nvSpPr>
        <p:spPr>
          <a:xfrm>
            <a:off x="1801103" y="4511083"/>
            <a:ext cx="356188" cy="461665"/>
          </a:xfrm>
          <a:prstGeom prst="rect">
            <a:avLst/>
          </a:prstGeom>
        </p:spPr>
        <p:txBody>
          <a:bodyPr wrap="none">
            <a:spAutoFit/>
          </a:bodyPr>
          <a:lstStyle/>
          <a:p>
            <a:r>
              <a:rPr lang="en-US" altLang="zh-CN" b="1" dirty="0"/>
              <a:t>4</a:t>
            </a:r>
            <a:endParaRPr lang="en-US" dirty="0"/>
          </a:p>
        </p:txBody>
      </p:sp>
      <p:sp>
        <p:nvSpPr>
          <p:cNvPr id="344" name="Rectangle 343">
            <a:extLst>
              <a:ext uri="{FF2B5EF4-FFF2-40B4-BE49-F238E27FC236}">
                <a16:creationId xmlns:a16="http://schemas.microsoft.com/office/drawing/2014/main" id="{169854D0-6098-4749-8B07-C81445BE3292}"/>
              </a:ext>
            </a:extLst>
          </p:cNvPr>
          <p:cNvSpPr/>
          <p:nvPr/>
        </p:nvSpPr>
        <p:spPr>
          <a:xfrm>
            <a:off x="2768616" y="3977877"/>
            <a:ext cx="356188" cy="461665"/>
          </a:xfrm>
          <a:prstGeom prst="rect">
            <a:avLst/>
          </a:prstGeom>
        </p:spPr>
        <p:txBody>
          <a:bodyPr wrap="none">
            <a:spAutoFit/>
          </a:bodyPr>
          <a:lstStyle/>
          <a:p>
            <a:r>
              <a:rPr lang="en-US" altLang="zh-CN" b="1" dirty="0"/>
              <a:t>4</a:t>
            </a:r>
            <a:endParaRPr lang="en-US" dirty="0"/>
          </a:p>
        </p:txBody>
      </p:sp>
      <p:sp>
        <p:nvSpPr>
          <p:cNvPr id="345" name="Rectangle 344">
            <a:extLst>
              <a:ext uri="{FF2B5EF4-FFF2-40B4-BE49-F238E27FC236}">
                <a16:creationId xmlns:a16="http://schemas.microsoft.com/office/drawing/2014/main" id="{D0538080-04D1-D642-B821-17DD16CD8AB9}"/>
              </a:ext>
            </a:extLst>
          </p:cNvPr>
          <p:cNvSpPr/>
          <p:nvPr/>
        </p:nvSpPr>
        <p:spPr>
          <a:xfrm>
            <a:off x="2126099" y="5879329"/>
            <a:ext cx="356188" cy="461665"/>
          </a:xfrm>
          <a:prstGeom prst="rect">
            <a:avLst/>
          </a:prstGeom>
        </p:spPr>
        <p:txBody>
          <a:bodyPr wrap="none">
            <a:spAutoFit/>
          </a:bodyPr>
          <a:lstStyle/>
          <a:p>
            <a:r>
              <a:rPr lang="en-US" altLang="zh-CN" b="1" dirty="0"/>
              <a:t>3</a:t>
            </a:r>
            <a:endParaRPr lang="en-US" dirty="0"/>
          </a:p>
        </p:txBody>
      </p:sp>
      <p:sp>
        <p:nvSpPr>
          <p:cNvPr id="346" name="Rectangle 345">
            <a:extLst>
              <a:ext uri="{FF2B5EF4-FFF2-40B4-BE49-F238E27FC236}">
                <a16:creationId xmlns:a16="http://schemas.microsoft.com/office/drawing/2014/main" id="{6C26E285-B518-B844-8631-C7ECC52D98D2}"/>
              </a:ext>
            </a:extLst>
          </p:cNvPr>
          <p:cNvSpPr/>
          <p:nvPr/>
        </p:nvSpPr>
        <p:spPr>
          <a:xfrm>
            <a:off x="3507199" y="4846201"/>
            <a:ext cx="356188" cy="461665"/>
          </a:xfrm>
          <a:prstGeom prst="rect">
            <a:avLst/>
          </a:prstGeom>
        </p:spPr>
        <p:txBody>
          <a:bodyPr wrap="none">
            <a:spAutoFit/>
          </a:bodyPr>
          <a:lstStyle/>
          <a:p>
            <a:r>
              <a:rPr lang="en-US" altLang="zh-CN" b="1" dirty="0"/>
              <a:t>6</a:t>
            </a:r>
            <a:endParaRPr lang="en-US" dirty="0"/>
          </a:p>
        </p:txBody>
      </p:sp>
      <p:sp>
        <p:nvSpPr>
          <p:cNvPr id="347" name="Rectangle 346">
            <a:extLst>
              <a:ext uri="{FF2B5EF4-FFF2-40B4-BE49-F238E27FC236}">
                <a16:creationId xmlns:a16="http://schemas.microsoft.com/office/drawing/2014/main" id="{F59DE976-9402-7E4B-84B1-C513C52A0CA2}"/>
              </a:ext>
            </a:extLst>
          </p:cNvPr>
          <p:cNvSpPr/>
          <p:nvPr/>
        </p:nvSpPr>
        <p:spPr>
          <a:xfrm>
            <a:off x="3253572" y="6229273"/>
            <a:ext cx="356188" cy="461665"/>
          </a:xfrm>
          <a:prstGeom prst="rect">
            <a:avLst/>
          </a:prstGeom>
        </p:spPr>
        <p:txBody>
          <a:bodyPr wrap="none">
            <a:spAutoFit/>
          </a:bodyPr>
          <a:lstStyle/>
          <a:p>
            <a:r>
              <a:rPr lang="en-US" altLang="zh-CN" b="1" dirty="0"/>
              <a:t>2</a:t>
            </a:r>
            <a:endParaRPr lang="en-US" dirty="0"/>
          </a:p>
        </p:txBody>
      </p:sp>
      <p:sp>
        <p:nvSpPr>
          <p:cNvPr id="348" name="Rectangle 347">
            <a:extLst>
              <a:ext uri="{FF2B5EF4-FFF2-40B4-BE49-F238E27FC236}">
                <a16:creationId xmlns:a16="http://schemas.microsoft.com/office/drawing/2014/main" id="{E189AA2D-5200-AB47-B626-9FDE74082AEE}"/>
              </a:ext>
            </a:extLst>
          </p:cNvPr>
          <p:cNvSpPr/>
          <p:nvPr/>
        </p:nvSpPr>
        <p:spPr>
          <a:xfrm>
            <a:off x="4356225" y="5481325"/>
            <a:ext cx="356188" cy="461665"/>
          </a:xfrm>
          <a:prstGeom prst="rect">
            <a:avLst/>
          </a:prstGeom>
        </p:spPr>
        <p:txBody>
          <a:bodyPr wrap="none">
            <a:spAutoFit/>
          </a:bodyPr>
          <a:lstStyle/>
          <a:p>
            <a:r>
              <a:rPr lang="en-US" altLang="zh-CN" b="1" dirty="0"/>
              <a:t>2</a:t>
            </a:r>
            <a:endParaRPr lang="en-US" dirty="0"/>
          </a:p>
        </p:txBody>
      </p:sp>
      <p:sp>
        <p:nvSpPr>
          <p:cNvPr id="349" name="Rectangle 348">
            <a:extLst>
              <a:ext uri="{FF2B5EF4-FFF2-40B4-BE49-F238E27FC236}">
                <a16:creationId xmlns:a16="http://schemas.microsoft.com/office/drawing/2014/main" id="{1A0C5156-3FC4-FB40-9455-6B99A4EFFACF}"/>
              </a:ext>
            </a:extLst>
          </p:cNvPr>
          <p:cNvSpPr/>
          <p:nvPr/>
        </p:nvSpPr>
        <p:spPr>
          <a:xfrm>
            <a:off x="3865471" y="3991713"/>
            <a:ext cx="356188" cy="461665"/>
          </a:xfrm>
          <a:prstGeom prst="rect">
            <a:avLst/>
          </a:prstGeom>
        </p:spPr>
        <p:txBody>
          <a:bodyPr wrap="none">
            <a:spAutoFit/>
          </a:bodyPr>
          <a:lstStyle/>
          <a:p>
            <a:r>
              <a:rPr lang="en-US" altLang="zh-CN" b="1" dirty="0"/>
              <a:t>3</a:t>
            </a:r>
            <a:endParaRPr lang="en-US" dirty="0"/>
          </a:p>
        </p:txBody>
      </p:sp>
      <p:sp>
        <p:nvSpPr>
          <p:cNvPr id="350" name="Rectangle 349">
            <a:extLst>
              <a:ext uri="{FF2B5EF4-FFF2-40B4-BE49-F238E27FC236}">
                <a16:creationId xmlns:a16="http://schemas.microsoft.com/office/drawing/2014/main" id="{39314E0D-B7F6-5143-95F9-4D51F9CFDE46}"/>
              </a:ext>
            </a:extLst>
          </p:cNvPr>
          <p:cNvSpPr/>
          <p:nvPr/>
        </p:nvSpPr>
        <p:spPr>
          <a:xfrm>
            <a:off x="4761952" y="5018876"/>
            <a:ext cx="356188" cy="461665"/>
          </a:xfrm>
          <a:prstGeom prst="rect">
            <a:avLst/>
          </a:prstGeom>
        </p:spPr>
        <p:txBody>
          <a:bodyPr wrap="none">
            <a:spAutoFit/>
          </a:bodyPr>
          <a:lstStyle/>
          <a:p>
            <a:r>
              <a:rPr lang="en-US" altLang="zh-CN" b="1" dirty="0"/>
              <a:t>2</a:t>
            </a:r>
            <a:endParaRPr lang="en-US" dirty="0"/>
          </a:p>
        </p:txBody>
      </p:sp>
      <p:sp>
        <p:nvSpPr>
          <p:cNvPr id="351" name="Rectangle 350">
            <a:extLst>
              <a:ext uri="{FF2B5EF4-FFF2-40B4-BE49-F238E27FC236}">
                <a16:creationId xmlns:a16="http://schemas.microsoft.com/office/drawing/2014/main" id="{E749F99A-19D2-E045-BFDF-A289F2977EAF}"/>
              </a:ext>
            </a:extLst>
          </p:cNvPr>
          <p:cNvSpPr/>
          <p:nvPr/>
        </p:nvSpPr>
        <p:spPr>
          <a:xfrm>
            <a:off x="4470783" y="3384703"/>
            <a:ext cx="356188" cy="461665"/>
          </a:xfrm>
          <a:prstGeom prst="rect">
            <a:avLst/>
          </a:prstGeom>
        </p:spPr>
        <p:txBody>
          <a:bodyPr wrap="none">
            <a:spAutoFit/>
          </a:bodyPr>
          <a:lstStyle/>
          <a:p>
            <a:r>
              <a:rPr lang="en-US" altLang="zh-CN" b="1" dirty="0"/>
              <a:t>1</a:t>
            </a:r>
            <a:endParaRPr lang="en-US" dirty="0"/>
          </a:p>
        </p:txBody>
      </p:sp>
      <p:sp>
        <p:nvSpPr>
          <p:cNvPr id="352" name="Rectangle 351">
            <a:extLst>
              <a:ext uri="{FF2B5EF4-FFF2-40B4-BE49-F238E27FC236}">
                <a16:creationId xmlns:a16="http://schemas.microsoft.com/office/drawing/2014/main" id="{8DC2ADAD-B8B1-504A-AEF7-EBEC21C441B8}"/>
              </a:ext>
            </a:extLst>
          </p:cNvPr>
          <p:cNvSpPr/>
          <p:nvPr/>
        </p:nvSpPr>
        <p:spPr>
          <a:xfrm>
            <a:off x="5242735" y="3816737"/>
            <a:ext cx="356188" cy="461665"/>
          </a:xfrm>
          <a:prstGeom prst="rect">
            <a:avLst/>
          </a:prstGeom>
        </p:spPr>
        <p:txBody>
          <a:bodyPr wrap="none">
            <a:spAutoFit/>
          </a:bodyPr>
          <a:lstStyle/>
          <a:p>
            <a:r>
              <a:rPr lang="en-US" altLang="zh-CN" b="1" dirty="0"/>
              <a:t>5</a:t>
            </a:r>
            <a:endParaRPr lang="en-US" dirty="0"/>
          </a:p>
        </p:txBody>
      </p:sp>
      <p:sp>
        <p:nvSpPr>
          <p:cNvPr id="353" name="Rectangle 352">
            <a:extLst>
              <a:ext uri="{FF2B5EF4-FFF2-40B4-BE49-F238E27FC236}">
                <a16:creationId xmlns:a16="http://schemas.microsoft.com/office/drawing/2014/main" id="{F98DD62C-BC38-C94B-ADC4-74A0E594C292}"/>
              </a:ext>
            </a:extLst>
          </p:cNvPr>
          <p:cNvSpPr/>
          <p:nvPr/>
        </p:nvSpPr>
        <p:spPr>
          <a:xfrm>
            <a:off x="6265053" y="3297346"/>
            <a:ext cx="356188" cy="461665"/>
          </a:xfrm>
          <a:prstGeom prst="rect">
            <a:avLst/>
          </a:prstGeom>
        </p:spPr>
        <p:txBody>
          <a:bodyPr wrap="none">
            <a:spAutoFit/>
          </a:bodyPr>
          <a:lstStyle/>
          <a:p>
            <a:r>
              <a:rPr lang="en-US" altLang="zh-CN" b="1" dirty="0"/>
              <a:t>3</a:t>
            </a:r>
            <a:endParaRPr lang="en-US" dirty="0"/>
          </a:p>
        </p:txBody>
      </p:sp>
      <p:sp>
        <p:nvSpPr>
          <p:cNvPr id="354" name="Rectangle 353">
            <a:extLst>
              <a:ext uri="{FF2B5EF4-FFF2-40B4-BE49-F238E27FC236}">
                <a16:creationId xmlns:a16="http://schemas.microsoft.com/office/drawing/2014/main" id="{BF46A8E7-CE83-FF49-BD8A-C0CF1E2779AF}"/>
              </a:ext>
            </a:extLst>
          </p:cNvPr>
          <p:cNvSpPr/>
          <p:nvPr/>
        </p:nvSpPr>
        <p:spPr>
          <a:xfrm>
            <a:off x="6647655" y="3877363"/>
            <a:ext cx="356188" cy="461665"/>
          </a:xfrm>
          <a:prstGeom prst="rect">
            <a:avLst/>
          </a:prstGeom>
        </p:spPr>
        <p:txBody>
          <a:bodyPr wrap="none">
            <a:spAutoFit/>
          </a:bodyPr>
          <a:lstStyle/>
          <a:p>
            <a:r>
              <a:rPr lang="en-US" altLang="zh-CN" b="1" dirty="0"/>
              <a:t>6</a:t>
            </a:r>
            <a:endParaRPr lang="en-US" dirty="0"/>
          </a:p>
        </p:txBody>
      </p:sp>
      <p:sp>
        <p:nvSpPr>
          <p:cNvPr id="355" name="Rectangle 354">
            <a:extLst>
              <a:ext uri="{FF2B5EF4-FFF2-40B4-BE49-F238E27FC236}">
                <a16:creationId xmlns:a16="http://schemas.microsoft.com/office/drawing/2014/main" id="{6485EB24-6D97-B342-82F7-758D12B47BC2}"/>
              </a:ext>
            </a:extLst>
          </p:cNvPr>
          <p:cNvSpPr/>
          <p:nvPr/>
        </p:nvSpPr>
        <p:spPr>
          <a:xfrm>
            <a:off x="7285612" y="3258360"/>
            <a:ext cx="356188" cy="461665"/>
          </a:xfrm>
          <a:prstGeom prst="rect">
            <a:avLst/>
          </a:prstGeom>
        </p:spPr>
        <p:txBody>
          <a:bodyPr wrap="none">
            <a:spAutoFit/>
          </a:bodyPr>
          <a:lstStyle/>
          <a:p>
            <a:r>
              <a:rPr lang="en-US" altLang="zh-CN" b="1" dirty="0"/>
              <a:t>2</a:t>
            </a:r>
            <a:endParaRPr lang="en-US" dirty="0"/>
          </a:p>
        </p:txBody>
      </p:sp>
      <p:sp>
        <p:nvSpPr>
          <p:cNvPr id="356" name="Rectangle 355">
            <a:extLst>
              <a:ext uri="{FF2B5EF4-FFF2-40B4-BE49-F238E27FC236}">
                <a16:creationId xmlns:a16="http://schemas.microsoft.com/office/drawing/2014/main" id="{EEE3AD17-EFFC-6141-93C5-903E2F47F764}"/>
              </a:ext>
            </a:extLst>
          </p:cNvPr>
          <p:cNvSpPr/>
          <p:nvPr/>
        </p:nvSpPr>
        <p:spPr>
          <a:xfrm>
            <a:off x="7800169" y="4817421"/>
            <a:ext cx="356188" cy="461665"/>
          </a:xfrm>
          <a:prstGeom prst="rect">
            <a:avLst/>
          </a:prstGeom>
        </p:spPr>
        <p:txBody>
          <a:bodyPr wrap="none">
            <a:spAutoFit/>
          </a:bodyPr>
          <a:lstStyle/>
          <a:p>
            <a:r>
              <a:rPr lang="en-US" altLang="zh-CN" b="1" dirty="0"/>
              <a:t>2</a:t>
            </a:r>
            <a:endParaRPr lang="en-US" dirty="0"/>
          </a:p>
        </p:txBody>
      </p:sp>
      <p:sp>
        <p:nvSpPr>
          <p:cNvPr id="357" name="Rectangle 356">
            <a:extLst>
              <a:ext uri="{FF2B5EF4-FFF2-40B4-BE49-F238E27FC236}">
                <a16:creationId xmlns:a16="http://schemas.microsoft.com/office/drawing/2014/main" id="{7DB43782-3B26-2E4D-925E-E177C8F481CD}"/>
              </a:ext>
            </a:extLst>
          </p:cNvPr>
          <p:cNvSpPr/>
          <p:nvPr/>
        </p:nvSpPr>
        <p:spPr>
          <a:xfrm>
            <a:off x="7379907" y="6127869"/>
            <a:ext cx="356188" cy="461665"/>
          </a:xfrm>
          <a:prstGeom prst="rect">
            <a:avLst/>
          </a:prstGeom>
        </p:spPr>
        <p:txBody>
          <a:bodyPr wrap="none">
            <a:spAutoFit/>
          </a:bodyPr>
          <a:lstStyle/>
          <a:p>
            <a:r>
              <a:rPr lang="en-US" altLang="zh-CN" b="1" dirty="0"/>
              <a:t>1</a:t>
            </a:r>
            <a:endParaRPr lang="en-US" dirty="0"/>
          </a:p>
        </p:txBody>
      </p:sp>
      <p:sp>
        <p:nvSpPr>
          <p:cNvPr id="358" name="Rectangle 357">
            <a:extLst>
              <a:ext uri="{FF2B5EF4-FFF2-40B4-BE49-F238E27FC236}">
                <a16:creationId xmlns:a16="http://schemas.microsoft.com/office/drawing/2014/main" id="{D7053448-EA49-8C43-841A-58208E4D05C2}"/>
              </a:ext>
            </a:extLst>
          </p:cNvPr>
          <p:cNvSpPr/>
          <p:nvPr/>
        </p:nvSpPr>
        <p:spPr>
          <a:xfrm>
            <a:off x="5363488" y="6265965"/>
            <a:ext cx="356188" cy="461665"/>
          </a:xfrm>
          <a:prstGeom prst="rect">
            <a:avLst/>
          </a:prstGeom>
        </p:spPr>
        <p:txBody>
          <a:bodyPr wrap="none">
            <a:spAutoFit/>
          </a:bodyPr>
          <a:lstStyle/>
          <a:p>
            <a:r>
              <a:rPr lang="en-US" altLang="zh-CN" b="1" dirty="0"/>
              <a:t>1</a:t>
            </a:r>
            <a:endParaRPr lang="en-US" dirty="0"/>
          </a:p>
        </p:txBody>
      </p:sp>
      <p:sp>
        <p:nvSpPr>
          <p:cNvPr id="359" name="Rectangle 358">
            <a:extLst>
              <a:ext uri="{FF2B5EF4-FFF2-40B4-BE49-F238E27FC236}">
                <a16:creationId xmlns:a16="http://schemas.microsoft.com/office/drawing/2014/main" id="{4CC7F6FA-9B06-324B-800B-D1389E4E6375}"/>
              </a:ext>
            </a:extLst>
          </p:cNvPr>
          <p:cNvSpPr/>
          <p:nvPr/>
        </p:nvSpPr>
        <p:spPr>
          <a:xfrm>
            <a:off x="6821751" y="5145462"/>
            <a:ext cx="356188" cy="461665"/>
          </a:xfrm>
          <a:prstGeom prst="rect">
            <a:avLst/>
          </a:prstGeom>
        </p:spPr>
        <p:txBody>
          <a:bodyPr wrap="none">
            <a:spAutoFit/>
          </a:bodyPr>
          <a:lstStyle/>
          <a:p>
            <a:r>
              <a:rPr lang="en-US" altLang="zh-CN" b="1" dirty="0"/>
              <a:t>3</a:t>
            </a:r>
            <a:endParaRPr lang="en-US" dirty="0"/>
          </a:p>
        </p:txBody>
      </p:sp>
      <p:sp>
        <p:nvSpPr>
          <p:cNvPr id="360" name="Rectangle 359">
            <a:extLst>
              <a:ext uri="{FF2B5EF4-FFF2-40B4-BE49-F238E27FC236}">
                <a16:creationId xmlns:a16="http://schemas.microsoft.com/office/drawing/2014/main" id="{438754F4-BF9B-1A40-9EA9-1D2A2A17EA1E}"/>
              </a:ext>
            </a:extLst>
          </p:cNvPr>
          <p:cNvSpPr/>
          <p:nvPr/>
        </p:nvSpPr>
        <p:spPr>
          <a:xfrm>
            <a:off x="5474281" y="4854997"/>
            <a:ext cx="356188" cy="461665"/>
          </a:xfrm>
          <a:prstGeom prst="rect">
            <a:avLst/>
          </a:prstGeom>
        </p:spPr>
        <p:txBody>
          <a:bodyPr wrap="none">
            <a:spAutoFit/>
          </a:bodyPr>
          <a:lstStyle/>
          <a:p>
            <a:r>
              <a:rPr lang="en-US" altLang="zh-CN" b="1" dirty="0"/>
              <a:t>5</a:t>
            </a:r>
            <a:endParaRPr lang="en-US" dirty="0"/>
          </a:p>
        </p:txBody>
      </p:sp>
    </p:spTree>
    <p:extLst>
      <p:ext uri="{BB962C8B-B14F-4D97-AF65-F5344CB8AC3E}">
        <p14:creationId xmlns:p14="http://schemas.microsoft.com/office/powerpoint/2010/main" val="18578098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Pregel</a:t>
            </a:r>
          </a:p>
        </p:txBody>
      </p:sp>
      <p:sp>
        <p:nvSpPr>
          <p:cNvPr id="3" name="Content Placeholder 2"/>
          <p:cNvSpPr>
            <a:spLocks noGrp="1"/>
          </p:cNvSpPr>
          <p:nvPr>
            <p:ph idx="1"/>
          </p:nvPr>
        </p:nvSpPr>
        <p:spPr>
          <a:xfrm>
            <a:off x="457200" y="1951038"/>
            <a:ext cx="8229600" cy="4221162"/>
          </a:xfrm>
        </p:spPr>
        <p:txBody>
          <a:bodyPr/>
          <a:lstStyle/>
          <a:p>
            <a:r>
              <a:rPr lang="en-US" altLang="zh-CN" b="1" dirty="0"/>
              <a:t>C</a:t>
            </a:r>
            <a:r>
              <a:rPr lang="en-US" b="1" dirty="0"/>
              <a:t>ore</a:t>
            </a:r>
            <a:r>
              <a:rPr lang="zh-CN" altLang="en-US" b="1" dirty="0"/>
              <a:t> </a:t>
            </a:r>
            <a:r>
              <a:rPr lang="en-US" altLang="zh-CN" b="1" dirty="0"/>
              <a:t>Decomposition</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34</a:t>
            </a:fld>
            <a:endParaRPr lang="en-US" sz="2000" dirty="0">
              <a:solidFill>
                <a:schemeClr val="tx1"/>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87772762-B06D-9443-86A0-F36ABBBFE712}"/>
              </a:ext>
            </a:extLst>
          </p:cNvPr>
          <p:cNvSpPr txBox="1"/>
          <p:nvPr/>
        </p:nvSpPr>
        <p:spPr>
          <a:xfrm>
            <a:off x="676178" y="2491587"/>
            <a:ext cx="7968848" cy="830997"/>
          </a:xfrm>
          <a:prstGeom prst="rect">
            <a:avLst/>
          </a:prstGeom>
          <a:noFill/>
        </p:spPr>
        <p:txBody>
          <a:bodyPr wrap="none" rtlCol="0">
            <a:spAutoFit/>
          </a:bodyPr>
          <a:lstStyle/>
          <a:p>
            <a:r>
              <a:rPr lang="en-US" altLang="zh-CN" b="1" dirty="0">
                <a:solidFill>
                  <a:srgbClr val="0070C0"/>
                </a:solidFill>
              </a:rPr>
              <a:t>h-index</a:t>
            </a:r>
            <a:r>
              <a:rPr lang="zh-CN" altLang="en-US" b="1" dirty="0">
                <a:solidFill>
                  <a:srgbClr val="0070C0"/>
                </a:solidFill>
              </a:rPr>
              <a:t> </a:t>
            </a:r>
            <a:r>
              <a:rPr lang="en-US" altLang="zh-CN" b="1" dirty="0">
                <a:solidFill>
                  <a:srgbClr val="0070C0"/>
                </a:solidFill>
              </a:rPr>
              <a:t>operator:</a:t>
            </a:r>
            <a:r>
              <a:rPr lang="zh-CN" altLang="en-US" b="1" dirty="0">
                <a:solidFill>
                  <a:srgbClr val="0070C0"/>
                </a:solidFill>
              </a:rPr>
              <a:t> </a:t>
            </a:r>
            <a:r>
              <a:rPr lang="en-US" altLang="zh-CN" dirty="0">
                <a:solidFill>
                  <a:srgbClr val="0070C0"/>
                </a:solidFill>
              </a:rPr>
              <a:t>list</a:t>
            </a:r>
            <a:r>
              <a:rPr lang="zh-CN" altLang="en-US" dirty="0">
                <a:solidFill>
                  <a:srgbClr val="0070C0"/>
                </a:solidFill>
              </a:rPr>
              <a:t> </a:t>
            </a:r>
            <a:r>
              <a:rPr lang="en-US" altLang="zh-CN" dirty="0">
                <a:solidFill>
                  <a:srgbClr val="C00000"/>
                </a:solidFill>
              </a:rPr>
              <a:t>adjacent nodes </a:t>
            </a:r>
            <a:r>
              <a:rPr lang="en-US" altLang="zh-CN" dirty="0">
                <a:solidFill>
                  <a:srgbClr val="0070C0"/>
                </a:solidFill>
              </a:rPr>
              <a:t>from </a:t>
            </a:r>
            <a:r>
              <a:rPr lang="en-US" altLang="zh-CN" dirty="0">
                <a:solidFill>
                  <a:srgbClr val="C00000"/>
                </a:solidFill>
              </a:rPr>
              <a:t>large to small</a:t>
            </a:r>
          </a:p>
          <a:p>
            <a:r>
              <a:rPr lang="en-US" altLang="zh-CN" dirty="0">
                <a:solidFill>
                  <a:srgbClr val="0070C0"/>
                </a:solidFill>
              </a:rPr>
              <a:t>based on the </a:t>
            </a:r>
            <a:r>
              <a:rPr lang="en-US" altLang="zh-CN" dirty="0">
                <a:solidFill>
                  <a:srgbClr val="C00000"/>
                </a:solidFill>
              </a:rPr>
              <a:t>core value</a:t>
            </a:r>
            <a:r>
              <a:rPr lang="en-US" altLang="zh-CN" dirty="0">
                <a:solidFill>
                  <a:srgbClr val="0070C0"/>
                </a:solidFill>
              </a:rPr>
              <a:t> until </a:t>
            </a:r>
            <a:r>
              <a:rPr lang="en-US" altLang="zh-CN" dirty="0">
                <a:solidFill>
                  <a:srgbClr val="C00000"/>
                </a:solidFill>
              </a:rPr>
              <a:t>support =</a:t>
            </a:r>
            <a:r>
              <a:rPr lang="zh-CN" altLang="en-US" dirty="0">
                <a:solidFill>
                  <a:srgbClr val="C00000"/>
                </a:solidFill>
              </a:rPr>
              <a:t> </a:t>
            </a:r>
            <a:r>
              <a:rPr lang="en-US" altLang="zh-CN" dirty="0">
                <a:solidFill>
                  <a:srgbClr val="C00000"/>
                </a:solidFill>
              </a:rPr>
              <a:t>core number</a:t>
            </a:r>
            <a:r>
              <a:rPr lang="zh-CN" altLang="en-US" dirty="0">
                <a:solidFill>
                  <a:srgbClr val="C00000"/>
                </a:solidFill>
              </a:rPr>
              <a:t>  </a:t>
            </a:r>
            <a:endParaRPr lang="en-US" dirty="0">
              <a:solidFill>
                <a:srgbClr val="C00000"/>
              </a:solidFill>
            </a:endParaRPr>
          </a:p>
        </p:txBody>
      </p:sp>
      <p:cxnSp>
        <p:nvCxnSpPr>
          <p:cNvPr id="268" name="直接连接符 7">
            <a:extLst>
              <a:ext uri="{FF2B5EF4-FFF2-40B4-BE49-F238E27FC236}">
                <a16:creationId xmlns:a16="http://schemas.microsoft.com/office/drawing/2014/main" id="{98F3FD60-5123-4E40-8217-7C8A5EB3901B}"/>
              </a:ext>
            </a:extLst>
          </p:cNvPr>
          <p:cNvCxnSpPr>
            <a:cxnSpLocks/>
          </p:cNvCxnSpPr>
          <p:nvPr/>
        </p:nvCxnSpPr>
        <p:spPr>
          <a:xfrm flipH="1">
            <a:off x="6751145" y="3813685"/>
            <a:ext cx="483691" cy="688166"/>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9" name="直接连接符 7">
            <a:extLst>
              <a:ext uri="{FF2B5EF4-FFF2-40B4-BE49-F238E27FC236}">
                <a16:creationId xmlns:a16="http://schemas.microsoft.com/office/drawing/2014/main" id="{9417AAEE-08DF-4046-A9C8-962DF5320B98}"/>
              </a:ext>
            </a:extLst>
          </p:cNvPr>
          <p:cNvCxnSpPr>
            <a:cxnSpLocks/>
          </p:cNvCxnSpPr>
          <p:nvPr/>
        </p:nvCxnSpPr>
        <p:spPr>
          <a:xfrm>
            <a:off x="7267898" y="3781009"/>
            <a:ext cx="387454" cy="1147408"/>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0" name="直接连接符 7">
            <a:extLst>
              <a:ext uri="{FF2B5EF4-FFF2-40B4-BE49-F238E27FC236}">
                <a16:creationId xmlns:a16="http://schemas.microsoft.com/office/drawing/2014/main" id="{358B0EA1-A873-9949-AF38-F9D4E2C42627}"/>
              </a:ext>
            </a:extLst>
          </p:cNvPr>
          <p:cNvCxnSpPr>
            <a:cxnSpLocks/>
          </p:cNvCxnSpPr>
          <p:nvPr/>
        </p:nvCxnSpPr>
        <p:spPr>
          <a:xfrm>
            <a:off x="6786584" y="4467331"/>
            <a:ext cx="889349" cy="459986"/>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1" name="直接连接符 7">
            <a:extLst>
              <a:ext uri="{FF2B5EF4-FFF2-40B4-BE49-F238E27FC236}">
                <a16:creationId xmlns:a16="http://schemas.microsoft.com/office/drawing/2014/main" id="{DE730AF1-D9D2-7C44-A669-DFFDEB03D988}"/>
              </a:ext>
            </a:extLst>
          </p:cNvPr>
          <p:cNvCxnSpPr>
            <a:cxnSpLocks/>
          </p:cNvCxnSpPr>
          <p:nvPr/>
        </p:nvCxnSpPr>
        <p:spPr>
          <a:xfrm flipH="1">
            <a:off x="6702010" y="4467331"/>
            <a:ext cx="81751" cy="108658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2" name="直接连接符 7">
            <a:extLst>
              <a:ext uri="{FF2B5EF4-FFF2-40B4-BE49-F238E27FC236}">
                <a16:creationId xmlns:a16="http://schemas.microsoft.com/office/drawing/2014/main" id="{4003D34E-C386-1E48-8236-105E357CC950}"/>
              </a:ext>
            </a:extLst>
          </p:cNvPr>
          <p:cNvCxnSpPr>
            <a:cxnSpLocks/>
          </p:cNvCxnSpPr>
          <p:nvPr/>
        </p:nvCxnSpPr>
        <p:spPr>
          <a:xfrm>
            <a:off x="6692601" y="5553920"/>
            <a:ext cx="625053" cy="58946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3" name="直接连接符 7">
            <a:extLst>
              <a:ext uri="{FF2B5EF4-FFF2-40B4-BE49-F238E27FC236}">
                <a16:creationId xmlns:a16="http://schemas.microsoft.com/office/drawing/2014/main" id="{DDCC04E6-DB87-A449-98E7-DE7151C435D3}"/>
              </a:ext>
            </a:extLst>
          </p:cNvPr>
          <p:cNvCxnSpPr>
            <a:cxnSpLocks/>
          </p:cNvCxnSpPr>
          <p:nvPr/>
        </p:nvCxnSpPr>
        <p:spPr>
          <a:xfrm>
            <a:off x="5989857" y="5127933"/>
            <a:ext cx="732721" cy="41498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4" name="直接连接符 7">
            <a:extLst>
              <a:ext uri="{FF2B5EF4-FFF2-40B4-BE49-F238E27FC236}">
                <a16:creationId xmlns:a16="http://schemas.microsoft.com/office/drawing/2014/main" id="{B980B017-BC9C-0946-AF78-A469C6B6FF57}"/>
              </a:ext>
            </a:extLst>
          </p:cNvPr>
          <p:cNvCxnSpPr>
            <a:cxnSpLocks/>
          </p:cNvCxnSpPr>
          <p:nvPr/>
        </p:nvCxnSpPr>
        <p:spPr>
          <a:xfrm flipH="1">
            <a:off x="5687711" y="5131675"/>
            <a:ext cx="297351" cy="102173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5" name="直接连接符 7">
            <a:extLst>
              <a:ext uri="{FF2B5EF4-FFF2-40B4-BE49-F238E27FC236}">
                <a16:creationId xmlns:a16="http://schemas.microsoft.com/office/drawing/2014/main" id="{EC2CBCA9-03EB-EC43-8CD3-5517B1F04A2F}"/>
              </a:ext>
            </a:extLst>
          </p:cNvPr>
          <p:cNvCxnSpPr>
            <a:cxnSpLocks/>
          </p:cNvCxnSpPr>
          <p:nvPr/>
        </p:nvCxnSpPr>
        <p:spPr>
          <a:xfrm flipH="1" flipV="1">
            <a:off x="4954421" y="3958557"/>
            <a:ext cx="421037" cy="45261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6" name="直接连接符 7">
            <a:extLst>
              <a:ext uri="{FF2B5EF4-FFF2-40B4-BE49-F238E27FC236}">
                <a16:creationId xmlns:a16="http://schemas.microsoft.com/office/drawing/2014/main" id="{AE21192D-4106-2E4D-97A5-B81E135F1D36}"/>
              </a:ext>
            </a:extLst>
          </p:cNvPr>
          <p:cNvCxnSpPr>
            <a:cxnSpLocks/>
          </p:cNvCxnSpPr>
          <p:nvPr/>
        </p:nvCxnSpPr>
        <p:spPr>
          <a:xfrm flipH="1">
            <a:off x="4811273" y="4412535"/>
            <a:ext cx="572477" cy="483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7" name="直接连接符 7">
            <a:extLst>
              <a:ext uri="{FF2B5EF4-FFF2-40B4-BE49-F238E27FC236}">
                <a16:creationId xmlns:a16="http://schemas.microsoft.com/office/drawing/2014/main" id="{0259076E-EB14-264D-BE2C-B757E9325EFA}"/>
              </a:ext>
            </a:extLst>
          </p:cNvPr>
          <p:cNvCxnSpPr>
            <a:cxnSpLocks/>
          </p:cNvCxnSpPr>
          <p:nvPr/>
        </p:nvCxnSpPr>
        <p:spPr>
          <a:xfrm>
            <a:off x="3799457" y="4526922"/>
            <a:ext cx="1081263" cy="40149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8" name="直接连接符 7">
            <a:extLst>
              <a:ext uri="{FF2B5EF4-FFF2-40B4-BE49-F238E27FC236}">
                <a16:creationId xmlns:a16="http://schemas.microsoft.com/office/drawing/2014/main" id="{6605199B-0190-6D48-86FB-D6D944BCA29E}"/>
              </a:ext>
            </a:extLst>
          </p:cNvPr>
          <p:cNvCxnSpPr>
            <a:cxnSpLocks/>
          </p:cNvCxnSpPr>
          <p:nvPr/>
        </p:nvCxnSpPr>
        <p:spPr>
          <a:xfrm>
            <a:off x="3368335" y="5154545"/>
            <a:ext cx="865616" cy="44689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9" name="直接连接符 7">
            <a:extLst>
              <a:ext uri="{FF2B5EF4-FFF2-40B4-BE49-F238E27FC236}">
                <a16:creationId xmlns:a16="http://schemas.microsoft.com/office/drawing/2014/main" id="{33995637-035C-6D4C-92BC-DDFFFD83C3C8}"/>
              </a:ext>
            </a:extLst>
          </p:cNvPr>
          <p:cNvCxnSpPr>
            <a:cxnSpLocks/>
          </p:cNvCxnSpPr>
          <p:nvPr/>
        </p:nvCxnSpPr>
        <p:spPr>
          <a:xfrm flipH="1">
            <a:off x="3216067" y="5180445"/>
            <a:ext cx="140089" cy="92004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0" name="直接连接符 7">
            <a:extLst>
              <a:ext uri="{FF2B5EF4-FFF2-40B4-BE49-F238E27FC236}">
                <a16:creationId xmlns:a16="http://schemas.microsoft.com/office/drawing/2014/main" id="{63E32283-BF35-6144-8C77-D06508389BD5}"/>
              </a:ext>
            </a:extLst>
          </p:cNvPr>
          <p:cNvCxnSpPr>
            <a:cxnSpLocks/>
          </p:cNvCxnSpPr>
          <p:nvPr/>
        </p:nvCxnSpPr>
        <p:spPr>
          <a:xfrm flipH="1">
            <a:off x="3232523" y="5648497"/>
            <a:ext cx="983086" cy="50491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1" name="直接连接符 7">
            <a:extLst>
              <a:ext uri="{FF2B5EF4-FFF2-40B4-BE49-F238E27FC236}">
                <a16:creationId xmlns:a16="http://schemas.microsoft.com/office/drawing/2014/main" id="{6946FA75-88FF-5A47-A139-519CE55EE795}"/>
              </a:ext>
            </a:extLst>
          </p:cNvPr>
          <p:cNvCxnSpPr>
            <a:cxnSpLocks/>
          </p:cNvCxnSpPr>
          <p:nvPr/>
        </p:nvCxnSpPr>
        <p:spPr>
          <a:xfrm flipV="1">
            <a:off x="3356156" y="4520192"/>
            <a:ext cx="458700" cy="66025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2" name="直接连接符 7">
            <a:extLst>
              <a:ext uri="{FF2B5EF4-FFF2-40B4-BE49-F238E27FC236}">
                <a16:creationId xmlns:a16="http://schemas.microsoft.com/office/drawing/2014/main" id="{332ADB00-CFE1-5D47-8369-E4F0E60A733C}"/>
              </a:ext>
            </a:extLst>
          </p:cNvPr>
          <p:cNvCxnSpPr>
            <a:cxnSpLocks/>
          </p:cNvCxnSpPr>
          <p:nvPr/>
        </p:nvCxnSpPr>
        <p:spPr>
          <a:xfrm>
            <a:off x="2731650" y="4455830"/>
            <a:ext cx="1101901" cy="48074"/>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3" name="直接连接符 7">
            <a:extLst>
              <a:ext uri="{FF2B5EF4-FFF2-40B4-BE49-F238E27FC236}">
                <a16:creationId xmlns:a16="http://schemas.microsoft.com/office/drawing/2014/main" id="{22B2B2BB-60C5-F14A-9249-3BA3AEAB9ABB}"/>
              </a:ext>
            </a:extLst>
          </p:cNvPr>
          <p:cNvCxnSpPr>
            <a:cxnSpLocks/>
          </p:cNvCxnSpPr>
          <p:nvPr/>
        </p:nvCxnSpPr>
        <p:spPr>
          <a:xfrm flipH="1">
            <a:off x="1395374" y="5116464"/>
            <a:ext cx="540638" cy="510505"/>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4" name="直接连接符 7">
            <a:extLst>
              <a:ext uri="{FF2B5EF4-FFF2-40B4-BE49-F238E27FC236}">
                <a16:creationId xmlns:a16="http://schemas.microsoft.com/office/drawing/2014/main" id="{079F50F2-3AED-C045-A1AC-1941B6C6F6B5}"/>
              </a:ext>
            </a:extLst>
          </p:cNvPr>
          <p:cNvCxnSpPr>
            <a:cxnSpLocks/>
          </p:cNvCxnSpPr>
          <p:nvPr/>
        </p:nvCxnSpPr>
        <p:spPr>
          <a:xfrm flipH="1" flipV="1">
            <a:off x="2723450" y="3729976"/>
            <a:ext cx="12104" cy="72079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5" name="直接连接符 7">
            <a:extLst>
              <a:ext uri="{FF2B5EF4-FFF2-40B4-BE49-F238E27FC236}">
                <a16:creationId xmlns:a16="http://schemas.microsoft.com/office/drawing/2014/main" id="{C50C43E5-E0AB-E344-B146-E5F0F379B5D3}"/>
              </a:ext>
            </a:extLst>
          </p:cNvPr>
          <p:cNvCxnSpPr>
            <a:cxnSpLocks/>
          </p:cNvCxnSpPr>
          <p:nvPr/>
        </p:nvCxnSpPr>
        <p:spPr>
          <a:xfrm flipH="1" flipV="1">
            <a:off x="1455500" y="4608630"/>
            <a:ext cx="492262" cy="519303"/>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6" name="直接连接符 7">
            <a:extLst>
              <a:ext uri="{FF2B5EF4-FFF2-40B4-BE49-F238E27FC236}">
                <a16:creationId xmlns:a16="http://schemas.microsoft.com/office/drawing/2014/main" id="{5B30874B-AF62-5740-ADAF-510378329262}"/>
              </a:ext>
            </a:extLst>
          </p:cNvPr>
          <p:cNvCxnSpPr>
            <a:cxnSpLocks/>
          </p:cNvCxnSpPr>
          <p:nvPr/>
        </p:nvCxnSpPr>
        <p:spPr>
          <a:xfrm flipH="1" flipV="1">
            <a:off x="6171692" y="3736942"/>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7" name="直接连接符 7">
            <a:extLst>
              <a:ext uri="{FF2B5EF4-FFF2-40B4-BE49-F238E27FC236}">
                <a16:creationId xmlns:a16="http://schemas.microsoft.com/office/drawing/2014/main" id="{87F44A20-5257-EB46-8464-0CBC88035929}"/>
              </a:ext>
            </a:extLst>
          </p:cNvPr>
          <p:cNvCxnSpPr>
            <a:cxnSpLocks/>
          </p:cNvCxnSpPr>
          <p:nvPr/>
        </p:nvCxnSpPr>
        <p:spPr>
          <a:xfrm flipH="1" flipV="1">
            <a:off x="5379604" y="4397544"/>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8" name="直接连接符 7">
            <a:extLst>
              <a:ext uri="{FF2B5EF4-FFF2-40B4-BE49-F238E27FC236}">
                <a16:creationId xmlns:a16="http://schemas.microsoft.com/office/drawing/2014/main" id="{18833901-36B4-824F-9EEA-55D9F680A8DE}"/>
              </a:ext>
            </a:extLst>
          </p:cNvPr>
          <p:cNvCxnSpPr>
            <a:cxnSpLocks/>
          </p:cNvCxnSpPr>
          <p:nvPr/>
        </p:nvCxnSpPr>
        <p:spPr>
          <a:xfrm flipH="1" flipV="1">
            <a:off x="5406998" y="4397544"/>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9" name="直接连接符 7">
            <a:extLst>
              <a:ext uri="{FF2B5EF4-FFF2-40B4-BE49-F238E27FC236}">
                <a16:creationId xmlns:a16="http://schemas.microsoft.com/office/drawing/2014/main" id="{AA8AE036-9E4A-B442-865D-1C52DCD54087}"/>
              </a:ext>
            </a:extLst>
          </p:cNvPr>
          <p:cNvCxnSpPr>
            <a:cxnSpLocks/>
          </p:cNvCxnSpPr>
          <p:nvPr/>
        </p:nvCxnSpPr>
        <p:spPr>
          <a:xfrm flipH="1">
            <a:off x="5995818" y="3738003"/>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0" name="直接连接符 7">
            <a:extLst>
              <a:ext uri="{FF2B5EF4-FFF2-40B4-BE49-F238E27FC236}">
                <a16:creationId xmlns:a16="http://schemas.microsoft.com/office/drawing/2014/main" id="{E222B2DE-0B13-224A-8A73-548D51E49918}"/>
              </a:ext>
            </a:extLst>
          </p:cNvPr>
          <p:cNvCxnSpPr>
            <a:cxnSpLocks/>
          </p:cNvCxnSpPr>
          <p:nvPr/>
        </p:nvCxnSpPr>
        <p:spPr>
          <a:xfrm flipH="1">
            <a:off x="5987618" y="4450769"/>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1" name="直接连接符 7">
            <a:extLst>
              <a:ext uri="{FF2B5EF4-FFF2-40B4-BE49-F238E27FC236}">
                <a16:creationId xmlns:a16="http://schemas.microsoft.com/office/drawing/2014/main" id="{E1E5B4DD-0055-B748-A465-C48F6EE3BB85}"/>
              </a:ext>
            </a:extLst>
          </p:cNvPr>
          <p:cNvCxnSpPr>
            <a:cxnSpLocks/>
          </p:cNvCxnSpPr>
          <p:nvPr/>
        </p:nvCxnSpPr>
        <p:spPr>
          <a:xfrm flipH="1">
            <a:off x="5379604" y="3729976"/>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2" name="直接连接符 7">
            <a:extLst>
              <a:ext uri="{FF2B5EF4-FFF2-40B4-BE49-F238E27FC236}">
                <a16:creationId xmlns:a16="http://schemas.microsoft.com/office/drawing/2014/main" id="{9B3A3CE6-87DD-C846-B8D7-D66BB4A25A17}"/>
              </a:ext>
            </a:extLst>
          </p:cNvPr>
          <p:cNvCxnSpPr>
            <a:cxnSpLocks/>
          </p:cNvCxnSpPr>
          <p:nvPr/>
        </p:nvCxnSpPr>
        <p:spPr>
          <a:xfrm flipH="1" flipV="1">
            <a:off x="2735796" y="4467331"/>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3" name="直接连接符 7">
            <a:extLst>
              <a:ext uri="{FF2B5EF4-FFF2-40B4-BE49-F238E27FC236}">
                <a16:creationId xmlns:a16="http://schemas.microsoft.com/office/drawing/2014/main" id="{786221BB-42B7-CD4D-853C-00971CF3171D}"/>
              </a:ext>
            </a:extLst>
          </p:cNvPr>
          <p:cNvCxnSpPr>
            <a:cxnSpLocks/>
          </p:cNvCxnSpPr>
          <p:nvPr/>
        </p:nvCxnSpPr>
        <p:spPr>
          <a:xfrm flipH="1" flipV="1">
            <a:off x="1943708" y="5127933"/>
            <a:ext cx="616214" cy="749339"/>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4" name="直接连接符 7">
            <a:extLst>
              <a:ext uri="{FF2B5EF4-FFF2-40B4-BE49-F238E27FC236}">
                <a16:creationId xmlns:a16="http://schemas.microsoft.com/office/drawing/2014/main" id="{669BB587-8A96-7F49-966F-95CC414D4558}"/>
              </a:ext>
            </a:extLst>
          </p:cNvPr>
          <p:cNvCxnSpPr>
            <a:cxnSpLocks/>
          </p:cNvCxnSpPr>
          <p:nvPr/>
        </p:nvCxnSpPr>
        <p:spPr>
          <a:xfrm flipH="1" flipV="1">
            <a:off x="1971102" y="5127933"/>
            <a:ext cx="1368562" cy="70742"/>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5" name="直接连接符 7">
            <a:extLst>
              <a:ext uri="{FF2B5EF4-FFF2-40B4-BE49-F238E27FC236}">
                <a16:creationId xmlns:a16="http://schemas.microsoft.com/office/drawing/2014/main" id="{6F869837-F1CF-E94E-9A19-818FD2ACB3E1}"/>
              </a:ext>
            </a:extLst>
          </p:cNvPr>
          <p:cNvCxnSpPr>
            <a:cxnSpLocks/>
          </p:cNvCxnSpPr>
          <p:nvPr/>
        </p:nvCxnSpPr>
        <p:spPr>
          <a:xfrm flipH="1">
            <a:off x="2559922" y="4468392"/>
            <a:ext cx="171728" cy="1372307"/>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6" name="直接连接符 7">
            <a:extLst>
              <a:ext uri="{FF2B5EF4-FFF2-40B4-BE49-F238E27FC236}">
                <a16:creationId xmlns:a16="http://schemas.microsoft.com/office/drawing/2014/main" id="{B48D15E3-46FA-B746-9803-7F899DB9D5F6}"/>
              </a:ext>
            </a:extLst>
          </p:cNvPr>
          <p:cNvCxnSpPr>
            <a:cxnSpLocks/>
          </p:cNvCxnSpPr>
          <p:nvPr/>
        </p:nvCxnSpPr>
        <p:spPr>
          <a:xfrm flipH="1">
            <a:off x="2551722" y="5181158"/>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7" name="直接连接符 7">
            <a:extLst>
              <a:ext uri="{FF2B5EF4-FFF2-40B4-BE49-F238E27FC236}">
                <a16:creationId xmlns:a16="http://schemas.microsoft.com/office/drawing/2014/main" id="{8D1B8503-B4E9-724A-8CEE-1F5EA52E3B34}"/>
              </a:ext>
            </a:extLst>
          </p:cNvPr>
          <p:cNvCxnSpPr>
            <a:cxnSpLocks/>
          </p:cNvCxnSpPr>
          <p:nvPr/>
        </p:nvCxnSpPr>
        <p:spPr>
          <a:xfrm flipH="1">
            <a:off x="1943708" y="4460365"/>
            <a:ext cx="787942" cy="659541"/>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8" name="Oval 297">
            <a:extLst>
              <a:ext uri="{FF2B5EF4-FFF2-40B4-BE49-F238E27FC236}">
                <a16:creationId xmlns:a16="http://schemas.microsoft.com/office/drawing/2014/main" id="{8400FCAF-86F5-5841-B3D3-01F68340BB77}"/>
              </a:ext>
            </a:extLst>
          </p:cNvPr>
          <p:cNvSpPr/>
          <p:nvPr/>
        </p:nvSpPr>
        <p:spPr>
          <a:xfrm>
            <a:off x="2375756" y="564849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9" name="Oval 298">
            <a:extLst>
              <a:ext uri="{FF2B5EF4-FFF2-40B4-BE49-F238E27FC236}">
                <a16:creationId xmlns:a16="http://schemas.microsoft.com/office/drawing/2014/main" id="{3ED3EDD2-5DF5-DD41-9882-DFF6BD73E52D}"/>
              </a:ext>
            </a:extLst>
          </p:cNvPr>
          <p:cNvSpPr/>
          <p:nvPr/>
        </p:nvSpPr>
        <p:spPr>
          <a:xfrm>
            <a:off x="3167844" y="500042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0" name="Oval 299">
            <a:extLst>
              <a:ext uri="{FF2B5EF4-FFF2-40B4-BE49-F238E27FC236}">
                <a16:creationId xmlns:a16="http://schemas.microsoft.com/office/drawing/2014/main" id="{E66E97BB-9941-0E44-A4C1-0A38F4B6342C}"/>
              </a:ext>
            </a:extLst>
          </p:cNvPr>
          <p:cNvSpPr/>
          <p:nvPr/>
        </p:nvSpPr>
        <p:spPr>
          <a:xfrm>
            <a:off x="1763688" y="4928417"/>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1" name="Oval 300">
            <a:extLst>
              <a:ext uri="{FF2B5EF4-FFF2-40B4-BE49-F238E27FC236}">
                <a16:creationId xmlns:a16="http://schemas.microsoft.com/office/drawing/2014/main" id="{58591D93-C834-4942-B33B-1FB526C79EAD}"/>
              </a:ext>
            </a:extLst>
          </p:cNvPr>
          <p:cNvSpPr/>
          <p:nvPr/>
        </p:nvSpPr>
        <p:spPr>
          <a:xfrm>
            <a:off x="2555776" y="4280345"/>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2" name="Oval 301">
            <a:extLst>
              <a:ext uri="{FF2B5EF4-FFF2-40B4-BE49-F238E27FC236}">
                <a16:creationId xmlns:a16="http://schemas.microsoft.com/office/drawing/2014/main" id="{731F22F1-0DB8-3846-A79C-CE3F909EA6CF}"/>
              </a:ext>
            </a:extLst>
          </p:cNvPr>
          <p:cNvSpPr/>
          <p:nvPr/>
        </p:nvSpPr>
        <p:spPr>
          <a:xfrm>
            <a:off x="1218456" y="5433909"/>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3" name="Oval 302">
            <a:extLst>
              <a:ext uri="{FF2B5EF4-FFF2-40B4-BE49-F238E27FC236}">
                <a16:creationId xmlns:a16="http://schemas.microsoft.com/office/drawing/2014/main" id="{3B30F682-78B4-BE4E-B8C8-407374032818}"/>
              </a:ext>
            </a:extLst>
          </p:cNvPr>
          <p:cNvSpPr/>
          <p:nvPr/>
        </p:nvSpPr>
        <p:spPr>
          <a:xfrm>
            <a:off x="1308466" y="4460365"/>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4" name="Oval 303">
            <a:extLst>
              <a:ext uri="{FF2B5EF4-FFF2-40B4-BE49-F238E27FC236}">
                <a16:creationId xmlns:a16="http://schemas.microsoft.com/office/drawing/2014/main" id="{294573D7-5155-2C48-89BB-DAA0EB122054}"/>
              </a:ext>
            </a:extLst>
          </p:cNvPr>
          <p:cNvSpPr/>
          <p:nvPr/>
        </p:nvSpPr>
        <p:spPr>
          <a:xfrm>
            <a:off x="2551630" y="3505360"/>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5" name="Oval 304">
            <a:extLst>
              <a:ext uri="{FF2B5EF4-FFF2-40B4-BE49-F238E27FC236}">
                <a16:creationId xmlns:a16="http://schemas.microsoft.com/office/drawing/2014/main" id="{CA5E8DDD-53B4-2948-8213-EE62FE095C07}"/>
              </a:ext>
            </a:extLst>
          </p:cNvPr>
          <p:cNvSpPr/>
          <p:nvPr/>
        </p:nvSpPr>
        <p:spPr>
          <a:xfrm>
            <a:off x="3623066" y="4325443"/>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6" name="Oval 305">
            <a:extLst>
              <a:ext uri="{FF2B5EF4-FFF2-40B4-BE49-F238E27FC236}">
                <a16:creationId xmlns:a16="http://schemas.microsoft.com/office/drawing/2014/main" id="{EAA2D331-BE4F-474F-8318-69AEABCF9BEE}"/>
              </a:ext>
            </a:extLst>
          </p:cNvPr>
          <p:cNvSpPr/>
          <p:nvPr/>
        </p:nvSpPr>
        <p:spPr>
          <a:xfrm>
            <a:off x="3040988" y="5949280"/>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7" name="Oval 306">
            <a:extLst>
              <a:ext uri="{FF2B5EF4-FFF2-40B4-BE49-F238E27FC236}">
                <a16:creationId xmlns:a16="http://schemas.microsoft.com/office/drawing/2014/main" id="{E5A9293E-D9A3-5643-8384-8D53C3295D68}"/>
              </a:ext>
            </a:extLst>
          </p:cNvPr>
          <p:cNvSpPr/>
          <p:nvPr/>
        </p:nvSpPr>
        <p:spPr>
          <a:xfrm>
            <a:off x="4039436" y="5446949"/>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8" name="Oval 307">
            <a:extLst>
              <a:ext uri="{FF2B5EF4-FFF2-40B4-BE49-F238E27FC236}">
                <a16:creationId xmlns:a16="http://schemas.microsoft.com/office/drawing/2014/main" id="{07BDCFB2-FFDD-614C-9BF3-7789DC67D9D9}"/>
              </a:ext>
            </a:extLst>
          </p:cNvPr>
          <p:cNvSpPr/>
          <p:nvPr/>
        </p:nvSpPr>
        <p:spPr>
          <a:xfrm>
            <a:off x="5811652" y="493644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9" name="Oval 308">
            <a:extLst>
              <a:ext uri="{FF2B5EF4-FFF2-40B4-BE49-F238E27FC236}">
                <a16:creationId xmlns:a16="http://schemas.microsoft.com/office/drawing/2014/main" id="{850CB520-73A8-3746-BA0F-29344B5D307D}"/>
              </a:ext>
            </a:extLst>
          </p:cNvPr>
          <p:cNvSpPr/>
          <p:nvPr/>
        </p:nvSpPr>
        <p:spPr>
          <a:xfrm>
            <a:off x="6603740" y="428837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0" name="Oval 309">
            <a:extLst>
              <a:ext uri="{FF2B5EF4-FFF2-40B4-BE49-F238E27FC236}">
                <a16:creationId xmlns:a16="http://schemas.microsoft.com/office/drawing/2014/main" id="{AA7F3268-14E1-F542-85D0-B624FD9B45C9}"/>
              </a:ext>
            </a:extLst>
          </p:cNvPr>
          <p:cNvSpPr/>
          <p:nvPr/>
        </p:nvSpPr>
        <p:spPr>
          <a:xfrm>
            <a:off x="5199584" y="4216364"/>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1" name="Oval 310">
            <a:extLst>
              <a:ext uri="{FF2B5EF4-FFF2-40B4-BE49-F238E27FC236}">
                <a16:creationId xmlns:a16="http://schemas.microsoft.com/office/drawing/2014/main" id="{0697C150-2566-2E4B-9FE5-0AC1E4C5F733}"/>
              </a:ext>
            </a:extLst>
          </p:cNvPr>
          <p:cNvSpPr/>
          <p:nvPr/>
        </p:nvSpPr>
        <p:spPr>
          <a:xfrm>
            <a:off x="4654352" y="4721856"/>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2" name="Oval 311">
            <a:extLst>
              <a:ext uri="{FF2B5EF4-FFF2-40B4-BE49-F238E27FC236}">
                <a16:creationId xmlns:a16="http://schemas.microsoft.com/office/drawing/2014/main" id="{A679C4D1-A129-124A-8A2A-C7F00D0F26F7}"/>
              </a:ext>
            </a:extLst>
          </p:cNvPr>
          <p:cNvSpPr/>
          <p:nvPr/>
        </p:nvSpPr>
        <p:spPr>
          <a:xfrm>
            <a:off x="4744362" y="3748312"/>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3" name="Oval 312">
            <a:extLst>
              <a:ext uri="{FF2B5EF4-FFF2-40B4-BE49-F238E27FC236}">
                <a16:creationId xmlns:a16="http://schemas.microsoft.com/office/drawing/2014/main" id="{6294ADB0-48C5-F444-833F-1538E280CBAF}"/>
              </a:ext>
            </a:extLst>
          </p:cNvPr>
          <p:cNvSpPr/>
          <p:nvPr/>
        </p:nvSpPr>
        <p:spPr>
          <a:xfrm>
            <a:off x="6532620" y="5366341"/>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4" name="Oval 313">
            <a:extLst>
              <a:ext uri="{FF2B5EF4-FFF2-40B4-BE49-F238E27FC236}">
                <a16:creationId xmlns:a16="http://schemas.microsoft.com/office/drawing/2014/main" id="{722CEB44-F39B-9C4D-8321-E509F1A79619}"/>
              </a:ext>
            </a:extLst>
          </p:cNvPr>
          <p:cNvSpPr/>
          <p:nvPr/>
        </p:nvSpPr>
        <p:spPr>
          <a:xfrm>
            <a:off x="7475332" y="4734896"/>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5" name="Oval 314">
            <a:extLst>
              <a:ext uri="{FF2B5EF4-FFF2-40B4-BE49-F238E27FC236}">
                <a16:creationId xmlns:a16="http://schemas.microsoft.com/office/drawing/2014/main" id="{28BB2F33-6539-0F4C-9BE9-4FD64A32B2B5}"/>
              </a:ext>
            </a:extLst>
          </p:cNvPr>
          <p:cNvSpPr/>
          <p:nvPr/>
        </p:nvSpPr>
        <p:spPr>
          <a:xfrm>
            <a:off x="5503854" y="5949280"/>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6" name="Oval 315">
            <a:extLst>
              <a:ext uri="{FF2B5EF4-FFF2-40B4-BE49-F238E27FC236}">
                <a16:creationId xmlns:a16="http://schemas.microsoft.com/office/drawing/2014/main" id="{9F25EA95-E51C-324E-9ABF-0235E2ED99F6}"/>
              </a:ext>
            </a:extLst>
          </p:cNvPr>
          <p:cNvSpPr/>
          <p:nvPr/>
        </p:nvSpPr>
        <p:spPr>
          <a:xfrm>
            <a:off x="7115292" y="5948392"/>
            <a:ext cx="360040" cy="360040"/>
          </a:xfrm>
          <a:prstGeom prst="ellipse">
            <a:avLst/>
          </a:prstGeom>
          <a:solidFill>
            <a:srgbClr val="00B05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7" name="Oval 316">
            <a:extLst>
              <a:ext uri="{FF2B5EF4-FFF2-40B4-BE49-F238E27FC236}">
                <a16:creationId xmlns:a16="http://schemas.microsoft.com/office/drawing/2014/main" id="{97DB1529-691F-0C47-93BB-7F89F43957B0}"/>
              </a:ext>
            </a:extLst>
          </p:cNvPr>
          <p:cNvSpPr/>
          <p:nvPr/>
        </p:nvSpPr>
        <p:spPr>
          <a:xfrm>
            <a:off x="7058962" y="3613390"/>
            <a:ext cx="360040" cy="360040"/>
          </a:xfrm>
          <a:prstGeom prst="ellipse">
            <a:avLst/>
          </a:prstGeom>
          <a:solidFill>
            <a:srgbClr val="FFC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8" name="Oval 317">
            <a:extLst>
              <a:ext uri="{FF2B5EF4-FFF2-40B4-BE49-F238E27FC236}">
                <a16:creationId xmlns:a16="http://schemas.microsoft.com/office/drawing/2014/main" id="{DBCA7DB7-FC94-4C42-851F-AE4E16C86EA8}"/>
              </a:ext>
            </a:extLst>
          </p:cNvPr>
          <p:cNvSpPr/>
          <p:nvPr/>
        </p:nvSpPr>
        <p:spPr>
          <a:xfrm>
            <a:off x="5991672" y="3568292"/>
            <a:ext cx="360040" cy="360040"/>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9" name="Rectangle 318">
            <a:extLst>
              <a:ext uri="{FF2B5EF4-FFF2-40B4-BE49-F238E27FC236}">
                <a16:creationId xmlns:a16="http://schemas.microsoft.com/office/drawing/2014/main" id="{C3BE913F-B9B3-AC48-B042-091D4988E368}"/>
              </a:ext>
            </a:extLst>
          </p:cNvPr>
          <p:cNvSpPr/>
          <p:nvPr/>
        </p:nvSpPr>
        <p:spPr>
          <a:xfrm>
            <a:off x="1305207" y="4402443"/>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0" name="Rectangle 319">
            <a:extLst>
              <a:ext uri="{FF2B5EF4-FFF2-40B4-BE49-F238E27FC236}">
                <a16:creationId xmlns:a16="http://schemas.microsoft.com/office/drawing/2014/main" id="{B40D1782-A5A7-0A46-B554-635F152B6FA0}"/>
              </a:ext>
            </a:extLst>
          </p:cNvPr>
          <p:cNvSpPr/>
          <p:nvPr/>
        </p:nvSpPr>
        <p:spPr>
          <a:xfrm>
            <a:off x="2553556" y="3446469"/>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1" name="Rectangle 320">
            <a:extLst>
              <a:ext uri="{FF2B5EF4-FFF2-40B4-BE49-F238E27FC236}">
                <a16:creationId xmlns:a16="http://schemas.microsoft.com/office/drawing/2014/main" id="{4858646C-92E6-C841-904B-157CAE0DD068}"/>
              </a:ext>
            </a:extLst>
          </p:cNvPr>
          <p:cNvSpPr/>
          <p:nvPr/>
        </p:nvSpPr>
        <p:spPr>
          <a:xfrm>
            <a:off x="1218173" y="5386988"/>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2" name="Rectangle 321">
            <a:extLst>
              <a:ext uri="{FF2B5EF4-FFF2-40B4-BE49-F238E27FC236}">
                <a16:creationId xmlns:a16="http://schemas.microsoft.com/office/drawing/2014/main" id="{3D29F175-39A8-F848-A2F6-74923555038A}"/>
              </a:ext>
            </a:extLst>
          </p:cNvPr>
          <p:cNvSpPr/>
          <p:nvPr/>
        </p:nvSpPr>
        <p:spPr>
          <a:xfrm>
            <a:off x="4748214" y="3685380"/>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3" name="Rectangle 322">
            <a:extLst>
              <a:ext uri="{FF2B5EF4-FFF2-40B4-BE49-F238E27FC236}">
                <a16:creationId xmlns:a16="http://schemas.microsoft.com/office/drawing/2014/main" id="{36471963-AA83-2147-A31C-FAB000ED0AAE}"/>
              </a:ext>
            </a:extLst>
          </p:cNvPr>
          <p:cNvSpPr/>
          <p:nvPr/>
        </p:nvSpPr>
        <p:spPr>
          <a:xfrm>
            <a:off x="4660602" y="4665444"/>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24" name="Rectangle 323">
            <a:extLst>
              <a:ext uri="{FF2B5EF4-FFF2-40B4-BE49-F238E27FC236}">
                <a16:creationId xmlns:a16="http://schemas.microsoft.com/office/drawing/2014/main" id="{74FA231B-DD93-6A42-AC04-E2696E1F1B01}"/>
              </a:ext>
            </a:extLst>
          </p:cNvPr>
          <p:cNvSpPr/>
          <p:nvPr/>
        </p:nvSpPr>
        <p:spPr>
          <a:xfrm>
            <a:off x="5511956" y="5889861"/>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5" name="Rectangle 324">
            <a:extLst>
              <a:ext uri="{FF2B5EF4-FFF2-40B4-BE49-F238E27FC236}">
                <a16:creationId xmlns:a16="http://schemas.microsoft.com/office/drawing/2014/main" id="{453A8978-565A-014F-9AEC-97A4737024F0}"/>
              </a:ext>
            </a:extLst>
          </p:cNvPr>
          <p:cNvSpPr/>
          <p:nvPr/>
        </p:nvSpPr>
        <p:spPr>
          <a:xfrm>
            <a:off x="7111042" y="5898114"/>
            <a:ext cx="356188" cy="461665"/>
          </a:xfrm>
          <a:prstGeom prst="rect">
            <a:avLst/>
          </a:prstGeom>
        </p:spPr>
        <p:txBody>
          <a:bodyPr wrap="none">
            <a:spAutoFit/>
          </a:bodyPr>
          <a:lstStyle/>
          <a:p>
            <a:r>
              <a:rPr lang="en-US" altLang="zh-CN" b="1" dirty="0">
                <a:solidFill>
                  <a:schemeClr val="bg1"/>
                </a:solidFill>
              </a:rPr>
              <a:t>1</a:t>
            </a:r>
            <a:endParaRPr lang="en-US" b="1" dirty="0">
              <a:solidFill>
                <a:schemeClr val="bg1"/>
              </a:solidFill>
            </a:endParaRPr>
          </a:p>
        </p:txBody>
      </p:sp>
      <p:sp>
        <p:nvSpPr>
          <p:cNvPr id="326" name="Rectangle 325">
            <a:extLst>
              <a:ext uri="{FF2B5EF4-FFF2-40B4-BE49-F238E27FC236}">
                <a16:creationId xmlns:a16="http://schemas.microsoft.com/office/drawing/2014/main" id="{8F7F0B5A-82D6-6C45-AA27-BA01F57D31CD}"/>
              </a:ext>
            </a:extLst>
          </p:cNvPr>
          <p:cNvSpPr/>
          <p:nvPr/>
        </p:nvSpPr>
        <p:spPr>
          <a:xfrm>
            <a:off x="3630040" y="4263280"/>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27" name="Rectangle 326">
            <a:extLst>
              <a:ext uri="{FF2B5EF4-FFF2-40B4-BE49-F238E27FC236}">
                <a16:creationId xmlns:a16="http://schemas.microsoft.com/office/drawing/2014/main" id="{CD7054DA-73C9-8F4F-BC0A-4E526532157C}"/>
              </a:ext>
            </a:extLst>
          </p:cNvPr>
          <p:cNvSpPr/>
          <p:nvPr/>
        </p:nvSpPr>
        <p:spPr>
          <a:xfrm>
            <a:off x="4044700" y="5384058"/>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28" name="Rectangle 327">
            <a:extLst>
              <a:ext uri="{FF2B5EF4-FFF2-40B4-BE49-F238E27FC236}">
                <a16:creationId xmlns:a16="http://schemas.microsoft.com/office/drawing/2014/main" id="{7018DB1B-84A3-A44D-AAC2-983907D41EEF}"/>
              </a:ext>
            </a:extLst>
          </p:cNvPr>
          <p:cNvSpPr/>
          <p:nvPr/>
        </p:nvSpPr>
        <p:spPr>
          <a:xfrm>
            <a:off x="3046327" y="5889860"/>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29" name="Rectangle 328">
            <a:extLst>
              <a:ext uri="{FF2B5EF4-FFF2-40B4-BE49-F238E27FC236}">
                <a16:creationId xmlns:a16="http://schemas.microsoft.com/office/drawing/2014/main" id="{9F5A18A6-4DFD-E64C-89F3-7C98BBFCC50A}"/>
              </a:ext>
            </a:extLst>
          </p:cNvPr>
          <p:cNvSpPr/>
          <p:nvPr/>
        </p:nvSpPr>
        <p:spPr>
          <a:xfrm>
            <a:off x="6540898" y="5300319"/>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30" name="Rectangle 329">
            <a:extLst>
              <a:ext uri="{FF2B5EF4-FFF2-40B4-BE49-F238E27FC236}">
                <a16:creationId xmlns:a16="http://schemas.microsoft.com/office/drawing/2014/main" id="{015311E2-D41B-804B-B6F9-842B7624BA3E}"/>
              </a:ext>
            </a:extLst>
          </p:cNvPr>
          <p:cNvSpPr/>
          <p:nvPr/>
        </p:nvSpPr>
        <p:spPr>
          <a:xfrm>
            <a:off x="7489967" y="4665443"/>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31" name="Rectangle 330">
            <a:extLst>
              <a:ext uri="{FF2B5EF4-FFF2-40B4-BE49-F238E27FC236}">
                <a16:creationId xmlns:a16="http://schemas.microsoft.com/office/drawing/2014/main" id="{A2B373C6-2B54-AD42-BC5A-368C995C1F31}"/>
              </a:ext>
            </a:extLst>
          </p:cNvPr>
          <p:cNvSpPr/>
          <p:nvPr/>
        </p:nvSpPr>
        <p:spPr>
          <a:xfrm>
            <a:off x="7069223" y="3541244"/>
            <a:ext cx="356188" cy="461665"/>
          </a:xfrm>
          <a:prstGeom prst="rect">
            <a:avLst/>
          </a:prstGeom>
        </p:spPr>
        <p:txBody>
          <a:bodyPr wrap="none">
            <a:spAutoFit/>
          </a:bodyPr>
          <a:lstStyle/>
          <a:p>
            <a:r>
              <a:rPr lang="en-US" altLang="zh-CN" b="1" dirty="0">
                <a:solidFill>
                  <a:schemeClr val="bg1"/>
                </a:solidFill>
              </a:rPr>
              <a:t>2</a:t>
            </a:r>
            <a:endParaRPr lang="en-US" b="1" dirty="0">
              <a:solidFill>
                <a:schemeClr val="bg1"/>
              </a:solidFill>
            </a:endParaRPr>
          </a:p>
        </p:txBody>
      </p:sp>
      <p:sp>
        <p:nvSpPr>
          <p:cNvPr id="332" name="Rectangle 331">
            <a:extLst>
              <a:ext uri="{FF2B5EF4-FFF2-40B4-BE49-F238E27FC236}">
                <a16:creationId xmlns:a16="http://schemas.microsoft.com/office/drawing/2014/main" id="{2AC4367D-705B-FF41-9916-B11E45EC1D05}"/>
              </a:ext>
            </a:extLst>
          </p:cNvPr>
          <p:cNvSpPr/>
          <p:nvPr/>
        </p:nvSpPr>
        <p:spPr>
          <a:xfrm>
            <a:off x="6607079" y="4227765"/>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3" name="Rectangle 332">
            <a:extLst>
              <a:ext uri="{FF2B5EF4-FFF2-40B4-BE49-F238E27FC236}">
                <a16:creationId xmlns:a16="http://schemas.microsoft.com/office/drawing/2014/main" id="{9EED97A4-A953-104D-9DAB-C5E9E1C2ED40}"/>
              </a:ext>
            </a:extLst>
          </p:cNvPr>
          <p:cNvSpPr/>
          <p:nvPr/>
        </p:nvSpPr>
        <p:spPr>
          <a:xfrm>
            <a:off x="6005815" y="3510993"/>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4" name="Rectangle 333">
            <a:extLst>
              <a:ext uri="{FF2B5EF4-FFF2-40B4-BE49-F238E27FC236}">
                <a16:creationId xmlns:a16="http://schemas.microsoft.com/office/drawing/2014/main" id="{12F09A37-07A0-014E-8C9D-D490A5A7878B}"/>
              </a:ext>
            </a:extLst>
          </p:cNvPr>
          <p:cNvSpPr/>
          <p:nvPr/>
        </p:nvSpPr>
        <p:spPr>
          <a:xfrm>
            <a:off x="5823116" y="4885631"/>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5" name="Rectangle 334">
            <a:extLst>
              <a:ext uri="{FF2B5EF4-FFF2-40B4-BE49-F238E27FC236}">
                <a16:creationId xmlns:a16="http://schemas.microsoft.com/office/drawing/2014/main" id="{3DA0D73B-E10A-C741-AFD5-C7A07C6BAA41}"/>
              </a:ext>
            </a:extLst>
          </p:cNvPr>
          <p:cNvSpPr/>
          <p:nvPr/>
        </p:nvSpPr>
        <p:spPr>
          <a:xfrm>
            <a:off x="5205913" y="4158684"/>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6" name="Rectangle 335">
            <a:extLst>
              <a:ext uri="{FF2B5EF4-FFF2-40B4-BE49-F238E27FC236}">
                <a16:creationId xmlns:a16="http://schemas.microsoft.com/office/drawing/2014/main" id="{54A9C481-43A3-EB45-990D-FDC883631C5E}"/>
              </a:ext>
            </a:extLst>
          </p:cNvPr>
          <p:cNvSpPr/>
          <p:nvPr/>
        </p:nvSpPr>
        <p:spPr>
          <a:xfrm>
            <a:off x="2565574" y="4231437"/>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7" name="Rectangle 336">
            <a:extLst>
              <a:ext uri="{FF2B5EF4-FFF2-40B4-BE49-F238E27FC236}">
                <a16:creationId xmlns:a16="http://schemas.microsoft.com/office/drawing/2014/main" id="{4D96B698-CD41-8F44-B107-F9BC6682DECD}"/>
              </a:ext>
            </a:extLst>
          </p:cNvPr>
          <p:cNvSpPr/>
          <p:nvPr/>
        </p:nvSpPr>
        <p:spPr>
          <a:xfrm>
            <a:off x="3172203" y="4937192"/>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8" name="Rectangle 337">
            <a:extLst>
              <a:ext uri="{FF2B5EF4-FFF2-40B4-BE49-F238E27FC236}">
                <a16:creationId xmlns:a16="http://schemas.microsoft.com/office/drawing/2014/main" id="{03B2AB97-0741-4C47-91B2-1283897EE511}"/>
              </a:ext>
            </a:extLst>
          </p:cNvPr>
          <p:cNvSpPr/>
          <p:nvPr/>
        </p:nvSpPr>
        <p:spPr>
          <a:xfrm>
            <a:off x="1769911" y="4877604"/>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39" name="Rectangle 338">
            <a:extLst>
              <a:ext uri="{FF2B5EF4-FFF2-40B4-BE49-F238E27FC236}">
                <a16:creationId xmlns:a16="http://schemas.microsoft.com/office/drawing/2014/main" id="{AF9AA54F-2F75-E245-8C8C-400BA290CFF8}"/>
              </a:ext>
            </a:extLst>
          </p:cNvPr>
          <p:cNvSpPr/>
          <p:nvPr/>
        </p:nvSpPr>
        <p:spPr>
          <a:xfrm>
            <a:off x="2375462" y="5591016"/>
            <a:ext cx="356188" cy="461665"/>
          </a:xfrm>
          <a:prstGeom prst="rect">
            <a:avLst/>
          </a:prstGeom>
        </p:spPr>
        <p:txBody>
          <a:bodyPr wrap="none">
            <a:spAutoFit/>
          </a:bodyPr>
          <a:lstStyle/>
          <a:p>
            <a:r>
              <a:rPr lang="en-US" altLang="zh-CN" b="1" dirty="0">
                <a:solidFill>
                  <a:schemeClr val="bg1"/>
                </a:solidFill>
              </a:rPr>
              <a:t>3</a:t>
            </a:r>
            <a:endParaRPr lang="en-US" b="1" dirty="0">
              <a:solidFill>
                <a:schemeClr val="bg1"/>
              </a:solidFill>
            </a:endParaRPr>
          </a:p>
        </p:txBody>
      </p:sp>
      <p:sp>
        <p:nvSpPr>
          <p:cNvPr id="340" name="Rectangle 339">
            <a:extLst>
              <a:ext uri="{FF2B5EF4-FFF2-40B4-BE49-F238E27FC236}">
                <a16:creationId xmlns:a16="http://schemas.microsoft.com/office/drawing/2014/main" id="{097D4F67-5DEF-1A4D-9EC4-0DCE5C101D99}"/>
              </a:ext>
            </a:extLst>
          </p:cNvPr>
          <p:cNvSpPr/>
          <p:nvPr/>
        </p:nvSpPr>
        <p:spPr>
          <a:xfrm>
            <a:off x="2170875" y="3468654"/>
            <a:ext cx="356188" cy="461665"/>
          </a:xfrm>
          <a:prstGeom prst="rect">
            <a:avLst/>
          </a:prstGeom>
        </p:spPr>
        <p:txBody>
          <a:bodyPr wrap="none">
            <a:spAutoFit/>
          </a:bodyPr>
          <a:lstStyle/>
          <a:p>
            <a:r>
              <a:rPr lang="en-US" altLang="zh-CN" b="1" dirty="0"/>
              <a:t>1</a:t>
            </a:r>
            <a:endParaRPr lang="en-US" dirty="0"/>
          </a:p>
        </p:txBody>
      </p:sp>
      <p:sp>
        <p:nvSpPr>
          <p:cNvPr id="341" name="Rectangle 340">
            <a:extLst>
              <a:ext uri="{FF2B5EF4-FFF2-40B4-BE49-F238E27FC236}">
                <a16:creationId xmlns:a16="http://schemas.microsoft.com/office/drawing/2014/main" id="{E81A1875-4DBC-A148-8B42-BF05E3F17021}"/>
              </a:ext>
            </a:extLst>
          </p:cNvPr>
          <p:cNvSpPr/>
          <p:nvPr/>
        </p:nvSpPr>
        <p:spPr>
          <a:xfrm>
            <a:off x="1009476" y="4178659"/>
            <a:ext cx="356188" cy="461665"/>
          </a:xfrm>
          <a:prstGeom prst="rect">
            <a:avLst/>
          </a:prstGeom>
        </p:spPr>
        <p:txBody>
          <a:bodyPr wrap="none">
            <a:spAutoFit/>
          </a:bodyPr>
          <a:lstStyle/>
          <a:p>
            <a:r>
              <a:rPr lang="en-US" altLang="zh-CN" b="1" dirty="0"/>
              <a:t>1</a:t>
            </a:r>
            <a:endParaRPr lang="en-US" dirty="0"/>
          </a:p>
        </p:txBody>
      </p:sp>
      <p:sp>
        <p:nvSpPr>
          <p:cNvPr id="342" name="Rectangle 341">
            <a:extLst>
              <a:ext uri="{FF2B5EF4-FFF2-40B4-BE49-F238E27FC236}">
                <a16:creationId xmlns:a16="http://schemas.microsoft.com/office/drawing/2014/main" id="{F313C332-A803-DA42-8722-3398683AECD4}"/>
              </a:ext>
            </a:extLst>
          </p:cNvPr>
          <p:cNvSpPr/>
          <p:nvPr/>
        </p:nvSpPr>
        <p:spPr>
          <a:xfrm>
            <a:off x="847816" y="5572495"/>
            <a:ext cx="356188" cy="461665"/>
          </a:xfrm>
          <a:prstGeom prst="rect">
            <a:avLst/>
          </a:prstGeom>
        </p:spPr>
        <p:txBody>
          <a:bodyPr wrap="none">
            <a:spAutoFit/>
          </a:bodyPr>
          <a:lstStyle/>
          <a:p>
            <a:r>
              <a:rPr lang="en-US" altLang="zh-CN" b="1" dirty="0"/>
              <a:t>1</a:t>
            </a:r>
            <a:endParaRPr lang="en-US" dirty="0"/>
          </a:p>
        </p:txBody>
      </p:sp>
      <p:sp>
        <p:nvSpPr>
          <p:cNvPr id="343" name="Rectangle 342">
            <a:extLst>
              <a:ext uri="{FF2B5EF4-FFF2-40B4-BE49-F238E27FC236}">
                <a16:creationId xmlns:a16="http://schemas.microsoft.com/office/drawing/2014/main" id="{F5B587E1-CCC1-E340-814F-FA30BF8576B9}"/>
              </a:ext>
            </a:extLst>
          </p:cNvPr>
          <p:cNvSpPr/>
          <p:nvPr/>
        </p:nvSpPr>
        <p:spPr>
          <a:xfrm>
            <a:off x="1801103" y="4511083"/>
            <a:ext cx="356188" cy="461665"/>
          </a:xfrm>
          <a:prstGeom prst="rect">
            <a:avLst/>
          </a:prstGeom>
        </p:spPr>
        <p:txBody>
          <a:bodyPr wrap="none">
            <a:spAutoFit/>
          </a:bodyPr>
          <a:lstStyle/>
          <a:p>
            <a:r>
              <a:rPr lang="en-US" altLang="zh-CN" b="1" dirty="0"/>
              <a:t>4</a:t>
            </a:r>
            <a:endParaRPr lang="en-US" dirty="0"/>
          </a:p>
        </p:txBody>
      </p:sp>
      <p:sp>
        <p:nvSpPr>
          <p:cNvPr id="344" name="Rectangle 343">
            <a:extLst>
              <a:ext uri="{FF2B5EF4-FFF2-40B4-BE49-F238E27FC236}">
                <a16:creationId xmlns:a16="http://schemas.microsoft.com/office/drawing/2014/main" id="{169854D0-6098-4749-8B07-C81445BE3292}"/>
              </a:ext>
            </a:extLst>
          </p:cNvPr>
          <p:cNvSpPr/>
          <p:nvPr/>
        </p:nvSpPr>
        <p:spPr>
          <a:xfrm>
            <a:off x="2768616" y="3977877"/>
            <a:ext cx="356188" cy="461665"/>
          </a:xfrm>
          <a:prstGeom prst="rect">
            <a:avLst/>
          </a:prstGeom>
        </p:spPr>
        <p:txBody>
          <a:bodyPr wrap="none">
            <a:spAutoFit/>
          </a:bodyPr>
          <a:lstStyle/>
          <a:p>
            <a:r>
              <a:rPr lang="en-US" altLang="zh-CN" b="1" dirty="0"/>
              <a:t>4</a:t>
            </a:r>
            <a:endParaRPr lang="en-US" dirty="0"/>
          </a:p>
        </p:txBody>
      </p:sp>
      <p:sp>
        <p:nvSpPr>
          <p:cNvPr id="345" name="Rectangle 344">
            <a:extLst>
              <a:ext uri="{FF2B5EF4-FFF2-40B4-BE49-F238E27FC236}">
                <a16:creationId xmlns:a16="http://schemas.microsoft.com/office/drawing/2014/main" id="{D0538080-04D1-D642-B821-17DD16CD8AB9}"/>
              </a:ext>
            </a:extLst>
          </p:cNvPr>
          <p:cNvSpPr/>
          <p:nvPr/>
        </p:nvSpPr>
        <p:spPr>
          <a:xfrm>
            <a:off x="2126099" y="5879329"/>
            <a:ext cx="356188" cy="461665"/>
          </a:xfrm>
          <a:prstGeom prst="rect">
            <a:avLst/>
          </a:prstGeom>
        </p:spPr>
        <p:txBody>
          <a:bodyPr wrap="none">
            <a:spAutoFit/>
          </a:bodyPr>
          <a:lstStyle/>
          <a:p>
            <a:r>
              <a:rPr lang="en-US" altLang="zh-CN" b="1" dirty="0"/>
              <a:t>3</a:t>
            </a:r>
            <a:endParaRPr lang="en-US" dirty="0"/>
          </a:p>
        </p:txBody>
      </p:sp>
      <p:sp>
        <p:nvSpPr>
          <p:cNvPr id="346" name="Rectangle 345">
            <a:extLst>
              <a:ext uri="{FF2B5EF4-FFF2-40B4-BE49-F238E27FC236}">
                <a16:creationId xmlns:a16="http://schemas.microsoft.com/office/drawing/2014/main" id="{6C26E285-B518-B844-8631-C7ECC52D98D2}"/>
              </a:ext>
            </a:extLst>
          </p:cNvPr>
          <p:cNvSpPr/>
          <p:nvPr/>
        </p:nvSpPr>
        <p:spPr>
          <a:xfrm>
            <a:off x="3507199" y="4846201"/>
            <a:ext cx="356188" cy="461665"/>
          </a:xfrm>
          <a:prstGeom prst="rect">
            <a:avLst/>
          </a:prstGeom>
        </p:spPr>
        <p:txBody>
          <a:bodyPr wrap="none">
            <a:spAutoFit/>
          </a:bodyPr>
          <a:lstStyle/>
          <a:p>
            <a:r>
              <a:rPr lang="en-US" altLang="zh-CN" b="1" dirty="0"/>
              <a:t>6</a:t>
            </a:r>
            <a:endParaRPr lang="en-US" dirty="0"/>
          </a:p>
        </p:txBody>
      </p:sp>
      <p:sp>
        <p:nvSpPr>
          <p:cNvPr id="347" name="Rectangle 346">
            <a:extLst>
              <a:ext uri="{FF2B5EF4-FFF2-40B4-BE49-F238E27FC236}">
                <a16:creationId xmlns:a16="http://schemas.microsoft.com/office/drawing/2014/main" id="{F59DE976-9402-7E4B-84B1-C513C52A0CA2}"/>
              </a:ext>
            </a:extLst>
          </p:cNvPr>
          <p:cNvSpPr/>
          <p:nvPr/>
        </p:nvSpPr>
        <p:spPr>
          <a:xfrm>
            <a:off x="3253572" y="6229273"/>
            <a:ext cx="356188" cy="461665"/>
          </a:xfrm>
          <a:prstGeom prst="rect">
            <a:avLst/>
          </a:prstGeom>
        </p:spPr>
        <p:txBody>
          <a:bodyPr wrap="none">
            <a:spAutoFit/>
          </a:bodyPr>
          <a:lstStyle/>
          <a:p>
            <a:r>
              <a:rPr lang="en-US" altLang="zh-CN" b="1" dirty="0"/>
              <a:t>2</a:t>
            </a:r>
            <a:endParaRPr lang="en-US" dirty="0"/>
          </a:p>
        </p:txBody>
      </p:sp>
      <p:sp>
        <p:nvSpPr>
          <p:cNvPr id="348" name="Rectangle 347">
            <a:extLst>
              <a:ext uri="{FF2B5EF4-FFF2-40B4-BE49-F238E27FC236}">
                <a16:creationId xmlns:a16="http://schemas.microsoft.com/office/drawing/2014/main" id="{E189AA2D-5200-AB47-B626-9FDE74082AEE}"/>
              </a:ext>
            </a:extLst>
          </p:cNvPr>
          <p:cNvSpPr/>
          <p:nvPr/>
        </p:nvSpPr>
        <p:spPr>
          <a:xfrm>
            <a:off x="4356225" y="5481325"/>
            <a:ext cx="356188" cy="461665"/>
          </a:xfrm>
          <a:prstGeom prst="rect">
            <a:avLst/>
          </a:prstGeom>
        </p:spPr>
        <p:txBody>
          <a:bodyPr wrap="none">
            <a:spAutoFit/>
          </a:bodyPr>
          <a:lstStyle/>
          <a:p>
            <a:r>
              <a:rPr lang="en-US" altLang="zh-CN" b="1" dirty="0"/>
              <a:t>2</a:t>
            </a:r>
            <a:endParaRPr lang="en-US" dirty="0"/>
          </a:p>
        </p:txBody>
      </p:sp>
      <p:sp>
        <p:nvSpPr>
          <p:cNvPr id="349" name="Rectangle 348">
            <a:extLst>
              <a:ext uri="{FF2B5EF4-FFF2-40B4-BE49-F238E27FC236}">
                <a16:creationId xmlns:a16="http://schemas.microsoft.com/office/drawing/2014/main" id="{1A0C5156-3FC4-FB40-9455-6B99A4EFFACF}"/>
              </a:ext>
            </a:extLst>
          </p:cNvPr>
          <p:cNvSpPr/>
          <p:nvPr/>
        </p:nvSpPr>
        <p:spPr>
          <a:xfrm>
            <a:off x="3865471" y="3991713"/>
            <a:ext cx="356188" cy="461665"/>
          </a:xfrm>
          <a:prstGeom prst="rect">
            <a:avLst/>
          </a:prstGeom>
        </p:spPr>
        <p:txBody>
          <a:bodyPr wrap="none">
            <a:spAutoFit/>
          </a:bodyPr>
          <a:lstStyle/>
          <a:p>
            <a:r>
              <a:rPr lang="en-US" altLang="zh-CN" b="1" dirty="0"/>
              <a:t>3</a:t>
            </a:r>
            <a:endParaRPr lang="en-US" dirty="0"/>
          </a:p>
        </p:txBody>
      </p:sp>
      <p:sp>
        <p:nvSpPr>
          <p:cNvPr id="350" name="Rectangle 349">
            <a:extLst>
              <a:ext uri="{FF2B5EF4-FFF2-40B4-BE49-F238E27FC236}">
                <a16:creationId xmlns:a16="http://schemas.microsoft.com/office/drawing/2014/main" id="{39314E0D-B7F6-5143-95F9-4D51F9CFDE46}"/>
              </a:ext>
            </a:extLst>
          </p:cNvPr>
          <p:cNvSpPr/>
          <p:nvPr/>
        </p:nvSpPr>
        <p:spPr>
          <a:xfrm>
            <a:off x="4761952" y="5018876"/>
            <a:ext cx="356188" cy="461665"/>
          </a:xfrm>
          <a:prstGeom prst="rect">
            <a:avLst/>
          </a:prstGeom>
        </p:spPr>
        <p:txBody>
          <a:bodyPr wrap="none">
            <a:spAutoFit/>
          </a:bodyPr>
          <a:lstStyle/>
          <a:p>
            <a:r>
              <a:rPr lang="en-US" altLang="zh-CN" b="1" dirty="0"/>
              <a:t>2</a:t>
            </a:r>
            <a:endParaRPr lang="en-US" dirty="0"/>
          </a:p>
        </p:txBody>
      </p:sp>
      <p:sp>
        <p:nvSpPr>
          <p:cNvPr id="351" name="Rectangle 350">
            <a:extLst>
              <a:ext uri="{FF2B5EF4-FFF2-40B4-BE49-F238E27FC236}">
                <a16:creationId xmlns:a16="http://schemas.microsoft.com/office/drawing/2014/main" id="{E749F99A-19D2-E045-BFDF-A289F2977EAF}"/>
              </a:ext>
            </a:extLst>
          </p:cNvPr>
          <p:cNvSpPr/>
          <p:nvPr/>
        </p:nvSpPr>
        <p:spPr>
          <a:xfrm>
            <a:off x="4470783" y="3384703"/>
            <a:ext cx="356188" cy="461665"/>
          </a:xfrm>
          <a:prstGeom prst="rect">
            <a:avLst/>
          </a:prstGeom>
        </p:spPr>
        <p:txBody>
          <a:bodyPr wrap="none">
            <a:spAutoFit/>
          </a:bodyPr>
          <a:lstStyle/>
          <a:p>
            <a:r>
              <a:rPr lang="en-US" altLang="zh-CN" b="1" dirty="0"/>
              <a:t>1</a:t>
            </a:r>
            <a:endParaRPr lang="en-US" dirty="0"/>
          </a:p>
        </p:txBody>
      </p:sp>
      <p:sp>
        <p:nvSpPr>
          <p:cNvPr id="352" name="Rectangle 351">
            <a:extLst>
              <a:ext uri="{FF2B5EF4-FFF2-40B4-BE49-F238E27FC236}">
                <a16:creationId xmlns:a16="http://schemas.microsoft.com/office/drawing/2014/main" id="{8DC2ADAD-B8B1-504A-AEF7-EBEC21C441B8}"/>
              </a:ext>
            </a:extLst>
          </p:cNvPr>
          <p:cNvSpPr/>
          <p:nvPr/>
        </p:nvSpPr>
        <p:spPr>
          <a:xfrm>
            <a:off x="5242735" y="3816737"/>
            <a:ext cx="356188" cy="461665"/>
          </a:xfrm>
          <a:prstGeom prst="rect">
            <a:avLst/>
          </a:prstGeom>
        </p:spPr>
        <p:txBody>
          <a:bodyPr wrap="none">
            <a:spAutoFit/>
          </a:bodyPr>
          <a:lstStyle/>
          <a:p>
            <a:r>
              <a:rPr lang="en-US" altLang="zh-CN" b="1" dirty="0"/>
              <a:t>5</a:t>
            </a:r>
            <a:endParaRPr lang="en-US" dirty="0"/>
          </a:p>
        </p:txBody>
      </p:sp>
      <p:sp>
        <p:nvSpPr>
          <p:cNvPr id="353" name="Rectangle 352">
            <a:extLst>
              <a:ext uri="{FF2B5EF4-FFF2-40B4-BE49-F238E27FC236}">
                <a16:creationId xmlns:a16="http://schemas.microsoft.com/office/drawing/2014/main" id="{F98DD62C-BC38-C94B-ADC4-74A0E594C292}"/>
              </a:ext>
            </a:extLst>
          </p:cNvPr>
          <p:cNvSpPr/>
          <p:nvPr/>
        </p:nvSpPr>
        <p:spPr>
          <a:xfrm>
            <a:off x="6265053" y="3297346"/>
            <a:ext cx="356188" cy="461665"/>
          </a:xfrm>
          <a:prstGeom prst="rect">
            <a:avLst/>
          </a:prstGeom>
        </p:spPr>
        <p:txBody>
          <a:bodyPr wrap="none">
            <a:spAutoFit/>
          </a:bodyPr>
          <a:lstStyle/>
          <a:p>
            <a:r>
              <a:rPr lang="en-US" altLang="zh-CN" b="1" dirty="0"/>
              <a:t>3</a:t>
            </a:r>
            <a:endParaRPr lang="en-US" dirty="0"/>
          </a:p>
        </p:txBody>
      </p:sp>
      <p:sp>
        <p:nvSpPr>
          <p:cNvPr id="354" name="Rectangle 353">
            <a:extLst>
              <a:ext uri="{FF2B5EF4-FFF2-40B4-BE49-F238E27FC236}">
                <a16:creationId xmlns:a16="http://schemas.microsoft.com/office/drawing/2014/main" id="{BF46A8E7-CE83-FF49-BD8A-C0CF1E2779AF}"/>
              </a:ext>
            </a:extLst>
          </p:cNvPr>
          <p:cNvSpPr/>
          <p:nvPr/>
        </p:nvSpPr>
        <p:spPr>
          <a:xfrm>
            <a:off x="6647655" y="3877363"/>
            <a:ext cx="356188" cy="461665"/>
          </a:xfrm>
          <a:prstGeom prst="rect">
            <a:avLst/>
          </a:prstGeom>
        </p:spPr>
        <p:txBody>
          <a:bodyPr wrap="none">
            <a:spAutoFit/>
          </a:bodyPr>
          <a:lstStyle/>
          <a:p>
            <a:r>
              <a:rPr lang="en-US" altLang="zh-CN" b="1" dirty="0"/>
              <a:t>6</a:t>
            </a:r>
            <a:endParaRPr lang="en-US" dirty="0"/>
          </a:p>
        </p:txBody>
      </p:sp>
      <p:sp>
        <p:nvSpPr>
          <p:cNvPr id="355" name="Rectangle 354">
            <a:extLst>
              <a:ext uri="{FF2B5EF4-FFF2-40B4-BE49-F238E27FC236}">
                <a16:creationId xmlns:a16="http://schemas.microsoft.com/office/drawing/2014/main" id="{6485EB24-6D97-B342-82F7-758D12B47BC2}"/>
              </a:ext>
            </a:extLst>
          </p:cNvPr>
          <p:cNvSpPr/>
          <p:nvPr/>
        </p:nvSpPr>
        <p:spPr>
          <a:xfrm>
            <a:off x="7285612" y="3258360"/>
            <a:ext cx="356188" cy="461665"/>
          </a:xfrm>
          <a:prstGeom prst="rect">
            <a:avLst/>
          </a:prstGeom>
        </p:spPr>
        <p:txBody>
          <a:bodyPr wrap="none">
            <a:spAutoFit/>
          </a:bodyPr>
          <a:lstStyle/>
          <a:p>
            <a:r>
              <a:rPr lang="en-US" altLang="zh-CN" b="1" dirty="0"/>
              <a:t>2</a:t>
            </a:r>
            <a:endParaRPr lang="en-US" dirty="0"/>
          </a:p>
        </p:txBody>
      </p:sp>
      <p:sp>
        <p:nvSpPr>
          <p:cNvPr id="356" name="Rectangle 355">
            <a:extLst>
              <a:ext uri="{FF2B5EF4-FFF2-40B4-BE49-F238E27FC236}">
                <a16:creationId xmlns:a16="http://schemas.microsoft.com/office/drawing/2014/main" id="{EEE3AD17-EFFC-6141-93C5-903E2F47F764}"/>
              </a:ext>
            </a:extLst>
          </p:cNvPr>
          <p:cNvSpPr/>
          <p:nvPr/>
        </p:nvSpPr>
        <p:spPr>
          <a:xfrm>
            <a:off x="7800169" y="4817421"/>
            <a:ext cx="356188" cy="461665"/>
          </a:xfrm>
          <a:prstGeom prst="rect">
            <a:avLst/>
          </a:prstGeom>
        </p:spPr>
        <p:txBody>
          <a:bodyPr wrap="none">
            <a:spAutoFit/>
          </a:bodyPr>
          <a:lstStyle/>
          <a:p>
            <a:r>
              <a:rPr lang="en-US" altLang="zh-CN" b="1" dirty="0"/>
              <a:t>2</a:t>
            </a:r>
            <a:endParaRPr lang="en-US" dirty="0"/>
          </a:p>
        </p:txBody>
      </p:sp>
      <p:sp>
        <p:nvSpPr>
          <p:cNvPr id="357" name="Rectangle 356">
            <a:extLst>
              <a:ext uri="{FF2B5EF4-FFF2-40B4-BE49-F238E27FC236}">
                <a16:creationId xmlns:a16="http://schemas.microsoft.com/office/drawing/2014/main" id="{7DB43782-3B26-2E4D-925E-E177C8F481CD}"/>
              </a:ext>
            </a:extLst>
          </p:cNvPr>
          <p:cNvSpPr/>
          <p:nvPr/>
        </p:nvSpPr>
        <p:spPr>
          <a:xfrm>
            <a:off x="7379907" y="6127869"/>
            <a:ext cx="356188" cy="461665"/>
          </a:xfrm>
          <a:prstGeom prst="rect">
            <a:avLst/>
          </a:prstGeom>
        </p:spPr>
        <p:txBody>
          <a:bodyPr wrap="none">
            <a:spAutoFit/>
          </a:bodyPr>
          <a:lstStyle/>
          <a:p>
            <a:r>
              <a:rPr lang="en-US" altLang="zh-CN" b="1" dirty="0"/>
              <a:t>1</a:t>
            </a:r>
            <a:endParaRPr lang="en-US" dirty="0"/>
          </a:p>
        </p:txBody>
      </p:sp>
      <p:sp>
        <p:nvSpPr>
          <p:cNvPr id="358" name="Rectangle 357">
            <a:extLst>
              <a:ext uri="{FF2B5EF4-FFF2-40B4-BE49-F238E27FC236}">
                <a16:creationId xmlns:a16="http://schemas.microsoft.com/office/drawing/2014/main" id="{D7053448-EA49-8C43-841A-58208E4D05C2}"/>
              </a:ext>
            </a:extLst>
          </p:cNvPr>
          <p:cNvSpPr/>
          <p:nvPr/>
        </p:nvSpPr>
        <p:spPr>
          <a:xfrm>
            <a:off x="5363488" y="6265965"/>
            <a:ext cx="356188" cy="461665"/>
          </a:xfrm>
          <a:prstGeom prst="rect">
            <a:avLst/>
          </a:prstGeom>
        </p:spPr>
        <p:txBody>
          <a:bodyPr wrap="none">
            <a:spAutoFit/>
          </a:bodyPr>
          <a:lstStyle/>
          <a:p>
            <a:r>
              <a:rPr lang="en-US" altLang="zh-CN" b="1" dirty="0"/>
              <a:t>1</a:t>
            </a:r>
            <a:endParaRPr lang="en-US" dirty="0"/>
          </a:p>
        </p:txBody>
      </p:sp>
      <p:sp>
        <p:nvSpPr>
          <p:cNvPr id="359" name="Rectangle 358">
            <a:extLst>
              <a:ext uri="{FF2B5EF4-FFF2-40B4-BE49-F238E27FC236}">
                <a16:creationId xmlns:a16="http://schemas.microsoft.com/office/drawing/2014/main" id="{4CC7F6FA-9B06-324B-800B-D1389E4E6375}"/>
              </a:ext>
            </a:extLst>
          </p:cNvPr>
          <p:cNvSpPr/>
          <p:nvPr/>
        </p:nvSpPr>
        <p:spPr>
          <a:xfrm>
            <a:off x="6821751" y="5145462"/>
            <a:ext cx="356188" cy="461665"/>
          </a:xfrm>
          <a:prstGeom prst="rect">
            <a:avLst/>
          </a:prstGeom>
        </p:spPr>
        <p:txBody>
          <a:bodyPr wrap="none">
            <a:spAutoFit/>
          </a:bodyPr>
          <a:lstStyle/>
          <a:p>
            <a:r>
              <a:rPr lang="en-US" altLang="zh-CN" b="1" dirty="0"/>
              <a:t>3</a:t>
            </a:r>
            <a:endParaRPr lang="en-US" dirty="0"/>
          </a:p>
        </p:txBody>
      </p:sp>
      <p:sp>
        <p:nvSpPr>
          <p:cNvPr id="360" name="Rectangle 359">
            <a:extLst>
              <a:ext uri="{FF2B5EF4-FFF2-40B4-BE49-F238E27FC236}">
                <a16:creationId xmlns:a16="http://schemas.microsoft.com/office/drawing/2014/main" id="{438754F4-BF9B-1A40-9EA9-1D2A2A17EA1E}"/>
              </a:ext>
            </a:extLst>
          </p:cNvPr>
          <p:cNvSpPr/>
          <p:nvPr/>
        </p:nvSpPr>
        <p:spPr>
          <a:xfrm>
            <a:off x="5474281" y="4854997"/>
            <a:ext cx="356188" cy="461665"/>
          </a:xfrm>
          <a:prstGeom prst="rect">
            <a:avLst/>
          </a:prstGeom>
        </p:spPr>
        <p:txBody>
          <a:bodyPr wrap="none">
            <a:spAutoFit/>
          </a:bodyPr>
          <a:lstStyle/>
          <a:p>
            <a:r>
              <a:rPr lang="en-US" altLang="zh-CN" b="1" dirty="0"/>
              <a:t>5</a:t>
            </a:r>
            <a:endParaRPr lang="en-US" dirty="0"/>
          </a:p>
        </p:txBody>
      </p:sp>
      <p:sp>
        <p:nvSpPr>
          <p:cNvPr id="4" name="Oval 3">
            <a:extLst>
              <a:ext uri="{FF2B5EF4-FFF2-40B4-BE49-F238E27FC236}">
                <a16:creationId xmlns:a16="http://schemas.microsoft.com/office/drawing/2014/main" id="{5D5742AA-0BFD-D548-BB94-307A45EAF4A5}"/>
              </a:ext>
            </a:extLst>
          </p:cNvPr>
          <p:cNvSpPr/>
          <p:nvPr/>
        </p:nvSpPr>
        <p:spPr>
          <a:xfrm>
            <a:off x="2958826" y="4725144"/>
            <a:ext cx="893094" cy="893094"/>
          </a:xfrm>
          <a:prstGeom prst="ellipse">
            <a:avLst/>
          </a:prstGeom>
          <a:ln w="50800">
            <a:solidFill>
              <a:srgbClr val="C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411CC3DA-33CD-2C43-BA60-2B6E6DB4F109}"/>
              </a:ext>
            </a:extLst>
          </p:cNvPr>
          <p:cNvSpPr/>
          <p:nvPr/>
        </p:nvSpPr>
        <p:spPr>
          <a:xfrm rot="5400000">
            <a:off x="4749105" y="1520099"/>
            <a:ext cx="146241" cy="1227740"/>
          </a:xfrm>
          <a:prstGeom prst="rightBrace">
            <a:avLst>
              <a:gd name="adj1" fmla="val 53788"/>
              <a:gd name="adj2" fmla="val 50000"/>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5" name="Straight Arrow Connector 104">
            <a:extLst>
              <a:ext uri="{FF2B5EF4-FFF2-40B4-BE49-F238E27FC236}">
                <a16:creationId xmlns:a16="http://schemas.microsoft.com/office/drawing/2014/main" id="{23453B87-9990-5C43-8A48-97C2D46C7355}"/>
              </a:ext>
            </a:extLst>
          </p:cNvPr>
          <p:cNvCxnSpPr>
            <a:cxnSpLocks/>
          </p:cNvCxnSpPr>
          <p:nvPr/>
        </p:nvCxnSpPr>
        <p:spPr>
          <a:xfrm flipV="1">
            <a:off x="5406998" y="908720"/>
            <a:ext cx="944714" cy="832336"/>
          </a:xfrm>
          <a:prstGeom prst="straightConnector1">
            <a:avLst/>
          </a:prstGeom>
          <a:ln>
            <a:solidFill>
              <a:schemeClr val="tx1"/>
            </a:solidFill>
            <a:prstDash val="sysDot"/>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6908E58-67C9-AF49-990E-8A93D4EA8EBB}"/>
              </a:ext>
            </a:extLst>
          </p:cNvPr>
          <p:cNvSpPr txBox="1"/>
          <p:nvPr/>
        </p:nvSpPr>
        <p:spPr>
          <a:xfrm>
            <a:off x="5648999" y="496242"/>
            <a:ext cx="1800493" cy="400110"/>
          </a:xfrm>
          <a:prstGeom prst="rect">
            <a:avLst/>
          </a:prstGeom>
          <a:noFill/>
        </p:spPr>
        <p:txBody>
          <a:bodyPr wrap="none" rtlCol="0">
            <a:spAutoFit/>
          </a:bodyPr>
          <a:lstStyle/>
          <a:p>
            <a:r>
              <a:rPr lang="en-US" altLang="zh-CN" sz="2000" dirty="0"/>
              <a:t>core</a:t>
            </a:r>
            <a:r>
              <a:rPr lang="zh-CN" altLang="en-US" sz="2000" dirty="0"/>
              <a:t> </a:t>
            </a:r>
            <a:r>
              <a:rPr lang="en-US" altLang="zh-CN" sz="2000" dirty="0"/>
              <a:t>value</a:t>
            </a:r>
            <a:r>
              <a:rPr lang="zh-CN" altLang="en-US" sz="2000" dirty="0"/>
              <a:t> </a:t>
            </a:r>
            <a:r>
              <a:rPr lang="en-US" altLang="zh-CN" sz="2000" dirty="0"/>
              <a:t>=</a:t>
            </a:r>
            <a:r>
              <a:rPr lang="zh-CN" altLang="en-US" sz="2000" dirty="0"/>
              <a:t> </a:t>
            </a:r>
            <a:r>
              <a:rPr lang="en-US" altLang="zh-CN" sz="2000" dirty="0"/>
              <a:t>3</a:t>
            </a:r>
            <a:endParaRPr lang="en-US" sz="2000" dirty="0"/>
          </a:p>
        </p:txBody>
      </p:sp>
      <p:sp>
        <p:nvSpPr>
          <p:cNvPr id="110" name="TextBox 109">
            <a:extLst>
              <a:ext uri="{FF2B5EF4-FFF2-40B4-BE49-F238E27FC236}">
                <a16:creationId xmlns:a16="http://schemas.microsoft.com/office/drawing/2014/main" id="{B9E312E5-1B57-9C40-B867-7EF516AB07C2}"/>
              </a:ext>
            </a:extLst>
          </p:cNvPr>
          <p:cNvSpPr txBox="1"/>
          <p:nvPr/>
        </p:nvSpPr>
        <p:spPr>
          <a:xfrm>
            <a:off x="4090357" y="2132856"/>
            <a:ext cx="1515158" cy="400110"/>
          </a:xfrm>
          <a:prstGeom prst="rect">
            <a:avLst/>
          </a:prstGeom>
          <a:noFill/>
        </p:spPr>
        <p:txBody>
          <a:bodyPr wrap="none" rtlCol="0">
            <a:spAutoFit/>
          </a:bodyPr>
          <a:lstStyle/>
          <a:p>
            <a:r>
              <a:rPr lang="en-US" altLang="zh-CN" sz="2000" dirty="0"/>
              <a:t>support</a:t>
            </a:r>
            <a:r>
              <a:rPr lang="zh-CN" altLang="en-US" sz="2000" dirty="0"/>
              <a:t> </a:t>
            </a:r>
            <a:r>
              <a:rPr lang="en-US" altLang="zh-CN" sz="2000" dirty="0"/>
              <a:t>=</a:t>
            </a:r>
            <a:r>
              <a:rPr lang="zh-CN" altLang="en-US" sz="2000" dirty="0"/>
              <a:t> </a:t>
            </a:r>
            <a:r>
              <a:rPr lang="en-US" altLang="zh-CN" sz="2000" dirty="0"/>
              <a:t>3</a:t>
            </a:r>
            <a:endParaRPr lang="en-US" sz="2000" dirty="0"/>
          </a:p>
        </p:txBody>
      </p:sp>
      <p:sp>
        <p:nvSpPr>
          <p:cNvPr id="112" name="Rectangle 111">
            <a:extLst>
              <a:ext uri="{FF2B5EF4-FFF2-40B4-BE49-F238E27FC236}">
                <a16:creationId xmlns:a16="http://schemas.microsoft.com/office/drawing/2014/main" id="{499649B8-C563-0E40-B747-CA5ADF656816}"/>
              </a:ext>
            </a:extLst>
          </p:cNvPr>
          <p:cNvSpPr/>
          <p:nvPr/>
        </p:nvSpPr>
        <p:spPr>
          <a:xfrm>
            <a:off x="3517268" y="4846002"/>
            <a:ext cx="356188" cy="461665"/>
          </a:xfrm>
          <a:prstGeom prst="rect">
            <a:avLst/>
          </a:prstGeom>
        </p:spPr>
        <p:txBody>
          <a:bodyPr wrap="none">
            <a:spAutoFit/>
          </a:bodyPr>
          <a:lstStyle/>
          <a:p>
            <a:r>
              <a:rPr lang="en-US" altLang="zh-CN" b="1" dirty="0">
                <a:solidFill>
                  <a:srgbClr val="FF0000"/>
                </a:solidFill>
              </a:rPr>
              <a:t>3</a:t>
            </a:r>
            <a:endParaRPr lang="en-US" dirty="0">
              <a:solidFill>
                <a:srgbClr val="FF0000"/>
              </a:solidFill>
            </a:endParaRPr>
          </a:p>
        </p:txBody>
      </p:sp>
      <p:sp>
        <p:nvSpPr>
          <p:cNvPr id="113" name="Rectangle 112">
            <a:extLst>
              <a:ext uri="{FF2B5EF4-FFF2-40B4-BE49-F238E27FC236}">
                <a16:creationId xmlns:a16="http://schemas.microsoft.com/office/drawing/2014/main" id="{C2C13BCC-1816-C443-A016-ABA8A5E691AD}"/>
              </a:ext>
            </a:extLst>
          </p:cNvPr>
          <p:cNvSpPr/>
          <p:nvPr/>
        </p:nvSpPr>
        <p:spPr>
          <a:xfrm>
            <a:off x="361572" y="116632"/>
            <a:ext cx="8598059" cy="461665"/>
          </a:xfrm>
          <a:prstGeom prst="rect">
            <a:avLst/>
          </a:prstGeom>
        </p:spPr>
        <p:txBody>
          <a:bodyPr wrap="none">
            <a:spAutoFit/>
          </a:bodyPr>
          <a:lstStyle/>
          <a:p>
            <a:r>
              <a:rPr lang="en-US" altLang="zh-CN" b="1" dirty="0">
                <a:solidFill>
                  <a:srgbClr val="0070C0"/>
                </a:solidFill>
                <a:latin typeface="Times New Roman" charset="0"/>
                <a:ea typeface="Times New Roman" charset="0"/>
                <a:cs typeface="Times New Roman" charset="0"/>
              </a:rPr>
              <a:t>Each</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vertex</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iteratively</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call</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the</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h-index</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operator</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till</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convergence</a:t>
            </a:r>
            <a:endParaRPr lang="en-US" dirty="0">
              <a:solidFill>
                <a:srgbClr val="0070C0"/>
              </a:solidFill>
            </a:endParaRPr>
          </a:p>
        </p:txBody>
      </p:sp>
    </p:spTree>
    <p:extLst>
      <p:ext uri="{BB962C8B-B14F-4D97-AF65-F5344CB8AC3E}">
        <p14:creationId xmlns:p14="http://schemas.microsoft.com/office/powerpoint/2010/main" val="3139702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7 -0.00047 L 0.20452 -0.32917 " pathEditMode="relative" rAng="0" ptsTypes="AA">
                                      <p:cBhvr>
                                        <p:cTn id="6" dur="2000" fill="hold"/>
                                        <p:tgtEl>
                                          <p:spTgt spid="344"/>
                                        </p:tgtEl>
                                        <p:attrNameLst>
                                          <p:attrName>ppt_x</p:attrName>
                                          <p:attrName>ppt_y</p:attrName>
                                        </p:attrNameLst>
                                      </p:cBhvr>
                                      <p:rCtr x="10226" y="-16435"/>
                                    </p:animMotion>
                                  </p:childTnLst>
                                </p:cTn>
                              </p:par>
                              <p:par>
                                <p:cTn id="7" presetID="0" presetClass="path" presetSubtype="0" accel="50000" decel="50000" fill="hold" grpId="0" nodeType="withEffect">
                                  <p:stCondLst>
                                    <p:cond delay="0"/>
                                  </p:stCondLst>
                                  <p:childTnLst>
                                    <p:animMotion origin="layout" path="M -0.00121 -0.00093 L 0.2533 -0.40649 " pathEditMode="relative" ptsTypes="AA">
                                      <p:cBhvr>
                                        <p:cTn id="8" dur="2000" fill="hold"/>
                                        <p:tgtEl>
                                          <p:spTgt spid="34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087 -0.00023 L 0.19548 -0.33125 " pathEditMode="relative" rAng="0" ptsTypes="AA">
                                      <p:cBhvr>
                                        <p:cTn id="10" dur="2000" fill="hold"/>
                                        <p:tgtEl>
                                          <p:spTgt spid="349"/>
                                        </p:tgtEl>
                                        <p:attrNameLst>
                                          <p:attrName>ppt_x</p:attrName>
                                          <p:attrName>ppt_y</p:attrName>
                                        </p:attrNameLst>
                                      </p:cBhvr>
                                      <p:rCtr x="9809" y="-16551"/>
                                    </p:animMotion>
                                  </p:childTnLst>
                                </p:cTn>
                              </p:par>
                              <p:par>
                                <p:cTn id="11" presetID="0" presetClass="path" presetSubtype="0" accel="50000" decel="50000" fill="hold" grpId="0" nodeType="withEffect">
                                  <p:stCondLst>
                                    <p:cond delay="0"/>
                                  </p:stCondLst>
                                  <p:childTnLst>
                                    <p:animMotion origin="layout" path="M 2.77778E-7 -0.00139 L 0.32812 -0.60648 " pathEditMode="relative" rAng="0" ptsTypes="AA">
                                      <p:cBhvr>
                                        <p:cTn id="12" dur="2000" fill="hold"/>
                                        <p:tgtEl>
                                          <p:spTgt spid="345"/>
                                        </p:tgtEl>
                                        <p:attrNameLst>
                                          <p:attrName>ppt_x</p:attrName>
                                          <p:attrName>ppt_y</p:attrName>
                                        </p:attrNameLst>
                                      </p:cBhvr>
                                      <p:rCtr x="16406" y="-30255"/>
                                    </p:animMotion>
                                  </p:childTnLst>
                                </p:cTn>
                              </p:par>
                              <p:par>
                                <p:cTn id="13" presetID="0" presetClass="path" presetSubtype="0" accel="50000" decel="50000" fill="hold" grpId="0" nodeType="withEffect">
                                  <p:stCondLst>
                                    <p:cond delay="0"/>
                                  </p:stCondLst>
                                  <p:childTnLst>
                                    <p:animMotion origin="layout" path="M -0.00243 1.85185E-6 L 0.31632 -0.65741 " pathEditMode="relative" rAng="0" ptsTypes="AA">
                                      <p:cBhvr>
                                        <p:cTn id="14" dur="2000" fill="hold"/>
                                        <p:tgtEl>
                                          <p:spTgt spid="347"/>
                                        </p:tgtEl>
                                        <p:attrNameLst>
                                          <p:attrName>ppt_x</p:attrName>
                                          <p:attrName>ppt_y</p:attrName>
                                        </p:attrNameLst>
                                      </p:cBhvr>
                                      <p:rCtr x="15937" y="-32870"/>
                                    </p:animMotion>
                                  </p:childTnLst>
                                </p:cTn>
                              </p:par>
                              <p:par>
                                <p:cTn id="15" presetID="0" presetClass="path" presetSubtype="0" accel="50000" decel="50000" fill="hold" grpId="0" nodeType="withEffect">
                                  <p:stCondLst>
                                    <p:cond delay="0"/>
                                  </p:stCondLst>
                                  <p:childTnLst>
                                    <p:animMotion origin="layout" path="M -0.00069 0.00208 L 0.25209 -0.54722 " pathEditMode="relative" rAng="0" ptsTypes="AA">
                                      <p:cBhvr>
                                        <p:cTn id="16" dur="2000" fill="hold"/>
                                        <p:tgtEl>
                                          <p:spTgt spid="348"/>
                                        </p:tgtEl>
                                        <p:attrNameLst>
                                          <p:attrName>ppt_x</p:attrName>
                                          <p:attrName>ppt_y</p:attrName>
                                        </p:attrNameLst>
                                      </p:cBhvr>
                                      <p:rCtr x="12639" y="-27477"/>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46"/>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p:bldP spid="344" grpId="0"/>
      <p:bldP spid="345" grpId="0"/>
      <p:bldP spid="346" grpId="0"/>
      <p:bldP spid="347" grpId="0"/>
      <p:bldP spid="348" grpId="0"/>
      <p:bldP spid="349" grpId="0"/>
      <p:bldP spid="9" grpId="0" animBg="1"/>
      <p:bldP spid="14" grpId="0"/>
      <p:bldP spid="110" grpId="0"/>
      <p:bldP spid="112" grpId="1"/>
      <p:bldP spid="1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Maiter</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35</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5CA1AAC4-F1A9-F54B-9989-7FC404778CC9}"/>
              </a:ext>
            </a:extLst>
          </p:cNvPr>
          <p:cNvPicPr>
            <a:picLocks noChangeAspect="1"/>
          </p:cNvPicPr>
          <p:nvPr/>
        </p:nvPicPr>
        <p:blipFill>
          <a:blip r:embed="rId3"/>
          <a:stretch>
            <a:fillRect/>
          </a:stretch>
        </p:blipFill>
        <p:spPr>
          <a:xfrm>
            <a:off x="391875" y="5822"/>
            <a:ext cx="8356589" cy="885231"/>
          </a:xfrm>
          <a:prstGeom prst="rect">
            <a:avLst/>
          </a:prstGeom>
        </p:spPr>
      </p:pic>
      <p:sp>
        <p:nvSpPr>
          <p:cNvPr id="103" name="Content Placeholder 2">
            <a:extLst>
              <a:ext uri="{FF2B5EF4-FFF2-40B4-BE49-F238E27FC236}">
                <a16:creationId xmlns:a16="http://schemas.microsoft.com/office/drawing/2014/main" id="{CF22D796-6B24-0146-9E00-D2B4D4955073}"/>
              </a:ext>
            </a:extLst>
          </p:cNvPr>
          <p:cNvSpPr>
            <a:spLocks noGrp="1"/>
          </p:cNvSpPr>
          <p:nvPr>
            <p:ph idx="1"/>
          </p:nvPr>
        </p:nvSpPr>
        <p:spPr>
          <a:xfrm>
            <a:off x="457200" y="1951038"/>
            <a:ext cx="8515350" cy="4221162"/>
          </a:xfrm>
        </p:spPr>
        <p:txBody>
          <a:bodyPr/>
          <a:lstStyle/>
          <a:p>
            <a:r>
              <a:rPr lang="en-US" altLang="zh-CN" b="1" dirty="0"/>
              <a:t>DAIC</a:t>
            </a:r>
            <a:endParaRPr lang="en-US" b="1" dirty="0"/>
          </a:p>
          <a:p>
            <a:pPr lvl="1">
              <a:buFont typeface="Arial" charset="0"/>
              <a:buChar char="•"/>
            </a:pPr>
            <a:r>
              <a:rPr lang="en-US" altLang="zh-CN" sz="2800" dirty="0"/>
              <a:t>Unlike</a:t>
            </a:r>
            <a:r>
              <a:rPr lang="zh-CN" altLang="en-US" sz="2800" dirty="0"/>
              <a:t> </a:t>
            </a:r>
            <a:r>
              <a:rPr lang="en-US" altLang="zh-CN" sz="2800" dirty="0" err="1"/>
              <a:t>GraphLab</a:t>
            </a:r>
            <a:r>
              <a:rPr lang="en-US" altLang="zh-CN" sz="2800" dirty="0"/>
              <a:t>,</a:t>
            </a:r>
            <a:r>
              <a:rPr lang="zh-CN" altLang="en-US" sz="2800" dirty="0"/>
              <a:t> </a:t>
            </a:r>
            <a:r>
              <a:rPr lang="en-US" altLang="zh-CN" sz="2800" dirty="0"/>
              <a:t>DAIC</a:t>
            </a:r>
            <a:r>
              <a:rPr lang="zh-CN" altLang="en-US" sz="2800" dirty="0"/>
              <a:t> </a:t>
            </a:r>
            <a:r>
              <a:rPr lang="en-US" altLang="zh-CN" sz="2800" dirty="0"/>
              <a:t>has</a:t>
            </a:r>
            <a:r>
              <a:rPr lang="zh-CN" altLang="en-US" sz="2800" dirty="0"/>
              <a:t> </a:t>
            </a:r>
            <a:r>
              <a:rPr lang="en-US" altLang="zh-CN" sz="2800" dirty="0">
                <a:solidFill>
                  <a:srgbClr val="0070C0"/>
                </a:solidFill>
              </a:rPr>
              <a:t>exactness</a:t>
            </a:r>
            <a:r>
              <a:rPr lang="zh-CN" altLang="en-US" sz="2800" dirty="0">
                <a:solidFill>
                  <a:srgbClr val="0070C0"/>
                </a:solidFill>
              </a:rPr>
              <a:t> </a:t>
            </a:r>
            <a:r>
              <a:rPr lang="en-US" altLang="zh-CN" sz="2800" dirty="0">
                <a:solidFill>
                  <a:srgbClr val="0070C0"/>
                </a:solidFill>
              </a:rPr>
              <a:t>guarantee</a:t>
            </a:r>
            <a:endParaRPr lang="en-US" sz="2500" dirty="0">
              <a:solidFill>
                <a:srgbClr val="0070C0"/>
              </a:solidFill>
            </a:endParaRPr>
          </a:p>
        </p:txBody>
      </p:sp>
      <p:sp>
        <p:nvSpPr>
          <p:cNvPr id="9" name="Rounded Rectangle 8">
            <a:extLst>
              <a:ext uri="{FF2B5EF4-FFF2-40B4-BE49-F238E27FC236}">
                <a16:creationId xmlns:a16="http://schemas.microsoft.com/office/drawing/2014/main" id="{DB36D9AC-0995-2A4E-A4F5-1E397A40B3DF}"/>
              </a:ext>
            </a:extLst>
          </p:cNvPr>
          <p:cNvSpPr/>
          <p:nvPr/>
        </p:nvSpPr>
        <p:spPr>
          <a:xfrm>
            <a:off x="5508104" y="260648"/>
            <a:ext cx="216024" cy="337407"/>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Rounded Rectangle 104">
            <a:extLst>
              <a:ext uri="{FF2B5EF4-FFF2-40B4-BE49-F238E27FC236}">
                <a16:creationId xmlns:a16="http://schemas.microsoft.com/office/drawing/2014/main" id="{82EC3BF2-AB07-9A48-98F3-4597338DEBF1}"/>
              </a:ext>
            </a:extLst>
          </p:cNvPr>
          <p:cNvSpPr/>
          <p:nvPr/>
        </p:nvSpPr>
        <p:spPr>
          <a:xfrm>
            <a:off x="6588224" y="245201"/>
            <a:ext cx="216024" cy="337407"/>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6" name="Rounded Rectangle 105">
            <a:extLst>
              <a:ext uri="{FF2B5EF4-FFF2-40B4-BE49-F238E27FC236}">
                <a16:creationId xmlns:a16="http://schemas.microsoft.com/office/drawing/2014/main" id="{2E374109-D6E1-8845-97B3-D729D8496C82}"/>
              </a:ext>
            </a:extLst>
          </p:cNvPr>
          <p:cNvSpPr/>
          <p:nvPr/>
        </p:nvSpPr>
        <p:spPr>
          <a:xfrm>
            <a:off x="7812360" y="245200"/>
            <a:ext cx="216024" cy="337407"/>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Rounded Rectangle 106">
            <a:extLst>
              <a:ext uri="{FF2B5EF4-FFF2-40B4-BE49-F238E27FC236}">
                <a16:creationId xmlns:a16="http://schemas.microsoft.com/office/drawing/2014/main" id="{0E8FA4BC-786E-DA4C-A2A1-6AC4530399B4}"/>
              </a:ext>
            </a:extLst>
          </p:cNvPr>
          <p:cNvSpPr/>
          <p:nvPr/>
        </p:nvSpPr>
        <p:spPr>
          <a:xfrm>
            <a:off x="395536" y="501041"/>
            <a:ext cx="216024" cy="337407"/>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 name="Picture 10">
            <a:extLst>
              <a:ext uri="{FF2B5EF4-FFF2-40B4-BE49-F238E27FC236}">
                <a16:creationId xmlns:a16="http://schemas.microsoft.com/office/drawing/2014/main" id="{1076D4CD-AD00-9344-A28C-410516E9F0B4}"/>
              </a:ext>
            </a:extLst>
          </p:cNvPr>
          <p:cNvPicPr>
            <a:picLocks noChangeAspect="1"/>
          </p:cNvPicPr>
          <p:nvPr/>
        </p:nvPicPr>
        <p:blipFill>
          <a:blip r:embed="rId4"/>
          <a:stretch>
            <a:fillRect/>
          </a:stretch>
        </p:blipFill>
        <p:spPr>
          <a:xfrm>
            <a:off x="3464531" y="3191218"/>
            <a:ext cx="5186908" cy="2980982"/>
          </a:xfrm>
          <a:prstGeom prst="rect">
            <a:avLst/>
          </a:prstGeom>
        </p:spPr>
      </p:pic>
      <p:pic>
        <p:nvPicPr>
          <p:cNvPr id="15" name="Picture 14">
            <a:extLst>
              <a:ext uri="{FF2B5EF4-FFF2-40B4-BE49-F238E27FC236}">
                <a16:creationId xmlns:a16="http://schemas.microsoft.com/office/drawing/2014/main" id="{2CF768F4-E9D8-4B41-BBBC-D9EBF659F01D}"/>
              </a:ext>
            </a:extLst>
          </p:cNvPr>
          <p:cNvPicPr>
            <a:picLocks noChangeAspect="1"/>
          </p:cNvPicPr>
          <p:nvPr/>
        </p:nvPicPr>
        <p:blipFill>
          <a:blip r:embed="rId5"/>
          <a:stretch>
            <a:fillRect/>
          </a:stretch>
        </p:blipFill>
        <p:spPr>
          <a:xfrm>
            <a:off x="755576" y="3102435"/>
            <a:ext cx="2676511" cy="3253915"/>
          </a:xfrm>
          <a:prstGeom prst="rect">
            <a:avLst/>
          </a:prstGeom>
        </p:spPr>
      </p:pic>
      <p:sp>
        <p:nvSpPr>
          <p:cNvPr id="113" name="Rounded Rectangle 112">
            <a:extLst>
              <a:ext uri="{FF2B5EF4-FFF2-40B4-BE49-F238E27FC236}">
                <a16:creationId xmlns:a16="http://schemas.microsoft.com/office/drawing/2014/main" id="{D3081351-84A3-A64A-AA79-F21980D55409}"/>
              </a:ext>
            </a:extLst>
          </p:cNvPr>
          <p:cNvSpPr/>
          <p:nvPr/>
        </p:nvSpPr>
        <p:spPr>
          <a:xfrm>
            <a:off x="5292080" y="4797152"/>
            <a:ext cx="1623419" cy="288032"/>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Rounded Rectangle 113">
            <a:extLst>
              <a:ext uri="{FF2B5EF4-FFF2-40B4-BE49-F238E27FC236}">
                <a16:creationId xmlns:a16="http://schemas.microsoft.com/office/drawing/2014/main" id="{14FFEE77-A419-0543-A3E5-9F86F2CA2248}"/>
              </a:ext>
            </a:extLst>
          </p:cNvPr>
          <p:cNvSpPr/>
          <p:nvPr/>
        </p:nvSpPr>
        <p:spPr>
          <a:xfrm>
            <a:off x="6332957" y="5589240"/>
            <a:ext cx="1623419" cy="288032"/>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935577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Maiter</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36</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5CA1AAC4-F1A9-F54B-9989-7FC404778CC9}"/>
              </a:ext>
            </a:extLst>
          </p:cNvPr>
          <p:cNvPicPr>
            <a:picLocks noChangeAspect="1"/>
          </p:cNvPicPr>
          <p:nvPr/>
        </p:nvPicPr>
        <p:blipFill>
          <a:blip r:embed="rId3"/>
          <a:stretch>
            <a:fillRect/>
          </a:stretch>
        </p:blipFill>
        <p:spPr>
          <a:xfrm>
            <a:off x="391875" y="5822"/>
            <a:ext cx="8356589" cy="885231"/>
          </a:xfrm>
          <a:prstGeom prst="rect">
            <a:avLst/>
          </a:prstGeom>
        </p:spPr>
      </p:pic>
      <p:sp>
        <p:nvSpPr>
          <p:cNvPr id="103" name="Content Placeholder 2">
            <a:extLst>
              <a:ext uri="{FF2B5EF4-FFF2-40B4-BE49-F238E27FC236}">
                <a16:creationId xmlns:a16="http://schemas.microsoft.com/office/drawing/2014/main" id="{CF22D796-6B24-0146-9E00-D2B4D4955073}"/>
              </a:ext>
            </a:extLst>
          </p:cNvPr>
          <p:cNvSpPr>
            <a:spLocks noGrp="1"/>
          </p:cNvSpPr>
          <p:nvPr>
            <p:ph idx="1"/>
          </p:nvPr>
        </p:nvSpPr>
        <p:spPr>
          <a:xfrm>
            <a:off x="457200" y="1951038"/>
            <a:ext cx="8515350" cy="4221162"/>
          </a:xfrm>
        </p:spPr>
        <p:txBody>
          <a:bodyPr/>
          <a:lstStyle/>
          <a:p>
            <a:r>
              <a:rPr lang="en-US" altLang="zh-CN" b="1" dirty="0"/>
              <a:t>DAIC</a:t>
            </a:r>
            <a:endParaRPr lang="en-US" b="1" dirty="0"/>
          </a:p>
          <a:p>
            <a:pPr lvl="1">
              <a:buFont typeface="Arial" charset="0"/>
              <a:buChar char="•"/>
            </a:pPr>
            <a:r>
              <a:rPr lang="en-US" altLang="zh-CN" sz="2800" dirty="0"/>
              <a:t>Unlike</a:t>
            </a:r>
            <a:r>
              <a:rPr lang="zh-CN" altLang="en-US" sz="2800" dirty="0"/>
              <a:t> </a:t>
            </a:r>
            <a:r>
              <a:rPr lang="en-US" altLang="zh-CN" sz="2800" dirty="0" err="1"/>
              <a:t>GraphLab</a:t>
            </a:r>
            <a:r>
              <a:rPr lang="en-US" altLang="zh-CN" sz="2800" dirty="0"/>
              <a:t>,</a:t>
            </a:r>
            <a:r>
              <a:rPr lang="zh-CN" altLang="en-US" sz="2800" dirty="0"/>
              <a:t> </a:t>
            </a:r>
            <a:r>
              <a:rPr lang="en-US" altLang="zh-CN" sz="2800" dirty="0"/>
              <a:t>DAIC</a:t>
            </a:r>
            <a:r>
              <a:rPr lang="zh-CN" altLang="en-US" sz="2800" dirty="0"/>
              <a:t> </a:t>
            </a:r>
            <a:r>
              <a:rPr lang="en-US" altLang="zh-CN" sz="2800" dirty="0"/>
              <a:t>has</a:t>
            </a:r>
            <a:r>
              <a:rPr lang="zh-CN" altLang="en-US" sz="2800" dirty="0"/>
              <a:t> </a:t>
            </a:r>
            <a:r>
              <a:rPr lang="en-US" altLang="zh-CN" sz="2800" dirty="0">
                <a:solidFill>
                  <a:srgbClr val="0070C0"/>
                </a:solidFill>
              </a:rPr>
              <a:t>exactness</a:t>
            </a:r>
            <a:r>
              <a:rPr lang="zh-CN" altLang="en-US" sz="2800" dirty="0">
                <a:solidFill>
                  <a:srgbClr val="0070C0"/>
                </a:solidFill>
              </a:rPr>
              <a:t> </a:t>
            </a:r>
            <a:r>
              <a:rPr lang="en-US" altLang="zh-CN" sz="2800" dirty="0">
                <a:solidFill>
                  <a:srgbClr val="0070C0"/>
                </a:solidFill>
              </a:rPr>
              <a:t>guarantee</a:t>
            </a:r>
            <a:endParaRPr lang="en-US" sz="2500" dirty="0">
              <a:solidFill>
                <a:srgbClr val="0070C0"/>
              </a:solidFill>
            </a:endParaRPr>
          </a:p>
        </p:txBody>
      </p:sp>
      <p:sp>
        <p:nvSpPr>
          <p:cNvPr id="9" name="Rounded Rectangle 8">
            <a:extLst>
              <a:ext uri="{FF2B5EF4-FFF2-40B4-BE49-F238E27FC236}">
                <a16:creationId xmlns:a16="http://schemas.microsoft.com/office/drawing/2014/main" id="{DB36D9AC-0995-2A4E-A4F5-1E397A40B3DF}"/>
              </a:ext>
            </a:extLst>
          </p:cNvPr>
          <p:cNvSpPr/>
          <p:nvPr/>
        </p:nvSpPr>
        <p:spPr>
          <a:xfrm>
            <a:off x="5508104" y="260648"/>
            <a:ext cx="216024" cy="337407"/>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Rounded Rectangle 104">
            <a:extLst>
              <a:ext uri="{FF2B5EF4-FFF2-40B4-BE49-F238E27FC236}">
                <a16:creationId xmlns:a16="http://schemas.microsoft.com/office/drawing/2014/main" id="{82EC3BF2-AB07-9A48-98F3-4597338DEBF1}"/>
              </a:ext>
            </a:extLst>
          </p:cNvPr>
          <p:cNvSpPr/>
          <p:nvPr/>
        </p:nvSpPr>
        <p:spPr>
          <a:xfrm>
            <a:off x="6588224" y="245201"/>
            <a:ext cx="216024" cy="337407"/>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6" name="Rounded Rectangle 105">
            <a:extLst>
              <a:ext uri="{FF2B5EF4-FFF2-40B4-BE49-F238E27FC236}">
                <a16:creationId xmlns:a16="http://schemas.microsoft.com/office/drawing/2014/main" id="{2E374109-D6E1-8845-97B3-D729D8496C82}"/>
              </a:ext>
            </a:extLst>
          </p:cNvPr>
          <p:cNvSpPr/>
          <p:nvPr/>
        </p:nvSpPr>
        <p:spPr>
          <a:xfrm>
            <a:off x="7812360" y="245200"/>
            <a:ext cx="216024" cy="337407"/>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Rounded Rectangle 106">
            <a:extLst>
              <a:ext uri="{FF2B5EF4-FFF2-40B4-BE49-F238E27FC236}">
                <a16:creationId xmlns:a16="http://schemas.microsoft.com/office/drawing/2014/main" id="{0E8FA4BC-786E-DA4C-A2A1-6AC4530399B4}"/>
              </a:ext>
            </a:extLst>
          </p:cNvPr>
          <p:cNvSpPr/>
          <p:nvPr/>
        </p:nvSpPr>
        <p:spPr>
          <a:xfrm>
            <a:off x="395536" y="501041"/>
            <a:ext cx="216024" cy="337407"/>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70AAF218-53A9-1544-BBA8-90CF7B57893D}"/>
              </a:ext>
            </a:extLst>
          </p:cNvPr>
          <p:cNvPicPr>
            <a:picLocks noChangeAspect="1"/>
          </p:cNvPicPr>
          <p:nvPr/>
        </p:nvPicPr>
        <p:blipFill>
          <a:blip r:embed="rId4"/>
          <a:stretch>
            <a:fillRect/>
          </a:stretch>
        </p:blipFill>
        <p:spPr>
          <a:xfrm>
            <a:off x="268692" y="3140968"/>
            <a:ext cx="8686800" cy="2524464"/>
          </a:xfrm>
          <a:prstGeom prst="rect">
            <a:avLst/>
          </a:prstGeom>
        </p:spPr>
      </p:pic>
    </p:spTree>
    <p:extLst>
      <p:ext uri="{BB962C8B-B14F-4D97-AF65-F5344CB8AC3E}">
        <p14:creationId xmlns:p14="http://schemas.microsoft.com/office/powerpoint/2010/main" val="318309109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Chronicle of BD</a:t>
            </a:r>
            <a:r>
              <a:rPr lang="zh-CN" altLang="en-US" sz="4800" dirty="0"/>
              <a:t> </a:t>
            </a:r>
            <a:r>
              <a:rPr lang="en-US" altLang="zh-CN" sz="4800" dirty="0"/>
              <a:t>Systems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37</a:t>
            </a:fld>
            <a:endParaRPr lang="en-US" sz="2000" dirty="0">
              <a:solidFill>
                <a:schemeClr val="tx1"/>
              </a:solidFill>
              <a:latin typeface="Arial" pitchFamily="34" charset="0"/>
              <a:cs typeface="Arial" pitchFamily="34" charset="0"/>
            </a:endParaRPr>
          </a:p>
        </p:txBody>
      </p:sp>
      <p:sp>
        <p:nvSpPr>
          <p:cNvPr id="7" name="TextBox 6">
            <a:extLst>
              <a:ext uri="{FF2B5EF4-FFF2-40B4-BE49-F238E27FC236}">
                <a16:creationId xmlns:a16="http://schemas.microsoft.com/office/drawing/2014/main" id="{81370099-44B2-094A-ACEC-5E57DE1749B5}"/>
              </a:ext>
            </a:extLst>
          </p:cNvPr>
          <p:cNvSpPr txBox="1"/>
          <p:nvPr/>
        </p:nvSpPr>
        <p:spPr>
          <a:xfrm>
            <a:off x="457200" y="1758903"/>
            <a:ext cx="8258223" cy="461665"/>
          </a:xfrm>
          <a:prstGeom prst="rect">
            <a:avLst/>
          </a:prstGeom>
          <a:noFill/>
        </p:spPr>
        <p:txBody>
          <a:bodyPr wrap="none" rtlCol="0">
            <a:spAutoFit/>
          </a:bodyPr>
          <a:lstStyle/>
          <a:p>
            <a:r>
              <a:rPr lang="en-US" altLang="zh-CN" dirty="0">
                <a:solidFill>
                  <a:srgbClr val="0070C0"/>
                </a:solidFill>
              </a:rPr>
              <a:t>Each round of shuffling means data go through HDFS once</a:t>
            </a:r>
            <a:endParaRPr lang="en-US" dirty="0">
              <a:solidFill>
                <a:srgbClr val="0070C0"/>
              </a:solidFill>
            </a:endParaRPr>
          </a:p>
        </p:txBody>
      </p:sp>
      <p:sp>
        <p:nvSpPr>
          <p:cNvPr id="10" name="Rectangle 9">
            <a:extLst>
              <a:ext uri="{FF2B5EF4-FFF2-40B4-BE49-F238E27FC236}">
                <a16:creationId xmlns:a16="http://schemas.microsoft.com/office/drawing/2014/main" id="{325A013B-6384-7849-9358-9D6A7CA7E443}"/>
              </a:ext>
            </a:extLst>
          </p:cNvPr>
          <p:cNvSpPr/>
          <p:nvPr/>
        </p:nvSpPr>
        <p:spPr>
          <a:xfrm>
            <a:off x="755576" y="4454585"/>
            <a:ext cx="7688385" cy="1761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1D0C288-3E6C-1443-8395-E89937C7FFD9}"/>
              </a:ext>
            </a:extLst>
          </p:cNvPr>
          <p:cNvSpPr/>
          <p:nvPr/>
        </p:nvSpPr>
        <p:spPr>
          <a:xfrm>
            <a:off x="1135570" y="4393161"/>
            <a:ext cx="342900" cy="3429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DFE118F-1B77-994C-B77F-DB3649BFF13B}"/>
              </a:ext>
            </a:extLst>
          </p:cNvPr>
          <p:cNvSpPr txBox="1"/>
          <p:nvPr/>
        </p:nvSpPr>
        <p:spPr>
          <a:xfrm>
            <a:off x="971600" y="4824119"/>
            <a:ext cx="915635" cy="400110"/>
          </a:xfrm>
          <a:prstGeom prst="rect">
            <a:avLst/>
          </a:prstGeom>
          <a:noFill/>
        </p:spPr>
        <p:txBody>
          <a:bodyPr wrap="square" rtlCol="0">
            <a:spAutoFit/>
          </a:bodyPr>
          <a:lstStyle/>
          <a:p>
            <a:r>
              <a:rPr lang="en-US" altLang="zh-CN" sz="2000" b="1" dirty="0">
                <a:solidFill>
                  <a:srgbClr val="C00000"/>
                </a:solidFill>
              </a:rPr>
              <a:t>2009</a:t>
            </a:r>
            <a:endParaRPr lang="en-US" sz="2000" b="1" dirty="0">
              <a:solidFill>
                <a:srgbClr val="C00000"/>
              </a:solidFill>
            </a:endParaRPr>
          </a:p>
        </p:txBody>
      </p:sp>
      <p:cxnSp>
        <p:nvCxnSpPr>
          <p:cNvPr id="40" name="Straight Connector 39">
            <a:extLst>
              <a:ext uri="{FF2B5EF4-FFF2-40B4-BE49-F238E27FC236}">
                <a16:creationId xmlns:a16="http://schemas.microsoft.com/office/drawing/2014/main" id="{A7029BC6-51B7-3841-A1AE-9627EA01A110}"/>
              </a:ext>
            </a:extLst>
          </p:cNvPr>
          <p:cNvCxnSpPr>
            <a:cxnSpLocks/>
          </p:cNvCxnSpPr>
          <p:nvPr/>
        </p:nvCxnSpPr>
        <p:spPr>
          <a:xfrm>
            <a:off x="1307020" y="3382016"/>
            <a:ext cx="0" cy="958064"/>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B717F35-21A2-F147-8B71-C82432CBF820}"/>
              </a:ext>
            </a:extLst>
          </p:cNvPr>
          <p:cNvSpPr/>
          <p:nvPr/>
        </p:nvSpPr>
        <p:spPr>
          <a:xfrm>
            <a:off x="225181" y="2298335"/>
            <a:ext cx="2408471" cy="1015663"/>
          </a:xfrm>
          <a:prstGeom prst="rect">
            <a:avLst/>
          </a:prstGeom>
        </p:spPr>
        <p:txBody>
          <a:bodyPr wrap="square">
            <a:spAutoFit/>
          </a:bodyPr>
          <a:lstStyle/>
          <a:p>
            <a:pPr algn="ctr"/>
            <a:r>
              <a:rPr lang="en-US" altLang="zh-CN" sz="2000" b="1" dirty="0">
                <a:solidFill>
                  <a:srgbClr val="C00000"/>
                </a:solidFill>
              </a:rPr>
              <a:t>MapReduce papers explode !!!</a:t>
            </a:r>
          </a:p>
          <a:p>
            <a:pPr algn="ctr"/>
            <a:r>
              <a:rPr lang="en-US" altLang="zh-CN" sz="2000" b="1" dirty="0">
                <a:solidFill>
                  <a:srgbClr val="0070C0"/>
                </a:solidFill>
              </a:rPr>
              <a:t>(MapReduce</a:t>
            </a:r>
            <a:r>
              <a:rPr lang="zh-CN" altLang="en-US" sz="2000" b="1" dirty="0">
                <a:solidFill>
                  <a:srgbClr val="0070C0"/>
                </a:solidFill>
              </a:rPr>
              <a:t> </a:t>
            </a:r>
            <a:r>
              <a:rPr lang="en-US" altLang="zh-CN" sz="2000" b="1" dirty="0">
                <a:solidFill>
                  <a:srgbClr val="0070C0"/>
                </a:solidFill>
              </a:rPr>
              <a:t>Hype)</a:t>
            </a:r>
            <a:endParaRPr lang="en-US" sz="2000" b="1" dirty="0">
              <a:solidFill>
                <a:srgbClr val="0070C0"/>
              </a:solidFill>
            </a:endParaRPr>
          </a:p>
        </p:txBody>
      </p:sp>
      <p:sp>
        <p:nvSpPr>
          <p:cNvPr id="24" name="Oval 23">
            <a:extLst>
              <a:ext uri="{FF2B5EF4-FFF2-40B4-BE49-F238E27FC236}">
                <a16:creationId xmlns:a16="http://schemas.microsoft.com/office/drawing/2014/main" id="{2A86E38D-4F5E-8D4D-82CD-71AD114C6A32}"/>
              </a:ext>
            </a:extLst>
          </p:cNvPr>
          <p:cNvSpPr/>
          <p:nvPr/>
        </p:nvSpPr>
        <p:spPr>
          <a:xfrm>
            <a:off x="2031535" y="4384120"/>
            <a:ext cx="342900" cy="3429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756A771-78F8-7C45-9AE3-DF67596B2240}"/>
              </a:ext>
            </a:extLst>
          </p:cNvPr>
          <p:cNvSpPr txBox="1"/>
          <p:nvPr/>
        </p:nvSpPr>
        <p:spPr>
          <a:xfrm>
            <a:off x="1855830" y="3878641"/>
            <a:ext cx="915635" cy="400110"/>
          </a:xfrm>
          <a:prstGeom prst="rect">
            <a:avLst/>
          </a:prstGeom>
          <a:noFill/>
        </p:spPr>
        <p:txBody>
          <a:bodyPr wrap="square" rtlCol="0">
            <a:spAutoFit/>
          </a:bodyPr>
          <a:lstStyle/>
          <a:p>
            <a:r>
              <a:rPr lang="en-US" altLang="zh-CN" sz="2000" b="1" dirty="0">
                <a:solidFill>
                  <a:srgbClr val="C00000"/>
                </a:solidFill>
              </a:rPr>
              <a:t>2010</a:t>
            </a:r>
            <a:endParaRPr lang="en-US" sz="2000" b="1" dirty="0">
              <a:solidFill>
                <a:srgbClr val="C00000"/>
              </a:solidFill>
            </a:endParaRPr>
          </a:p>
        </p:txBody>
      </p:sp>
      <p:cxnSp>
        <p:nvCxnSpPr>
          <p:cNvPr id="26" name="Straight Connector 25">
            <a:extLst>
              <a:ext uri="{FF2B5EF4-FFF2-40B4-BE49-F238E27FC236}">
                <a16:creationId xmlns:a16="http://schemas.microsoft.com/office/drawing/2014/main" id="{4E8BB25E-913C-D549-9A16-60CB2BAE51F9}"/>
              </a:ext>
            </a:extLst>
          </p:cNvPr>
          <p:cNvCxnSpPr>
            <a:cxnSpLocks/>
          </p:cNvCxnSpPr>
          <p:nvPr/>
        </p:nvCxnSpPr>
        <p:spPr>
          <a:xfrm>
            <a:off x="2195736" y="4736061"/>
            <a:ext cx="0" cy="958064"/>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C25CE73-3254-D740-884C-18E48505CFE2}"/>
              </a:ext>
            </a:extLst>
          </p:cNvPr>
          <p:cNvSpPr/>
          <p:nvPr/>
        </p:nvSpPr>
        <p:spPr>
          <a:xfrm>
            <a:off x="1018952" y="5703166"/>
            <a:ext cx="2408471" cy="400110"/>
          </a:xfrm>
          <a:prstGeom prst="rect">
            <a:avLst/>
          </a:prstGeom>
        </p:spPr>
        <p:txBody>
          <a:bodyPr wrap="square">
            <a:spAutoFit/>
          </a:bodyPr>
          <a:lstStyle/>
          <a:p>
            <a:pPr algn="ctr"/>
            <a:r>
              <a:rPr lang="en-US" altLang="zh-CN" sz="2000" b="1" dirty="0">
                <a:solidFill>
                  <a:srgbClr val="C00000"/>
                </a:solidFill>
              </a:rPr>
              <a:t>Pregel born</a:t>
            </a:r>
            <a:endParaRPr lang="en-US" sz="2000" b="1" dirty="0">
              <a:solidFill>
                <a:srgbClr val="C00000"/>
              </a:solidFill>
            </a:endParaRPr>
          </a:p>
        </p:txBody>
      </p:sp>
      <p:sp>
        <p:nvSpPr>
          <p:cNvPr id="14" name="Oval 13">
            <a:extLst>
              <a:ext uri="{FF2B5EF4-FFF2-40B4-BE49-F238E27FC236}">
                <a16:creationId xmlns:a16="http://schemas.microsoft.com/office/drawing/2014/main" id="{4BDE20BC-38EA-AA48-8414-07BA20C7EAA9}"/>
              </a:ext>
            </a:extLst>
          </p:cNvPr>
          <p:cNvSpPr/>
          <p:nvPr/>
        </p:nvSpPr>
        <p:spPr>
          <a:xfrm>
            <a:off x="4400899" y="4393161"/>
            <a:ext cx="342900" cy="3429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1735C6-2255-3449-A900-DE603FC04D2B}"/>
              </a:ext>
            </a:extLst>
          </p:cNvPr>
          <p:cNvSpPr txBox="1"/>
          <p:nvPr/>
        </p:nvSpPr>
        <p:spPr>
          <a:xfrm>
            <a:off x="4232429" y="3871579"/>
            <a:ext cx="915635" cy="400110"/>
          </a:xfrm>
          <a:prstGeom prst="rect">
            <a:avLst/>
          </a:prstGeom>
          <a:noFill/>
        </p:spPr>
        <p:txBody>
          <a:bodyPr wrap="square" rtlCol="0">
            <a:spAutoFit/>
          </a:bodyPr>
          <a:lstStyle/>
          <a:p>
            <a:r>
              <a:rPr lang="en-US" altLang="zh-CN" sz="2000" b="1" dirty="0">
                <a:solidFill>
                  <a:srgbClr val="C00000"/>
                </a:solidFill>
              </a:rPr>
              <a:t>2012</a:t>
            </a:r>
            <a:endParaRPr lang="en-US" sz="2000" b="1" dirty="0">
              <a:solidFill>
                <a:srgbClr val="C00000"/>
              </a:solidFill>
            </a:endParaRPr>
          </a:p>
        </p:txBody>
      </p:sp>
      <p:sp>
        <p:nvSpPr>
          <p:cNvPr id="16" name="Rectangle 15">
            <a:extLst>
              <a:ext uri="{FF2B5EF4-FFF2-40B4-BE49-F238E27FC236}">
                <a16:creationId xmlns:a16="http://schemas.microsoft.com/office/drawing/2014/main" id="{7F46850A-52E7-104F-85D2-467FA1C19CF5}"/>
              </a:ext>
            </a:extLst>
          </p:cNvPr>
          <p:cNvSpPr/>
          <p:nvPr/>
        </p:nvSpPr>
        <p:spPr>
          <a:xfrm>
            <a:off x="2508950" y="3562164"/>
            <a:ext cx="1836947" cy="830997"/>
          </a:xfrm>
          <a:prstGeom prst="rect">
            <a:avLst/>
          </a:prstGeom>
        </p:spPr>
        <p:txBody>
          <a:bodyPr wrap="square">
            <a:spAutoFit/>
          </a:bodyPr>
          <a:lstStyle/>
          <a:p>
            <a:pPr algn="ctr"/>
            <a:r>
              <a:rPr lang="en-US" b="1" dirty="0">
                <a:solidFill>
                  <a:schemeClr val="bg1">
                    <a:lumMod val="50000"/>
                  </a:schemeClr>
                </a:solidFill>
                <a:latin typeface="arial" panose="020B0604020202020204" pitchFamily="34" charset="0"/>
              </a:rPr>
              <a:t>Incubation period</a:t>
            </a:r>
            <a:r>
              <a:rPr lang="zh-CN" altLang="en-US" b="1" dirty="0">
                <a:solidFill>
                  <a:schemeClr val="bg1">
                    <a:lumMod val="50000"/>
                  </a:schemeClr>
                </a:solidFill>
                <a:latin typeface="arial" panose="020B0604020202020204" pitchFamily="34" charset="0"/>
              </a:rPr>
              <a:t> </a:t>
            </a:r>
            <a:r>
              <a:rPr lang="en-US" altLang="zh-CN" b="1" dirty="0">
                <a:solidFill>
                  <a:schemeClr val="bg1">
                    <a:lumMod val="50000"/>
                  </a:schemeClr>
                </a:solidFill>
                <a:latin typeface="arial" panose="020B0604020202020204" pitchFamily="34" charset="0"/>
              </a:rPr>
              <a:t>…</a:t>
            </a:r>
            <a:endParaRPr lang="en-US" b="1" dirty="0">
              <a:solidFill>
                <a:schemeClr val="bg1">
                  <a:lumMod val="50000"/>
                </a:schemeClr>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D64704AE-228E-2243-9D07-0C074367DA4C}"/>
              </a:ext>
            </a:extLst>
          </p:cNvPr>
          <p:cNvCxnSpPr>
            <a:cxnSpLocks/>
          </p:cNvCxnSpPr>
          <p:nvPr/>
        </p:nvCxnSpPr>
        <p:spPr>
          <a:xfrm>
            <a:off x="4572000" y="4745102"/>
            <a:ext cx="0" cy="700122"/>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6FF51B0-BDF7-C84E-87C2-CBA7D67E26B5}"/>
              </a:ext>
            </a:extLst>
          </p:cNvPr>
          <p:cNvSpPr/>
          <p:nvPr/>
        </p:nvSpPr>
        <p:spPr>
          <a:xfrm>
            <a:off x="3325769" y="5435583"/>
            <a:ext cx="2408471" cy="1015663"/>
          </a:xfrm>
          <a:prstGeom prst="rect">
            <a:avLst/>
          </a:prstGeom>
        </p:spPr>
        <p:txBody>
          <a:bodyPr wrap="square">
            <a:spAutoFit/>
          </a:bodyPr>
          <a:lstStyle/>
          <a:p>
            <a:pPr algn="ctr"/>
            <a:r>
              <a:rPr lang="en-US" altLang="zh-CN" sz="2000" b="1" dirty="0" err="1">
                <a:solidFill>
                  <a:srgbClr val="C00000"/>
                </a:solidFill>
              </a:rPr>
              <a:t>GraphLab</a:t>
            </a:r>
            <a:endParaRPr lang="en-US" altLang="zh-CN" sz="2000" b="1" dirty="0">
              <a:solidFill>
                <a:srgbClr val="C00000"/>
              </a:solidFill>
            </a:endParaRPr>
          </a:p>
          <a:p>
            <a:pPr algn="ctr"/>
            <a:r>
              <a:rPr lang="en-US" sz="2000" b="1" dirty="0" err="1">
                <a:solidFill>
                  <a:srgbClr val="C00000"/>
                </a:solidFill>
              </a:rPr>
              <a:t>GraphChi</a:t>
            </a:r>
            <a:endParaRPr lang="en-US" sz="2000" b="1" dirty="0">
              <a:solidFill>
                <a:srgbClr val="C00000"/>
              </a:solidFill>
            </a:endParaRPr>
          </a:p>
          <a:p>
            <a:pPr algn="ctr"/>
            <a:r>
              <a:rPr lang="en-US" sz="2000" b="1" dirty="0">
                <a:solidFill>
                  <a:srgbClr val="C00000"/>
                </a:solidFill>
              </a:rPr>
              <a:t>(OSDI’12)</a:t>
            </a:r>
          </a:p>
        </p:txBody>
      </p:sp>
      <p:sp>
        <p:nvSpPr>
          <p:cNvPr id="22" name="Oval 21">
            <a:extLst>
              <a:ext uri="{FF2B5EF4-FFF2-40B4-BE49-F238E27FC236}">
                <a16:creationId xmlns:a16="http://schemas.microsoft.com/office/drawing/2014/main" id="{CF60F1AF-8B20-DE40-AA2C-4BC606743238}"/>
              </a:ext>
            </a:extLst>
          </p:cNvPr>
          <p:cNvSpPr/>
          <p:nvPr/>
        </p:nvSpPr>
        <p:spPr>
          <a:xfrm>
            <a:off x="5547100" y="4393161"/>
            <a:ext cx="342900" cy="3429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A4FC8BA-6609-644E-AB8A-395D4753539C}"/>
              </a:ext>
            </a:extLst>
          </p:cNvPr>
          <p:cNvSpPr txBox="1"/>
          <p:nvPr/>
        </p:nvSpPr>
        <p:spPr>
          <a:xfrm>
            <a:off x="5360414" y="4766819"/>
            <a:ext cx="915635" cy="400110"/>
          </a:xfrm>
          <a:prstGeom prst="rect">
            <a:avLst/>
          </a:prstGeom>
          <a:noFill/>
        </p:spPr>
        <p:txBody>
          <a:bodyPr wrap="square" rtlCol="0">
            <a:spAutoFit/>
          </a:bodyPr>
          <a:lstStyle/>
          <a:p>
            <a:r>
              <a:rPr lang="en-US" altLang="zh-CN" sz="2000" b="1" dirty="0">
                <a:solidFill>
                  <a:srgbClr val="C00000"/>
                </a:solidFill>
              </a:rPr>
              <a:t>2013</a:t>
            </a:r>
            <a:endParaRPr lang="en-US" sz="2000" b="1" dirty="0">
              <a:solidFill>
                <a:srgbClr val="C00000"/>
              </a:solidFill>
            </a:endParaRPr>
          </a:p>
        </p:txBody>
      </p:sp>
      <p:cxnSp>
        <p:nvCxnSpPr>
          <p:cNvPr id="27" name="Straight Connector 26">
            <a:extLst>
              <a:ext uri="{FF2B5EF4-FFF2-40B4-BE49-F238E27FC236}">
                <a16:creationId xmlns:a16="http://schemas.microsoft.com/office/drawing/2014/main" id="{D7DB4454-2CCB-1D48-A967-6188B190BF22}"/>
              </a:ext>
            </a:extLst>
          </p:cNvPr>
          <p:cNvCxnSpPr>
            <a:cxnSpLocks/>
          </p:cNvCxnSpPr>
          <p:nvPr/>
        </p:nvCxnSpPr>
        <p:spPr>
          <a:xfrm>
            <a:off x="5714539" y="3639958"/>
            <a:ext cx="0" cy="700122"/>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068442-3560-9A4E-BDE6-C676EA2AC115}"/>
              </a:ext>
            </a:extLst>
          </p:cNvPr>
          <p:cNvSpPr/>
          <p:nvPr/>
        </p:nvSpPr>
        <p:spPr>
          <a:xfrm>
            <a:off x="4510303" y="3050421"/>
            <a:ext cx="2408471" cy="400110"/>
          </a:xfrm>
          <a:prstGeom prst="rect">
            <a:avLst/>
          </a:prstGeom>
        </p:spPr>
        <p:txBody>
          <a:bodyPr wrap="square">
            <a:spAutoFit/>
          </a:bodyPr>
          <a:lstStyle/>
          <a:p>
            <a:pPr algn="ctr"/>
            <a:r>
              <a:rPr lang="en-US" altLang="zh-CN" sz="2000" b="1" dirty="0" err="1">
                <a:solidFill>
                  <a:srgbClr val="C00000"/>
                </a:solidFill>
              </a:rPr>
              <a:t>Giraph</a:t>
            </a:r>
            <a:r>
              <a:rPr lang="en-US" altLang="zh-CN" sz="2000" b="1" dirty="0">
                <a:solidFill>
                  <a:srgbClr val="C00000"/>
                </a:solidFill>
              </a:rPr>
              <a:t> born</a:t>
            </a:r>
            <a:endParaRPr lang="en-US" sz="2000" b="1" dirty="0">
              <a:solidFill>
                <a:srgbClr val="C00000"/>
              </a:solidFill>
            </a:endParaRPr>
          </a:p>
        </p:txBody>
      </p:sp>
      <p:sp>
        <p:nvSpPr>
          <p:cNvPr id="5" name="Rectangle 4">
            <a:extLst>
              <a:ext uri="{FF2B5EF4-FFF2-40B4-BE49-F238E27FC236}">
                <a16:creationId xmlns:a16="http://schemas.microsoft.com/office/drawing/2014/main" id="{B44A4BB7-2BE9-1D4C-BD9B-04625FB4A7EB}"/>
              </a:ext>
            </a:extLst>
          </p:cNvPr>
          <p:cNvSpPr/>
          <p:nvPr/>
        </p:nvSpPr>
        <p:spPr>
          <a:xfrm>
            <a:off x="6579902" y="2515371"/>
            <a:ext cx="2135521" cy="461665"/>
          </a:xfrm>
          <a:prstGeom prst="rect">
            <a:avLst/>
          </a:prstGeom>
        </p:spPr>
        <p:txBody>
          <a:bodyPr wrap="none">
            <a:spAutoFit/>
          </a:bodyPr>
          <a:lstStyle/>
          <a:p>
            <a:r>
              <a:rPr lang="en-US" altLang="zh-CN" b="1" dirty="0">
                <a:solidFill>
                  <a:srgbClr val="0070C0"/>
                </a:solidFill>
              </a:rPr>
              <a:t>Where</a:t>
            </a:r>
            <a:r>
              <a:rPr lang="zh-CN" altLang="en-US" b="1" dirty="0">
                <a:solidFill>
                  <a:srgbClr val="0070C0"/>
                </a:solidFill>
              </a:rPr>
              <a:t> </a:t>
            </a:r>
            <a:r>
              <a:rPr lang="en-US" altLang="zh-CN" b="1" dirty="0">
                <a:solidFill>
                  <a:srgbClr val="0070C0"/>
                </a:solidFill>
              </a:rPr>
              <a:t>am</a:t>
            </a:r>
            <a:r>
              <a:rPr lang="zh-CN" altLang="en-US" b="1" dirty="0">
                <a:solidFill>
                  <a:srgbClr val="0070C0"/>
                </a:solidFill>
              </a:rPr>
              <a:t> </a:t>
            </a:r>
            <a:r>
              <a:rPr lang="en-US" altLang="zh-CN" b="1" dirty="0">
                <a:solidFill>
                  <a:srgbClr val="0070C0"/>
                </a:solidFill>
              </a:rPr>
              <a:t>I</a:t>
            </a:r>
            <a:r>
              <a:rPr lang="zh-CN" altLang="en-US" b="1" dirty="0">
                <a:solidFill>
                  <a:srgbClr val="0070C0"/>
                </a:solidFill>
              </a:rPr>
              <a:t>？</a:t>
            </a:r>
            <a:endParaRPr lang="en-US" b="1" dirty="0"/>
          </a:p>
        </p:txBody>
      </p:sp>
      <p:pic>
        <p:nvPicPr>
          <p:cNvPr id="8" name="Picture 7">
            <a:extLst>
              <a:ext uri="{FF2B5EF4-FFF2-40B4-BE49-F238E27FC236}">
                <a16:creationId xmlns:a16="http://schemas.microsoft.com/office/drawing/2014/main" id="{4F33F59B-69D6-C247-9603-B411B7B3A013}"/>
              </a:ext>
            </a:extLst>
          </p:cNvPr>
          <p:cNvPicPr>
            <a:picLocks noChangeAspect="1"/>
          </p:cNvPicPr>
          <p:nvPr/>
        </p:nvPicPr>
        <p:blipFill rotWithShape="1">
          <a:blip r:embed="rId3"/>
          <a:srcRect b="31194"/>
          <a:stretch/>
        </p:blipFill>
        <p:spPr>
          <a:xfrm>
            <a:off x="6717715" y="2966322"/>
            <a:ext cx="1717908" cy="1182023"/>
          </a:xfrm>
          <a:prstGeom prst="rect">
            <a:avLst/>
          </a:prstGeom>
        </p:spPr>
      </p:pic>
      <p:sp>
        <p:nvSpPr>
          <p:cNvPr id="30" name="Rectangle 29">
            <a:extLst>
              <a:ext uri="{FF2B5EF4-FFF2-40B4-BE49-F238E27FC236}">
                <a16:creationId xmlns:a16="http://schemas.microsoft.com/office/drawing/2014/main" id="{88CBCC71-FD5F-0848-8435-A4AE15873719}"/>
              </a:ext>
            </a:extLst>
          </p:cNvPr>
          <p:cNvSpPr/>
          <p:nvPr/>
        </p:nvSpPr>
        <p:spPr>
          <a:xfrm>
            <a:off x="4690246" y="6041291"/>
            <a:ext cx="2408471" cy="707886"/>
          </a:xfrm>
          <a:prstGeom prst="rect">
            <a:avLst/>
          </a:prstGeom>
        </p:spPr>
        <p:txBody>
          <a:bodyPr wrap="square">
            <a:spAutoFit/>
          </a:bodyPr>
          <a:lstStyle/>
          <a:p>
            <a:pPr algn="ctr"/>
            <a:r>
              <a:rPr lang="en-US" altLang="zh-CN" sz="2000" b="1" dirty="0">
                <a:solidFill>
                  <a:srgbClr val="C00000"/>
                </a:solidFill>
              </a:rPr>
              <a:t>Spark</a:t>
            </a:r>
            <a:endParaRPr lang="en-US" sz="2000" b="1" dirty="0">
              <a:solidFill>
                <a:srgbClr val="C00000"/>
              </a:solidFill>
            </a:endParaRPr>
          </a:p>
          <a:p>
            <a:pPr algn="ctr"/>
            <a:r>
              <a:rPr lang="en-US" sz="2000" b="1" dirty="0">
                <a:solidFill>
                  <a:srgbClr val="C00000"/>
                </a:solidFill>
              </a:rPr>
              <a:t>(NSDI’12)</a:t>
            </a:r>
          </a:p>
        </p:txBody>
      </p:sp>
      <p:sp>
        <p:nvSpPr>
          <p:cNvPr id="31" name="Rectangle 30">
            <a:extLst>
              <a:ext uri="{FF2B5EF4-FFF2-40B4-BE49-F238E27FC236}">
                <a16:creationId xmlns:a16="http://schemas.microsoft.com/office/drawing/2014/main" id="{EAC28BB0-11F5-C84B-8942-4BA95A06F38E}"/>
              </a:ext>
            </a:extLst>
          </p:cNvPr>
          <p:cNvSpPr/>
          <p:nvPr/>
        </p:nvSpPr>
        <p:spPr>
          <a:xfrm>
            <a:off x="5148064" y="5505054"/>
            <a:ext cx="4041491" cy="523220"/>
          </a:xfrm>
          <a:prstGeom prst="rect">
            <a:avLst/>
          </a:prstGeom>
        </p:spPr>
        <p:txBody>
          <a:bodyPr wrap="none">
            <a:spAutoFit/>
          </a:bodyPr>
          <a:lstStyle/>
          <a:p>
            <a:r>
              <a:rPr lang="en-US" altLang="zh-CN" sz="1400" b="1" dirty="0">
                <a:solidFill>
                  <a:srgbClr val="0070C0"/>
                </a:solidFill>
              </a:rPr>
              <a:t>Putting everything in (distributed)</a:t>
            </a:r>
            <a:r>
              <a:rPr lang="zh-CN" altLang="en-US" sz="1400" b="1" dirty="0">
                <a:solidFill>
                  <a:srgbClr val="0070C0"/>
                </a:solidFill>
              </a:rPr>
              <a:t> </a:t>
            </a:r>
            <a:r>
              <a:rPr lang="en-US" altLang="zh-CN" sz="1400" b="1" dirty="0">
                <a:solidFill>
                  <a:srgbClr val="0070C0"/>
                </a:solidFill>
              </a:rPr>
              <a:t>memory</a:t>
            </a:r>
          </a:p>
          <a:p>
            <a:r>
              <a:rPr lang="en-US" sz="1400" b="1" dirty="0">
                <a:solidFill>
                  <a:srgbClr val="0070C0"/>
                </a:solidFill>
              </a:rPr>
              <a:t>(RDD), add more operations than MapReduce</a:t>
            </a:r>
            <a:endParaRPr lang="en-US" sz="1400" b="1" dirty="0"/>
          </a:p>
        </p:txBody>
      </p:sp>
    </p:spTree>
    <p:extLst>
      <p:ext uri="{BB962C8B-B14F-4D97-AF65-F5344CB8AC3E}">
        <p14:creationId xmlns:p14="http://schemas.microsoft.com/office/powerpoint/2010/main" val="2189424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21" grpId="0"/>
      <p:bldP spid="22" grpId="0" animBg="1"/>
      <p:bldP spid="23" grpId="0"/>
      <p:bldP spid="29" grpId="0"/>
      <p:bldP spid="5" grpId="0"/>
      <p:bldP spid="30"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50311AE6-F00B-BD43-9934-DDA092B10CCA}"/>
              </a:ext>
            </a:extLst>
          </p:cNvPr>
          <p:cNvPicPr>
            <a:picLocks noChangeAspect="1"/>
          </p:cNvPicPr>
          <p:nvPr/>
        </p:nvPicPr>
        <p:blipFill>
          <a:blip r:embed="rId3"/>
          <a:stretch>
            <a:fillRect/>
          </a:stretch>
        </p:blipFill>
        <p:spPr>
          <a:xfrm>
            <a:off x="7461200" y="5062422"/>
            <a:ext cx="1422400" cy="1422400"/>
          </a:xfrm>
          <a:prstGeom prst="rect">
            <a:avLst/>
          </a:prstGeom>
        </p:spPr>
      </p:pic>
      <p:sp>
        <p:nvSpPr>
          <p:cNvPr id="2" name="Title 1"/>
          <p:cNvSpPr>
            <a:spLocks noGrp="1"/>
          </p:cNvSpPr>
          <p:nvPr>
            <p:ph type="title"/>
          </p:nvPr>
        </p:nvSpPr>
        <p:spPr/>
        <p:txBody>
          <a:bodyPr/>
          <a:lstStyle/>
          <a:p>
            <a:r>
              <a:rPr lang="en-US" altLang="zh-CN" sz="4800" dirty="0"/>
              <a:t>Chronicle of BD</a:t>
            </a:r>
            <a:r>
              <a:rPr lang="zh-CN" altLang="en-US" sz="4800" dirty="0"/>
              <a:t> </a:t>
            </a:r>
            <a:r>
              <a:rPr lang="en-US" altLang="zh-CN" sz="4800" dirty="0"/>
              <a:t>Systems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38</a:t>
            </a:fld>
            <a:endParaRPr lang="en-US" sz="2000" dirty="0">
              <a:solidFill>
                <a:schemeClr val="tx1"/>
              </a:solidFill>
              <a:latin typeface="Arial" pitchFamily="34" charset="0"/>
              <a:cs typeface="Arial" pitchFamily="34" charset="0"/>
            </a:endParaRPr>
          </a:p>
        </p:txBody>
      </p:sp>
      <p:sp>
        <p:nvSpPr>
          <p:cNvPr id="30" name="Rectangle 29">
            <a:extLst>
              <a:ext uri="{FF2B5EF4-FFF2-40B4-BE49-F238E27FC236}">
                <a16:creationId xmlns:a16="http://schemas.microsoft.com/office/drawing/2014/main" id="{99D40A17-C0E8-B54B-9BF7-FF07187CDBAB}"/>
              </a:ext>
            </a:extLst>
          </p:cNvPr>
          <p:cNvSpPr/>
          <p:nvPr/>
        </p:nvSpPr>
        <p:spPr>
          <a:xfrm>
            <a:off x="755576" y="3757575"/>
            <a:ext cx="7688385" cy="1761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CE65198-0908-5043-B591-16926E7C3F6B}"/>
              </a:ext>
            </a:extLst>
          </p:cNvPr>
          <p:cNvSpPr/>
          <p:nvPr/>
        </p:nvSpPr>
        <p:spPr>
          <a:xfrm>
            <a:off x="1043608" y="3642477"/>
            <a:ext cx="342900" cy="3429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C2E1716-3274-744F-A9CB-233E21EA2386}"/>
              </a:ext>
            </a:extLst>
          </p:cNvPr>
          <p:cNvSpPr txBox="1"/>
          <p:nvPr/>
        </p:nvSpPr>
        <p:spPr>
          <a:xfrm>
            <a:off x="879638" y="4073435"/>
            <a:ext cx="915635" cy="400110"/>
          </a:xfrm>
          <a:prstGeom prst="rect">
            <a:avLst/>
          </a:prstGeom>
          <a:noFill/>
        </p:spPr>
        <p:txBody>
          <a:bodyPr wrap="square" rtlCol="0">
            <a:spAutoFit/>
          </a:bodyPr>
          <a:lstStyle/>
          <a:p>
            <a:r>
              <a:rPr lang="en-US" altLang="zh-CN" sz="2000" b="1" dirty="0">
                <a:solidFill>
                  <a:srgbClr val="C00000"/>
                </a:solidFill>
              </a:rPr>
              <a:t>2009</a:t>
            </a:r>
            <a:endParaRPr lang="en-US" sz="2000" b="1" dirty="0">
              <a:solidFill>
                <a:srgbClr val="C00000"/>
              </a:solidFill>
            </a:endParaRPr>
          </a:p>
        </p:txBody>
      </p:sp>
      <p:sp>
        <p:nvSpPr>
          <p:cNvPr id="33" name="Oval 32">
            <a:extLst>
              <a:ext uri="{FF2B5EF4-FFF2-40B4-BE49-F238E27FC236}">
                <a16:creationId xmlns:a16="http://schemas.microsoft.com/office/drawing/2014/main" id="{0988F7C1-D999-F94B-B018-7C7D154A91B0}"/>
              </a:ext>
            </a:extLst>
          </p:cNvPr>
          <p:cNvSpPr/>
          <p:nvPr/>
        </p:nvSpPr>
        <p:spPr>
          <a:xfrm>
            <a:off x="5528057" y="3642477"/>
            <a:ext cx="342900" cy="3429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A5561EA-E156-BC44-A18B-417E0320D2C5}"/>
              </a:ext>
            </a:extLst>
          </p:cNvPr>
          <p:cNvSpPr txBox="1"/>
          <p:nvPr/>
        </p:nvSpPr>
        <p:spPr>
          <a:xfrm>
            <a:off x="5364088" y="4073435"/>
            <a:ext cx="792088" cy="400110"/>
          </a:xfrm>
          <a:prstGeom prst="rect">
            <a:avLst/>
          </a:prstGeom>
          <a:noFill/>
        </p:spPr>
        <p:txBody>
          <a:bodyPr wrap="square" rtlCol="0">
            <a:spAutoFit/>
          </a:bodyPr>
          <a:lstStyle/>
          <a:p>
            <a:r>
              <a:rPr lang="en-US" altLang="zh-CN" sz="2000" b="1" dirty="0">
                <a:solidFill>
                  <a:srgbClr val="C00000"/>
                </a:solidFill>
              </a:rPr>
              <a:t>2014</a:t>
            </a:r>
            <a:endParaRPr lang="en-US" sz="2000" b="1" dirty="0">
              <a:solidFill>
                <a:srgbClr val="C00000"/>
              </a:solidFill>
            </a:endParaRPr>
          </a:p>
        </p:txBody>
      </p:sp>
      <p:sp>
        <p:nvSpPr>
          <p:cNvPr id="35" name="TextBox 34">
            <a:extLst>
              <a:ext uri="{FF2B5EF4-FFF2-40B4-BE49-F238E27FC236}">
                <a16:creationId xmlns:a16="http://schemas.microsoft.com/office/drawing/2014/main" id="{7427B688-9F27-F64A-849B-F592589F5630}"/>
              </a:ext>
            </a:extLst>
          </p:cNvPr>
          <p:cNvSpPr txBox="1"/>
          <p:nvPr/>
        </p:nvSpPr>
        <p:spPr>
          <a:xfrm>
            <a:off x="5318089" y="2872759"/>
            <a:ext cx="840295" cy="400110"/>
          </a:xfrm>
          <a:prstGeom prst="rect">
            <a:avLst/>
          </a:prstGeom>
          <a:noFill/>
        </p:spPr>
        <p:txBody>
          <a:bodyPr wrap="none" rtlCol="0">
            <a:spAutoFit/>
          </a:bodyPr>
          <a:lstStyle/>
          <a:p>
            <a:r>
              <a:rPr lang="en-US" altLang="zh-CN" sz="2000" b="1" dirty="0">
                <a:solidFill>
                  <a:schemeClr val="tx1">
                    <a:lumMod val="50000"/>
                    <a:lumOff val="50000"/>
                  </a:schemeClr>
                </a:solidFill>
              </a:rPr>
              <a:t>Ph.D.</a:t>
            </a:r>
            <a:endParaRPr lang="en-US" sz="2000" b="1" dirty="0">
              <a:solidFill>
                <a:schemeClr val="tx1">
                  <a:lumMod val="50000"/>
                  <a:lumOff val="50000"/>
                </a:schemeClr>
              </a:solidFill>
            </a:endParaRPr>
          </a:p>
        </p:txBody>
      </p:sp>
      <p:sp>
        <p:nvSpPr>
          <p:cNvPr id="36" name="TextBox 35">
            <a:extLst>
              <a:ext uri="{FF2B5EF4-FFF2-40B4-BE49-F238E27FC236}">
                <a16:creationId xmlns:a16="http://schemas.microsoft.com/office/drawing/2014/main" id="{E78A5307-D09D-BE4D-8229-953ABEE4B090}"/>
              </a:ext>
            </a:extLst>
          </p:cNvPr>
          <p:cNvSpPr txBox="1"/>
          <p:nvPr/>
        </p:nvSpPr>
        <p:spPr>
          <a:xfrm>
            <a:off x="5186275" y="3187058"/>
            <a:ext cx="1071127" cy="400110"/>
          </a:xfrm>
          <a:prstGeom prst="rect">
            <a:avLst/>
          </a:prstGeom>
          <a:noFill/>
        </p:spPr>
        <p:txBody>
          <a:bodyPr wrap="none" rtlCol="0">
            <a:spAutoFit/>
          </a:bodyPr>
          <a:lstStyle/>
          <a:p>
            <a:r>
              <a:rPr lang="en-US" altLang="zh-CN" sz="2000" b="1" dirty="0">
                <a:solidFill>
                  <a:schemeClr val="bg2">
                    <a:lumMod val="25000"/>
                  </a:schemeClr>
                </a:solidFill>
              </a:rPr>
              <a:t>HKUST</a:t>
            </a:r>
            <a:endParaRPr lang="en-US" sz="2000" b="1" dirty="0">
              <a:solidFill>
                <a:schemeClr val="bg2">
                  <a:lumMod val="25000"/>
                </a:schemeClr>
              </a:solidFill>
            </a:endParaRPr>
          </a:p>
        </p:txBody>
      </p:sp>
      <p:grpSp>
        <p:nvGrpSpPr>
          <p:cNvPr id="38" name="Group 37">
            <a:extLst>
              <a:ext uri="{FF2B5EF4-FFF2-40B4-BE49-F238E27FC236}">
                <a16:creationId xmlns:a16="http://schemas.microsoft.com/office/drawing/2014/main" id="{F9D13F38-4817-4047-9AEA-691DFBC3EA1E}"/>
              </a:ext>
            </a:extLst>
          </p:cNvPr>
          <p:cNvGrpSpPr/>
          <p:nvPr/>
        </p:nvGrpSpPr>
        <p:grpSpPr>
          <a:xfrm>
            <a:off x="1582580" y="4473545"/>
            <a:ext cx="3781508" cy="1896321"/>
            <a:chOff x="3647040" y="3751407"/>
            <a:chExt cx="3781508" cy="1512069"/>
          </a:xfrm>
        </p:grpSpPr>
        <p:sp>
          <p:nvSpPr>
            <p:cNvPr id="44" name="Rounded Rectangle 43">
              <a:extLst>
                <a:ext uri="{FF2B5EF4-FFF2-40B4-BE49-F238E27FC236}">
                  <a16:creationId xmlns:a16="http://schemas.microsoft.com/office/drawing/2014/main" id="{36503F01-DF58-954C-B2AD-55F5973BAA44}"/>
                </a:ext>
              </a:extLst>
            </p:cNvPr>
            <p:cNvSpPr/>
            <p:nvPr/>
          </p:nvSpPr>
          <p:spPr>
            <a:xfrm>
              <a:off x="3647040" y="3751407"/>
              <a:ext cx="3689548" cy="1512069"/>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41174F1-A40E-8242-8B69-A6C542BFB6A5}"/>
                </a:ext>
              </a:extLst>
            </p:cNvPr>
            <p:cNvSpPr txBox="1"/>
            <p:nvPr/>
          </p:nvSpPr>
          <p:spPr>
            <a:xfrm>
              <a:off x="3767989" y="4663678"/>
              <a:ext cx="3660559" cy="368118"/>
            </a:xfrm>
            <a:prstGeom prst="rect">
              <a:avLst/>
            </a:prstGeom>
            <a:noFill/>
          </p:spPr>
          <p:txBody>
            <a:bodyPr wrap="square" rtlCol="0">
              <a:spAutoFit/>
            </a:bodyPr>
            <a:lstStyle/>
            <a:p>
              <a:r>
                <a:rPr lang="en-US" altLang="zh-CN" b="1" dirty="0"/>
                <a:t>Data</a:t>
              </a:r>
              <a:r>
                <a:rPr lang="zh-CN" altLang="en-US" b="1" dirty="0"/>
                <a:t> </a:t>
              </a:r>
              <a:r>
                <a:rPr lang="en-US" altLang="zh-CN" b="1" dirty="0"/>
                <a:t>Uncertainty</a:t>
              </a:r>
              <a:endParaRPr lang="en-US" sz="2400" b="1" dirty="0"/>
            </a:p>
          </p:txBody>
        </p:sp>
        <p:sp>
          <p:nvSpPr>
            <p:cNvPr id="46" name="TextBox 45">
              <a:extLst>
                <a:ext uri="{FF2B5EF4-FFF2-40B4-BE49-F238E27FC236}">
                  <a16:creationId xmlns:a16="http://schemas.microsoft.com/office/drawing/2014/main" id="{DDE72705-55FC-A545-9EBE-99B07CFBD3C8}"/>
                </a:ext>
              </a:extLst>
            </p:cNvPr>
            <p:cNvSpPr txBox="1"/>
            <p:nvPr/>
          </p:nvSpPr>
          <p:spPr>
            <a:xfrm>
              <a:off x="3775855" y="3914953"/>
              <a:ext cx="3560733" cy="662612"/>
            </a:xfrm>
            <a:prstGeom prst="rect">
              <a:avLst/>
            </a:prstGeom>
            <a:noFill/>
          </p:spPr>
          <p:txBody>
            <a:bodyPr wrap="square" rtlCol="0">
              <a:spAutoFit/>
            </a:bodyPr>
            <a:lstStyle/>
            <a:p>
              <a:r>
                <a:rPr lang="en-US" altLang="zh-CN" b="1" dirty="0"/>
                <a:t>Querying</a:t>
              </a:r>
              <a:r>
                <a:rPr lang="zh-CN" altLang="en-US" b="1" dirty="0"/>
                <a:t> </a:t>
              </a:r>
              <a:r>
                <a:rPr lang="en-US" altLang="zh-CN" b="1" dirty="0"/>
                <a:t>and</a:t>
              </a:r>
              <a:r>
                <a:rPr lang="zh-CN" altLang="en-US" b="1" dirty="0"/>
                <a:t> </a:t>
              </a:r>
              <a:r>
                <a:rPr lang="en-US" altLang="zh-CN" b="1" dirty="0"/>
                <a:t>Indexing</a:t>
              </a:r>
              <a:r>
                <a:rPr lang="zh-CN" altLang="en-US" b="1" dirty="0"/>
                <a:t> </a:t>
              </a:r>
              <a:r>
                <a:rPr lang="en-US" altLang="zh-CN" b="1" dirty="0"/>
                <a:t>Geo-Spatial</a:t>
              </a:r>
              <a:r>
                <a:rPr lang="zh-CN" altLang="en-US" b="1" dirty="0"/>
                <a:t> </a:t>
              </a:r>
              <a:r>
                <a:rPr lang="en-US" altLang="zh-CN" b="1" dirty="0"/>
                <a:t>Data</a:t>
              </a:r>
              <a:endParaRPr lang="en-US" b="1" dirty="0"/>
            </a:p>
          </p:txBody>
        </p:sp>
      </p:grpSp>
      <p:sp>
        <p:nvSpPr>
          <p:cNvPr id="47" name="Oval 46">
            <a:extLst>
              <a:ext uri="{FF2B5EF4-FFF2-40B4-BE49-F238E27FC236}">
                <a16:creationId xmlns:a16="http://schemas.microsoft.com/office/drawing/2014/main" id="{FE38B352-ECAD-CF45-8C4D-146033A57886}"/>
              </a:ext>
            </a:extLst>
          </p:cNvPr>
          <p:cNvSpPr/>
          <p:nvPr/>
        </p:nvSpPr>
        <p:spPr>
          <a:xfrm>
            <a:off x="4045914" y="3634782"/>
            <a:ext cx="342900" cy="3429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9AFE75B-2924-BE45-B52E-E8056E400641}"/>
              </a:ext>
            </a:extLst>
          </p:cNvPr>
          <p:cNvSpPr txBox="1"/>
          <p:nvPr/>
        </p:nvSpPr>
        <p:spPr>
          <a:xfrm>
            <a:off x="3807680" y="4046920"/>
            <a:ext cx="792088" cy="400110"/>
          </a:xfrm>
          <a:prstGeom prst="rect">
            <a:avLst/>
          </a:prstGeom>
          <a:noFill/>
        </p:spPr>
        <p:txBody>
          <a:bodyPr wrap="square" rtlCol="0">
            <a:spAutoFit/>
          </a:bodyPr>
          <a:lstStyle/>
          <a:p>
            <a:r>
              <a:rPr lang="en-US" altLang="zh-CN" sz="2000" b="1" dirty="0">
                <a:solidFill>
                  <a:srgbClr val="C00000"/>
                </a:solidFill>
              </a:rPr>
              <a:t>2013</a:t>
            </a:r>
            <a:endParaRPr lang="en-US" sz="2000" b="1" dirty="0">
              <a:solidFill>
                <a:srgbClr val="C00000"/>
              </a:solidFill>
            </a:endParaRPr>
          </a:p>
        </p:txBody>
      </p:sp>
      <p:cxnSp>
        <p:nvCxnSpPr>
          <p:cNvPr id="49" name="Straight Connector 48">
            <a:extLst>
              <a:ext uri="{FF2B5EF4-FFF2-40B4-BE49-F238E27FC236}">
                <a16:creationId xmlns:a16="http://schemas.microsoft.com/office/drawing/2014/main" id="{91526D43-1A10-4448-A830-74B77CD8D046}"/>
              </a:ext>
            </a:extLst>
          </p:cNvPr>
          <p:cNvCxnSpPr>
            <a:cxnSpLocks/>
          </p:cNvCxnSpPr>
          <p:nvPr/>
        </p:nvCxnSpPr>
        <p:spPr>
          <a:xfrm>
            <a:off x="4211960" y="1756633"/>
            <a:ext cx="0" cy="1877583"/>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01AAC60-DC50-C140-A088-11F074E5692C}"/>
              </a:ext>
            </a:extLst>
          </p:cNvPr>
          <p:cNvCxnSpPr>
            <a:cxnSpLocks/>
          </p:cNvCxnSpPr>
          <p:nvPr/>
        </p:nvCxnSpPr>
        <p:spPr>
          <a:xfrm flipH="1">
            <a:off x="4203724" y="1784870"/>
            <a:ext cx="976906"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5057C17-CF50-324E-8447-65BAD64B1FC3}"/>
              </a:ext>
            </a:extLst>
          </p:cNvPr>
          <p:cNvPicPr>
            <a:picLocks noChangeAspect="1"/>
          </p:cNvPicPr>
          <p:nvPr/>
        </p:nvPicPr>
        <p:blipFill>
          <a:blip r:embed="rId4"/>
          <a:stretch>
            <a:fillRect/>
          </a:stretch>
        </p:blipFill>
        <p:spPr>
          <a:xfrm>
            <a:off x="1703528" y="1701849"/>
            <a:ext cx="1932367" cy="1932367"/>
          </a:xfrm>
          <a:prstGeom prst="rect">
            <a:avLst/>
          </a:prstGeom>
        </p:spPr>
      </p:pic>
      <p:pic>
        <p:nvPicPr>
          <p:cNvPr id="19" name="Picture 18">
            <a:extLst>
              <a:ext uri="{FF2B5EF4-FFF2-40B4-BE49-F238E27FC236}">
                <a16:creationId xmlns:a16="http://schemas.microsoft.com/office/drawing/2014/main" id="{E88961CA-429B-DD40-BFF7-155213FB4858}"/>
              </a:ext>
            </a:extLst>
          </p:cNvPr>
          <p:cNvPicPr>
            <a:picLocks noChangeAspect="1"/>
          </p:cNvPicPr>
          <p:nvPr/>
        </p:nvPicPr>
        <p:blipFill>
          <a:blip r:embed="rId5"/>
          <a:stretch>
            <a:fillRect/>
          </a:stretch>
        </p:blipFill>
        <p:spPr>
          <a:xfrm>
            <a:off x="5297172" y="1542718"/>
            <a:ext cx="1301699" cy="1301699"/>
          </a:xfrm>
          <a:prstGeom prst="rect">
            <a:avLst/>
          </a:prstGeom>
        </p:spPr>
      </p:pic>
      <p:sp>
        <p:nvSpPr>
          <p:cNvPr id="51" name="Rectangle 50">
            <a:extLst>
              <a:ext uri="{FF2B5EF4-FFF2-40B4-BE49-F238E27FC236}">
                <a16:creationId xmlns:a16="http://schemas.microsoft.com/office/drawing/2014/main" id="{C3294BCE-D536-5D40-8A92-64B1217E8E2B}"/>
              </a:ext>
            </a:extLst>
          </p:cNvPr>
          <p:cNvSpPr/>
          <p:nvPr/>
        </p:nvSpPr>
        <p:spPr>
          <a:xfrm>
            <a:off x="6779828" y="1962734"/>
            <a:ext cx="1808508" cy="461665"/>
          </a:xfrm>
          <a:prstGeom prst="rect">
            <a:avLst/>
          </a:prstGeom>
        </p:spPr>
        <p:txBody>
          <a:bodyPr wrap="none">
            <a:spAutoFit/>
          </a:bodyPr>
          <a:lstStyle/>
          <a:p>
            <a:r>
              <a:rPr lang="en-US" b="1" dirty="0">
                <a:solidFill>
                  <a:srgbClr val="0070C0"/>
                </a:solidFill>
              </a:rPr>
              <a:t>Do Pregel !</a:t>
            </a:r>
            <a:endParaRPr lang="en-US" b="1" dirty="0"/>
          </a:p>
        </p:txBody>
      </p:sp>
      <p:sp>
        <p:nvSpPr>
          <p:cNvPr id="52" name="Oval 51">
            <a:extLst>
              <a:ext uri="{FF2B5EF4-FFF2-40B4-BE49-F238E27FC236}">
                <a16:creationId xmlns:a16="http://schemas.microsoft.com/office/drawing/2014/main" id="{E4B4317E-96E2-6441-97CC-8D435B85B2EC}"/>
              </a:ext>
            </a:extLst>
          </p:cNvPr>
          <p:cNvSpPr/>
          <p:nvPr/>
        </p:nvSpPr>
        <p:spPr>
          <a:xfrm>
            <a:off x="8389010" y="3628976"/>
            <a:ext cx="342900" cy="3429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EB11902A-4BDC-8F4F-ABCB-5374B46926CC}"/>
              </a:ext>
            </a:extLst>
          </p:cNvPr>
          <p:cNvSpPr txBox="1"/>
          <p:nvPr/>
        </p:nvSpPr>
        <p:spPr>
          <a:xfrm>
            <a:off x="8172400" y="4094669"/>
            <a:ext cx="792088" cy="400110"/>
          </a:xfrm>
          <a:prstGeom prst="rect">
            <a:avLst/>
          </a:prstGeom>
          <a:noFill/>
        </p:spPr>
        <p:txBody>
          <a:bodyPr wrap="square" rtlCol="0">
            <a:spAutoFit/>
          </a:bodyPr>
          <a:lstStyle/>
          <a:p>
            <a:r>
              <a:rPr lang="en-US" altLang="zh-CN" sz="2000" b="1" dirty="0">
                <a:solidFill>
                  <a:srgbClr val="C00000"/>
                </a:solidFill>
              </a:rPr>
              <a:t>2016</a:t>
            </a:r>
            <a:endParaRPr lang="en-US" sz="2000" b="1" dirty="0">
              <a:solidFill>
                <a:srgbClr val="C00000"/>
              </a:solidFill>
            </a:endParaRPr>
          </a:p>
        </p:txBody>
      </p:sp>
      <p:sp>
        <p:nvSpPr>
          <p:cNvPr id="54" name="TextBox 53">
            <a:extLst>
              <a:ext uri="{FF2B5EF4-FFF2-40B4-BE49-F238E27FC236}">
                <a16:creationId xmlns:a16="http://schemas.microsoft.com/office/drawing/2014/main" id="{FD279AA1-1641-9D49-AD22-DA2E213CEDB1}"/>
              </a:ext>
            </a:extLst>
          </p:cNvPr>
          <p:cNvSpPr txBox="1"/>
          <p:nvPr/>
        </p:nvSpPr>
        <p:spPr>
          <a:xfrm>
            <a:off x="6084168" y="3356992"/>
            <a:ext cx="2262158" cy="400110"/>
          </a:xfrm>
          <a:prstGeom prst="rect">
            <a:avLst/>
          </a:prstGeom>
          <a:noFill/>
        </p:spPr>
        <p:txBody>
          <a:bodyPr wrap="none" rtlCol="0">
            <a:spAutoFit/>
          </a:bodyPr>
          <a:lstStyle/>
          <a:p>
            <a:r>
              <a:rPr lang="en-US" altLang="zh-CN" sz="2000" b="1" dirty="0">
                <a:solidFill>
                  <a:schemeClr val="bg2">
                    <a:lumMod val="25000"/>
                  </a:schemeClr>
                </a:solidFill>
              </a:rPr>
              <a:t>Postdoc @CUHK</a:t>
            </a:r>
            <a:endParaRPr lang="en-US" sz="2000" b="1" dirty="0">
              <a:solidFill>
                <a:schemeClr val="bg2">
                  <a:lumMod val="25000"/>
                </a:schemeClr>
              </a:solidFill>
            </a:endParaRPr>
          </a:p>
        </p:txBody>
      </p:sp>
      <p:grpSp>
        <p:nvGrpSpPr>
          <p:cNvPr id="55" name="Group 54">
            <a:extLst>
              <a:ext uri="{FF2B5EF4-FFF2-40B4-BE49-F238E27FC236}">
                <a16:creationId xmlns:a16="http://schemas.microsoft.com/office/drawing/2014/main" id="{D6B611C3-75AA-894E-BB73-22095F243ED9}"/>
              </a:ext>
            </a:extLst>
          </p:cNvPr>
          <p:cNvGrpSpPr/>
          <p:nvPr/>
        </p:nvGrpSpPr>
        <p:grpSpPr>
          <a:xfrm>
            <a:off x="5870957" y="3933722"/>
            <a:ext cx="3254545" cy="1148615"/>
            <a:chOff x="6747221" y="177225"/>
            <a:chExt cx="3254545" cy="1148615"/>
          </a:xfrm>
        </p:grpSpPr>
        <p:sp>
          <p:nvSpPr>
            <p:cNvPr id="56" name="Rectangle 55">
              <a:extLst>
                <a:ext uri="{FF2B5EF4-FFF2-40B4-BE49-F238E27FC236}">
                  <a16:creationId xmlns:a16="http://schemas.microsoft.com/office/drawing/2014/main" id="{15376FA0-3700-C44D-8615-4CDFB10B3189}"/>
                </a:ext>
              </a:extLst>
            </p:cNvPr>
            <p:cNvSpPr/>
            <p:nvPr/>
          </p:nvSpPr>
          <p:spPr>
            <a:xfrm>
              <a:off x="6747221" y="987286"/>
              <a:ext cx="3254545" cy="338554"/>
            </a:xfrm>
            <a:prstGeom prst="rect">
              <a:avLst/>
            </a:prstGeom>
          </p:spPr>
          <p:txBody>
            <a:bodyPr wrap="none">
              <a:spAutoFit/>
            </a:bodyPr>
            <a:lstStyle/>
            <a:p>
              <a:r>
                <a:rPr lang="en-US" altLang="zh-CN" sz="1600" b="1" dirty="0">
                  <a:solidFill>
                    <a:srgbClr val="C00000"/>
                  </a:solidFill>
                </a:rPr>
                <a:t>HK</a:t>
              </a:r>
              <a:r>
                <a:rPr lang="zh-CN" altLang="en-US" sz="1600" b="1" dirty="0">
                  <a:solidFill>
                    <a:srgbClr val="C00000"/>
                  </a:solidFill>
                </a:rPr>
                <a:t> </a:t>
              </a:r>
              <a:r>
                <a:rPr lang="en-US" sz="1600" b="1" dirty="0">
                  <a:solidFill>
                    <a:srgbClr val="C00000"/>
                  </a:solidFill>
                </a:rPr>
                <a:t>2015 Young Scientist Award</a:t>
              </a:r>
            </a:p>
          </p:txBody>
        </p:sp>
        <p:cxnSp>
          <p:nvCxnSpPr>
            <p:cNvPr id="57" name="Straight Connector 56">
              <a:extLst>
                <a:ext uri="{FF2B5EF4-FFF2-40B4-BE49-F238E27FC236}">
                  <a16:creationId xmlns:a16="http://schemas.microsoft.com/office/drawing/2014/main" id="{DE89C994-65E9-7D45-B65B-4EE7CEC5C819}"/>
                </a:ext>
              </a:extLst>
            </p:cNvPr>
            <p:cNvCxnSpPr/>
            <p:nvPr/>
          </p:nvCxnSpPr>
          <p:spPr>
            <a:xfrm>
              <a:off x="8760632" y="177225"/>
              <a:ext cx="0" cy="722003"/>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DF0FF4FC-FA07-6F47-BD50-CE9DEA506080}"/>
              </a:ext>
            </a:extLst>
          </p:cNvPr>
          <p:cNvPicPr>
            <a:picLocks noChangeAspect="1"/>
          </p:cNvPicPr>
          <p:nvPr/>
        </p:nvPicPr>
        <p:blipFill>
          <a:blip r:embed="rId6"/>
          <a:stretch>
            <a:fillRect/>
          </a:stretch>
        </p:blipFill>
        <p:spPr>
          <a:xfrm>
            <a:off x="5692430" y="5169581"/>
            <a:ext cx="1701800" cy="1193800"/>
          </a:xfrm>
          <a:prstGeom prst="rect">
            <a:avLst/>
          </a:prstGeom>
        </p:spPr>
      </p:pic>
    </p:spTree>
    <p:extLst>
      <p:ext uri="{BB962C8B-B14F-4D97-AF65-F5344CB8AC3E}">
        <p14:creationId xmlns:p14="http://schemas.microsoft.com/office/powerpoint/2010/main" val="2527952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animBg="1"/>
      <p:bldP spid="53" grpId="0"/>
      <p:bldP spid="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Pregel</a:t>
            </a:r>
            <a:r>
              <a:rPr lang="zh-CN" altLang="en-US" sz="4800" dirty="0"/>
              <a:t> </a:t>
            </a:r>
            <a:r>
              <a:rPr lang="en-US" altLang="zh-CN" sz="4800" dirty="0"/>
              <a:t>Research</a:t>
            </a:r>
            <a:r>
              <a:rPr lang="zh-CN" altLang="en-US" sz="4800" dirty="0"/>
              <a:t> </a:t>
            </a:r>
            <a:r>
              <a:rPr lang="en-US" altLang="zh-CN" sz="4800" dirty="0"/>
              <a:t>Back</a:t>
            </a:r>
            <a:r>
              <a:rPr lang="zh-CN" altLang="en-US" sz="4800" dirty="0"/>
              <a:t> </a:t>
            </a:r>
            <a:r>
              <a:rPr lang="en-US" altLang="zh-CN" sz="4800" dirty="0"/>
              <a:t>in</a:t>
            </a:r>
            <a:r>
              <a:rPr lang="zh-CN" altLang="en-US" sz="4800" dirty="0"/>
              <a:t> </a:t>
            </a:r>
            <a:r>
              <a:rPr lang="en-US" altLang="zh-CN" sz="4800" dirty="0"/>
              <a:t>2013</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39</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Difficulty – Productivity – Competition</a:t>
            </a:r>
            <a:endParaRPr lang="en-US" sz="3600" b="1" dirty="0"/>
          </a:p>
        </p:txBody>
      </p:sp>
      <p:grpSp>
        <p:nvGrpSpPr>
          <p:cNvPr id="16" name="Group 15">
            <a:extLst>
              <a:ext uri="{FF2B5EF4-FFF2-40B4-BE49-F238E27FC236}">
                <a16:creationId xmlns:a16="http://schemas.microsoft.com/office/drawing/2014/main" id="{50079F9E-DA8C-ED47-AE24-7359762766F1}"/>
              </a:ext>
            </a:extLst>
          </p:cNvPr>
          <p:cNvGrpSpPr/>
          <p:nvPr/>
        </p:nvGrpSpPr>
        <p:grpSpPr>
          <a:xfrm>
            <a:off x="1791150" y="3068960"/>
            <a:ext cx="6066568" cy="2836802"/>
            <a:chOff x="1330388" y="4149080"/>
            <a:chExt cx="6066568" cy="2836802"/>
          </a:xfrm>
        </p:grpSpPr>
        <p:sp>
          <p:nvSpPr>
            <p:cNvPr id="17" name="Triangle 16">
              <a:extLst>
                <a:ext uri="{FF2B5EF4-FFF2-40B4-BE49-F238E27FC236}">
                  <a16:creationId xmlns:a16="http://schemas.microsoft.com/office/drawing/2014/main" id="{90077F1A-5B78-F741-8962-6BA42B04A076}"/>
                </a:ext>
              </a:extLst>
            </p:cNvPr>
            <p:cNvSpPr/>
            <p:nvPr/>
          </p:nvSpPr>
          <p:spPr>
            <a:xfrm>
              <a:off x="3149508" y="4581128"/>
              <a:ext cx="2304256" cy="1986428"/>
            </a:xfrm>
            <a:prstGeom prst="triangle">
              <a:avLst/>
            </a:prstGeom>
            <a:ln>
              <a:solidFill>
                <a:schemeClr val="tx1">
                  <a:lumMod val="50000"/>
                  <a:lumOff val="50000"/>
                </a:schemeClr>
              </a:solidFill>
              <a:headEnd type="none" w="med" len="med"/>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FB5C94E-3146-2640-8FA7-3520AC36E272}"/>
                </a:ext>
              </a:extLst>
            </p:cNvPr>
            <p:cNvCxnSpPr>
              <a:cxnSpLocks/>
            </p:cNvCxnSpPr>
            <p:nvPr/>
          </p:nvCxnSpPr>
          <p:spPr>
            <a:xfrm flipV="1">
              <a:off x="4301636" y="4691289"/>
              <a:ext cx="0" cy="119878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4154629-3CEF-7F4B-9472-E2D75E1DF329}"/>
                </a:ext>
              </a:extLst>
            </p:cNvPr>
            <p:cNvCxnSpPr>
              <a:cxnSpLocks/>
            </p:cNvCxnSpPr>
            <p:nvPr/>
          </p:nvCxnSpPr>
          <p:spPr>
            <a:xfrm flipH="1">
              <a:off x="3213132" y="5890072"/>
              <a:ext cx="1088504"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7E93ACF-B3CC-254A-B8A6-465E6960C4C0}"/>
                </a:ext>
              </a:extLst>
            </p:cNvPr>
            <p:cNvCxnSpPr>
              <a:cxnSpLocks/>
            </p:cNvCxnSpPr>
            <p:nvPr/>
          </p:nvCxnSpPr>
          <p:spPr>
            <a:xfrm>
              <a:off x="4301636" y="5890072"/>
              <a:ext cx="1080120"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F0121E75-FB50-1E42-937A-82AB14BF3CE2}"/>
                </a:ext>
              </a:extLst>
            </p:cNvPr>
            <p:cNvSpPr/>
            <p:nvPr/>
          </p:nvSpPr>
          <p:spPr>
            <a:xfrm>
              <a:off x="3563471" y="4149080"/>
              <a:ext cx="1409360"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Difficulty</a:t>
              </a:r>
              <a:endParaRPr lang="en-US" dirty="0">
                <a:solidFill>
                  <a:srgbClr val="4F81BA"/>
                </a:solidFill>
              </a:endParaRPr>
            </a:p>
          </p:txBody>
        </p:sp>
        <p:sp>
          <p:nvSpPr>
            <p:cNvPr id="22" name="Rectangle 21">
              <a:extLst>
                <a:ext uri="{FF2B5EF4-FFF2-40B4-BE49-F238E27FC236}">
                  <a16:creationId xmlns:a16="http://schemas.microsoft.com/office/drawing/2014/main" id="{15C2E5D6-7D1D-BC4C-B401-DAEA3F25A1BF}"/>
                </a:ext>
              </a:extLst>
            </p:cNvPr>
            <p:cNvSpPr/>
            <p:nvPr/>
          </p:nvSpPr>
          <p:spPr>
            <a:xfrm>
              <a:off x="1330388" y="6524216"/>
              <a:ext cx="1819729"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Productivity</a:t>
              </a:r>
              <a:endParaRPr lang="en-US" dirty="0">
                <a:solidFill>
                  <a:srgbClr val="4F81BA"/>
                </a:solidFill>
              </a:endParaRPr>
            </a:p>
          </p:txBody>
        </p:sp>
        <p:sp>
          <p:nvSpPr>
            <p:cNvPr id="23" name="Rectangle 22">
              <a:extLst>
                <a:ext uri="{FF2B5EF4-FFF2-40B4-BE49-F238E27FC236}">
                  <a16:creationId xmlns:a16="http://schemas.microsoft.com/office/drawing/2014/main" id="{6C972798-334C-1A4C-BC95-463600575092}"/>
                </a:ext>
              </a:extLst>
            </p:cNvPr>
            <p:cNvSpPr/>
            <p:nvPr/>
          </p:nvSpPr>
          <p:spPr>
            <a:xfrm>
              <a:off x="5543564" y="6524217"/>
              <a:ext cx="1853392"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Competition</a:t>
              </a:r>
              <a:endParaRPr lang="en-US" dirty="0">
                <a:solidFill>
                  <a:srgbClr val="4F81BA"/>
                </a:solidFill>
              </a:endParaRPr>
            </a:p>
          </p:txBody>
        </p:sp>
        <p:sp>
          <p:nvSpPr>
            <p:cNvPr id="24" name="Freeform 23">
              <a:extLst>
                <a:ext uri="{FF2B5EF4-FFF2-40B4-BE49-F238E27FC236}">
                  <a16:creationId xmlns:a16="http://schemas.microsoft.com/office/drawing/2014/main" id="{41C8C652-DF51-6D4D-BC73-5FAD267EDF9A}"/>
                </a:ext>
              </a:extLst>
            </p:cNvPr>
            <p:cNvSpPr/>
            <p:nvPr/>
          </p:nvSpPr>
          <p:spPr>
            <a:xfrm>
              <a:off x="3563471" y="5021866"/>
              <a:ext cx="1008529" cy="1304365"/>
            </a:xfrm>
            <a:custGeom>
              <a:avLst/>
              <a:gdLst>
                <a:gd name="connsiteX0" fmla="*/ 753035 w 1008529"/>
                <a:gd name="connsiteY0" fmla="*/ 0 h 1304365"/>
                <a:gd name="connsiteX1" fmla="*/ 0 w 1008529"/>
                <a:gd name="connsiteY1" fmla="*/ 1304365 h 1304365"/>
                <a:gd name="connsiteX2" fmla="*/ 1008529 w 1008529"/>
                <a:gd name="connsiteY2" fmla="*/ 1021976 h 1304365"/>
                <a:gd name="connsiteX3" fmla="*/ 753035 w 1008529"/>
                <a:gd name="connsiteY3" fmla="*/ 0 h 1304365"/>
              </a:gdLst>
              <a:ahLst/>
              <a:cxnLst>
                <a:cxn ang="0">
                  <a:pos x="connsiteX0" y="connsiteY0"/>
                </a:cxn>
                <a:cxn ang="0">
                  <a:pos x="connsiteX1" y="connsiteY1"/>
                </a:cxn>
                <a:cxn ang="0">
                  <a:pos x="connsiteX2" y="connsiteY2"/>
                </a:cxn>
                <a:cxn ang="0">
                  <a:pos x="connsiteX3" y="connsiteY3"/>
                </a:cxn>
              </a:cxnLst>
              <a:rect l="l" t="t" r="r" b="b"/>
              <a:pathLst>
                <a:path w="1008529" h="1304365">
                  <a:moveTo>
                    <a:pt x="753035" y="0"/>
                  </a:moveTo>
                  <a:lnTo>
                    <a:pt x="0" y="1304365"/>
                  </a:lnTo>
                  <a:lnTo>
                    <a:pt x="1008529" y="1021976"/>
                  </a:lnTo>
                  <a:lnTo>
                    <a:pt x="753035" y="0"/>
                  </a:lnTo>
                  <a:close/>
                </a:path>
              </a:pathLst>
            </a:custGeom>
            <a:solidFill>
              <a:srgbClr val="0070C0">
                <a:alpha val="4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68473719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Overview</a:t>
            </a:r>
            <a:endParaRPr lang="en-US" sz="4800" dirty="0"/>
          </a:p>
        </p:txBody>
      </p:sp>
      <p:sp>
        <p:nvSpPr>
          <p:cNvPr id="3" name="Content Placeholder 2"/>
          <p:cNvSpPr>
            <a:spLocks noGrp="1"/>
          </p:cNvSpPr>
          <p:nvPr>
            <p:ph idx="1"/>
          </p:nvPr>
        </p:nvSpPr>
        <p:spPr>
          <a:xfrm>
            <a:off x="457200" y="1951038"/>
            <a:ext cx="8515350" cy="4221162"/>
          </a:xfrm>
        </p:spPr>
        <p:txBody>
          <a:bodyPr/>
          <a:lstStyle/>
          <a:p>
            <a:pPr marL="457200" indent="-457200">
              <a:buFont typeface="Arial" panose="020B0604020202020204" pitchFamily="34" charset="0"/>
              <a:buChar char="•"/>
            </a:pPr>
            <a:r>
              <a:rPr lang="en-US" altLang="zh-CN" sz="3000" b="1" dirty="0">
                <a:solidFill>
                  <a:srgbClr val="C00000"/>
                </a:solidFill>
              </a:rPr>
              <a:t>Graph</a:t>
            </a:r>
            <a:r>
              <a:rPr lang="zh-CN" altLang="en-US" sz="3000" b="1" dirty="0">
                <a:solidFill>
                  <a:srgbClr val="C00000"/>
                </a:solidFill>
              </a:rPr>
              <a:t> </a:t>
            </a:r>
            <a:r>
              <a:rPr lang="en-US" altLang="zh-CN" sz="3000" b="1" dirty="0">
                <a:solidFill>
                  <a:srgbClr val="C00000"/>
                </a:solidFill>
              </a:rPr>
              <a:t>Mining</a:t>
            </a:r>
            <a:r>
              <a:rPr lang="zh-CN" altLang="en-US" sz="3000" b="1" dirty="0">
                <a:solidFill>
                  <a:srgbClr val="C00000"/>
                </a:solidFill>
              </a:rPr>
              <a:t> </a:t>
            </a:r>
            <a:r>
              <a:rPr lang="en-US" altLang="zh-CN" sz="3000" b="1" dirty="0">
                <a:solidFill>
                  <a:srgbClr val="C00000"/>
                </a:solidFill>
              </a:rPr>
              <a:t>Problems:</a:t>
            </a:r>
            <a:r>
              <a:rPr lang="zh-CN" altLang="en-US" sz="3000" b="1" dirty="0">
                <a:solidFill>
                  <a:srgbClr val="C00000"/>
                </a:solidFill>
              </a:rPr>
              <a:t> </a:t>
            </a:r>
            <a:r>
              <a:rPr lang="en-US" altLang="zh-CN" sz="3000" b="1" dirty="0">
                <a:solidFill>
                  <a:srgbClr val="C00000"/>
                </a:solidFill>
              </a:rPr>
              <a:t>A</a:t>
            </a:r>
            <a:r>
              <a:rPr lang="zh-CN" altLang="en-US" sz="3000" b="1" dirty="0">
                <a:solidFill>
                  <a:srgbClr val="C00000"/>
                </a:solidFill>
              </a:rPr>
              <a:t> </a:t>
            </a:r>
            <a:r>
              <a:rPr lang="en-US" altLang="zh-CN" sz="3000" b="1" dirty="0">
                <a:solidFill>
                  <a:srgbClr val="C00000"/>
                </a:solidFill>
              </a:rPr>
              <a:t>Categorization</a:t>
            </a:r>
          </a:p>
          <a:p>
            <a:pPr marL="457200" indent="-457200">
              <a:buFont typeface="Arial" panose="020B0604020202020204" pitchFamily="34" charset="0"/>
              <a:buChar char="•"/>
            </a:pP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Vertex:</a:t>
            </a:r>
            <a:r>
              <a:rPr lang="zh-CN" altLang="en-US" sz="3000" dirty="0">
                <a:solidFill>
                  <a:schemeClr val="bg1">
                    <a:lumMod val="75000"/>
                  </a:schemeClr>
                </a:solidFill>
              </a:rPr>
              <a:t> </a:t>
            </a:r>
            <a:r>
              <a:rPr lang="en-US" altLang="zh-CN" sz="3000" dirty="0">
                <a:solidFill>
                  <a:schemeClr val="bg1">
                    <a:lumMod val="75000"/>
                  </a:schemeClr>
                </a:solidFill>
              </a:rPr>
              <a:t>Data-Intensive</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Why</a:t>
            </a:r>
            <a:r>
              <a:rPr lang="zh-CN" altLang="en-US" sz="3000" dirty="0">
                <a:solidFill>
                  <a:schemeClr val="bg1">
                    <a:lumMod val="75000"/>
                  </a:schemeClr>
                </a:solidFill>
              </a:rPr>
              <a:t> </a:t>
            </a:r>
            <a:r>
              <a:rPr lang="en-US" altLang="zh-CN" sz="3000" dirty="0">
                <a:solidFill>
                  <a:schemeClr val="bg1">
                    <a:lumMod val="75000"/>
                  </a:schemeClr>
                </a:solidFill>
              </a:rPr>
              <a:t>TLAV</a:t>
            </a:r>
            <a:r>
              <a:rPr lang="zh-CN" altLang="en-US" sz="3000" dirty="0">
                <a:solidFill>
                  <a:schemeClr val="bg1">
                    <a:lumMod val="75000"/>
                  </a:schemeClr>
                </a:solidFill>
              </a:rPr>
              <a:t> </a:t>
            </a:r>
            <a:r>
              <a:rPr lang="en-US" altLang="zh-CN" sz="3000" dirty="0">
                <a:solidFill>
                  <a:schemeClr val="bg1">
                    <a:lumMod val="75000"/>
                  </a:schemeClr>
                </a:solidFill>
              </a:rPr>
              <a:t>is</a:t>
            </a:r>
            <a:r>
              <a:rPr lang="zh-CN" altLang="en-US" sz="3000" dirty="0">
                <a:solidFill>
                  <a:schemeClr val="bg1">
                    <a:lumMod val="75000"/>
                  </a:schemeClr>
                </a:solidFill>
              </a:rPr>
              <a:t> </a:t>
            </a:r>
            <a:r>
              <a:rPr lang="en-US" altLang="zh-CN" sz="3000" dirty="0">
                <a:solidFill>
                  <a:schemeClr val="bg1">
                    <a:lumMod val="75000"/>
                  </a:schemeClr>
                </a:solidFill>
              </a:rPr>
              <a:t>not</a:t>
            </a:r>
            <a:r>
              <a:rPr lang="zh-CN" altLang="en-US" sz="3000" dirty="0">
                <a:solidFill>
                  <a:schemeClr val="bg1">
                    <a:lumMod val="75000"/>
                  </a:schemeClr>
                </a:solidFill>
              </a:rPr>
              <a:t> </a:t>
            </a:r>
            <a:r>
              <a:rPr lang="en-US" altLang="zh-CN" sz="3000" dirty="0">
                <a:solidFill>
                  <a:schemeClr val="bg1">
                    <a:lumMod val="75000"/>
                  </a:schemeClr>
                </a:solidFill>
              </a:rPr>
              <a:t>Sufficient?</a:t>
            </a:r>
            <a:r>
              <a:rPr lang="zh-CN" altLang="en-US" sz="3000" dirty="0">
                <a:solidFill>
                  <a:schemeClr val="bg1">
                    <a:lumMod val="75000"/>
                  </a:schemeClr>
                </a:solidFill>
              </a:rPr>
              <a:t> </a:t>
            </a:r>
            <a:r>
              <a:rPr lang="en-US" altLang="zh-CN" sz="3000" dirty="0">
                <a:solidFill>
                  <a:schemeClr val="bg1">
                    <a:lumMod val="75000"/>
                  </a:schemeClr>
                </a:solidFill>
              </a:rPr>
              <a:t>Compute-Intensive!</a:t>
            </a:r>
          </a:p>
          <a:p>
            <a:pPr marL="457200" indent="-457200">
              <a:buFont typeface="Arial" panose="020B0604020202020204" pitchFamily="34" charset="0"/>
              <a:buChar char="•"/>
            </a:pPr>
            <a:r>
              <a:rPr lang="en-US" altLang="zh-CN" sz="3000" dirty="0" err="1">
                <a:solidFill>
                  <a:schemeClr val="bg1">
                    <a:lumMod val="75000"/>
                  </a:schemeClr>
                </a:solidFill>
              </a:rPr>
              <a:t>PrefixFPM</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Frequent</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G-thinker:</a:t>
            </a:r>
            <a:r>
              <a:rPr lang="zh-CN" altLang="en-US" sz="3000" dirty="0">
                <a:solidFill>
                  <a:schemeClr val="bg1">
                    <a:lumMod val="75000"/>
                  </a:schemeClr>
                </a:solidFill>
              </a:rPr>
              <a:t> </a:t>
            </a: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Subgraph</a:t>
            </a:r>
          </a:p>
          <a:p>
            <a:pPr marL="457200" indent="-457200">
              <a:buFont typeface="Arial" panose="020B0604020202020204" pitchFamily="34" charset="0"/>
              <a:buChar char="•"/>
            </a:pPr>
            <a:r>
              <a:rPr lang="en-US" altLang="zh-CN" sz="3000" dirty="0">
                <a:solidFill>
                  <a:schemeClr val="bg1">
                    <a:lumMod val="75000"/>
                  </a:schemeClr>
                </a:solidFill>
              </a:rPr>
              <a:t>TLAS</a:t>
            </a:r>
            <a:r>
              <a:rPr lang="zh-CN" altLang="en-US" sz="3000" dirty="0">
                <a:solidFill>
                  <a:schemeClr val="bg1">
                    <a:lumMod val="75000"/>
                  </a:schemeClr>
                </a:solidFill>
              </a:rPr>
              <a:t> </a:t>
            </a:r>
            <a:r>
              <a:rPr lang="en-US" altLang="zh-CN" sz="3000" dirty="0">
                <a:solidFill>
                  <a:schemeClr val="bg1">
                    <a:lumMod val="75000"/>
                  </a:schemeClr>
                </a:solidFill>
              </a:rPr>
              <a:t>Algorithms</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a:t>
            </a:fld>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7831833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Pregel</a:t>
            </a:r>
            <a:r>
              <a:rPr lang="zh-CN" altLang="en-US" sz="4800" dirty="0"/>
              <a:t> </a:t>
            </a:r>
            <a:r>
              <a:rPr lang="en-US" altLang="zh-CN" sz="4800" dirty="0"/>
              <a:t>Research</a:t>
            </a:r>
            <a:r>
              <a:rPr lang="zh-CN" altLang="en-US" sz="4800" dirty="0"/>
              <a:t> </a:t>
            </a:r>
            <a:r>
              <a:rPr lang="en-US" altLang="zh-CN" sz="4800" dirty="0"/>
              <a:t>Now</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40</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Difficulty – Productivity – Competition</a:t>
            </a:r>
            <a:endParaRPr lang="en-US" sz="3600" b="1" dirty="0"/>
          </a:p>
        </p:txBody>
      </p:sp>
      <p:grpSp>
        <p:nvGrpSpPr>
          <p:cNvPr id="16" name="Group 15">
            <a:extLst>
              <a:ext uri="{FF2B5EF4-FFF2-40B4-BE49-F238E27FC236}">
                <a16:creationId xmlns:a16="http://schemas.microsoft.com/office/drawing/2014/main" id="{50079F9E-DA8C-ED47-AE24-7359762766F1}"/>
              </a:ext>
            </a:extLst>
          </p:cNvPr>
          <p:cNvGrpSpPr/>
          <p:nvPr/>
        </p:nvGrpSpPr>
        <p:grpSpPr>
          <a:xfrm>
            <a:off x="1791150" y="3068960"/>
            <a:ext cx="6066568" cy="2836802"/>
            <a:chOff x="1330388" y="4149080"/>
            <a:chExt cx="6066568" cy="2836802"/>
          </a:xfrm>
        </p:grpSpPr>
        <p:sp>
          <p:nvSpPr>
            <p:cNvPr id="17" name="Triangle 16">
              <a:extLst>
                <a:ext uri="{FF2B5EF4-FFF2-40B4-BE49-F238E27FC236}">
                  <a16:creationId xmlns:a16="http://schemas.microsoft.com/office/drawing/2014/main" id="{90077F1A-5B78-F741-8962-6BA42B04A076}"/>
                </a:ext>
              </a:extLst>
            </p:cNvPr>
            <p:cNvSpPr/>
            <p:nvPr/>
          </p:nvSpPr>
          <p:spPr>
            <a:xfrm>
              <a:off x="3149508" y="4581128"/>
              <a:ext cx="2304256" cy="1986428"/>
            </a:xfrm>
            <a:prstGeom prst="triangle">
              <a:avLst/>
            </a:prstGeom>
            <a:ln>
              <a:solidFill>
                <a:schemeClr val="tx1">
                  <a:lumMod val="50000"/>
                  <a:lumOff val="50000"/>
                </a:schemeClr>
              </a:solidFill>
              <a:headEnd type="none" w="med" len="med"/>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FB5C94E-3146-2640-8FA7-3520AC36E272}"/>
                </a:ext>
              </a:extLst>
            </p:cNvPr>
            <p:cNvCxnSpPr>
              <a:cxnSpLocks/>
            </p:cNvCxnSpPr>
            <p:nvPr/>
          </p:nvCxnSpPr>
          <p:spPr>
            <a:xfrm flipV="1">
              <a:off x="4301636" y="4691289"/>
              <a:ext cx="0" cy="119878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4154629-3CEF-7F4B-9472-E2D75E1DF329}"/>
                </a:ext>
              </a:extLst>
            </p:cNvPr>
            <p:cNvCxnSpPr>
              <a:cxnSpLocks/>
            </p:cNvCxnSpPr>
            <p:nvPr/>
          </p:nvCxnSpPr>
          <p:spPr>
            <a:xfrm flipH="1">
              <a:off x="3213132" y="5890072"/>
              <a:ext cx="1088504"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7E93ACF-B3CC-254A-B8A6-465E6960C4C0}"/>
                </a:ext>
              </a:extLst>
            </p:cNvPr>
            <p:cNvCxnSpPr>
              <a:cxnSpLocks/>
            </p:cNvCxnSpPr>
            <p:nvPr/>
          </p:nvCxnSpPr>
          <p:spPr>
            <a:xfrm>
              <a:off x="4301636" y="5890072"/>
              <a:ext cx="1080120"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F0121E75-FB50-1E42-937A-82AB14BF3CE2}"/>
                </a:ext>
              </a:extLst>
            </p:cNvPr>
            <p:cNvSpPr/>
            <p:nvPr/>
          </p:nvSpPr>
          <p:spPr>
            <a:xfrm>
              <a:off x="3563471" y="4149080"/>
              <a:ext cx="1409360"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Difficulty</a:t>
              </a:r>
              <a:endParaRPr lang="en-US" dirty="0">
                <a:solidFill>
                  <a:srgbClr val="4F81BA"/>
                </a:solidFill>
              </a:endParaRPr>
            </a:p>
          </p:txBody>
        </p:sp>
        <p:sp>
          <p:nvSpPr>
            <p:cNvPr id="22" name="Rectangle 21">
              <a:extLst>
                <a:ext uri="{FF2B5EF4-FFF2-40B4-BE49-F238E27FC236}">
                  <a16:creationId xmlns:a16="http://schemas.microsoft.com/office/drawing/2014/main" id="{15C2E5D6-7D1D-BC4C-B401-DAEA3F25A1BF}"/>
                </a:ext>
              </a:extLst>
            </p:cNvPr>
            <p:cNvSpPr/>
            <p:nvPr/>
          </p:nvSpPr>
          <p:spPr>
            <a:xfrm>
              <a:off x="1330388" y="6524216"/>
              <a:ext cx="1819729"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Productivity</a:t>
              </a:r>
              <a:endParaRPr lang="en-US" dirty="0">
                <a:solidFill>
                  <a:srgbClr val="4F81BA"/>
                </a:solidFill>
              </a:endParaRPr>
            </a:p>
          </p:txBody>
        </p:sp>
        <p:sp>
          <p:nvSpPr>
            <p:cNvPr id="23" name="Rectangle 22">
              <a:extLst>
                <a:ext uri="{FF2B5EF4-FFF2-40B4-BE49-F238E27FC236}">
                  <a16:creationId xmlns:a16="http://schemas.microsoft.com/office/drawing/2014/main" id="{6C972798-334C-1A4C-BC95-463600575092}"/>
                </a:ext>
              </a:extLst>
            </p:cNvPr>
            <p:cNvSpPr/>
            <p:nvPr/>
          </p:nvSpPr>
          <p:spPr>
            <a:xfrm>
              <a:off x="5543564" y="6524217"/>
              <a:ext cx="1853392"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Competition</a:t>
              </a:r>
              <a:endParaRPr lang="en-US" dirty="0">
                <a:solidFill>
                  <a:srgbClr val="4F81BA"/>
                </a:solidFill>
              </a:endParaRPr>
            </a:p>
          </p:txBody>
        </p:sp>
        <p:sp>
          <p:nvSpPr>
            <p:cNvPr id="24" name="Freeform 23">
              <a:extLst>
                <a:ext uri="{FF2B5EF4-FFF2-40B4-BE49-F238E27FC236}">
                  <a16:creationId xmlns:a16="http://schemas.microsoft.com/office/drawing/2014/main" id="{41C8C652-DF51-6D4D-BC73-5FAD267EDF9A}"/>
                </a:ext>
              </a:extLst>
            </p:cNvPr>
            <p:cNvSpPr/>
            <p:nvPr/>
          </p:nvSpPr>
          <p:spPr>
            <a:xfrm>
              <a:off x="3733953" y="5021866"/>
              <a:ext cx="1249527" cy="1284866"/>
            </a:xfrm>
            <a:custGeom>
              <a:avLst/>
              <a:gdLst>
                <a:gd name="connsiteX0" fmla="*/ 753035 w 1008529"/>
                <a:gd name="connsiteY0" fmla="*/ 0 h 1304365"/>
                <a:gd name="connsiteX1" fmla="*/ 0 w 1008529"/>
                <a:gd name="connsiteY1" fmla="*/ 1304365 h 1304365"/>
                <a:gd name="connsiteX2" fmla="*/ 1008529 w 1008529"/>
                <a:gd name="connsiteY2" fmla="*/ 1021976 h 1304365"/>
                <a:gd name="connsiteX3" fmla="*/ 753035 w 1008529"/>
                <a:gd name="connsiteY3" fmla="*/ 0 h 1304365"/>
                <a:gd name="connsiteX0" fmla="*/ 753035 w 1602889"/>
                <a:gd name="connsiteY0" fmla="*/ 0 h 1376306"/>
                <a:gd name="connsiteX1" fmla="*/ 0 w 1602889"/>
                <a:gd name="connsiteY1" fmla="*/ 1304365 h 1376306"/>
                <a:gd name="connsiteX2" fmla="*/ 1602889 w 1602889"/>
                <a:gd name="connsiteY2" fmla="*/ 1376306 h 1376306"/>
                <a:gd name="connsiteX3" fmla="*/ 753035 w 1602889"/>
                <a:gd name="connsiteY3" fmla="*/ 0 h 1376306"/>
                <a:gd name="connsiteX0" fmla="*/ 753035 w 1420009"/>
                <a:gd name="connsiteY0" fmla="*/ 0 h 1304365"/>
                <a:gd name="connsiteX1" fmla="*/ 0 w 1420009"/>
                <a:gd name="connsiteY1" fmla="*/ 1304365 h 1304365"/>
                <a:gd name="connsiteX2" fmla="*/ 1420009 w 1420009"/>
                <a:gd name="connsiteY2" fmla="*/ 1284866 h 1304365"/>
                <a:gd name="connsiteX3" fmla="*/ 753035 w 1420009"/>
                <a:gd name="connsiteY3" fmla="*/ 0 h 1304365"/>
                <a:gd name="connsiteX0" fmla="*/ 582553 w 1249527"/>
                <a:gd name="connsiteY0" fmla="*/ 0 h 1284866"/>
                <a:gd name="connsiteX1" fmla="*/ 0 w 1249527"/>
                <a:gd name="connsiteY1" fmla="*/ 1203626 h 1284866"/>
                <a:gd name="connsiteX2" fmla="*/ 1249527 w 1249527"/>
                <a:gd name="connsiteY2" fmla="*/ 1284866 h 1284866"/>
                <a:gd name="connsiteX3" fmla="*/ 582553 w 1249527"/>
                <a:gd name="connsiteY3" fmla="*/ 0 h 1284866"/>
              </a:gdLst>
              <a:ahLst/>
              <a:cxnLst>
                <a:cxn ang="0">
                  <a:pos x="connsiteX0" y="connsiteY0"/>
                </a:cxn>
                <a:cxn ang="0">
                  <a:pos x="connsiteX1" y="connsiteY1"/>
                </a:cxn>
                <a:cxn ang="0">
                  <a:pos x="connsiteX2" y="connsiteY2"/>
                </a:cxn>
                <a:cxn ang="0">
                  <a:pos x="connsiteX3" y="connsiteY3"/>
                </a:cxn>
              </a:cxnLst>
              <a:rect l="l" t="t" r="r" b="b"/>
              <a:pathLst>
                <a:path w="1249527" h="1284866">
                  <a:moveTo>
                    <a:pt x="582553" y="0"/>
                  </a:moveTo>
                  <a:lnTo>
                    <a:pt x="0" y="1203626"/>
                  </a:lnTo>
                  <a:lnTo>
                    <a:pt x="1249527" y="1284866"/>
                  </a:lnTo>
                  <a:lnTo>
                    <a:pt x="582553" y="0"/>
                  </a:lnTo>
                  <a:close/>
                </a:path>
              </a:pathLst>
            </a:custGeom>
            <a:solidFill>
              <a:srgbClr val="0070C0">
                <a:alpha val="4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59635F62-EA3F-C048-A0A6-29F063CD0AE3}"/>
              </a:ext>
            </a:extLst>
          </p:cNvPr>
          <p:cNvSpPr/>
          <p:nvPr/>
        </p:nvSpPr>
        <p:spPr>
          <a:xfrm>
            <a:off x="521914" y="1489373"/>
            <a:ext cx="8010526" cy="461665"/>
          </a:xfrm>
          <a:prstGeom prst="rect">
            <a:avLst/>
          </a:prstGeom>
        </p:spPr>
        <p:txBody>
          <a:bodyPr wrap="none">
            <a:spAutoFit/>
          </a:bodyPr>
          <a:lstStyle/>
          <a:p>
            <a:r>
              <a:rPr lang="en-US" altLang="zh-CN" b="1" dirty="0">
                <a:solidFill>
                  <a:srgbClr val="C00000"/>
                </a:solidFill>
              </a:rPr>
              <a:t>Many</a:t>
            </a:r>
            <a:r>
              <a:rPr lang="zh-CN" altLang="en-US" b="1" dirty="0">
                <a:solidFill>
                  <a:srgbClr val="C00000"/>
                </a:solidFill>
              </a:rPr>
              <a:t> </a:t>
            </a:r>
            <a:r>
              <a:rPr lang="en-US" altLang="zh-CN" b="1" dirty="0">
                <a:solidFill>
                  <a:srgbClr val="C00000"/>
                </a:solidFill>
              </a:rPr>
              <a:t>opportunities</a:t>
            </a:r>
            <a:r>
              <a:rPr lang="zh-CN" altLang="en-US" b="1" dirty="0">
                <a:solidFill>
                  <a:srgbClr val="C00000"/>
                </a:solidFill>
              </a:rPr>
              <a:t> </a:t>
            </a:r>
            <a:r>
              <a:rPr lang="en-US" altLang="zh-CN" b="1" dirty="0">
                <a:solidFill>
                  <a:srgbClr val="C00000"/>
                </a:solidFill>
              </a:rPr>
              <a:t>already</a:t>
            </a:r>
            <a:r>
              <a:rPr lang="zh-CN" altLang="en-US" b="1" dirty="0">
                <a:solidFill>
                  <a:srgbClr val="C00000"/>
                </a:solidFill>
              </a:rPr>
              <a:t> </a:t>
            </a:r>
            <a:r>
              <a:rPr lang="en-US" altLang="zh-CN" b="1" dirty="0">
                <a:solidFill>
                  <a:srgbClr val="C00000"/>
                </a:solidFill>
              </a:rPr>
              <a:t>explored,</a:t>
            </a:r>
            <a:r>
              <a:rPr lang="zh-CN" altLang="en-US" b="1" dirty="0">
                <a:solidFill>
                  <a:srgbClr val="C00000"/>
                </a:solidFill>
              </a:rPr>
              <a:t> </a:t>
            </a:r>
            <a:r>
              <a:rPr lang="en-US" altLang="zh-CN" b="1" dirty="0">
                <a:solidFill>
                  <a:srgbClr val="C00000"/>
                </a:solidFill>
              </a:rPr>
              <a:t>tools</a:t>
            </a:r>
            <a:r>
              <a:rPr lang="zh-CN" altLang="en-US" b="1" dirty="0">
                <a:solidFill>
                  <a:srgbClr val="C00000"/>
                </a:solidFill>
              </a:rPr>
              <a:t> </a:t>
            </a:r>
            <a:r>
              <a:rPr lang="en-US" altLang="zh-CN" b="1" dirty="0">
                <a:solidFill>
                  <a:srgbClr val="C00000"/>
                </a:solidFill>
              </a:rPr>
              <a:t>are</a:t>
            </a:r>
            <a:r>
              <a:rPr lang="zh-CN" altLang="en-US" b="1" dirty="0">
                <a:solidFill>
                  <a:srgbClr val="C00000"/>
                </a:solidFill>
              </a:rPr>
              <a:t> </a:t>
            </a:r>
            <a:r>
              <a:rPr lang="en-US" altLang="zh-CN" b="1" dirty="0">
                <a:solidFill>
                  <a:srgbClr val="C00000"/>
                </a:solidFill>
              </a:rPr>
              <a:t>useful</a:t>
            </a:r>
            <a:endParaRPr lang="en-US" b="1" dirty="0">
              <a:solidFill>
                <a:srgbClr val="C00000"/>
              </a:solidFill>
            </a:endParaRPr>
          </a:p>
        </p:txBody>
      </p:sp>
    </p:spTree>
    <p:extLst>
      <p:ext uri="{BB962C8B-B14F-4D97-AF65-F5344CB8AC3E}">
        <p14:creationId xmlns:p14="http://schemas.microsoft.com/office/powerpoint/2010/main" val="117596270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Deep</a:t>
            </a:r>
            <a:r>
              <a:rPr lang="zh-CN" altLang="en-US" sz="4800" dirty="0"/>
              <a:t> </a:t>
            </a:r>
            <a:r>
              <a:rPr lang="en-US" altLang="zh-CN" sz="4800" dirty="0"/>
              <a:t>Learning</a:t>
            </a:r>
            <a:r>
              <a:rPr lang="zh-CN" altLang="en-US" sz="4800" dirty="0"/>
              <a:t> </a:t>
            </a:r>
            <a:r>
              <a:rPr lang="en-US" altLang="zh-CN" sz="4800" dirty="0"/>
              <a:t>Now</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41</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Just</a:t>
            </a:r>
            <a:r>
              <a:rPr lang="zh-CN" altLang="en-US" sz="3600" b="1" dirty="0"/>
              <a:t> </a:t>
            </a:r>
            <a:r>
              <a:rPr lang="en-US" altLang="zh-CN" sz="3600" b="1" dirty="0"/>
              <a:t>for</a:t>
            </a:r>
            <a:r>
              <a:rPr lang="zh-CN" altLang="en-US" sz="3600" b="1" dirty="0"/>
              <a:t> </a:t>
            </a:r>
            <a:r>
              <a:rPr lang="en-US" altLang="zh-CN" sz="3600" b="1" dirty="0"/>
              <a:t>Fun…</a:t>
            </a:r>
            <a:endParaRPr lang="en-US" sz="3600" b="1" dirty="0"/>
          </a:p>
        </p:txBody>
      </p:sp>
      <p:grpSp>
        <p:nvGrpSpPr>
          <p:cNvPr id="16" name="Group 15">
            <a:extLst>
              <a:ext uri="{FF2B5EF4-FFF2-40B4-BE49-F238E27FC236}">
                <a16:creationId xmlns:a16="http://schemas.microsoft.com/office/drawing/2014/main" id="{50079F9E-DA8C-ED47-AE24-7359762766F1}"/>
              </a:ext>
            </a:extLst>
          </p:cNvPr>
          <p:cNvGrpSpPr/>
          <p:nvPr/>
        </p:nvGrpSpPr>
        <p:grpSpPr>
          <a:xfrm>
            <a:off x="1791150" y="3068960"/>
            <a:ext cx="6066568" cy="2836802"/>
            <a:chOff x="1330388" y="4149080"/>
            <a:chExt cx="6066568" cy="2836802"/>
          </a:xfrm>
        </p:grpSpPr>
        <p:sp>
          <p:nvSpPr>
            <p:cNvPr id="17" name="Triangle 16">
              <a:extLst>
                <a:ext uri="{FF2B5EF4-FFF2-40B4-BE49-F238E27FC236}">
                  <a16:creationId xmlns:a16="http://schemas.microsoft.com/office/drawing/2014/main" id="{90077F1A-5B78-F741-8962-6BA42B04A076}"/>
                </a:ext>
              </a:extLst>
            </p:cNvPr>
            <p:cNvSpPr/>
            <p:nvPr/>
          </p:nvSpPr>
          <p:spPr>
            <a:xfrm>
              <a:off x="3149508" y="4581128"/>
              <a:ext cx="2304256" cy="1986428"/>
            </a:xfrm>
            <a:prstGeom prst="triangle">
              <a:avLst/>
            </a:prstGeom>
            <a:ln>
              <a:solidFill>
                <a:schemeClr val="tx1">
                  <a:lumMod val="50000"/>
                  <a:lumOff val="50000"/>
                </a:schemeClr>
              </a:solidFill>
              <a:headEnd type="none" w="med" len="med"/>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FB5C94E-3146-2640-8FA7-3520AC36E272}"/>
                </a:ext>
              </a:extLst>
            </p:cNvPr>
            <p:cNvCxnSpPr>
              <a:cxnSpLocks/>
            </p:cNvCxnSpPr>
            <p:nvPr/>
          </p:nvCxnSpPr>
          <p:spPr>
            <a:xfrm flipV="1">
              <a:off x="4301636" y="4691289"/>
              <a:ext cx="0" cy="119878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4154629-3CEF-7F4B-9472-E2D75E1DF329}"/>
                </a:ext>
              </a:extLst>
            </p:cNvPr>
            <p:cNvCxnSpPr>
              <a:cxnSpLocks/>
            </p:cNvCxnSpPr>
            <p:nvPr/>
          </p:nvCxnSpPr>
          <p:spPr>
            <a:xfrm flipH="1">
              <a:off x="3213132" y="5890072"/>
              <a:ext cx="1088504"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7E93ACF-B3CC-254A-B8A6-465E6960C4C0}"/>
                </a:ext>
              </a:extLst>
            </p:cNvPr>
            <p:cNvCxnSpPr>
              <a:cxnSpLocks/>
            </p:cNvCxnSpPr>
            <p:nvPr/>
          </p:nvCxnSpPr>
          <p:spPr>
            <a:xfrm>
              <a:off x="4301636" y="5890072"/>
              <a:ext cx="1080120"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F0121E75-FB50-1E42-937A-82AB14BF3CE2}"/>
                </a:ext>
              </a:extLst>
            </p:cNvPr>
            <p:cNvSpPr/>
            <p:nvPr/>
          </p:nvSpPr>
          <p:spPr>
            <a:xfrm>
              <a:off x="3563471" y="4149080"/>
              <a:ext cx="1409360"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Difficulty</a:t>
              </a:r>
              <a:endParaRPr lang="en-US" dirty="0">
                <a:solidFill>
                  <a:srgbClr val="4F81BA"/>
                </a:solidFill>
              </a:endParaRPr>
            </a:p>
          </p:txBody>
        </p:sp>
        <p:sp>
          <p:nvSpPr>
            <p:cNvPr id="22" name="Rectangle 21">
              <a:extLst>
                <a:ext uri="{FF2B5EF4-FFF2-40B4-BE49-F238E27FC236}">
                  <a16:creationId xmlns:a16="http://schemas.microsoft.com/office/drawing/2014/main" id="{15C2E5D6-7D1D-BC4C-B401-DAEA3F25A1BF}"/>
                </a:ext>
              </a:extLst>
            </p:cNvPr>
            <p:cNvSpPr/>
            <p:nvPr/>
          </p:nvSpPr>
          <p:spPr>
            <a:xfrm>
              <a:off x="1330388" y="6524216"/>
              <a:ext cx="1819729"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Productivity</a:t>
              </a:r>
              <a:endParaRPr lang="en-US" dirty="0">
                <a:solidFill>
                  <a:srgbClr val="4F81BA"/>
                </a:solidFill>
              </a:endParaRPr>
            </a:p>
          </p:txBody>
        </p:sp>
        <p:sp>
          <p:nvSpPr>
            <p:cNvPr id="23" name="Rectangle 22">
              <a:extLst>
                <a:ext uri="{FF2B5EF4-FFF2-40B4-BE49-F238E27FC236}">
                  <a16:creationId xmlns:a16="http://schemas.microsoft.com/office/drawing/2014/main" id="{6C972798-334C-1A4C-BC95-463600575092}"/>
                </a:ext>
              </a:extLst>
            </p:cNvPr>
            <p:cNvSpPr/>
            <p:nvPr/>
          </p:nvSpPr>
          <p:spPr>
            <a:xfrm>
              <a:off x="5543564" y="6524217"/>
              <a:ext cx="1853392"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Competition</a:t>
              </a:r>
              <a:endParaRPr lang="en-US" dirty="0">
                <a:solidFill>
                  <a:srgbClr val="4F81BA"/>
                </a:solidFill>
              </a:endParaRPr>
            </a:p>
          </p:txBody>
        </p:sp>
        <p:sp>
          <p:nvSpPr>
            <p:cNvPr id="24" name="Freeform 23">
              <a:extLst>
                <a:ext uri="{FF2B5EF4-FFF2-40B4-BE49-F238E27FC236}">
                  <a16:creationId xmlns:a16="http://schemas.microsoft.com/office/drawing/2014/main" id="{41C8C652-DF51-6D4D-BC73-5FAD267EDF9A}"/>
                </a:ext>
              </a:extLst>
            </p:cNvPr>
            <p:cNvSpPr/>
            <p:nvPr/>
          </p:nvSpPr>
          <p:spPr>
            <a:xfrm>
              <a:off x="3239915" y="5593367"/>
              <a:ext cx="2395076" cy="1090556"/>
            </a:xfrm>
            <a:custGeom>
              <a:avLst/>
              <a:gdLst>
                <a:gd name="connsiteX0" fmla="*/ 753035 w 1008529"/>
                <a:gd name="connsiteY0" fmla="*/ 0 h 1304365"/>
                <a:gd name="connsiteX1" fmla="*/ 0 w 1008529"/>
                <a:gd name="connsiteY1" fmla="*/ 1304365 h 1304365"/>
                <a:gd name="connsiteX2" fmla="*/ 1008529 w 1008529"/>
                <a:gd name="connsiteY2" fmla="*/ 1021976 h 1304365"/>
                <a:gd name="connsiteX3" fmla="*/ 753035 w 1008529"/>
                <a:gd name="connsiteY3" fmla="*/ 0 h 1304365"/>
                <a:gd name="connsiteX0" fmla="*/ 753035 w 1602889"/>
                <a:gd name="connsiteY0" fmla="*/ 0 h 1376306"/>
                <a:gd name="connsiteX1" fmla="*/ 0 w 1602889"/>
                <a:gd name="connsiteY1" fmla="*/ 1304365 h 1376306"/>
                <a:gd name="connsiteX2" fmla="*/ 1602889 w 1602889"/>
                <a:gd name="connsiteY2" fmla="*/ 1376306 h 1376306"/>
                <a:gd name="connsiteX3" fmla="*/ 753035 w 1602889"/>
                <a:gd name="connsiteY3" fmla="*/ 0 h 1376306"/>
                <a:gd name="connsiteX0" fmla="*/ 753035 w 1420009"/>
                <a:gd name="connsiteY0" fmla="*/ 0 h 1304365"/>
                <a:gd name="connsiteX1" fmla="*/ 0 w 1420009"/>
                <a:gd name="connsiteY1" fmla="*/ 1304365 h 1304365"/>
                <a:gd name="connsiteX2" fmla="*/ 1420009 w 1420009"/>
                <a:gd name="connsiteY2" fmla="*/ 1284866 h 1304365"/>
                <a:gd name="connsiteX3" fmla="*/ 753035 w 1420009"/>
                <a:gd name="connsiteY3" fmla="*/ 0 h 1304365"/>
                <a:gd name="connsiteX0" fmla="*/ 753035 w 2071519"/>
                <a:gd name="connsiteY0" fmla="*/ 0 h 1662056"/>
                <a:gd name="connsiteX1" fmla="*/ 0 w 2071519"/>
                <a:gd name="connsiteY1" fmla="*/ 1304365 h 1662056"/>
                <a:gd name="connsiteX2" fmla="*/ 2071519 w 2071519"/>
                <a:gd name="connsiteY2" fmla="*/ 1662056 h 1662056"/>
                <a:gd name="connsiteX3" fmla="*/ 753035 w 2071519"/>
                <a:gd name="connsiteY3" fmla="*/ 0 h 1662056"/>
                <a:gd name="connsiteX0" fmla="*/ 1301675 w 2620159"/>
                <a:gd name="connsiteY0" fmla="*/ 0 h 1662056"/>
                <a:gd name="connsiteX1" fmla="*/ 0 w 2620159"/>
                <a:gd name="connsiteY1" fmla="*/ 1635835 h 1662056"/>
                <a:gd name="connsiteX2" fmla="*/ 2620159 w 2620159"/>
                <a:gd name="connsiteY2" fmla="*/ 1662056 h 1662056"/>
                <a:gd name="connsiteX3" fmla="*/ 1301675 w 2620159"/>
                <a:gd name="connsiteY3" fmla="*/ 0 h 1662056"/>
                <a:gd name="connsiteX0" fmla="*/ 1301675 w 2620159"/>
                <a:gd name="connsiteY0" fmla="*/ 0 h 1090556"/>
                <a:gd name="connsiteX1" fmla="*/ 0 w 2620159"/>
                <a:gd name="connsiteY1" fmla="*/ 1064335 h 1090556"/>
                <a:gd name="connsiteX2" fmla="*/ 2620159 w 2620159"/>
                <a:gd name="connsiteY2" fmla="*/ 1090556 h 1090556"/>
                <a:gd name="connsiteX3" fmla="*/ 1301675 w 2620159"/>
                <a:gd name="connsiteY3" fmla="*/ 0 h 1090556"/>
                <a:gd name="connsiteX0" fmla="*/ 1076592 w 2395076"/>
                <a:gd name="connsiteY0" fmla="*/ 0 h 1090556"/>
                <a:gd name="connsiteX1" fmla="*/ 0 w 2395076"/>
                <a:gd name="connsiteY1" fmla="*/ 895523 h 1090556"/>
                <a:gd name="connsiteX2" fmla="*/ 2395076 w 2395076"/>
                <a:gd name="connsiteY2" fmla="*/ 1090556 h 1090556"/>
                <a:gd name="connsiteX3" fmla="*/ 1076592 w 2395076"/>
                <a:gd name="connsiteY3" fmla="*/ 0 h 1090556"/>
              </a:gdLst>
              <a:ahLst/>
              <a:cxnLst>
                <a:cxn ang="0">
                  <a:pos x="connsiteX0" y="connsiteY0"/>
                </a:cxn>
                <a:cxn ang="0">
                  <a:pos x="connsiteX1" y="connsiteY1"/>
                </a:cxn>
                <a:cxn ang="0">
                  <a:pos x="connsiteX2" y="connsiteY2"/>
                </a:cxn>
                <a:cxn ang="0">
                  <a:pos x="connsiteX3" y="connsiteY3"/>
                </a:cxn>
              </a:cxnLst>
              <a:rect l="l" t="t" r="r" b="b"/>
              <a:pathLst>
                <a:path w="2395076" h="1090556">
                  <a:moveTo>
                    <a:pt x="1076592" y="0"/>
                  </a:moveTo>
                  <a:lnTo>
                    <a:pt x="0" y="895523"/>
                  </a:lnTo>
                  <a:lnTo>
                    <a:pt x="2395076" y="1090556"/>
                  </a:lnTo>
                  <a:lnTo>
                    <a:pt x="1076592" y="0"/>
                  </a:lnTo>
                  <a:close/>
                </a:path>
              </a:pathLst>
            </a:custGeom>
            <a:solidFill>
              <a:srgbClr val="0070C0">
                <a:alpha val="4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 name="Picture 2">
            <a:extLst>
              <a:ext uri="{FF2B5EF4-FFF2-40B4-BE49-F238E27FC236}">
                <a16:creationId xmlns:a16="http://schemas.microsoft.com/office/drawing/2014/main" id="{F43601B0-E8C8-F446-B458-49D670F73496}"/>
              </a:ext>
            </a:extLst>
          </p:cNvPr>
          <p:cNvPicPr>
            <a:picLocks noChangeAspect="1"/>
          </p:cNvPicPr>
          <p:nvPr/>
        </p:nvPicPr>
        <p:blipFill>
          <a:blip r:embed="rId3"/>
          <a:stretch>
            <a:fillRect/>
          </a:stretch>
        </p:blipFill>
        <p:spPr>
          <a:xfrm>
            <a:off x="6071935" y="1250174"/>
            <a:ext cx="2900615" cy="1631596"/>
          </a:xfrm>
          <a:prstGeom prst="rect">
            <a:avLst/>
          </a:prstGeom>
        </p:spPr>
      </p:pic>
      <p:pic>
        <p:nvPicPr>
          <p:cNvPr id="7" name="Picture 6">
            <a:extLst>
              <a:ext uri="{FF2B5EF4-FFF2-40B4-BE49-F238E27FC236}">
                <a16:creationId xmlns:a16="http://schemas.microsoft.com/office/drawing/2014/main" id="{5EE1DCEC-DFDA-6E41-975B-32AE4530742F}"/>
              </a:ext>
            </a:extLst>
          </p:cNvPr>
          <p:cNvPicPr>
            <a:picLocks noChangeAspect="1"/>
          </p:cNvPicPr>
          <p:nvPr/>
        </p:nvPicPr>
        <p:blipFill>
          <a:blip r:embed="rId4"/>
          <a:stretch>
            <a:fillRect/>
          </a:stretch>
        </p:blipFill>
        <p:spPr>
          <a:xfrm>
            <a:off x="6125599" y="2992921"/>
            <a:ext cx="2941997" cy="1217639"/>
          </a:xfrm>
          <a:prstGeom prst="rect">
            <a:avLst/>
          </a:prstGeom>
        </p:spPr>
      </p:pic>
      <p:pic>
        <p:nvPicPr>
          <p:cNvPr id="11" name="Picture 10">
            <a:extLst>
              <a:ext uri="{FF2B5EF4-FFF2-40B4-BE49-F238E27FC236}">
                <a16:creationId xmlns:a16="http://schemas.microsoft.com/office/drawing/2014/main" id="{CECAD2EB-BC62-CE44-AB5C-149C2BDBEFF9}"/>
              </a:ext>
            </a:extLst>
          </p:cNvPr>
          <p:cNvPicPr>
            <a:picLocks noChangeAspect="1"/>
          </p:cNvPicPr>
          <p:nvPr/>
        </p:nvPicPr>
        <p:blipFill>
          <a:blip r:embed="rId5"/>
          <a:stretch>
            <a:fillRect/>
          </a:stretch>
        </p:blipFill>
        <p:spPr>
          <a:xfrm>
            <a:off x="6104333" y="4247054"/>
            <a:ext cx="2868218" cy="1215137"/>
          </a:xfrm>
          <a:prstGeom prst="rect">
            <a:avLst/>
          </a:prstGeom>
        </p:spPr>
      </p:pic>
      <p:sp>
        <p:nvSpPr>
          <p:cNvPr id="12" name="Right Brace 11">
            <a:extLst>
              <a:ext uri="{FF2B5EF4-FFF2-40B4-BE49-F238E27FC236}">
                <a16:creationId xmlns:a16="http://schemas.microsoft.com/office/drawing/2014/main" id="{97D0C137-76D0-AC42-8712-3FDCD78C856A}"/>
              </a:ext>
            </a:extLst>
          </p:cNvPr>
          <p:cNvSpPr/>
          <p:nvPr/>
        </p:nvSpPr>
        <p:spPr>
          <a:xfrm flipH="1">
            <a:off x="5583131" y="1392887"/>
            <a:ext cx="436221" cy="3835186"/>
          </a:xfrm>
          <a:prstGeom prst="rightBrace">
            <a:avLst>
              <a:gd name="adj1" fmla="val 47744"/>
              <a:gd name="adj2" fmla="val 50000"/>
            </a:avLst>
          </a:prstGeom>
          <a:ln w="38100">
            <a:headEnd type="non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7137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Deep</a:t>
            </a:r>
            <a:r>
              <a:rPr lang="zh-CN" altLang="en-US" sz="4800" dirty="0"/>
              <a:t> </a:t>
            </a:r>
            <a:r>
              <a:rPr lang="en-US" altLang="zh-CN" sz="4800" dirty="0"/>
              <a:t>Learning</a:t>
            </a:r>
            <a:r>
              <a:rPr lang="zh-CN" altLang="en-US" sz="4800" dirty="0"/>
              <a:t> </a:t>
            </a:r>
            <a:r>
              <a:rPr lang="en-US" altLang="zh-CN" sz="4800" dirty="0"/>
              <a:t>Now</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42</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Just</a:t>
            </a:r>
            <a:r>
              <a:rPr lang="zh-CN" altLang="en-US" sz="3600" b="1" dirty="0"/>
              <a:t> </a:t>
            </a:r>
            <a:r>
              <a:rPr lang="en-US" altLang="zh-CN" sz="3600" b="1" dirty="0"/>
              <a:t>for</a:t>
            </a:r>
            <a:r>
              <a:rPr lang="zh-CN" altLang="en-US" sz="3600" b="1" dirty="0"/>
              <a:t> </a:t>
            </a:r>
            <a:r>
              <a:rPr lang="en-US" altLang="zh-CN" sz="3600" b="1" dirty="0"/>
              <a:t>Fun…</a:t>
            </a:r>
            <a:endParaRPr lang="en-US" sz="3600" b="1" dirty="0"/>
          </a:p>
        </p:txBody>
      </p:sp>
      <p:pic>
        <p:nvPicPr>
          <p:cNvPr id="5" name="Picture 4">
            <a:extLst>
              <a:ext uri="{FF2B5EF4-FFF2-40B4-BE49-F238E27FC236}">
                <a16:creationId xmlns:a16="http://schemas.microsoft.com/office/drawing/2014/main" id="{AADB538A-0A27-2749-ACAE-349541D3C464}"/>
              </a:ext>
            </a:extLst>
          </p:cNvPr>
          <p:cNvPicPr>
            <a:picLocks noChangeAspect="1"/>
          </p:cNvPicPr>
          <p:nvPr/>
        </p:nvPicPr>
        <p:blipFill>
          <a:blip r:embed="rId3"/>
          <a:stretch>
            <a:fillRect/>
          </a:stretch>
        </p:blipFill>
        <p:spPr>
          <a:xfrm>
            <a:off x="0" y="188640"/>
            <a:ext cx="9144000" cy="2654710"/>
          </a:xfrm>
          <a:prstGeom prst="rect">
            <a:avLst/>
          </a:prstGeom>
        </p:spPr>
      </p:pic>
      <p:pic>
        <p:nvPicPr>
          <p:cNvPr id="9" name="Picture 8">
            <a:extLst>
              <a:ext uri="{FF2B5EF4-FFF2-40B4-BE49-F238E27FC236}">
                <a16:creationId xmlns:a16="http://schemas.microsoft.com/office/drawing/2014/main" id="{9D31D74E-6F0F-F64D-9364-7D48F8788C7E}"/>
              </a:ext>
            </a:extLst>
          </p:cNvPr>
          <p:cNvPicPr>
            <a:picLocks noChangeAspect="1"/>
          </p:cNvPicPr>
          <p:nvPr/>
        </p:nvPicPr>
        <p:blipFill>
          <a:blip r:embed="rId4"/>
          <a:stretch>
            <a:fillRect/>
          </a:stretch>
        </p:blipFill>
        <p:spPr>
          <a:xfrm>
            <a:off x="0" y="2802892"/>
            <a:ext cx="5294960" cy="3644881"/>
          </a:xfrm>
          <a:prstGeom prst="rect">
            <a:avLst/>
          </a:prstGeom>
        </p:spPr>
      </p:pic>
      <p:pic>
        <p:nvPicPr>
          <p:cNvPr id="11" name="Picture 10">
            <a:extLst>
              <a:ext uri="{FF2B5EF4-FFF2-40B4-BE49-F238E27FC236}">
                <a16:creationId xmlns:a16="http://schemas.microsoft.com/office/drawing/2014/main" id="{C5237E8E-1CA0-3D41-8437-0075946D962B}"/>
              </a:ext>
            </a:extLst>
          </p:cNvPr>
          <p:cNvPicPr>
            <a:picLocks noChangeAspect="1"/>
          </p:cNvPicPr>
          <p:nvPr/>
        </p:nvPicPr>
        <p:blipFill>
          <a:blip r:embed="rId5"/>
          <a:stretch>
            <a:fillRect/>
          </a:stretch>
        </p:blipFill>
        <p:spPr>
          <a:xfrm>
            <a:off x="5257083" y="2843350"/>
            <a:ext cx="3851421" cy="2879732"/>
          </a:xfrm>
          <a:prstGeom prst="rect">
            <a:avLst/>
          </a:prstGeom>
        </p:spPr>
      </p:pic>
      <p:sp>
        <p:nvSpPr>
          <p:cNvPr id="25" name="Rounded Rectangle 24">
            <a:extLst>
              <a:ext uri="{FF2B5EF4-FFF2-40B4-BE49-F238E27FC236}">
                <a16:creationId xmlns:a16="http://schemas.microsoft.com/office/drawing/2014/main" id="{A7F8E6DF-B9B4-1B40-AD92-63F8E05A68FC}"/>
              </a:ext>
            </a:extLst>
          </p:cNvPr>
          <p:cNvSpPr/>
          <p:nvPr/>
        </p:nvSpPr>
        <p:spPr>
          <a:xfrm>
            <a:off x="6228184" y="3254255"/>
            <a:ext cx="576064" cy="246753"/>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A47BCD56-728B-9E4B-B451-9B850C47D23B}"/>
              </a:ext>
            </a:extLst>
          </p:cNvPr>
          <p:cNvSpPr/>
          <p:nvPr/>
        </p:nvSpPr>
        <p:spPr>
          <a:xfrm>
            <a:off x="7380312" y="4046343"/>
            <a:ext cx="576064" cy="246753"/>
          </a:xfrm>
          <a:prstGeom prst="roundRect">
            <a:avLst/>
          </a:prstGeom>
          <a:ln>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B6E4CE58-9935-AD4C-B84D-CF08C365A25A}"/>
              </a:ext>
            </a:extLst>
          </p:cNvPr>
          <p:cNvPicPr>
            <a:picLocks noChangeAspect="1"/>
          </p:cNvPicPr>
          <p:nvPr/>
        </p:nvPicPr>
        <p:blipFill rotWithShape="1">
          <a:blip r:embed="rId6"/>
          <a:srcRect b="10747"/>
          <a:stretch/>
        </p:blipFill>
        <p:spPr>
          <a:xfrm>
            <a:off x="5281566" y="4648612"/>
            <a:ext cx="3898946" cy="1707738"/>
          </a:xfrm>
          <a:prstGeom prst="rect">
            <a:avLst/>
          </a:prstGeom>
        </p:spPr>
      </p:pic>
    </p:spTree>
    <p:extLst>
      <p:ext uri="{BB962C8B-B14F-4D97-AF65-F5344CB8AC3E}">
        <p14:creationId xmlns:p14="http://schemas.microsoft.com/office/powerpoint/2010/main" val="169060590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95ABAA-73E9-894D-B414-54FC8F8A16DE}"/>
              </a:ext>
            </a:extLst>
          </p:cNvPr>
          <p:cNvPicPr>
            <a:picLocks noChangeAspect="1"/>
          </p:cNvPicPr>
          <p:nvPr/>
        </p:nvPicPr>
        <p:blipFill>
          <a:blip r:embed="rId3"/>
          <a:stretch>
            <a:fillRect/>
          </a:stretch>
        </p:blipFill>
        <p:spPr>
          <a:xfrm flipH="1">
            <a:off x="2483768" y="303611"/>
            <a:ext cx="4896544" cy="1731888"/>
          </a:xfrm>
          <a:prstGeom prst="rect">
            <a:avLst/>
          </a:prstGeom>
        </p:spPr>
      </p:pic>
      <p:sp>
        <p:nvSpPr>
          <p:cNvPr id="2" name="Title 1"/>
          <p:cNvSpPr>
            <a:spLocks noGrp="1"/>
          </p:cNvSpPr>
          <p:nvPr>
            <p:ph type="title"/>
          </p:nvPr>
        </p:nvSpPr>
        <p:spPr/>
        <p:txBody>
          <a:bodyPr/>
          <a:lstStyle/>
          <a:p>
            <a:r>
              <a:rPr lang="en-US" altLang="zh-CN" dirty="0"/>
              <a:t>Our</a:t>
            </a:r>
            <a:r>
              <a:rPr lang="zh-CN" altLang="en-US" dirty="0"/>
              <a:t> </a:t>
            </a:r>
            <a:r>
              <a:rPr lang="en-US" altLang="zh-CN" dirty="0"/>
              <a:t>Works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43</a:t>
            </a:fld>
            <a:endParaRPr lang="en-US" sz="2000" dirty="0">
              <a:solidFill>
                <a:schemeClr val="tx1"/>
              </a:solidFill>
              <a:latin typeface="Arial" pitchFamily="34" charset="0"/>
              <a:cs typeface="Arial" pitchFamily="34" charset="0"/>
            </a:endParaRPr>
          </a:p>
        </p:txBody>
      </p:sp>
      <p:sp>
        <p:nvSpPr>
          <p:cNvPr id="8" name="Content Placeholder 2">
            <a:extLst>
              <a:ext uri="{FF2B5EF4-FFF2-40B4-BE49-F238E27FC236}">
                <a16:creationId xmlns:a16="http://schemas.microsoft.com/office/drawing/2014/main" id="{F9291BA6-3DE2-6B4F-9E2A-937E60A760B4}"/>
              </a:ext>
            </a:extLst>
          </p:cNvPr>
          <p:cNvSpPr>
            <a:spLocks noGrp="1"/>
          </p:cNvSpPr>
          <p:nvPr>
            <p:ph idx="1"/>
          </p:nvPr>
        </p:nvSpPr>
        <p:spPr>
          <a:xfrm>
            <a:off x="611560" y="1844824"/>
            <a:ext cx="8532440" cy="4615295"/>
          </a:xfrm>
        </p:spPr>
        <p:txBody>
          <a:bodyPr/>
          <a:lstStyle/>
          <a:p>
            <a:r>
              <a:rPr lang="en-US" altLang="zh-CN" sz="2800" b="1" dirty="0"/>
              <a:t>Pregel+: </a:t>
            </a:r>
            <a:r>
              <a:rPr lang="en-US" altLang="zh-CN" sz="2800" dirty="0"/>
              <a:t>techniques to </a:t>
            </a:r>
            <a:r>
              <a:rPr lang="en-US" altLang="zh-CN" sz="2800" dirty="0">
                <a:solidFill>
                  <a:srgbClr val="C00000"/>
                </a:solidFill>
              </a:rPr>
              <a:t>reduce message numbers </a:t>
            </a:r>
            <a:r>
              <a:rPr lang="en-US" altLang="zh-CN" sz="2800" dirty="0"/>
              <a:t>(PVLDB’14, WWW’15, ICDE’18, TCBB’19)</a:t>
            </a:r>
          </a:p>
          <a:p>
            <a:r>
              <a:rPr lang="en-US" altLang="zh-CN" sz="2800" b="1" dirty="0" err="1"/>
              <a:t>Blogel</a:t>
            </a:r>
            <a:r>
              <a:rPr lang="en-US" altLang="zh-CN" sz="2800" b="1" dirty="0"/>
              <a:t>: </a:t>
            </a:r>
            <a:r>
              <a:rPr lang="en-US" altLang="zh-CN" sz="2800" dirty="0">
                <a:solidFill>
                  <a:srgbClr val="C00000"/>
                </a:solidFill>
              </a:rPr>
              <a:t>graph partitioning </a:t>
            </a:r>
            <a:r>
              <a:rPr lang="en-US" altLang="zh-CN" sz="2800" dirty="0"/>
              <a:t>+ think like a partition (PVLDB’14)</a:t>
            </a:r>
          </a:p>
          <a:p>
            <a:r>
              <a:rPr lang="en-US" altLang="zh-CN" sz="2800" b="1" dirty="0" err="1"/>
              <a:t>Quegel</a:t>
            </a:r>
            <a:r>
              <a:rPr lang="en-US" altLang="zh-CN" sz="2800" b="1" dirty="0"/>
              <a:t>: </a:t>
            </a:r>
            <a:r>
              <a:rPr lang="en-US" altLang="zh-CN" sz="2800" dirty="0">
                <a:solidFill>
                  <a:srgbClr val="C00000"/>
                </a:solidFill>
              </a:rPr>
              <a:t>online query</a:t>
            </a:r>
            <a:r>
              <a:rPr lang="en-US" altLang="zh-CN" sz="2800" dirty="0"/>
              <a:t> processing with</a:t>
            </a:r>
            <a:r>
              <a:rPr lang="zh-CN" altLang="en-US" sz="2800" dirty="0"/>
              <a:t> </a:t>
            </a:r>
            <a:r>
              <a:rPr lang="en-US" altLang="zh-CN" sz="2800" dirty="0"/>
              <a:t>interactive speed (PVLDB’16)</a:t>
            </a:r>
          </a:p>
          <a:p>
            <a:r>
              <a:rPr lang="en-US" altLang="zh-CN" sz="2800" b="1" dirty="0" err="1"/>
              <a:t>GraphD</a:t>
            </a:r>
            <a:r>
              <a:rPr lang="en-US" altLang="zh-CN" sz="2800" b="1" dirty="0"/>
              <a:t>: </a:t>
            </a:r>
            <a:r>
              <a:rPr lang="en-US" altLang="zh-CN" sz="2800" dirty="0"/>
              <a:t>distributed </a:t>
            </a:r>
            <a:r>
              <a:rPr lang="en-US" altLang="zh-CN" sz="2800" dirty="0">
                <a:solidFill>
                  <a:srgbClr val="C00000"/>
                </a:solidFill>
              </a:rPr>
              <a:t>out-of-core</a:t>
            </a:r>
            <a:r>
              <a:rPr lang="en-US" altLang="zh-CN" sz="2800" dirty="0"/>
              <a:t> execution</a:t>
            </a:r>
            <a:r>
              <a:rPr lang="zh-CN" altLang="en-US" sz="2800" dirty="0"/>
              <a:t> </a:t>
            </a:r>
            <a:r>
              <a:rPr lang="en-US" altLang="zh-CN" sz="2800" dirty="0"/>
              <a:t>(TPDS’18)</a:t>
            </a:r>
          </a:p>
          <a:p>
            <a:r>
              <a:rPr lang="en-US" altLang="zh-CN" sz="2800" b="1" dirty="0"/>
              <a:t>LWFT: </a:t>
            </a:r>
            <a:r>
              <a:rPr lang="en-US" altLang="zh-CN" sz="2800" dirty="0"/>
              <a:t>faster </a:t>
            </a:r>
            <a:r>
              <a:rPr lang="en-US" altLang="zh-CN" sz="2800" dirty="0">
                <a:solidFill>
                  <a:srgbClr val="C00000"/>
                </a:solidFill>
              </a:rPr>
              <a:t>checkpointing</a:t>
            </a:r>
            <a:r>
              <a:rPr lang="en-US" altLang="zh-CN" sz="2800" dirty="0"/>
              <a:t> and </a:t>
            </a:r>
            <a:r>
              <a:rPr lang="en-US" altLang="zh-CN" sz="2800" dirty="0">
                <a:solidFill>
                  <a:srgbClr val="C00000"/>
                </a:solidFill>
              </a:rPr>
              <a:t>recovery</a:t>
            </a:r>
            <a:r>
              <a:rPr lang="en-US" altLang="zh-CN" sz="2800" dirty="0"/>
              <a:t> (ICPP’19)	</a:t>
            </a:r>
          </a:p>
        </p:txBody>
      </p:sp>
    </p:spTree>
    <p:extLst>
      <p:ext uri="{BB962C8B-B14F-4D97-AF65-F5344CB8AC3E}">
        <p14:creationId xmlns:p14="http://schemas.microsoft.com/office/powerpoint/2010/main" val="24430733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95ABAA-73E9-894D-B414-54FC8F8A16DE}"/>
              </a:ext>
            </a:extLst>
          </p:cNvPr>
          <p:cNvPicPr>
            <a:picLocks noChangeAspect="1"/>
          </p:cNvPicPr>
          <p:nvPr/>
        </p:nvPicPr>
        <p:blipFill>
          <a:blip r:embed="rId3"/>
          <a:stretch>
            <a:fillRect/>
          </a:stretch>
        </p:blipFill>
        <p:spPr>
          <a:xfrm flipH="1">
            <a:off x="2483768" y="303611"/>
            <a:ext cx="4896544" cy="1731888"/>
          </a:xfrm>
          <a:prstGeom prst="rect">
            <a:avLst/>
          </a:prstGeom>
        </p:spPr>
      </p:pic>
      <p:sp>
        <p:nvSpPr>
          <p:cNvPr id="2" name="Title 1"/>
          <p:cNvSpPr>
            <a:spLocks noGrp="1"/>
          </p:cNvSpPr>
          <p:nvPr>
            <p:ph type="title"/>
          </p:nvPr>
        </p:nvSpPr>
        <p:spPr/>
        <p:txBody>
          <a:bodyPr/>
          <a:lstStyle/>
          <a:p>
            <a:r>
              <a:rPr lang="en-US" altLang="zh-CN" dirty="0"/>
              <a:t>Our</a:t>
            </a:r>
            <a:r>
              <a:rPr lang="zh-CN" altLang="en-US" dirty="0"/>
              <a:t> </a:t>
            </a:r>
            <a:r>
              <a:rPr lang="en-US" altLang="zh-CN" dirty="0"/>
              <a:t>Works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44</a:t>
            </a:fld>
            <a:endParaRPr lang="en-US" sz="2000" dirty="0">
              <a:solidFill>
                <a:schemeClr val="tx1"/>
              </a:solidFill>
              <a:latin typeface="Arial" pitchFamily="34" charset="0"/>
              <a:cs typeface="Arial" pitchFamily="34" charset="0"/>
            </a:endParaRPr>
          </a:p>
        </p:txBody>
      </p:sp>
      <p:sp>
        <p:nvSpPr>
          <p:cNvPr id="5" name="Rectangle 4">
            <a:extLst>
              <a:ext uri="{FF2B5EF4-FFF2-40B4-BE49-F238E27FC236}">
                <a16:creationId xmlns:a16="http://schemas.microsoft.com/office/drawing/2014/main" id="{8EF5EA83-FA4F-014B-9BB5-29808C01A750}"/>
              </a:ext>
            </a:extLst>
          </p:cNvPr>
          <p:cNvSpPr/>
          <p:nvPr/>
        </p:nvSpPr>
        <p:spPr>
          <a:xfrm>
            <a:off x="1547664" y="6248020"/>
            <a:ext cx="6246440" cy="400110"/>
          </a:xfrm>
          <a:prstGeom prst="rect">
            <a:avLst/>
          </a:prstGeom>
        </p:spPr>
        <p:txBody>
          <a:bodyPr wrap="square">
            <a:spAutoFit/>
          </a:bodyPr>
          <a:lstStyle/>
          <a:p>
            <a:pPr algn="ctr"/>
            <a:r>
              <a:rPr lang="en-US" sz="2000" dirty="0">
                <a:hlinkClick r:id="rId4"/>
              </a:rPr>
              <a:t>http://www.cse.cuhk.edu.hk/systems/graph/</a:t>
            </a:r>
            <a:endParaRPr lang="en-US" sz="2000" dirty="0"/>
          </a:p>
        </p:txBody>
      </p:sp>
      <p:pic>
        <p:nvPicPr>
          <p:cNvPr id="10" name="Picture 9">
            <a:extLst>
              <a:ext uri="{FF2B5EF4-FFF2-40B4-BE49-F238E27FC236}">
                <a16:creationId xmlns:a16="http://schemas.microsoft.com/office/drawing/2014/main" id="{1278B459-FAFA-9C46-B01D-0C269A282264}"/>
              </a:ext>
            </a:extLst>
          </p:cNvPr>
          <p:cNvPicPr>
            <a:picLocks noChangeAspect="1"/>
          </p:cNvPicPr>
          <p:nvPr/>
        </p:nvPicPr>
        <p:blipFill>
          <a:blip r:embed="rId5"/>
          <a:stretch>
            <a:fillRect/>
          </a:stretch>
        </p:blipFill>
        <p:spPr>
          <a:xfrm>
            <a:off x="899592" y="2143829"/>
            <a:ext cx="7178154" cy="2177642"/>
          </a:xfrm>
          <a:prstGeom prst="rect">
            <a:avLst/>
          </a:prstGeom>
        </p:spPr>
      </p:pic>
      <p:pic>
        <p:nvPicPr>
          <p:cNvPr id="11" name="Picture 10">
            <a:extLst>
              <a:ext uri="{FF2B5EF4-FFF2-40B4-BE49-F238E27FC236}">
                <a16:creationId xmlns:a16="http://schemas.microsoft.com/office/drawing/2014/main" id="{FDD356C1-634B-CA4D-B284-5D982C396C74}"/>
              </a:ext>
            </a:extLst>
          </p:cNvPr>
          <p:cNvPicPr>
            <a:picLocks noChangeAspect="1"/>
          </p:cNvPicPr>
          <p:nvPr/>
        </p:nvPicPr>
        <p:blipFill>
          <a:blip r:embed="rId6"/>
          <a:stretch>
            <a:fillRect/>
          </a:stretch>
        </p:blipFill>
        <p:spPr>
          <a:xfrm>
            <a:off x="3977066" y="4905550"/>
            <a:ext cx="1387636" cy="1387636"/>
          </a:xfrm>
          <a:prstGeom prst="rect">
            <a:avLst/>
          </a:prstGeom>
        </p:spPr>
      </p:pic>
      <p:sp>
        <p:nvSpPr>
          <p:cNvPr id="3" name="Rectangle 2">
            <a:extLst>
              <a:ext uri="{FF2B5EF4-FFF2-40B4-BE49-F238E27FC236}">
                <a16:creationId xmlns:a16="http://schemas.microsoft.com/office/drawing/2014/main" id="{A0C2D24F-207E-984B-BD40-8BA35AB83688}"/>
              </a:ext>
            </a:extLst>
          </p:cNvPr>
          <p:cNvSpPr/>
          <p:nvPr/>
        </p:nvSpPr>
        <p:spPr>
          <a:xfrm>
            <a:off x="3282523" y="4430921"/>
            <a:ext cx="2776722" cy="461665"/>
          </a:xfrm>
          <a:prstGeom prst="rect">
            <a:avLst/>
          </a:prstGeom>
        </p:spPr>
        <p:txBody>
          <a:bodyPr wrap="none">
            <a:spAutoFit/>
          </a:bodyPr>
          <a:lstStyle/>
          <a:p>
            <a:r>
              <a:rPr lang="en-US" altLang="zh-CN" b="1" dirty="0" err="1">
                <a:solidFill>
                  <a:srgbClr val="3366FF"/>
                </a:solidFill>
                <a:ea typeface="Corbel" charset="0"/>
                <a:cs typeface="Corbel" charset="0"/>
              </a:rPr>
              <a:t>BigGraph@CUHK</a:t>
            </a:r>
            <a:endParaRPr lang="en-US" dirty="0"/>
          </a:p>
        </p:txBody>
      </p:sp>
    </p:spTree>
    <p:extLst>
      <p:ext uri="{BB962C8B-B14F-4D97-AF65-F5344CB8AC3E}">
        <p14:creationId xmlns:p14="http://schemas.microsoft.com/office/powerpoint/2010/main" val="335219361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95ABAA-73E9-894D-B414-54FC8F8A16DE}"/>
              </a:ext>
            </a:extLst>
          </p:cNvPr>
          <p:cNvPicPr>
            <a:picLocks noChangeAspect="1"/>
          </p:cNvPicPr>
          <p:nvPr/>
        </p:nvPicPr>
        <p:blipFill>
          <a:blip r:embed="rId3"/>
          <a:stretch>
            <a:fillRect/>
          </a:stretch>
        </p:blipFill>
        <p:spPr>
          <a:xfrm flipH="1">
            <a:off x="2483768" y="303611"/>
            <a:ext cx="4896544" cy="1731888"/>
          </a:xfrm>
          <a:prstGeom prst="rect">
            <a:avLst/>
          </a:prstGeom>
        </p:spPr>
      </p:pic>
      <p:sp>
        <p:nvSpPr>
          <p:cNvPr id="2" name="Title 1"/>
          <p:cNvSpPr>
            <a:spLocks noGrp="1"/>
          </p:cNvSpPr>
          <p:nvPr>
            <p:ph type="title"/>
          </p:nvPr>
        </p:nvSpPr>
        <p:spPr/>
        <p:txBody>
          <a:bodyPr/>
          <a:lstStyle/>
          <a:p>
            <a:r>
              <a:rPr lang="en-US" altLang="zh-CN" dirty="0"/>
              <a:t>Our</a:t>
            </a:r>
            <a:r>
              <a:rPr lang="zh-CN" altLang="en-US" dirty="0"/>
              <a:t> </a:t>
            </a:r>
            <a:r>
              <a:rPr lang="en-US" altLang="zh-CN" dirty="0"/>
              <a:t>Works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45</a:t>
            </a:fld>
            <a:endParaRPr lang="en-US" sz="2000" dirty="0">
              <a:solidFill>
                <a:schemeClr val="tx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316A25B8-48A8-4A48-B327-0745D7FD961D}"/>
              </a:ext>
            </a:extLst>
          </p:cNvPr>
          <p:cNvPicPr>
            <a:picLocks noChangeAspect="1"/>
          </p:cNvPicPr>
          <p:nvPr/>
        </p:nvPicPr>
        <p:blipFill>
          <a:blip r:embed="rId4"/>
          <a:stretch>
            <a:fillRect/>
          </a:stretch>
        </p:blipFill>
        <p:spPr>
          <a:xfrm>
            <a:off x="0" y="2028809"/>
            <a:ext cx="9144000" cy="3810000"/>
          </a:xfrm>
          <a:prstGeom prst="rect">
            <a:avLst/>
          </a:prstGeom>
        </p:spPr>
      </p:pic>
    </p:spTree>
    <p:extLst>
      <p:ext uri="{BB962C8B-B14F-4D97-AF65-F5344CB8AC3E}">
        <p14:creationId xmlns:p14="http://schemas.microsoft.com/office/powerpoint/2010/main" val="9674928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Books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46</a:t>
            </a:fld>
            <a:endParaRPr lang="en-US" sz="2000" dirty="0">
              <a:solidFill>
                <a:schemeClr val="tx1"/>
              </a:solidFill>
              <a:latin typeface="Arial" pitchFamily="34" charset="0"/>
              <a:cs typeface="Arial"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707519"/>
            <a:ext cx="3307692" cy="501395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82" y="1703575"/>
            <a:ext cx="3226054" cy="5017900"/>
          </a:xfrm>
          <a:prstGeom prst="rect">
            <a:avLst/>
          </a:prstGeom>
        </p:spPr>
      </p:pic>
    </p:spTree>
    <p:extLst>
      <p:ext uri="{BB962C8B-B14F-4D97-AF65-F5344CB8AC3E}">
        <p14:creationId xmlns:p14="http://schemas.microsoft.com/office/powerpoint/2010/main" val="390769664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Practical </a:t>
            </a:r>
            <a:r>
              <a:rPr lang="en-US" sz="4800" dirty="0" err="1"/>
              <a:t>Pregel</a:t>
            </a:r>
            <a:r>
              <a:rPr lang="en-US" sz="4800" dirty="0"/>
              <a:t> </a:t>
            </a:r>
            <a:r>
              <a:rPr lang="en-US" sz="4800" dirty="0" err="1"/>
              <a:t>Alogorithms</a:t>
            </a:r>
            <a:endParaRPr lang="en-US" sz="4800" dirty="0"/>
          </a:p>
        </p:txBody>
      </p:sp>
      <p:sp>
        <p:nvSpPr>
          <p:cNvPr id="3" name="Content Placeholder 2"/>
          <p:cNvSpPr>
            <a:spLocks noGrp="1"/>
          </p:cNvSpPr>
          <p:nvPr>
            <p:ph idx="1"/>
          </p:nvPr>
        </p:nvSpPr>
        <p:spPr>
          <a:xfrm>
            <a:off x="457200" y="1951038"/>
            <a:ext cx="8515350" cy="4221162"/>
          </a:xfrm>
        </p:spPr>
        <p:txBody>
          <a:bodyPr/>
          <a:lstStyle/>
          <a:p>
            <a:r>
              <a:rPr lang="en-US" b="1" dirty="0"/>
              <a:t>Practical Pregel Algorithms (PPAs) [PVLDB’14]</a:t>
            </a:r>
          </a:p>
          <a:p>
            <a:pPr lvl="1"/>
            <a:r>
              <a:rPr lang="en-US" altLang="zh-CN" b="1" dirty="0"/>
              <a:t>The first cost model </a:t>
            </a:r>
            <a:r>
              <a:rPr lang="en-US" altLang="zh-CN" dirty="0"/>
              <a:t>for </a:t>
            </a:r>
            <a:r>
              <a:rPr lang="en-US" altLang="zh-CN" dirty="0" err="1"/>
              <a:t>Pregel</a:t>
            </a:r>
            <a:r>
              <a:rPr lang="en-US" altLang="zh-CN" dirty="0"/>
              <a:t> algorithm design</a:t>
            </a:r>
          </a:p>
          <a:p>
            <a:pPr lvl="1"/>
            <a:r>
              <a:rPr lang="en-US" altLang="zh-CN" b="1" dirty="0"/>
              <a:t>PPAs</a:t>
            </a:r>
            <a:r>
              <a:rPr lang="en-US" altLang="zh-CN" dirty="0"/>
              <a:t> for fundamental graph problems</a:t>
            </a:r>
          </a:p>
          <a:p>
            <a:pPr lvl="2"/>
            <a:r>
              <a:rPr lang="en-US" altLang="zh-CN" dirty="0"/>
              <a:t> Breadth-first search, list ranking, spanning tree, Euler tour, pre/post-order traversal, connected components, bi-connected components, strongly connected components, etc.</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47</a:t>
            </a:fld>
            <a:endParaRPr lang="en-US" sz="2000" dirty="0">
              <a:solidFill>
                <a:schemeClr val="tx1"/>
              </a:solidFill>
              <a:latin typeface="Arial" pitchFamily="34" charset="0"/>
              <a:cs typeface="Arial" pitchFamily="34"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40768"/>
            <a:ext cx="7018398" cy="525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331640" y="1516260"/>
            <a:ext cx="4392488" cy="469489"/>
          </a:xfrm>
          <a:prstGeom prst="rect">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91975F4D-2101-2143-8946-D69E5C2E403C}"/>
              </a:ext>
            </a:extLst>
          </p:cNvPr>
          <p:cNvPicPr>
            <a:picLocks noChangeAspect="1"/>
          </p:cNvPicPr>
          <p:nvPr/>
        </p:nvPicPr>
        <p:blipFill>
          <a:blip r:embed="rId4"/>
          <a:stretch>
            <a:fillRect/>
          </a:stretch>
        </p:blipFill>
        <p:spPr>
          <a:xfrm>
            <a:off x="277688" y="116632"/>
            <a:ext cx="8686800" cy="537526"/>
          </a:xfrm>
          <a:prstGeom prst="rect">
            <a:avLst/>
          </a:prstGeom>
        </p:spPr>
      </p:pic>
    </p:spTree>
    <p:extLst>
      <p:ext uri="{BB962C8B-B14F-4D97-AF65-F5344CB8AC3E}">
        <p14:creationId xmlns:p14="http://schemas.microsoft.com/office/powerpoint/2010/main" val="360847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Practical </a:t>
            </a:r>
            <a:r>
              <a:rPr lang="en-US" sz="4800" dirty="0" err="1"/>
              <a:t>Pregel</a:t>
            </a:r>
            <a:r>
              <a:rPr lang="en-US" sz="4800" dirty="0"/>
              <a:t> </a:t>
            </a:r>
            <a:r>
              <a:rPr lang="en-US" sz="4800" dirty="0" err="1"/>
              <a:t>Alogorithms</a:t>
            </a:r>
            <a:endParaRPr lang="en-US" sz="4800" dirty="0"/>
          </a:p>
        </p:txBody>
      </p:sp>
      <p:sp>
        <p:nvSpPr>
          <p:cNvPr id="3" name="Content Placeholder 2"/>
          <p:cNvSpPr>
            <a:spLocks noGrp="1"/>
          </p:cNvSpPr>
          <p:nvPr>
            <p:ph idx="1"/>
          </p:nvPr>
        </p:nvSpPr>
        <p:spPr>
          <a:xfrm>
            <a:off x="457200" y="1951038"/>
            <a:ext cx="8515350" cy="4221162"/>
          </a:xfrm>
        </p:spPr>
        <p:txBody>
          <a:bodyPr/>
          <a:lstStyle/>
          <a:p>
            <a:r>
              <a:rPr lang="en-US" b="1" dirty="0"/>
              <a:t>Application: Genome Assembly [ICDE’18]</a:t>
            </a:r>
            <a:endParaRPr lang="en-US" altLang="zh-CN"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48</a:t>
            </a:fld>
            <a:endParaRPr lang="en-US" sz="2000" dirty="0">
              <a:solidFill>
                <a:schemeClr val="tx1"/>
              </a:solidFill>
              <a:latin typeface="Arial" pitchFamily="34" charset="0"/>
              <a:cs typeface="Arial" pitchFamily="34" charset="0"/>
            </a:endParaRPr>
          </a:p>
        </p:txBody>
      </p:sp>
      <p:pic>
        <p:nvPicPr>
          <p:cNvPr id="205826" name="Picture 2" descr="Realistic Graphs"/>
          <p:cNvPicPr>
            <a:picLocks noChangeAspect="1" noChangeArrowheads="1"/>
          </p:cNvPicPr>
          <p:nvPr/>
        </p:nvPicPr>
        <p:blipFill>
          <a:blip r:embed="rId3"/>
          <a:srcRect/>
          <a:stretch>
            <a:fillRect/>
          </a:stretch>
        </p:blipFill>
        <p:spPr bwMode="auto">
          <a:xfrm>
            <a:off x="1371600" y="2511425"/>
            <a:ext cx="6343650" cy="4210050"/>
          </a:xfrm>
          <a:prstGeom prst="rect">
            <a:avLst/>
          </a:prstGeom>
          <a:noFill/>
        </p:spPr>
      </p:pic>
      <p:sp>
        <p:nvSpPr>
          <p:cNvPr id="7" name="TextBox 6">
            <a:extLst>
              <a:ext uri="{FF2B5EF4-FFF2-40B4-BE49-F238E27FC236}">
                <a16:creationId xmlns:a16="http://schemas.microsoft.com/office/drawing/2014/main" id="{19F47F11-2A27-1642-99AA-769764C437A9}"/>
              </a:ext>
            </a:extLst>
          </p:cNvPr>
          <p:cNvSpPr txBox="1"/>
          <p:nvPr/>
        </p:nvSpPr>
        <p:spPr>
          <a:xfrm>
            <a:off x="1839104" y="1581460"/>
            <a:ext cx="5465792" cy="461665"/>
          </a:xfrm>
          <a:prstGeom prst="rect">
            <a:avLst/>
          </a:prstGeom>
          <a:noFill/>
        </p:spPr>
        <p:txBody>
          <a:bodyPr wrap="none" rtlCol="0">
            <a:spAutoFit/>
          </a:bodyPr>
          <a:lstStyle/>
          <a:p>
            <a:r>
              <a:rPr lang="en-US" altLang="zh-CN" dirty="0">
                <a:solidFill>
                  <a:srgbClr val="0070C0"/>
                </a:solidFill>
              </a:rPr>
              <a:t>ACM/IEEE TCBB journal version also </a:t>
            </a:r>
            <a:endParaRPr lang="en-US" dirty="0">
              <a:solidFill>
                <a:srgbClr val="0070C0"/>
              </a:solidFill>
            </a:endParaRPr>
          </a:p>
        </p:txBody>
      </p:sp>
      <p:pic>
        <p:nvPicPr>
          <p:cNvPr id="5" name="Picture 4">
            <a:extLst>
              <a:ext uri="{FF2B5EF4-FFF2-40B4-BE49-F238E27FC236}">
                <a16:creationId xmlns:a16="http://schemas.microsoft.com/office/drawing/2014/main" id="{472C38D3-7A2B-2A42-B5D8-447244726875}"/>
              </a:ext>
            </a:extLst>
          </p:cNvPr>
          <p:cNvPicPr>
            <a:picLocks noChangeAspect="1"/>
          </p:cNvPicPr>
          <p:nvPr/>
        </p:nvPicPr>
        <p:blipFill>
          <a:blip r:embed="rId4"/>
          <a:stretch>
            <a:fillRect/>
          </a:stretch>
        </p:blipFill>
        <p:spPr>
          <a:xfrm>
            <a:off x="1263650" y="188640"/>
            <a:ext cx="6616700" cy="584200"/>
          </a:xfrm>
          <a:prstGeom prst="rect">
            <a:avLst/>
          </a:prstGeom>
        </p:spPr>
      </p:pic>
      <p:pic>
        <p:nvPicPr>
          <p:cNvPr id="9" name="Picture 8">
            <a:extLst>
              <a:ext uri="{FF2B5EF4-FFF2-40B4-BE49-F238E27FC236}">
                <a16:creationId xmlns:a16="http://schemas.microsoft.com/office/drawing/2014/main" id="{BA9A311E-F8E8-7D4C-8170-E2D42B0A96A8}"/>
              </a:ext>
            </a:extLst>
          </p:cNvPr>
          <p:cNvPicPr>
            <a:picLocks noChangeAspect="1"/>
          </p:cNvPicPr>
          <p:nvPr/>
        </p:nvPicPr>
        <p:blipFill>
          <a:blip r:embed="rId5"/>
          <a:stretch>
            <a:fillRect/>
          </a:stretch>
        </p:blipFill>
        <p:spPr>
          <a:xfrm>
            <a:off x="503908" y="2610261"/>
            <a:ext cx="8079033" cy="2581730"/>
          </a:xfrm>
          <a:prstGeom prst="rect">
            <a:avLst/>
          </a:prstGeom>
        </p:spPr>
      </p:pic>
    </p:spTree>
    <p:extLst>
      <p:ext uri="{BB962C8B-B14F-4D97-AF65-F5344CB8AC3E}">
        <p14:creationId xmlns:p14="http://schemas.microsoft.com/office/powerpoint/2010/main" val="3490798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Block-Centric Computation</a:t>
            </a:r>
          </a:p>
        </p:txBody>
      </p:sp>
      <p:sp>
        <p:nvSpPr>
          <p:cNvPr id="3" name="Content Placeholder 2"/>
          <p:cNvSpPr>
            <a:spLocks noGrp="1"/>
          </p:cNvSpPr>
          <p:nvPr>
            <p:ph idx="1"/>
          </p:nvPr>
        </p:nvSpPr>
        <p:spPr>
          <a:xfrm>
            <a:off x="457200" y="1951038"/>
            <a:ext cx="8515350" cy="4221162"/>
          </a:xfrm>
        </p:spPr>
        <p:txBody>
          <a:bodyPr/>
          <a:lstStyle/>
          <a:p>
            <a:r>
              <a:rPr lang="en-US" b="1" dirty="0" err="1"/>
              <a:t>Blogel</a:t>
            </a:r>
            <a:r>
              <a:rPr lang="en-US" b="1" dirty="0"/>
              <a:t>: Block-Centric Model [PVLDB’14]</a:t>
            </a:r>
          </a:p>
          <a:p>
            <a:pPr lvl="1"/>
            <a:r>
              <a:rPr lang="en-US" altLang="zh-CN" b="1" dirty="0"/>
              <a:t>Orders of magnitude</a:t>
            </a:r>
            <a:r>
              <a:rPr lang="en-US" altLang="zh-CN" dirty="0"/>
              <a:t> performance improvement</a:t>
            </a:r>
          </a:p>
          <a:p>
            <a:pPr lvl="2"/>
            <a:r>
              <a:rPr lang="en-US" altLang="zh-CN" dirty="0"/>
              <a:t>e.g., </a:t>
            </a:r>
            <a:r>
              <a:rPr lang="en-US" altLang="zh-CN" dirty="0">
                <a:solidFill>
                  <a:srgbClr val="0070C0"/>
                </a:solidFill>
              </a:rPr>
              <a:t>one hour </a:t>
            </a:r>
            <a:r>
              <a:rPr lang="en-US" altLang="zh-CN" dirty="0"/>
              <a:t>→ </a:t>
            </a:r>
            <a:r>
              <a:rPr lang="en-US" altLang="zh-CN" dirty="0">
                <a:solidFill>
                  <a:srgbClr val="0070C0"/>
                </a:solidFill>
                <a:latin typeface="Times New Roman" pitchFamily="18" charset="0"/>
                <a:cs typeface="Times New Roman" pitchFamily="18" charset="0"/>
              </a:rPr>
              <a:t>10</a:t>
            </a:r>
            <a:r>
              <a:rPr lang="en-US" altLang="zh-CN" dirty="0">
                <a:solidFill>
                  <a:srgbClr val="0070C0"/>
                </a:solidFill>
              </a:rPr>
              <a:t> seconds</a:t>
            </a:r>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49</a:t>
            </a:fld>
            <a:endParaRPr lang="en-US" sz="2000" dirty="0">
              <a:solidFill>
                <a:schemeClr val="tx1"/>
              </a:solidFill>
              <a:latin typeface="Arial" pitchFamily="34" charset="0"/>
              <a:cs typeface="Arial" pitchFamily="34" charset="0"/>
            </a:endParaRPr>
          </a:p>
        </p:txBody>
      </p:sp>
      <p:sp>
        <p:nvSpPr>
          <p:cNvPr id="145" name="Freeform 28"/>
          <p:cNvSpPr/>
          <p:nvPr/>
        </p:nvSpPr>
        <p:spPr>
          <a:xfrm>
            <a:off x="5283449" y="4125678"/>
            <a:ext cx="984738" cy="1095270"/>
          </a:xfrm>
          <a:custGeom>
            <a:avLst/>
            <a:gdLst>
              <a:gd name="connsiteX0" fmla="*/ 331596 w 984738"/>
              <a:gd name="connsiteY0" fmla="*/ 10048 h 1095270"/>
              <a:gd name="connsiteX1" fmla="*/ 0 w 984738"/>
              <a:gd name="connsiteY1" fmla="*/ 914400 h 1095270"/>
              <a:gd name="connsiteX2" fmla="*/ 221064 w 984738"/>
              <a:gd name="connsiteY2" fmla="*/ 1095270 h 1095270"/>
              <a:gd name="connsiteX3" fmla="*/ 854110 w 984738"/>
              <a:gd name="connsiteY3" fmla="*/ 934496 h 1095270"/>
              <a:gd name="connsiteX4" fmla="*/ 984738 w 984738"/>
              <a:gd name="connsiteY4" fmla="*/ 713433 h 1095270"/>
              <a:gd name="connsiteX5" fmla="*/ 562708 w 984738"/>
              <a:gd name="connsiteY5" fmla="*/ 0 h 1095270"/>
              <a:gd name="connsiteX6" fmla="*/ 331596 w 984738"/>
              <a:gd name="connsiteY6" fmla="*/ 10048 h 10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738" h="1095270">
                <a:moveTo>
                  <a:pt x="331596" y="10048"/>
                </a:moveTo>
                <a:lnTo>
                  <a:pt x="0" y="914400"/>
                </a:lnTo>
                <a:lnTo>
                  <a:pt x="221064" y="1095270"/>
                </a:lnTo>
                <a:lnTo>
                  <a:pt x="854110" y="934496"/>
                </a:lnTo>
                <a:lnTo>
                  <a:pt x="984738" y="713433"/>
                </a:lnTo>
                <a:lnTo>
                  <a:pt x="562708" y="0"/>
                </a:lnTo>
                <a:lnTo>
                  <a:pt x="331596" y="10048"/>
                </a:lnTo>
                <a:close/>
              </a:path>
            </a:pathLst>
          </a:custGeom>
          <a:solidFill>
            <a:schemeClr val="accent5">
              <a:alpha val="30000"/>
            </a:schemeClr>
          </a:solidFill>
          <a:ln>
            <a:headEnd type="none" w="med" len="med"/>
            <a:tailEnd type="none"/>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46" name="Freeform 29"/>
          <p:cNvSpPr/>
          <p:nvPr/>
        </p:nvSpPr>
        <p:spPr>
          <a:xfrm>
            <a:off x="5795915" y="4939594"/>
            <a:ext cx="1396721" cy="864158"/>
          </a:xfrm>
          <a:custGeom>
            <a:avLst/>
            <a:gdLst>
              <a:gd name="connsiteX0" fmla="*/ 472272 w 1396721"/>
              <a:gd name="connsiteY0" fmla="*/ 0 h 864158"/>
              <a:gd name="connsiteX1" fmla="*/ 703384 w 1396721"/>
              <a:gd name="connsiteY1" fmla="*/ 0 h 864158"/>
              <a:gd name="connsiteX2" fmla="*/ 1396721 w 1396721"/>
              <a:gd name="connsiteY2" fmla="*/ 422031 h 864158"/>
              <a:gd name="connsiteX3" fmla="*/ 1266092 w 1396721"/>
              <a:gd name="connsiteY3" fmla="*/ 683288 h 864158"/>
              <a:gd name="connsiteX4" fmla="*/ 170822 w 1396721"/>
              <a:gd name="connsiteY4" fmla="*/ 864158 h 864158"/>
              <a:gd name="connsiteX5" fmla="*/ 0 w 1396721"/>
              <a:gd name="connsiteY5" fmla="*/ 653143 h 864158"/>
              <a:gd name="connsiteX6" fmla="*/ 472272 w 1396721"/>
              <a:gd name="connsiteY6" fmla="*/ 0 h 86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721" h="864158">
                <a:moveTo>
                  <a:pt x="472272" y="0"/>
                </a:moveTo>
                <a:lnTo>
                  <a:pt x="703384" y="0"/>
                </a:lnTo>
                <a:lnTo>
                  <a:pt x="1396721" y="422031"/>
                </a:lnTo>
                <a:lnTo>
                  <a:pt x="1266092" y="683288"/>
                </a:lnTo>
                <a:lnTo>
                  <a:pt x="170822" y="864158"/>
                </a:lnTo>
                <a:lnTo>
                  <a:pt x="0" y="653143"/>
                </a:lnTo>
                <a:lnTo>
                  <a:pt x="472272" y="0"/>
                </a:lnTo>
                <a:close/>
              </a:path>
            </a:pathLst>
          </a:custGeom>
          <a:solidFill>
            <a:schemeClr val="accent2">
              <a:alpha val="30000"/>
            </a:schemeClr>
          </a:solidFill>
          <a:ln>
            <a:headEnd type="none" w="med" len="med"/>
            <a:tailEnd type="none"/>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7" name="Freeform 30"/>
          <p:cNvSpPr/>
          <p:nvPr/>
        </p:nvSpPr>
        <p:spPr>
          <a:xfrm>
            <a:off x="6087317" y="3985001"/>
            <a:ext cx="1004835" cy="1145512"/>
          </a:xfrm>
          <a:custGeom>
            <a:avLst/>
            <a:gdLst>
              <a:gd name="connsiteX0" fmla="*/ 1004835 w 1004835"/>
              <a:gd name="connsiteY0" fmla="*/ 934496 h 1145512"/>
              <a:gd name="connsiteX1" fmla="*/ 753626 w 1004835"/>
              <a:gd name="connsiteY1" fmla="*/ 1145512 h 1145512"/>
              <a:gd name="connsiteX2" fmla="*/ 261257 w 1004835"/>
              <a:gd name="connsiteY2" fmla="*/ 773723 h 1145512"/>
              <a:gd name="connsiteX3" fmla="*/ 0 w 1004835"/>
              <a:gd name="connsiteY3" fmla="*/ 20096 h 1145512"/>
              <a:gd name="connsiteX4" fmla="*/ 422031 w 1004835"/>
              <a:gd name="connsiteY4" fmla="*/ 0 h 1145512"/>
              <a:gd name="connsiteX5" fmla="*/ 1004835 w 1004835"/>
              <a:gd name="connsiteY5" fmla="*/ 934496 h 114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835" h="1145512">
                <a:moveTo>
                  <a:pt x="1004835" y="934496"/>
                </a:moveTo>
                <a:lnTo>
                  <a:pt x="753626" y="1145512"/>
                </a:lnTo>
                <a:lnTo>
                  <a:pt x="261257" y="773723"/>
                </a:lnTo>
                <a:lnTo>
                  <a:pt x="0" y="20096"/>
                </a:lnTo>
                <a:lnTo>
                  <a:pt x="422031" y="0"/>
                </a:lnTo>
                <a:lnTo>
                  <a:pt x="1004835" y="934496"/>
                </a:lnTo>
                <a:close/>
              </a:path>
            </a:pathLst>
          </a:custGeom>
          <a:solidFill>
            <a:schemeClr val="accent6">
              <a:alpha val="30000"/>
            </a:schemeClr>
          </a:solidFill>
          <a:ln>
            <a:headEnd type="none" w="med" len="med"/>
            <a:tailEnd type="none"/>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48" name="Oval 4"/>
          <p:cNvSpPr/>
          <p:nvPr/>
        </p:nvSpPr>
        <p:spPr>
          <a:xfrm>
            <a:off x="5890739" y="4721000"/>
            <a:ext cx="304800" cy="304800"/>
          </a:xfrm>
          <a:prstGeom prst="ellipse">
            <a:avLst/>
          </a:prstGeom>
          <a:solidFill>
            <a:srgbClr val="FFFF0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9" name="Oval 5"/>
          <p:cNvSpPr/>
          <p:nvPr/>
        </p:nvSpPr>
        <p:spPr>
          <a:xfrm>
            <a:off x="5389535" y="4816322"/>
            <a:ext cx="304800" cy="304800"/>
          </a:xfrm>
          <a:prstGeom prst="ellipse">
            <a:avLst/>
          </a:prstGeom>
          <a:solidFill>
            <a:srgbClr val="00B05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0" name="Oval 6"/>
          <p:cNvSpPr/>
          <p:nvPr/>
        </p:nvSpPr>
        <p:spPr>
          <a:xfrm>
            <a:off x="5598379" y="4206722"/>
            <a:ext cx="304800" cy="304800"/>
          </a:xfrm>
          <a:prstGeom prst="ellipse">
            <a:avLst/>
          </a:prstGeom>
          <a:solidFill>
            <a:srgbClr val="FF000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1" name="Oval 7"/>
          <p:cNvSpPr/>
          <p:nvPr/>
        </p:nvSpPr>
        <p:spPr>
          <a:xfrm>
            <a:off x="5903179" y="5425922"/>
            <a:ext cx="304800" cy="304800"/>
          </a:xfrm>
          <a:prstGeom prst="ellipse">
            <a:avLst/>
          </a:prstGeom>
          <a:solidFill>
            <a:srgbClr val="00B0F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2" name="Oval 8"/>
          <p:cNvSpPr/>
          <p:nvPr/>
        </p:nvSpPr>
        <p:spPr>
          <a:xfrm>
            <a:off x="6227735" y="4988996"/>
            <a:ext cx="304800" cy="304800"/>
          </a:xfrm>
          <a:prstGeom prst="ellipse">
            <a:avLst/>
          </a:prstGeom>
          <a:solidFill>
            <a:srgbClr val="FF000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3" name="Oval 9"/>
          <p:cNvSpPr/>
          <p:nvPr/>
        </p:nvSpPr>
        <p:spPr>
          <a:xfrm>
            <a:off x="6227994" y="4085885"/>
            <a:ext cx="304800" cy="304800"/>
          </a:xfrm>
          <a:prstGeom prst="ellipse">
            <a:avLst/>
          </a:prstGeom>
          <a:solidFill>
            <a:srgbClr val="00B0F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4" name="Oval 10"/>
          <p:cNvSpPr/>
          <p:nvPr/>
        </p:nvSpPr>
        <p:spPr>
          <a:xfrm>
            <a:off x="6772942" y="5276344"/>
            <a:ext cx="304800" cy="304800"/>
          </a:xfrm>
          <a:prstGeom prst="ellipse">
            <a:avLst/>
          </a:prstGeom>
          <a:solidFill>
            <a:srgbClr val="FFFF0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5" name="Oval 11"/>
          <p:cNvSpPr/>
          <p:nvPr/>
        </p:nvSpPr>
        <p:spPr>
          <a:xfrm>
            <a:off x="6665179" y="4740122"/>
            <a:ext cx="304800" cy="304800"/>
          </a:xfrm>
          <a:prstGeom prst="ellipse">
            <a:avLst/>
          </a:prstGeom>
          <a:solidFill>
            <a:srgbClr val="00B05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6" name="Straight Connector 12"/>
          <p:cNvCxnSpPr>
            <a:stCxn id="150" idx="3"/>
            <a:endCxn id="149" idx="1"/>
          </p:cNvCxnSpPr>
          <p:nvPr/>
        </p:nvCxnSpPr>
        <p:spPr>
          <a:xfrm flipH="1">
            <a:off x="5434172" y="4466885"/>
            <a:ext cx="208844" cy="394074"/>
          </a:xfrm>
          <a:prstGeom prst="line">
            <a:avLst/>
          </a:prstGeom>
          <a:ln>
            <a:solidFill>
              <a:schemeClr val="tx1"/>
            </a:solidFill>
            <a:prstDash val="sysDash"/>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7" name="Straight Connector 13"/>
          <p:cNvCxnSpPr>
            <a:stCxn id="149" idx="4"/>
            <a:endCxn id="151" idx="2"/>
          </p:cNvCxnSpPr>
          <p:nvPr/>
        </p:nvCxnSpPr>
        <p:spPr>
          <a:xfrm>
            <a:off x="5541935" y="5121122"/>
            <a:ext cx="361244" cy="457200"/>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8" name="Straight Connector 14"/>
          <p:cNvCxnSpPr>
            <a:stCxn id="150" idx="5"/>
            <a:endCxn id="148" idx="1"/>
          </p:cNvCxnSpPr>
          <p:nvPr/>
        </p:nvCxnSpPr>
        <p:spPr>
          <a:xfrm>
            <a:off x="5858542" y="4466885"/>
            <a:ext cx="76834" cy="298752"/>
          </a:xfrm>
          <a:prstGeom prst="line">
            <a:avLst/>
          </a:prstGeom>
          <a:ln>
            <a:solidFill>
              <a:schemeClr val="tx1"/>
            </a:solidFill>
            <a:prstDash val="sysDash"/>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59" name="Straight Connector 15"/>
          <p:cNvCxnSpPr>
            <a:stCxn id="150" idx="6"/>
            <a:endCxn id="155" idx="1"/>
          </p:cNvCxnSpPr>
          <p:nvPr/>
        </p:nvCxnSpPr>
        <p:spPr>
          <a:xfrm>
            <a:off x="5903179" y="4359122"/>
            <a:ext cx="806637" cy="425637"/>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0" name="Straight Connector 16"/>
          <p:cNvCxnSpPr>
            <a:stCxn id="153" idx="6"/>
            <a:endCxn id="155" idx="0"/>
          </p:cNvCxnSpPr>
          <p:nvPr/>
        </p:nvCxnSpPr>
        <p:spPr>
          <a:xfrm>
            <a:off x="6532794" y="4238285"/>
            <a:ext cx="284785" cy="501837"/>
          </a:xfrm>
          <a:prstGeom prst="line">
            <a:avLst/>
          </a:prstGeom>
          <a:ln>
            <a:solidFill>
              <a:schemeClr val="tx1"/>
            </a:solidFill>
            <a:prstDash val="sysDash"/>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1" name="Straight Connector 17"/>
          <p:cNvCxnSpPr>
            <a:stCxn id="155" idx="5"/>
            <a:endCxn id="154" idx="0"/>
          </p:cNvCxnSpPr>
          <p:nvPr/>
        </p:nvCxnSpPr>
        <p:spPr>
          <a:xfrm>
            <a:off x="6925342" y="5000285"/>
            <a:ext cx="0" cy="276059"/>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2" name="Straight Connector 18"/>
          <p:cNvCxnSpPr>
            <a:stCxn id="151" idx="5"/>
            <a:endCxn id="154" idx="3"/>
          </p:cNvCxnSpPr>
          <p:nvPr/>
        </p:nvCxnSpPr>
        <p:spPr>
          <a:xfrm flipV="1">
            <a:off x="6163342" y="5536507"/>
            <a:ext cx="654237" cy="149578"/>
          </a:xfrm>
          <a:prstGeom prst="line">
            <a:avLst/>
          </a:prstGeom>
          <a:ln>
            <a:solidFill>
              <a:schemeClr val="tx1"/>
            </a:solidFill>
            <a:prstDash val="sysDash"/>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3" name="Straight Connector 19"/>
          <p:cNvCxnSpPr>
            <a:stCxn id="149" idx="7"/>
            <a:endCxn id="148" idx="2"/>
          </p:cNvCxnSpPr>
          <p:nvPr/>
        </p:nvCxnSpPr>
        <p:spPr>
          <a:xfrm>
            <a:off x="5649698" y="4860959"/>
            <a:ext cx="241041" cy="12441"/>
          </a:xfrm>
          <a:prstGeom prst="line">
            <a:avLst/>
          </a:prstGeom>
          <a:ln>
            <a:solidFill>
              <a:schemeClr val="tx1"/>
            </a:solidFill>
            <a:prstDash val="sysDash"/>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4" name="Straight Connector 20"/>
          <p:cNvCxnSpPr>
            <a:stCxn id="152" idx="7"/>
            <a:endCxn id="155" idx="2"/>
          </p:cNvCxnSpPr>
          <p:nvPr/>
        </p:nvCxnSpPr>
        <p:spPr>
          <a:xfrm flipV="1">
            <a:off x="6487898" y="4892522"/>
            <a:ext cx="177281" cy="141111"/>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5" name="Straight Connector 21"/>
          <p:cNvCxnSpPr>
            <a:stCxn id="151" idx="0"/>
            <a:endCxn id="148" idx="4"/>
          </p:cNvCxnSpPr>
          <p:nvPr/>
        </p:nvCxnSpPr>
        <p:spPr>
          <a:xfrm flipH="1" flipV="1">
            <a:off x="6043139" y="5025800"/>
            <a:ext cx="12440" cy="400122"/>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6" name="Straight Connector 22"/>
          <p:cNvCxnSpPr>
            <a:stCxn id="151" idx="7"/>
            <a:endCxn id="152" idx="3"/>
          </p:cNvCxnSpPr>
          <p:nvPr/>
        </p:nvCxnSpPr>
        <p:spPr>
          <a:xfrm flipV="1">
            <a:off x="6163342" y="5249159"/>
            <a:ext cx="109030" cy="221400"/>
          </a:xfrm>
          <a:prstGeom prst="line">
            <a:avLst/>
          </a:prstGeom>
          <a:ln>
            <a:solidFill>
              <a:schemeClr val="tx1"/>
            </a:solidFill>
            <a:prstDash val="sysDash"/>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7" name="Straight Connector 23"/>
          <p:cNvCxnSpPr>
            <a:stCxn id="152" idx="1"/>
            <a:endCxn id="148" idx="5"/>
          </p:cNvCxnSpPr>
          <p:nvPr/>
        </p:nvCxnSpPr>
        <p:spPr>
          <a:xfrm flipH="1" flipV="1">
            <a:off x="6150902" y="4981163"/>
            <a:ext cx="121470" cy="52470"/>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68" name="Straight Connector 24"/>
          <p:cNvCxnSpPr>
            <a:stCxn id="148" idx="0"/>
            <a:endCxn id="153" idx="3"/>
          </p:cNvCxnSpPr>
          <p:nvPr/>
        </p:nvCxnSpPr>
        <p:spPr>
          <a:xfrm flipV="1">
            <a:off x="6043139" y="4346048"/>
            <a:ext cx="229492" cy="374952"/>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sp>
        <p:nvSpPr>
          <p:cNvPr id="169" name="Oval 31"/>
          <p:cNvSpPr/>
          <p:nvPr/>
        </p:nvSpPr>
        <p:spPr>
          <a:xfrm>
            <a:off x="2271833" y="4705130"/>
            <a:ext cx="304800" cy="304800"/>
          </a:xfrm>
          <a:prstGeom prst="ellipse">
            <a:avLst/>
          </a:prstGeom>
          <a:solidFill>
            <a:srgbClr val="FFFF0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0" name="Oval 32"/>
          <p:cNvSpPr/>
          <p:nvPr/>
        </p:nvSpPr>
        <p:spPr>
          <a:xfrm>
            <a:off x="1770629" y="4800452"/>
            <a:ext cx="304800" cy="304800"/>
          </a:xfrm>
          <a:prstGeom prst="ellipse">
            <a:avLst/>
          </a:prstGeom>
          <a:solidFill>
            <a:srgbClr val="00B05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1" name="Oval 33"/>
          <p:cNvSpPr/>
          <p:nvPr/>
        </p:nvSpPr>
        <p:spPr>
          <a:xfrm>
            <a:off x="1979473" y="4190852"/>
            <a:ext cx="304800" cy="304800"/>
          </a:xfrm>
          <a:prstGeom prst="ellipse">
            <a:avLst/>
          </a:prstGeom>
          <a:solidFill>
            <a:srgbClr val="FF000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2" name="Oval 34"/>
          <p:cNvSpPr/>
          <p:nvPr/>
        </p:nvSpPr>
        <p:spPr>
          <a:xfrm>
            <a:off x="2284273" y="5410052"/>
            <a:ext cx="304800" cy="304800"/>
          </a:xfrm>
          <a:prstGeom prst="ellipse">
            <a:avLst/>
          </a:prstGeom>
          <a:solidFill>
            <a:srgbClr val="00B0F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3" name="Oval 35"/>
          <p:cNvSpPr/>
          <p:nvPr/>
        </p:nvSpPr>
        <p:spPr>
          <a:xfrm>
            <a:off x="2608829" y="4973126"/>
            <a:ext cx="304800" cy="304800"/>
          </a:xfrm>
          <a:prstGeom prst="ellipse">
            <a:avLst/>
          </a:prstGeom>
          <a:solidFill>
            <a:srgbClr val="FF000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4" name="Oval 36"/>
          <p:cNvSpPr/>
          <p:nvPr/>
        </p:nvSpPr>
        <p:spPr>
          <a:xfrm>
            <a:off x="2609088" y="4070015"/>
            <a:ext cx="304800" cy="304800"/>
          </a:xfrm>
          <a:prstGeom prst="ellipse">
            <a:avLst/>
          </a:prstGeom>
          <a:solidFill>
            <a:srgbClr val="00B0F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5" name="Oval 37"/>
          <p:cNvSpPr/>
          <p:nvPr/>
        </p:nvSpPr>
        <p:spPr>
          <a:xfrm>
            <a:off x="3154036" y="5260474"/>
            <a:ext cx="304800" cy="304800"/>
          </a:xfrm>
          <a:prstGeom prst="ellipse">
            <a:avLst/>
          </a:prstGeom>
          <a:solidFill>
            <a:srgbClr val="FFFF0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6" name="Oval 38"/>
          <p:cNvSpPr/>
          <p:nvPr/>
        </p:nvSpPr>
        <p:spPr>
          <a:xfrm>
            <a:off x="3046273" y="4724252"/>
            <a:ext cx="304800" cy="304800"/>
          </a:xfrm>
          <a:prstGeom prst="ellipse">
            <a:avLst/>
          </a:prstGeom>
          <a:solidFill>
            <a:srgbClr val="00B050"/>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7" name="Straight Connector 39"/>
          <p:cNvCxnSpPr>
            <a:stCxn id="171" idx="3"/>
            <a:endCxn id="170" idx="1"/>
          </p:cNvCxnSpPr>
          <p:nvPr/>
        </p:nvCxnSpPr>
        <p:spPr>
          <a:xfrm flipH="1">
            <a:off x="1815266" y="4451015"/>
            <a:ext cx="208844" cy="394074"/>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8" name="Straight Connector 40"/>
          <p:cNvCxnSpPr>
            <a:stCxn id="170" idx="4"/>
            <a:endCxn id="172" idx="2"/>
          </p:cNvCxnSpPr>
          <p:nvPr/>
        </p:nvCxnSpPr>
        <p:spPr>
          <a:xfrm>
            <a:off x="1923029" y="5105252"/>
            <a:ext cx="361244" cy="457200"/>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79" name="Straight Connector 41"/>
          <p:cNvCxnSpPr>
            <a:stCxn id="171" idx="5"/>
            <a:endCxn id="169" idx="1"/>
          </p:cNvCxnSpPr>
          <p:nvPr/>
        </p:nvCxnSpPr>
        <p:spPr>
          <a:xfrm>
            <a:off x="2239636" y="4451015"/>
            <a:ext cx="76834" cy="298752"/>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0" name="Straight Connector 42"/>
          <p:cNvCxnSpPr>
            <a:stCxn id="171" idx="6"/>
            <a:endCxn id="176" idx="1"/>
          </p:cNvCxnSpPr>
          <p:nvPr/>
        </p:nvCxnSpPr>
        <p:spPr>
          <a:xfrm>
            <a:off x="2284273" y="4343252"/>
            <a:ext cx="806637" cy="425637"/>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1" name="Straight Connector 43"/>
          <p:cNvCxnSpPr>
            <a:stCxn id="174" idx="6"/>
            <a:endCxn id="176" idx="0"/>
          </p:cNvCxnSpPr>
          <p:nvPr/>
        </p:nvCxnSpPr>
        <p:spPr>
          <a:xfrm>
            <a:off x="2913888" y="4222415"/>
            <a:ext cx="284785" cy="501837"/>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2" name="Straight Connector 44"/>
          <p:cNvCxnSpPr>
            <a:stCxn id="176" idx="5"/>
            <a:endCxn id="175" idx="0"/>
          </p:cNvCxnSpPr>
          <p:nvPr/>
        </p:nvCxnSpPr>
        <p:spPr>
          <a:xfrm>
            <a:off x="3306436" y="4984415"/>
            <a:ext cx="0" cy="276059"/>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3" name="Straight Connector 45"/>
          <p:cNvCxnSpPr>
            <a:stCxn id="172" idx="5"/>
            <a:endCxn id="175" idx="3"/>
          </p:cNvCxnSpPr>
          <p:nvPr/>
        </p:nvCxnSpPr>
        <p:spPr>
          <a:xfrm flipV="1">
            <a:off x="2544436" y="5520637"/>
            <a:ext cx="654237" cy="149578"/>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4" name="Straight Connector 46"/>
          <p:cNvCxnSpPr>
            <a:stCxn id="170" idx="7"/>
            <a:endCxn id="169" idx="2"/>
          </p:cNvCxnSpPr>
          <p:nvPr/>
        </p:nvCxnSpPr>
        <p:spPr>
          <a:xfrm>
            <a:off x="2030792" y="4845089"/>
            <a:ext cx="241041" cy="12441"/>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5" name="Straight Connector 47"/>
          <p:cNvCxnSpPr>
            <a:stCxn id="173" idx="7"/>
            <a:endCxn id="176" idx="2"/>
          </p:cNvCxnSpPr>
          <p:nvPr/>
        </p:nvCxnSpPr>
        <p:spPr>
          <a:xfrm flipV="1">
            <a:off x="2868992" y="4876652"/>
            <a:ext cx="177281" cy="141111"/>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6" name="Straight Connector 48"/>
          <p:cNvCxnSpPr>
            <a:stCxn id="172" idx="0"/>
            <a:endCxn id="169" idx="4"/>
          </p:cNvCxnSpPr>
          <p:nvPr/>
        </p:nvCxnSpPr>
        <p:spPr>
          <a:xfrm flipH="1" flipV="1">
            <a:off x="2424233" y="5009930"/>
            <a:ext cx="12440" cy="400122"/>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7" name="Straight Connector 49"/>
          <p:cNvCxnSpPr>
            <a:stCxn id="172" idx="7"/>
            <a:endCxn id="173" idx="3"/>
          </p:cNvCxnSpPr>
          <p:nvPr/>
        </p:nvCxnSpPr>
        <p:spPr>
          <a:xfrm flipV="1">
            <a:off x="2544436" y="5233289"/>
            <a:ext cx="109030" cy="221400"/>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8" name="Straight Connector 50"/>
          <p:cNvCxnSpPr>
            <a:stCxn id="173" idx="1"/>
            <a:endCxn id="169" idx="5"/>
          </p:cNvCxnSpPr>
          <p:nvPr/>
        </p:nvCxnSpPr>
        <p:spPr>
          <a:xfrm flipH="1" flipV="1">
            <a:off x="2531996" y="4965293"/>
            <a:ext cx="121470" cy="52470"/>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cxnSp>
        <p:nvCxnSpPr>
          <p:cNvPr id="189" name="Straight Connector 51"/>
          <p:cNvCxnSpPr>
            <a:stCxn id="169" idx="0"/>
            <a:endCxn id="174" idx="3"/>
          </p:cNvCxnSpPr>
          <p:nvPr/>
        </p:nvCxnSpPr>
        <p:spPr>
          <a:xfrm flipV="1">
            <a:off x="2424233" y="4330178"/>
            <a:ext cx="229492" cy="374952"/>
          </a:xfrm>
          <a:prstGeom prst="line">
            <a:avLst/>
          </a:prstGeom>
          <a:ln>
            <a:solidFill>
              <a:schemeClr val="tx1"/>
            </a:solidFill>
            <a:headEnd type="none" w="med" len="med"/>
            <a:tailEnd type="none" w="sm" len="sm"/>
          </a:ln>
          <a:effectLst/>
        </p:spPr>
        <p:style>
          <a:lnRef idx="2">
            <a:schemeClr val="accent1"/>
          </a:lnRef>
          <a:fillRef idx="0">
            <a:schemeClr val="accent1"/>
          </a:fillRef>
          <a:effectRef idx="1">
            <a:schemeClr val="accent1"/>
          </a:effectRef>
          <a:fontRef idx="minor">
            <a:schemeClr val="tx1"/>
          </a:fontRef>
        </p:style>
      </p:cxnSp>
      <p:sp>
        <p:nvSpPr>
          <p:cNvPr id="190" name="Down Arrow 138"/>
          <p:cNvSpPr/>
          <p:nvPr/>
        </p:nvSpPr>
        <p:spPr>
          <a:xfrm rot="16200000">
            <a:off x="4178392" y="4533809"/>
            <a:ext cx="506386" cy="785969"/>
          </a:xfrm>
          <a:prstGeom prst="downArrow">
            <a:avLst/>
          </a:prstGeom>
          <a:ln>
            <a:headEnd type="none" w="med" len="med"/>
            <a:tailEnd type="none"/>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227B6A-BE73-9943-B695-8906103B5638}"/>
              </a:ext>
            </a:extLst>
          </p:cNvPr>
          <p:cNvPicPr>
            <a:picLocks noChangeAspect="1"/>
          </p:cNvPicPr>
          <p:nvPr/>
        </p:nvPicPr>
        <p:blipFill>
          <a:blip r:embed="rId3"/>
          <a:stretch>
            <a:fillRect/>
          </a:stretch>
        </p:blipFill>
        <p:spPr>
          <a:xfrm>
            <a:off x="149065" y="285167"/>
            <a:ext cx="8823485" cy="407529"/>
          </a:xfrm>
          <a:prstGeom prst="rect">
            <a:avLst/>
          </a:prstGeom>
        </p:spPr>
      </p:pic>
    </p:spTree>
    <p:extLst>
      <p:ext uri="{BB962C8B-B14F-4D97-AF65-F5344CB8AC3E}">
        <p14:creationId xmlns:p14="http://schemas.microsoft.com/office/powerpoint/2010/main" val="42984150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Problem</a:t>
            </a:r>
            <a:r>
              <a:rPr lang="zh-CN" altLang="en-US" sz="4800" dirty="0"/>
              <a:t> </a:t>
            </a:r>
            <a:r>
              <a:rPr lang="en-US" altLang="zh-CN" sz="4800" dirty="0"/>
              <a:t>Categorization</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dirty="0"/>
              <a:t>Unlike</a:t>
            </a:r>
            <a:r>
              <a:rPr lang="zh-CN" altLang="en-US" dirty="0"/>
              <a:t> </a:t>
            </a:r>
            <a:r>
              <a:rPr lang="en-US" altLang="zh-CN" dirty="0"/>
              <a:t>relational</a:t>
            </a:r>
            <a:r>
              <a:rPr lang="zh-CN" altLang="en-US" dirty="0"/>
              <a:t> </a:t>
            </a:r>
            <a:r>
              <a:rPr lang="en-US" altLang="zh-CN" dirty="0"/>
              <a:t>database,</a:t>
            </a:r>
            <a:r>
              <a:rPr lang="zh-CN" altLang="en-US" dirty="0"/>
              <a:t> </a:t>
            </a:r>
            <a:r>
              <a:rPr lang="en-US" altLang="zh-CN" dirty="0"/>
              <a:t>operations</a:t>
            </a:r>
            <a:r>
              <a:rPr lang="zh-CN" altLang="en-US" dirty="0"/>
              <a:t> </a:t>
            </a:r>
            <a:r>
              <a:rPr lang="en-US" altLang="zh-CN" dirty="0"/>
              <a:t>on</a:t>
            </a:r>
            <a:r>
              <a:rPr lang="zh-CN" altLang="en-US" dirty="0"/>
              <a:t> </a:t>
            </a:r>
            <a:r>
              <a:rPr lang="en-US" altLang="zh-CN" dirty="0"/>
              <a:t>graphs</a:t>
            </a:r>
            <a:r>
              <a:rPr lang="zh-CN" altLang="en-US" dirty="0"/>
              <a:t> </a:t>
            </a:r>
            <a:r>
              <a:rPr lang="en-US" altLang="zh-CN" dirty="0"/>
              <a:t>are</a:t>
            </a:r>
            <a:r>
              <a:rPr lang="zh-CN" altLang="en-US" dirty="0"/>
              <a:t> </a:t>
            </a:r>
            <a:r>
              <a:rPr lang="en-US" altLang="zh-CN" dirty="0"/>
              <a:t>highly</a:t>
            </a:r>
            <a:r>
              <a:rPr lang="zh-CN" altLang="en-US" dirty="0"/>
              <a:t> </a:t>
            </a:r>
            <a:r>
              <a:rPr lang="en-US" altLang="zh-CN" dirty="0">
                <a:solidFill>
                  <a:srgbClr val="0070C0"/>
                </a:solidFill>
              </a:rPr>
              <a:t>heterogeneous</a:t>
            </a:r>
          </a:p>
          <a:p>
            <a:r>
              <a:rPr lang="en-US" altLang="zh-CN" b="1" dirty="0">
                <a:solidFill>
                  <a:srgbClr val="C00000"/>
                </a:solidFill>
              </a:rPr>
              <a:t>No</a:t>
            </a:r>
            <a:r>
              <a:rPr lang="zh-CN" altLang="en-US" b="1" dirty="0">
                <a:solidFill>
                  <a:srgbClr val="C00000"/>
                </a:solidFill>
              </a:rPr>
              <a:t> </a:t>
            </a:r>
            <a:r>
              <a:rPr lang="en-US" altLang="zh-CN" b="1" dirty="0">
                <a:solidFill>
                  <a:srgbClr val="C00000"/>
                </a:solidFill>
              </a:rPr>
              <a:t>one-size-fit-all</a:t>
            </a:r>
            <a:r>
              <a:rPr lang="zh-CN" altLang="en-US" b="1" dirty="0">
                <a:solidFill>
                  <a:srgbClr val="C00000"/>
                </a:solidFill>
              </a:rPr>
              <a:t> </a:t>
            </a:r>
            <a:r>
              <a:rPr lang="en-US" altLang="zh-CN" b="1" dirty="0">
                <a:solidFill>
                  <a:srgbClr val="C00000"/>
                </a:solidFill>
              </a:rPr>
              <a:t>solution!</a:t>
            </a:r>
          </a:p>
          <a:p>
            <a:pPr marL="457200" indent="-457200">
              <a:buFont typeface="Arial" panose="020B0604020202020204" pitchFamily="34" charset="0"/>
              <a:buChar char="•"/>
            </a:pPr>
            <a:r>
              <a:rPr lang="en-US" altLang="zh-CN" sz="2800" dirty="0"/>
              <a:t>There</a:t>
            </a:r>
            <a:r>
              <a:rPr lang="zh-CN" altLang="en-US" sz="2800" dirty="0"/>
              <a:t> </a:t>
            </a:r>
            <a:r>
              <a:rPr lang="en-US" altLang="zh-CN" sz="2800" dirty="0"/>
              <a:t>has</a:t>
            </a:r>
            <a:r>
              <a:rPr lang="zh-CN" altLang="en-US" sz="2800" dirty="0"/>
              <a:t> </a:t>
            </a:r>
            <a:r>
              <a:rPr lang="en-US" altLang="zh-CN" sz="2800" dirty="0"/>
              <a:t>been</a:t>
            </a:r>
            <a:r>
              <a:rPr lang="zh-CN" altLang="en-US" sz="2800" dirty="0"/>
              <a:t> </a:t>
            </a:r>
            <a:r>
              <a:rPr lang="en-US" altLang="zh-CN" sz="2800" dirty="0"/>
              <a:t>attempts</a:t>
            </a:r>
            <a:r>
              <a:rPr lang="zh-CN" altLang="en-US" sz="2800" dirty="0"/>
              <a:t> </a:t>
            </a:r>
            <a:r>
              <a:rPr lang="en-US" altLang="zh-CN" sz="2800" dirty="0"/>
              <a:t>to</a:t>
            </a:r>
            <a:r>
              <a:rPr lang="zh-CN" altLang="en-US" sz="2800" dirty="0"/>
              <a:t> </a:t>
            </a:r>
            <a:r>
              <a:rPr lang="en-US" altLang="zh-CN" sz="2800" dirty="0"/>
              <a:t>unify</a:t>
            </a:r>
            <a:r>
              <a:rPr lang="zh-CN" altLang="en-US" sz="2800" dirty="0"/>
              <a:t> </a:t>
            </a:r>
            <a:r>
              <a:rPr lang="en-US" altLang="zh-CN" sz="2800" dirty="0"/>
              <a:t>many</a:t>
            </a:r>
            <a:r>
              <a:rPr lang="zh-CN" altLang="en-US" sz="2800" dirty="0"/>
              <a:t> </a:t>
            </a:r>
            <a:r>
              <a:rPr lang="en-US" altLang="zh-CN" sz="2800" dirty="0"/>
              <a:t>graph</a:t>
            </a:r>
            <a:r>
              <a:rPr lang="zh-CN" altLang="en-US" sz="2800" dirty="0"/>
              <a:t> </a:t>
            </a:r>
            <a:r>
              <a:rPr lang="en-US" altLang="zh-CN" sz="2800" dirty="0">
                <a:solidFill>
                  <a:srgbClr val="0070C0"/>
                </a:solidFill>
              </a:rPr>
              <a:t>heterogeneous</a:t>
            </a:r>
            <a:r>
              <a:rPr lang="en-US" altLang="zh-CN" sz="2800" dirty="0"/>
              <a:t> algorithms</a:t>
            </a:r>
            <a:r>
              <a:rPr lang="zh-CN" altLang="en-US" sz="2800" dirty="0"/>
              <a:t> </a:t>
            </a:r>
            <a:r>
              <a:rPr lang="en-US" altLang="zh-CN" sz="2800" dirty="0"/>
              <a:t>into</a:t>
            </a:r>
            <a:r>
              <a:rPr lang="zh-CN" altLang="en-US" sz="2800" dirty="0"/>
              <a:t> </a:t>
            </a:r>
            <a:r>
              <a:rPr lang="en-US" altLang="zh-CN" sz="2800" dirty="0"/>
              <a:t>one</a:t>
            </a:r>
            <a:r>
              <a:rPr lang="zh-CN" altLang="en-US" sz="2800" dirty="0"/>
              <a:t> </a:t>
            </a:r>
            <a:r>
              <a:rPr lang="en-US" altLang="zh-CN" sz="2800" dirty="0"/>
              <a:t>framework</a:t>
            </a:r>
          </a:p>
          <a:p>
            <a:pPr marL="457200" indent="-457200">
              <a:buFont typeface="Arial" panose="020B0604020202020204" pitchFamily="34" charset="0"/>
              <a:buChar char="•"/>
            </a:pPr>
            <a:r>
              <a:rPr lang="en-US" altLang="zh-CN" sz="2800" dirty="0"/>
              <a:t>Simple</a:t>
            </a:r>
            <a:r>
              <a:rPr lang="zh-CN" altLang="en-US" sz="2800" dirty="0"/>
              <a:t> </a:t>
            </a:r>
            <a:r>
              <a:rPr lang="en-US" altLang="zh-CN" sz="2800" dirty="0"/>
              <a:t>programming,</a:t>
            </a:r>
            <a:r>
              <a:rPr lang="zh-CN" altLang="en-US" sz="2800" dirty="0"/>
              <a:t> </a:t>
            </a:r>
            <a:r>
              <a:rPr lang="en-US" altLang="zh-CN" sz="2800" dirty="0"/>
              <a:t>but</a:t>
            </a:r>
            <a:r>
              <a:rPr lang="zh-CN" altLang="en-US" sz="2800" dirty="0"/>
              <a:t> </a:t>
            </a:r>
            <a:r>
              <a:rPr lang="en-US" altLang="zh-CN" sz="2800" dirty="0"/>
              <a:t>performance</a:t>
            </a:r>
            <a:r>
              <a:rPr lang="zh-CN" altLang="en-US" sz="2800" dirty="0"/>
              <a:t> </a:t>
            </a:r>
            <a:r>
              <a:rPr lang="en-US" altLang="zh-CN" sz="2800" dirty="0"/>
              <a:t>hurts</a:t>
            </a:r>
            <a:r>
              <a:rPr lang="zh-CN" altLang="en-US" sz="2800" dirty="0"/>
              <a:t> </a:t>
            </a:r>
            <a:r>
              <a:rPr lang="en-US" altLang="zh-CN" sz="2800" dirty="0"/>
              <a:t>!</a:t>
            </a:r>
          </a:p>
        </p:txBody>
      </p:sp>
      <p:pic>
        <p:nvPicPr>
          <p:cNvPr id="3" name="Picture 2">
            <a:extLst>
              <a:ext uri="{FF2B5EF4-FFF2-40B4-BE49-F238E27FC236}">
                <a16:creationId xmlns:a16="http://schemas.microsoft.com/office/drawing/2014/main" id="{1E0A6966-D91C-5740-A1C1-256C845F5375}"/>
              </a:ext>
            </a:extLst>
          </p:cNvPr>
          <p:cNvPicPr>
            <a:picLocks noChangeAspect="1"/>
          </p:cNvPicPr>
          <p:nvPr/>
        </p:nvPicPr>
        <p:blipFill>
          <a:blip r:embed="rId3"/>
          <a:stretch>
            <a:fillRect/>
          </a:stretch>
        </p:blipFill>
        <p:spPr>
          <a:xfrm>
            <a:off x="1927932" y="2776067"/>
            <a:ext cx="5288136" cy="2974577"/>
          </a:xfrm>
          <a:prstGeom prst="rect">
            <a:avLst/>
          </a:prstGeom>
        </p:spPr>
      </p:pic>
      <p:pic>
        <p:nvPicPr>
          <p:cNvPr id="10" name="Picture 9">
            <a:extLst>
              <a:ext uri="{FF2B5EF4-FFF2-40B4-BE49-F238E27FC236}">
                <a16:creationId xmlns:a16="http://schemas.microsoft.com/office/drawing/2014/main" id="{AF04E24D-431A-DE40-9142-B1EB1617154D}"/>
              </a:ext>
            </a:extLst>
          </p:cNvPr>
          <p:cNvPicPr>
            <a:picLocks noChangeAspect="1"/>
          </p:cNvPicPr>
          <p:nvPr/>
        </p:nvPicPr>
        <p:blipFill>
          <a:blip r:embed="rId4"/>
          <a:stretch>
            <a:fillRect/>
          </a:stretch>
        </p:blipFill>
        <p:spPr>
          <a:xfrm>
            <a:off x="2123728" y="5750644"/>
            <a:ext cx="4787900" cy="774700"/>
          </a:xfrm>
          <a:prstGeom prst="rect">
            <a:avLst/>
          </a:prstGeom>
        </p:spPr>
      </p:pic>
    </p:spTree>
    <p:extLst>
      <p:ext uri="{BB962C8B-B14F-4D97-AF65-F5344CB8AC3E}">
        <p14:creationId xmlns:p14="http://schemas.microsoft.com/office/powerpoint/2010/main" val="3351267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Block-Centric Computation</a:t>
            </a:r>
          </a:p>
        </p:txBody>
      </p:sp>
      <p:sp>
        <p:nvSpPr>
          <p:cNvPr id="3" name="Content Placeholder 2"/>
          <p:cNvSpPr>
            <a:spLocks noGrp="1"/>
          </p:cNvSpPr>
          <p:nvPr>
            <p:ph idx="1"/>
          </p:nvPr>
        </p:nvSpPr>
        <p:spPr>
          <a:xfrm>
            <a:off x="457200" y="1951038"/>
            <a:ext cx="8515350" cy="4221162"/>
          </a:xfrm>
        </p:spPr>
        <p:txBody>
          <a:bodyPr/>
          <a:lstStyle/>
          <a:p>
            <a:r>
              <a:rPr lang="en-US" b="1" dirty="0" err="1"/>
              <a:t>Blogel</a:t>
            </a:r>
            <a:r>
              <a:rPr lang="en-US" b="1" dirty="0"/>
              <a:t>: Block-Centric Model [PVLDB’14]</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50</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1D44B4C8-0283-3747-B785-F9678F94C0DF}"/>
              </a:ext>
            </a:extLst>
          </p:cNvPr>
          <p:cNvPicPr>
            <a:picLocks noChangeAspect="1"/>
          </p:cNvPicPr>
          <p:nvPr/>
        </p:nvPicPr>
        <p:blipFill>
          <a:blip r:embed="rId3"/>
          <a:stretch>
            <a:fillRect/>
          </a:stretch>
        </p:blipFill>
        <p:spPr>
          <a:xfrm>
            <a:off x="1011510" y="2583567"/>
            <a:ext cx="6924129" cy="1709529"/>
          </a:xfrm>
          <a:prstGeom prst="rect">
            <a:avLst/>
          </a:prstGeom>
        </p:spPr>
      </p:pic>
      <p:pic>
        <p:nvPicPr>
          <p:cNvPr id="8" name="Picture 7">
            <a:extLst>
              <a:ext uri="{FF2B5EF4-FFF2-40B4-BE49-F238E27FC236}">
                <a16:creationId xmlns:a16="http://schemas.microsoft.com/office/drawing/2014/main" id="{E4F7CDAF-0F3E-7A45-9F8D-460DA04D4648}"/>
              </a:ext>
            </a:extLst>
          </p:cNvPr>
          <p:cNvPicPr>
            <a:picLocks noChangeAspect="1"/>
          </p:cNvPicPr>
          <p:nvPr/>
        </p:nvPicPr>
        <p:blipFill>
          <a:blip r:embed="rId4"/>
          <a:stretch>
            <a:fillRect/>
          </a:stretch>
        </p:blipFill>
        <p:spPr>
          <a:xfrm>
            <a:off x="2308225" y="4235538"/>
            <a:ext cx="4330700" cy="2311400"/>
          </a:xfrm>
          <a:prstGeom prst="rect">
            <a:avLst/>
          </a:prstGeom>
        </p:spPr>
      </p:pic>
      <p:pic>
        <p:nvPicPr>
          <p:cNvPr id="7" name="Picture 6">
            <a:extLst>
              <a:ext uri="{FF2B5EF4-FFF2-40B4-BE49-F238E27FC236}">
                <a16:creationId xmlns:a16="http://schemas.microsoft.com/office/drawing/2014/main" id="{AB46812A-DA6A-EB4D-B310-5CFA5644161B}"/>
              </a:ext>
            </a:extLst>
          </p:cNvPr>
          <p:cNvPicPr>
            <a:picLocks noChangeAspect="1"/>
          </p:cNvPicPr>
          <p:nvPr/>
        </p:nvPicPr>
        <p:blipFill>
          <a:blip r:embed="rId5"/>
          <a:stretch>
            <a:fillRect/>
          </a:stretch>
        </p:blipFill>
        <p:spPr>
          <a:xfrm>
            <a:off x="304800" y="260648"/>
            <a:ext cx="8534400" cy="551793"/>
          </a:xfrm>
          <a:prstGeom prst="rect">
            <a:avLst/>
          </a:prstGeom>
        </p:spPr>
      </p:pic>
    </p:spTree>
    <p:extLst>
      <p:ext uri="{BB962C8B-B14F-4D97-AF65-F5344CB8AC3E}">
        <p14:creationId xmlns:p14="http://schemas.microsoft.com/office/powerpoint/2010/main" val="303083551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Message Reduction</a:t>
            </a:r>
          </a:p>
        </p:txBody>
      </p:sp>
      <p:sp>
        <p:nvSpPr>
          <p:cNvPr id="3" name="Content Placeholder 2"/>
          <p:cNvSpPr>
            <a:spLocks noGrp="1"/>
          </p:cNvSpPr>
          <p:nvPr>
            <p:ph idx="1"/>
          </p:nvPr>
        </p:nvSpPr>
        <p:spPr>
          <a:xfrm>
            <a:off x="457200" y="1745470"/>
            <a:ext cx="8515350" cy="4221162"/>
          </a:xfrm>
        </p:spPr>
        <p:txBody>
          <a:bodyPr/>
          <a:lstStyle/>
          <a:p>
            <a:r>
              <a:rPr lang="en-US" b="1" dirty="0"/>
              <a:t>Message Reduction in Pregel+ [WWW’15]</a:t>
            </a:r>
          </a:p>
          <a:p>
            <a:pPr lvl="1"/>
            <a:r>
              <a:rPr lang="en-US" altLang="zh-CN" dirty="0"/>
              <a:t>Two techniques to reduce </a:t>
            </a:r>
            <a:r>
              <a:rPr lang="en-US" altLang="zh-CN" dirty="0">
                <a:solidFill>
                  <a:srgbClr val="0070C0"/>
                </a:solidFill>
              </a:rPr>
              <a:t># of messages</a:t>
            </a:r>
            <a:r>
              <a:rPr lang="en-US" altLang="zh-CN" dirty="0"/>
              <a:t> transmitted</a:t>
            </a:r>
          </a:p>
          <a:p>
            <a:pPr lvl="2"/>
            <a:r>
              <a:rPr lang="en-US" altLang="zh-CN" dirty="0"/>
              <a:t>Vertex Mirroring</a:t>
            </a:r>
          </a:p>
          <a:p>
            <a:pPr lvl="2"/>
            <a:r>
              <a:rPr lang="en-US" altLang="zh-CN" dirty="0"/>
              <a:t>Request-Respond Paradigm</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51</a:t>
            </a:fld>
            <a:endParaRPr lang="en-US" sz="2000" dirty="0">
              <a:solidFill>
                <a:schemeClr val="tx1"/>
              </a:solidFill>
              <a:latin typeface="Arial" pitchFamily="34" charset="0"/>
              <a:cs typeface="Arial" pitchFamily="34" charset="0"/>
            </a:endParaRPr>
          </a:p>
        </p:txBody>
      </p:sp>
      <p:sp>
        <p:nvSpPr>
          <p:cNvPr id="7" name="椭圆 112">
            <a:extLst>
              <a:ext uri="{FF2B5EF4-FFF2-40B4-BE49-F238E27FC236}">
                <a16:creationId xmlns:a16="http://schemas.microsoft.com/office/drawing/2014/main" id="{51CC56FF-296F-D942-B776-A92A8E73AE03}"/>
              </a:ext>
            </a:extLst>
          </p:cNvPr>
          <p:cNvSpPr/>
          <p:nvPr/>
        </p:nvSpPr>
        <p:spPr>
          <a:xfrm>
            <a:off x="2458879" y="3846615"/>
            <a:ext cx="477262" cy="47726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baseline="-25000" dirty="0">
              <a:solidFill>
                <a:schemeClr val="tx1"/>
              </a:solidFill>
              <a:latin typeface="Times New Roman" pitchFamily="18" charset="0"/>
              <a:cs typeface="Times New Roman" pitchFamily="18" charset="0"/>
            </a:endParaRPr>
          </a:p>
        </p:txBody>
      </p:sp>
      <p:sp>
        <p:nvSpPr>
          <p:cNvPr id="8" name="矩形 113">
            <a:extLst>
              <a:ext uri="{FF2B5EF4-FFF2-40B4-BE49-F238E27FC236}">
                <a16:creationId xmlns:a16="http://schemas.microsoft.com/office/drawing/2014/main" id="{9ADE8B59-D780-1641-94E3-50CA2607A7A1}"/>
              </a:ext>
            </a:extLst>
          </p:cNvPr>
          <p:cNvSpPr/>
          <p:nvPr/>
        </p:nvSpPr>
        <p:spPr>
          <a:xfrm>
            <a:off x="2339752" y="3727488"/>
            <a:ext cx="1544160" cy="27884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15">
            <a:extLst>
              <a:ext uri="{FF2B5EF4-FFF2-40B4-BE49-F238E27FC236}">
                <a16:creationId xmlns:a16="http://schemas.microsoft.com/office/drawing/2014/main" id="{A94C03D2-59E3-9A4A-8DB0-31C76E8C8B01}"/>
              </a:ext>
            </a:extLst>
          </p:cNvPr>
          <p:cNvSpPr/>
          <p:nvPr/>
        </p:nvSpPr>
        <p:spPr>
          <a:xfrm>
            <a:off x="2441907" y="3787051"/>
            <a:ext cx="515956"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1</a:t>
            </a:r>
            <a:endParaRPr lang="zh-CN" altLang="en-US" b="1" baseline="-25000" dirty="0">
              <a:latin typeface="Times New Roman" pitchFamily="18" charset="0"/>
              <a:cs typeface="Times New Roman" pitchFamily="18" charset="0"/>
            </a:endParaRPr>
          </a:p>
        </p:txBody>
      </p:sp>
      <p:sp>
        <p:nvSpPr>
          <p:cNvPr id="11" name="椭圆 116">
            <a:extLst>
              <a:ext uri="{FF2B5EF4-FFF2-40B4-BE49-F238E27FC236}">
                <a16:creationId xmlns:a16="http://schemas.microsoft.com/office/drawing/2014/main" id="{2BF727B8-09E3-794C-843D-93338EC169A4}"/>
              </a:ext>
            </a:extLst>
          </p:cNvPr>
          <p:cNvSpPr/>
          <p:nvPr/>
        </p:nvSpPr>
        <p:spPr>
          <a:xfrm>
            <a:off x="2458879" y="5599618"/>
            <a:ext cx="477262" cy="47726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baseline="-25000" dirty="0">
              <a:solidFill>
                <a:schemeClr val="tx1"/>
              </a:solidFill>
              <a:latin typeface="Times New Roman" pitchFamily="18" charset="0"/>
              <a:cs typeface="Times New Roman" pitchFamily="18" charset="0"/>
            </a:endParaRPr>
          </a:p>
        </p:txBody>
      </p:sp>
      <p:sp>
        <p:nvSpPr>
          <p:cNvPr id="12" name="矩形 117">
            <a:extLst>
              <a:ext uri="{FF2B5EF4-FFF2-40B4-BE49-F238E27FC236}">
                <a16:creationId xmlns:a16="http://schemas.microsoft.com/office/drawing/2014/main" id="{0B6FD8D9-E015-C94A-BD4E-13A71ABA1305}"/>
              </a:ext>
            </a:extLst>
          </p:cNvPr>
          <p:cNvSpPr/>
          <p:nvPr/>
        </p:nvSpPr>
        <p:spPr>
          <a:xfrm>
            <a:off x="2441907" y="5540054"/>
            <a:ext cx="515956"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4</a:t>
            </a:r>
            <a:endParaRPr lang="zh-CN" altLang="en-US" b="1" baseline="-250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B0B428EA-A8EE-A144-A6D8-850CFD151200}"/>
              </a:ext>
            </a:extLst>
          </p:cNvPr>
          <p:cNvSpPr txBox="1"/>
          <p:nvPr/>
        </p:nvSpPr>
        <p:spPr>
          <a:xfrm>
            <a:off x="2432344" y="6135708"/>
            <a:ext cx="651734" cy="461644"/>
          </a:xfrm>
          <a:prstGeom prst="rect">
            <a:avLst/>
          </a:prstGeom>
          <a:noFill/>
        </p:spPr>
        <p:txBody>
          <a:bodyPr vert="eaVert" wrap="none" rtlCol="0">
            <a:spAutoFit/>
          </a:bodyPr>
          <a:lstStyle/>
          <a:p>
            <a:r>
              <a:rPr lang="en-US" altLang="zh-CN" sz="2000" dirty="0">
                <a:latin typeface="Times New Roman" pitchFamily="18" charset="0"/>
                <a:cs typeface="Times New Roman" pitchFamily="18" charset="0"/>
              </a:rPr>
              <a:t>…</a:t>
            </a:r>
            <a:endParaRPr lang="zh-CN" altLang="en-US" sz="2000" dirty="0">
              <a:latin typeface="Times New Roman" pitchFamily="18" charset="0"/>
              <a:cs typeface="Times New Roman" pitchFamily="18" charset="0"/>
            </a:endParaRPr>
          </a:p>
        </p:txBody>
      </p:sp>
      <p:sp>
        <p:nvSpPr>
          <p:cNvPr id="14" name="椭圆 119">
            <a:extLst>
              <a:ext uri="{FF2B5EF4-FFF2-40B4-BE49-F238E27FC236}">
                <a16:creationId xmlns:a16="http://schemas.microsoft.com/office/drawing/2014/main" id="{EA6DDF0F-7659-9246-8428-9130D0B66A98}"/>
              </a:ext>
            </a:extLst>
          </p:cNvPr>
          <p:cNvSpPr/>
          <p:nvPr/>
        </p:nvSpPr>
        <p:spPr>
          <a:xfrm>
            <a:off x="2458879" y="4434897"/>
            <a:ext cx="477262" cy="47726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baseline="-25000" dirty="0">
              <a:solidFill>
                <a:schemeClr val="tx1"/>
              </a:solidFill>
              <a:latin typeface="Times New Roman" pitchFamily="18" charset="0"/>
              <a:cs typeface="Times New Roman" pitchFamily="18" charset="0"/>
            </a:endParaRPr>
          </a:p>
        </p:txBody>
      </p:sp>
      <p:sp>
        <p:nvSpPr>
          <p:cNvPr id="15" name="矩形 120">
            <a:extLst>
              <a:ext uri="{FF2B5EF4-FFF2-40B4-BE49-F238E27FC236}">
                <a16:creationId xmlns:a16="http://schemas.microsoft.com/office/drawing/2014/main" id="{66DF5E22-37EB-5344-8AE9-F9A3DAD8E53A}"/>
              </a:ext>
            </a:extLst>
          </p:cNvPr>
          <p:cNvSpPr/>
          <p:nvPr/>
        </p:nvSpPr>
        <p:spPr>
          <a:xfrm>
            <a:off x="2441907" y="4375333"/>
            <a:ext cx="515956"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2</a:t>
            </a:r>
            <a:endParaRPr lang="zh-CN" altLang="en-US" b="1" baseline="-25000" dirty="0">
              <a:latin typeface="Times New Roman" pitchFamily="18" charset="0"/>
              <a:cs typeface="Times New Roman" pitchFamily="18" charset="0"/>
            </a:endParaRPr>
          </a:p>
        </p:txBody>
      </p:sp>
      <p:sp>
        <p:nvSpPr>
          <p:cNvPr id="16" name="椭圆 121">
            <a:extLst>
              <a:ext uri="{FF2B5EF4-FFF2-40B4-BE49-F238E27FC236}">
                <a16:creationId xmlns:a16="http://schemas.microsoft.com/office/drawing/2014/main" id="{47EC77E8-943B-AB49-B790-59ADE904ACC5}"/>
              </a:ext>
            </a:extLst>
          </p:cNvPr>
          <p:cNvSpPr/>
          <p:nvPr/>
        </p:nvSpPr>
        <p:spPr>
          <a:xfrm>
            <a:off x="2458879" y="5023180"/>
            <a:ext cx="477262" cy="47726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baseline="-25000" dirty="0">
              <a:solidFill>
                <a:schemeClr val="tx1"/>
              </a:solidFill>
              <a:latin typeface="Times New Roman" pitchFamily="18" charset="0"/>
              <a:cs typeface="Times New Roman" pitchFamily="18" charset="0"/>
            </a:endParaRPr>
          </a:p>
        </p:txBody>
      </p:sp>
      <p:sp>
        <p:nvSpPr>
          <p:cNvPr id="17" name="矩形 122">
            <a:extLst>
              <a:ext uri="{FF2B5EF4-FFF2-40B4-BE49-F238E27FC236}">
                <a16:creationId xmlns:a16="http://schemas.microsoft.com/office/drawing/2014/main" id="{3DC07F74-E78D-0343-82D8-052BBFA6FF36}"/>
              </a:ext>
            </a:extLst>
          </p:cNvPr>
          <p:cNvSpPr/>
          <p:nvPr/>
        </p:nvSpPr>
        <p:spPr>
          <a:xfrm>
            <a:off x="2441907" y="4963616"/>
            <a:ext cx="515956"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3</a:t>
            </a:r>
            <a:endParaRPr lang="zh-CN" altLang="en-US" b="1" baseline="-25000" dirty="0">
              <a:latin typeface="Times New Roman" pitchFamily="18" charset="0"/>
              <a:cs typeface="Times New Roman" pitchFamily="18" charset="0"/>
            </a:endParaRPr>
          </a:p>
        </p:txBody>
      </p:sp>
      <p:sp>
        <p:nvSpPr>
          <p:cNvPr id="18" name="椭圆 123">
            <a:extLst>
              <a:ext uri="{FF2B5EF4-FFF2-40B4-BE49-F238E27FC236}">
                <a16:creationId xmlns:a16="http://schemas.microsoft.com/office/drawing/2014/main" id="{1BBE3484-8440-BB4C-A69D-7207E3DD2310}"/>
              </a:ext>
            </a:extLst>
          </p:cNvPr>
          <p:cNvSpPr/>
          <p:nvPr/>
        </p:nvSpPr>
        <p:spPr>
          <a:xfrm>
            <a:off x="6232420" y="3846615"/>
            <a:ext cx="477262" cy="47726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baseline="-25000" dirty="0">
              <a:solidFill>
                <a:schemeClr val="tx1"/>
              </a:solidFill>
              <a:latin typeface="Times New Roman" pitchFamily="18" charset="0"/>
              <a:cs typeface="Times New Roman" pitchFamily="18" charset="0"/>
            </a:endParaRPr>
          </a:p>
        </p:txBody>
      </p:sp>
      <p:sp>
        <p:nvSpPr>
          <p:cNvPr id="19" name="矩形 124">
            <a:extLst>
              <a:ext uri="{FF2B5EF4-FFF2-40B4-BE49-F238E27FC236}">
                <a16:creationId xmlns:a16="http://schemas.microsoft.com/office/drawing/2014/main" id="{32B7E36B-8DCC-CC47-A9D6-FCD0C6F40D59}"/>
              </a:ext>
            </a:extLst>
          </p:cNvPr>
          <p:cNvSpPr/>
          <p:nvPr/>
        </p:nvSpPr>
        <p:spPr>
          <a:xfrm>
            <a:off x="5178134" y="3727488"/>
            <a:ext cx="1655724" cy="27884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26">
            <a:extLst>
              <a:ext uri="{FF2B5EF4-FFF2-40B4-BE49-F238E27FC236}">
                <a16:creationId xmlns:a16="http://schemas.microsoft.com/office/drawing/2014/main" id="{0E49C7C4-3281-CF45-96BB-059CEFCA9C9B}"/>
              </a:ext>
            </a:extLst>
          </p:cNvPr>
          <p:cNvSpPr/>
          <p:nvPr/>
        </p:nvSpPr>
        <p:spPr>
          <a:xfrm>
            <a:off x="6215448" y="3787051"/>
            <a:ext cx="482011"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v</a:t>
            </a:r>
            <a:r>
              <a:rPr lang="en-US" altLang="zh-CN" b="1" baseline="-25000" dirty="0">
                <a:latin typeface="Times New Roman" pitchFamily="18" charset="0"/>
                <a:cs typeface="Times New Roman" pitchFamily="18" charset="0"/>
              </a:rPr>
              <a:t>1</a:t>
            </a:r>
            <a:endParaRPr lang="zh-CN" altLang="en-US" b="1" baseline="-25000" dirty="0">
              <a:latin typeface="Times New Roman" pitchFamily="18" charset="0"/>
              <a:cs typeface="Times New Roman" pitchFamily="18" charset="0"/>
            </a:endParaRPr>
          </a:p>
        </p:txBody>
      </p:sp>
      <p:sp>
        <p:nvSpPr>
          <p:cNvPr id="22" name="椭圆 127">
            <a:extLst>
              <a:ext uri="{FF2B5EF4-FFF2-40B4-BE49-F238E27FC236}">
                <a16:creationId xmlns:a16="http://schemas.microsoft.com/office/drawing/2014/main" id="{C175951F-4F9F-824B-8DCF-D93ADC60F1E8}"/>
              </a:ext>
            </a:extLst>
          </p:cNvPr>
          <p:cNvSpPr/>
          <p:nvPr/>
        </p:nvSpPr>
        <p:spPr>
          <a:xfrm>
            <a:off x="6232420" y="5599618"/>
            <a:ext cx="477262" cy="47726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baseline="-25000" dirty="0">
              <a:solidFill>
                <a:schemeClr val="tx1"/>
              </a:solidFill>
              <a:latin typeface="Times New Roman" pitchFamily="18" charset="0"/>
              <a:cs typeface="Times New Roman" pitchFamily="18" charset="0"/>
            </a:endParaRPr>
          </a:p>
        </p:txBody>
      </p:sp>
      <p:sp>
        <p:nvSpPr>
          <p:cNvPr id="23" name="矩形 128">
            <a:extLst>
              <a:ext uri="{FF2B5EF4-FFF2-40B4-BE49-F238E27FC236}">
                <a16:creationId xmlns:a16="http://schemas.microsoft.com/office/drawing/2014/main" id="{7EEB6FA0-F33F-E74E-8E6C-B9DBFD34C03D}"/>
              </a:ext>
            </a:extLst>
          </p:cNvPr>
          <p:cNvSpPr/>
          <p:nvPr/>
        </p:nvSpPr>
        <p:spPr>
          <a:xfrm>
            <a:off x="6215448" y="5540054"/>
            <a:ext cx="482011"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v</a:t>
            </a:r>
            <a:r>
              <a:rPr lang="en-US" altLang="zh-CN" b="1" baseline="-25000" dirty="0">
                <a:latin typeface="Times New Roman" pitchFamily="18" charset="0"/>
                <a:cs typeface="Times New Roman" pitchFamily="18" charset="0"/>
              </a:rPr>
              <a:t>4</a:t>
            </a:r>
            <a:endParaRPr lang="zh-CN" altLang="en-US" b="1" baseline="-25000"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541670D9-EF66-7649-8AA5-BB2A73C9E017}"/>
              </a:ext>
            </a:extLst>
          </p:cNvPr>
          <p:cNvSpPr txBox="1"/>
          <p:nvPr/>
        </p:nvSpPr>
        <p:spPr>
          <a:xfrm>
            <a:off x="6147120" y="6135708"/>
            <a:ext cx="651734" cy="461644"/>
          </a:xfrm>
          <a:prstGeom prst="rect">
            <a:avLst/>
          </a:prstGeom>
          <a:noFill/>
        </p:spPr>
        <p:txBody>
          <a:bodyPr vert="eaVert" wrap="none" rtlCol="0">
            <a:spAutoFit/>
          </a:bodyPr>
          <a:lstStyle/>
          <a:p>
            <a:r>
              <a:rPr lang="en-US" altLang="zh-CN" sz="2000" dirty="0">
                <a:latin typeface="Times New Roman" pitchFamily="18" charset="0"/>
                <a:cs typeface="Times New Roman" pitchFamily="18" charset="0"/>
              </a:rPr>
              <a:t>…</a:t>
            </a:r>
            <a:endParaRPr lang="zh-CN" altLang="en-US" sz="2000" dirty="0">
              <a:latin typeface="Times New Roman" pitchFamily="18" charset="0"/>
              <a:cs typeface="Times New Roman" pitchFamily="18" charset="0"/>
            </a:endParaRPr>
          </a:p>
        </p:txBody>
      </p:sp>
      <p:sp>
        <p:nvSpPr>
          <p:cNvPr id="25" name="椭圆 130">
            <a:extLst>
              <a:ext uri="{FF2B5EF4-FFF2-40B4-BE49-F238E27FC236}">
                <a16:creationId xmlns:a16="http://schemas.microsoft.com/office/drawing/2014/main" id="{8D0C3624-6FFD-2C44-B212-A5A26FCE15B1}"/>
              </a:ext>
            </a:extLst>
          </p:cNvPr>
          <p:cNvSpPr/>
          <p:nvPr/>
        </p:nvSpPr>
        <p:spPr>
          <a:xfrm>
            <a:off x="6232420" y="4434897"/>
            <a:ext cx="477262" cy="47726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baseline="-25000" dirty="0">
              <a:solidFill>
                <a:schemeClr val="tx1"/>
              </a:solidFill>
              <a:latin typeface="Times New Roman" pitchFamily="18" charset="0"/>
              <a:cs typeface="Times New Roman" pitchFamily="18" charset="0"/>
            </a:endParaRPr>
          </a:p>
        </p:txBody>
      </p:sp>
      <p:sp>
        <p:nvSpPr>
          <p:cNvPr id="26" name="矩形 131">
            <a:extLst>
              <a:ext uri="{FF2B5EF4-FFF2-40B4-BE49-F238E27FC236}">
                <a16:creationId xmlns:a16="http://schemas.microsoft.com/office/drawing/2014/main" id="{C2227059-354C-0749-A3BD-5315D03605F8}"/>
              </a:ext>
            </a:extLst>
          </p:cNvPr>
          <p:cNvSpPr/>
          <p:nvPr/>
        </p:nvSpPr>
        <p:spPr>
          <a:xfrm>
            <a:off x="6215448" y="4375333"/>
            <a:ext cx="482011"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v</a:t>
            </a:r>
            <a:r>
              <a:rPr lang="en-US" altLang="zh-CN" b="1" baseline="-25000" dirty="0">
                <a:latin typeface="Times New Roman" pitchFamily="18" charset="0"/>
                <a:cs typeface="Times New Roman" pitchFamily="18" charset="0"/>
              </a:rPr>
              <a:t>2</a:t>
            </a:r>
            <a:endParaRPr lang="zh-CN" altLang="en-US" b="1" baseline="-25000" dirty="0">
              <a:latin typeface="Times New Roman" pitchFamily="18" charset="0"/>
              <a:cs typeface="Times New Roman" pitchFamily="18" charset="0"/>
            </a:endParaRPr>
          </a:p>
        </p:txBody>
      </p:sp>
      <p:sp>
        <p:nvSpPr>
          <p:cNvPr id="27" name="椭圆 132">
            <a:extLst>
              <a:ext uri="{FF2B5EF4-FFF2-40B4-BE49-F238E27FC236}">
                <a16:creationId xmlns:a16="http://schemas.microsoft.com/office/drawing/2014/main" id="{7DBC51D3-A359-D44B-8B71-24EB6C092481}"/>
              </a:ext>
            </a:extLst>
          </p:cNvPr>
          <p:cNvSpPr/>
          <p:nvPr/>
        </p:nvSpPr>
        <p:spPr>
          <a:xfrm>
            <a:off x="6232420" y="5023180"/>
            <a:ext cx="477262" cy="47726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baseline="-25000" dirty="0">
              <a:solidFill>
                <a:schemeClr val="tx1"/>
              </a:solidFill>
              <a:latin typeface="Times New Roman" pitchFamily="18" charset="0"/>
              <a:cs typeface="Times New Roman" pitchFamily="18" charset="0"/>
            </a:endParaRPr>
          </a:p>
        </p:txBody>
      </p:sp>
      <p:sp>
        <p:nvSpPr>
          <p:cNvPr id="28" name="矩形 133">
            <a:extLst>
              <a:ext uri="{FF2B5EF4-FFF2-40B4-BE49-F238E27FC236}">
                <a16:creationId xmlns:a16="http://schemas.microsoft.com/office/drawing/2014/main" id="{6238D61E-8F8B-A042-8CAC-BC401EBD1401}"/>
              </a:ext>
            </a:extLst>
          </p:cNvPr>
          <p:cNvSpPr/>
          <p:nvPr/>
        </p:nvSpPr>
        <p:spPr>
          <a:xfrm>
            <a:off x="6215448" y="4963616"/>
            <a:ext cx="482011"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v</a:t>
            </a:r>
            <a:r>
              <a:rPr lang="en-US" altLang="zh-CN" b="1" baseline="-25000" dirty="0">
                <a:latin typeface="Times New Roman" pitchFamily="18" charset="0"/>
                <a:cs typeface="Times New Roman" pitchFamily="18" charset="0"/>
              </a:rPr>
              <a:t>3</a:t>
            </a:r>
            <a:endParaRPr lang="zh-CN" altLang="en-US" b="1" baseline="-25000" dirty="0">
              <a:latin typeface="Times New Roman" pitchFamily="18" charset="0"/>
              <a:cs typeface="Times New Roman" pitchFamily="18" charset="0"/>
            </a:endParaRPr>
          </a:p>
        </p:txBody>
      </p:sp>
      <p:sp>
        <p:nvSpPr>
          <p:cNvPr id="29" name="流程图: 或者 134">
            <a:extLst>
              <a:ext uri="{FF2B5EF4-FFF2-40B4-BE49-F238E27FC236}">
                <a16:creationId xmlns:a16="http://schemas.microsoft.com/office/drawing/2014/main" id="{CECECBB4-8D5D-874F-AFB5-72DB3028A36C}"/>
              </a:ext>
            </a:extLst>
          </p:cNvPr>
          <p:cNvSpPr/>
          <p:nvPr/>
        </p:nvSpPr>
        <p:spPr>
          <a:xfrm>
            <a:off x="3289754" y="4415732"/>
            <a:ext cx="476502" cy="476502"/>
          </a:xfrm>
          <a:prstGeom prst="flowChar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箭头连接符 135">
            <a:extLst>
              <a:ext uri="{FF2B5EF4-FFF2-40B4-BE49-F238E27FC236}">
                <a16:creationId xmlns:a16="http://schemas.microsoft.com/office/drawing/2014/main" id="{18440B2C-F688-B645-998B-5968DA7E6DA7}"/>
              </a:ext>
            </a:extLst>
          </p:cNvPr>
          <p:cNvCxnSpPr/>
          <p:nvPr/>
        </p:nvCxnSpPr>
        <p:spPr>
          <a:xfrm>
            <a:off x="2942661" y="4169465"/>
            <a:ext cx="416876" cy="305096"/>
          </a:xfrm>
          <a:prstGeom prst="straightConnector1">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136">
            <a:extLst>
              <a:ext uri="{FF2B5EF4-FFF2-40B4-BE49-F238E27FC236}">
                <a16:creationId xmlns:a16="http://schemas.microsoft.com/office/drawing/2014/main" id="{2491A7C2-6ED9-1D41-93B0-22E6F5C04CC0}"/>
              </a:ext>
            </a:extLst>
          </p:cNvPr>
          <p:cNvCxnSpPr/>
          <p:nvPr/>
        </p:nvCxnSpPr>
        <p:spPr>
          <a:xfrm>
            <a:off x="2942661" y="4651045"/>
            <a:ext cx="352970" cy="1935"/>
          </a:xfrm>
          <a:prstGeom prst="straightConnector1">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137">
            <a:extLst>
              <a:ext uri="{FF2B5EF4-FFF2-40B4-BE49-F238E27FC236}">
                <a16:creationId xmlns:a16="http://schemas.microsoft.com/office/drawing/2014/main" id="{3C6C3CD8-FEC4-DF41-B5D6-B4B525954D69}"/>
              </a:ext>
            </a:extLst>
          </p:cNvPr>
          <p:cNvCxnSpPr/>
          <p:nvPr/>
        </p:nvCxnSpPr>
        <p:spPr>
          <a:xfrm flipV="1">
            <a:off x="2942661" y="4827530"/>
            <a:ext cx="442085" cy="352970"/>
          </a:xfrm>
          <a:prstGeom prst="straightConnector1">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138">
            <a:extLst>
              <a:ext uri="{FF2B5EF4-FFF2-40B4-BE49-F238E27FC236}">
                <a16:creationId xmlns:a16="http://schemas.microsoft.com/office/drawing/2014/main" id="{321426BF-6CB5-9E45-BB2B-B504FF420E4A}"/>
              </a:ext>
            </a:extLst>
          </p:cNvPr>
          <p:cNvCxnSpPr/>
          <p:nvPr/>
        </p:nvCxnSpPr>
        <p:spPr>
          <a:xfrm>
            <a:off x="3766256" y="4651045"/>
            <a:ext cx="2470787" cy="2206"/>
          </a:xfrm>
          <a:prstGeom prst="straightConnector1">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4" name="矩形 139">
            <a:extLst>
              <a:ext uri="{FF2B5EF4-FFF2-40B4-BE49-F238E27FC236}">
                <a16:creationId xmlns:a16="http://schemas.microsoft.com/office/drawing/2014/main" id="{1818F561-C63B-CB41-A00C-13106760C6B8}"/>
              </a:ext>
            </a:extLst>
          </p:cNvPr>
          <p:cNvSpPr/>
          <p:nvPr/>
        </p:nvSpPr>
        <p:spPr>
          <a:xfrm>
            <a:off x="5407571" y="5586421"/>
            <a:ext cx="476502" cy="47650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i="1" baseline="-25000" dirty="0">
              <a:latin typeface="Times New Roman" pitchFamily="18" charset="0"/>
              <a:cs typeface="Times New Roman" pitchFamily="18" charset="0"/>
            </a:endParaRPr>
          </a:p>
        </p:txBody>
      </p:sp>
      <p:sp>
        <p:nvSpPr>
          <p:cNvPr id="35" name="矩形 140">
            <a:extLst>
              <a:ext uri="{FF2B5EF4-FFF2-40B4-BE49-F238E27FC236}">
                <a16:creationId xmlns:a16="http://schemas.microsoft.com/office/drawing/2014/main" id="{78FE8C46-BD4F-0B48-8BE0-4F783768396C}"/>
              </a:ext>
            </a:extLst>
          </p:cNvPr>
          <p:cNvSpPr/>
          <p:nvPr/>
        </p:nvSpPr>
        <p:spPr>
          <a:xfrm>
            <a:off x="5412669" y="5533469"/>
            <a:ext cx="530233" cy="488800"/>
          </a:xfrm>
          <a:prstGeom prst="rect">
            <a:avLst/>
          </a:prstGeom>
        </p:spPr>
        <p:txBody>
          <a:bodyPr wrap="square">
            <a:spAutoFit/>
          </a:bodyPr>
          <a:lstStyle/>
          <a:p>
            <a:pPr algn="ct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4</a:t>
            </a:r>
            <a:endParaRPr lang="zh-CN" altLang="en-US" b="1" baseline="-25000" dirty="0">
              <a:latin typeface="Times New Roman" pitchFamily="18" charset="0"/>
              <a:cs typeface="Times New Roman" pitchFamily="18" charset="0"/>
            </a:endParaRPr>
          </a:p>
        </p:txBody>
      </p:sp>
      <p:cxnSp>
        <p:nvCxnSpPr>
          <p:cNvPr id="36" name="直接箭头连接符 141">
            <a:extLst>
              <a:ext uri="{FF2B5EF4-FFF2-40B4-BE49-F238E27FC236}">
                <a16:creationId xmlns:a16="http://schemas.microsoft.com/office/drawing/2014/main" id="{4BDCC945-EED3-EA4D-B31B-018CF580AE7A}"/>
              </a:ext>
            </a:extLst>
          </p:cNvPr>
          <p:cNvCxnSpPr/>
          <p:nvPr/>
        </p:nvCxnSpPr>
        <p:spPr>
          <a:xfrm rot="5400000" flipH="1" flipV="1">
            <a:off x="5619346" y="5151086"/>
            <a:ext cx="941252" cy="411798"/>
          </a:xfrm>
          <a:prstGeom prst="straightConnector1">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7" name="矩形 142">
            <a:extLst>
              <a:ext uri="{FF2B5EF4-FFF2-40B4-BE49-F238E27FC236}">
                <a16:creationId xmlns:a16="http://schemas.microsoft.com/office/drawing/2014/main" id="{E5979F1C-0D73-9240-88F0-8511235A4417}"/>
              </a:ext>
            </a:extLst>
          </p:cNvPr>
          <p:cNvSpPr/>
          <p:nvPr/>
        </p:nvSpPr>
        <p:spPr>
          <a:xfrm>
            <a:off x="3572954" y="4121591"/>
            <a:ext cx="2781746"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a</a:t>
            </a:r>
            <a:r>
              <a:rPr lang="en-US" altLang="zh-CN" b="1" dirty="0">
                <a:latin typeface="Times New Roman" pitchFamily="18" charset="0"/>
                <a:cs typeface="Times New Roman" pitchFamily="18" charset="0"/>
              </a:rPr>
              <a:t>(</a:t>
            </a: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1</a:t>
            </a:r>
            <a:r>
              <a:rPr lang="en-US" altLang="zh-CN" b="1" dirty="0">
                <a:latin typeface="Times New Roman" pitchFamily="18" charset="0"/>
                <a:cs typeface="Times New Roman" pitchFamily="18" charset="0"/>
              </a:rPr>
              <a:t>) + </a:t>
            </a:r>
            <a:r>
              <a:rPr lang="en-US" altLang="zh-CN" b="1" i="1" dirty="0">
                <a:latin typeface="Times New Roman" pitchFamily="18" charset="0"/>
                <a:cs typeface="Times New Roman" pitchFamily="18" charset="0"/>
              </a:rPr>
              <a:t>a</a:t>
            </a:r>
            <a:r>
              <a:rPr lang="en-US" altLang="zh-CN" b="1" dirty="0">
                <a:latin typeface="Times New Roman" pitchFamily="18" charset="0"/>
                <a:cs typeface="Times New Roman" pitchFamily="18" charset="0"/>
              </a:rPr>
              <a:t>(</a:t>
            </a: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2</a:t>
            </a:r>
            <a:r>
              <a:rPr lang="en-US" altLang="zh-CN" b="1" dirty="0">
                <a:latin typeface="Times New Roman" pitchFamily="18" charset="0"/>
                <a:cs typeface="Times New Roman" pitchFamily="18" charset="0"/>
              </a:rPr>
              <a:t>) + </a:t>
            </a:r>
            <a:r>
              <a:rPr lang="en-US" altLang="zh-CN" b="1" i="1" dirty="0">
                <a:latin typeface="Times New Roman" pitchFamily="18" charset="0"/>
                <a:cs typeface="Times New Roman" pitchFamily="18" charset="0"/>
              </a:rPr>
              <a:t>a</a:t>
            </a:r>
            <a:r>
              <a:rPr lang="en-US" altLang="zh-CN" b="1" dirty="0">
                <a:latin typeface="Times New Roman" pitchFamily="18" charset="0"/>
                <a:cs typeface="Times New Roman" pitchFamily="18" charset="0"/>
              </a:rPr>
              <a:t>(</a:t>
            </a: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3</a:t>
            </a:r>
            <a:r>
              <a:rPr lang="en-US" altLang="zh-CN" b="1" dirty="0">
                <a:latin typeface="Times New Roman" pitchFamily="18" charset="0"/>
                <a:cs typeface="Times New Roman" pitchFamily="18" charset="0"/>
              </a:rPr>
              <a:t>)</a:t>
            </a:r>
            <a:endParaRPr lang="zh-CN" altLang="en-US" b="1" baseline="-25000" dirty="0">
              <a:latin typeface="Times New Roman" pitchFamily="18" charset="0"/>
              <a:cs typeface="Times New Roman" pitchFamily="18" charset="0"/>
            </a:endParaRPr>
          </a:p>
        </p:txBody>
      </p:sp>
      <p:cxnSp>
        <p:nvCxnSpPr>
          <p:cNvPr id="38" name="直接箭头连接符 143">
            <a:extLst>
              <a:ext uri="{FF2B5EF4-FFF2-40B4-BE49-F238E27FC236}">
                <a16:creationId xmlns:a16="http://schemas.microsoft.com/office/drawing/2014/main" id="{FA1D768D-4FF7-0B4A-AC01-6FD5119FDFC6}"/>
              </a:ext>
            </a:extLst>
          </p:cNvPr>
          <p:cNvCxnSpPr/>
          <p:nvPr/>
        </p:nvCxnSpPr>
        <p:spPr>
          <a:xfrm>
            <a:off x="2942661" y="5827611"/>
            <a:ext cx="2470787" cy="2206"/>
          </a:xfrm>
          <a:prstGeom prst="straightConnector1">
            <a:avLst/>
          </a:prstGeom>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9" name="矩形 144">
            <a:extLst>
              <a:ext uri="{FF2B5EF4-FFF2-40B4-BE49-F238E27FC236}">
                <a16:creationId xmlns:a16="http://schemas.microsoft.com/office/drawing/2014/main" id="{0030F002-A1C2-774B-8575-457E665E47DB}"/>
              </a:ext>
            </a:extLst>
          </p:cNvPr>
          <p:cNvSpPr/>
          <p:nvPr/>
        </p:nvSpPr>
        <p:spPr>
          <a:xfrm>
            <a:off x="4070449" y="5338811"/>
            <a:ext cx="872372" cy="488800"/>
          </a:xfrm>
          <a:prstGeom prst="rect">
            <a:avLst/>
          </a:prstGeom>
        </p:spPr>
        <p:txBody>
          <a:bodyPr wrap="none">
            <a:spAutoFit/>
          </a:bodyPr>
          <a:lstStyle/>
          <a:p>
            <a:pPr algn="ctr"/>
            <a:r>
              <a:rPr lang="en-US" altLang="zh-CN" b="1" i="1" dirty="0">
                <a:latin typeface="Times New Roman" pitchFamily="18" charset="0"/>
                <a:cs typeface="Times New Roman" pitchFamily="18" charset="0"/>
              </a:rPr>
              <a:t>a</a:t>
            </a:r>
            <a:r>
              <a:rPr lang="en-US" altLang="zh-CN" b="1" dirty="0">
                <a:latin typeface="Times New Roman" pitchFamily="18" charset="0"/>
                <a:cs typeface="Times New Roman" pitchFamily="18" charset="0"/>
              </a:rPr>
              <a:t>(</a:t>
            </a:r>
            <a:r>
              <a:rPr lang="en-US" altLang="zh-CN" b="1" i="1" dirty="0">
                <a:latin typeface="Times New Roman" pitchFamily="18" charset="0"/>
                <a:cs typeface="Times New Roman" pitchFamily="18" charset="0"/>
              </a:rPr>
              <a:t>u</a:t>
            </a:r>
            <a:r>
              <a:rPr lang="en-US" altLang="zh-CN" b="1" baseline="-25000" dirty="0">
                <a:latin typeface="Times New Roman" pitchFamily="18" charset="0"/>
                <a:cs typeface="Times New Roman" pitchFamily="18" charset="0"/>
              </a:rPr>
              <a:t>4</a:t>
            </a:r>
            <a:r>
              <a:rPr lang="en-US" altLang="zh-CN" b="1" dirty="0">
                <a:latin typeface="Times New Roman" pitchFamily="18" charset="0"/>
                <a:cs typeface="Times New Roman" pitchFamily="18" charset="0"/>
              </a:rPr>
              <a:t>)</a:t>
            </a:r>
            <a:endParaRPr lang="zh-CN" altLang="en-US" b="1" baseline="-25000" dirty="0">
              <a:latin typeface="Times New Roman" pitchFamily="18" charset="0"/>
              <a:cs typeface="Times New Roman" pitchFamily="18" charset="0"/>
            </a:endParaRPr>
          </a:p>
        </p:txBody>
      </p:sp>
      <p:cxnSp>
        <p:nvCxnSpPr>
          <p:cNvPr id="40" name="直接箭头连接符 145">
            <a:extLst>
              <a:ext uri="{FF2B5EF4-FFF2-40B4-BE49-F238E27FC236}">
                <a16:creationId xmlns:a16="http://schemas.microsoft.com/office/drawing/2014/main" id="{656F3398-74D4-5347-9154-847BD6F9A679}"/>
              </a:ext>
            </a:extLst>
          </p:cNvPr>
          <p:cNvCxnSpPr/>
          <p:nvPr/>
        </p:nvCxnSpPr>
        <p:spPr>
          <a:xfrm flipV="1">
            <a:off x="5884073" y="5452416"/>
            <a:ext cx="443560" cy="396315"/>
          </a:xfrm>
          <a:prstGeom prst="straightConnector1">
            <a:avLst/>
          </a:prstGeom>
          <a:ln w="254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146">
            <a:extLst>
              <a:ext uri="{FF2B5EF4-FFF2-40B4-BE49-F238E27FC236}">
                <a16:creationId xmlns:a16="http://schemas.microsoft.com/office/drawing/2014/main" id="{6A4E317D-C7F5-4B4F-81CC-8E0F5F5B3397}"/>
              </a:ext>
            </a:extLst>
          </p:cNvPr>
          <p:cNvCxnSpPr/>
          <p:nvPr/>
        </p:nvCxnSpPr>
        <p:spPr>
          <a:xfrm>
            <a:off x="5932806" y="5848558"/>
            <a:ext cx="268951" cy="1588"/>
          </a:xfrm>
          <a:prstGeom prst="straightConnector1">
            <a:avLst/>
          </a:prstGeom>
          <a:ln w="254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DD1C4DB-5F6D-F942-8FA4-B9E97B4588BE}"/>
              </a:ext>
            </a:extLst>
          </p:cNvPr>
          <p:cNvPicPr>
            <a:picLocks noChangeAspect="1"/>
          </p:cNvPicPr>
          <p:nvPr/>
        </p:nvPicPr>
        <p:blipFill>
          <a:blip r:embed="rId3"/>
          <a:stretch>
            <a:fillRect/>
          </a:stretch>
        </p:blipFill>
        <p:spPr>
          <a:xfrm>
            <a:off x="251520" y="193543"/>
            <a:ext cx="8686800" cy="444486"/>
          </a:xfrm>
          <a:prstGeom prst="rect">
            <a:avLst/>
          </a:prstGeom>
        </p:spPr>
      </p:pic>
    </p:spTree>
    <p:extLst>
      <p:ext uri="{BB962C8B-B14F-4D97-AF65-F5344CB8AC3E}">
        <p14:creationId xmlns:p14="http://schemas.microsoft.com/office/powerpoint/2010/main" val="416355949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Online Graph Querying</a:t>
            </a:r>
          </a:p>
        </p:txBody>
      </p:sp>
      <p:sp>
        <p:nvSpPr>
          <p:cNvPr id="3" name="Content Placeholder 2"/>
          <p:cNvSpPr>
            <a:spLocks noGrp="1"/>
          </p:cNvSpPr>
          <p:nvPr>
            <p:ph idx="1"/>
          </p:nvPr>
        </p:nvSpPr>
        <p:spPr>
          <a:xfrm>
            <a:off x="457200" y="1951038"/>
            <a:ext cx="8515350" cy="4221162"/>
          </a:xfrm>
        </p:spPr>
        <p:txBody>
          <a:bodyPr/>
          <a:lstStyle/>
          <a:p>
            <a:r>
              <a:rPr lang="en-US" b="1" dirty="0" err="1"/>
              <a:t>Quegel</a:t>
            </a:r>
            <a:r>
              <a:rPr lang="en-US" b="1" dirty="0"/>
              <a:t>: Query-Centric Framework [PVLDB’16]</a:t>
            </a:r>
          </a:p>
          <a:p>
            <a:pPr lvl="1"/>
            <a:r>
              <a:rPr lang="en-US" altLang="zh-CN" dirty="0"/>
              <a:t>A graph query usually has a light workload</a:t>
            </a:r>
          </a:p>
          <a:p>
            <a:pPr lvl="2"/>
            <a:r>
              <a:rPr lang="en-US" altLang="zh-CN" dirty="0"/>
              <a:t>Only </a:t>
            </a:r>
            <a:r>
              <a:rPr lang="en-US" altLang="zh-CN" dirty="0">
                <a:solidFill>
                  <a:srgbClr val="C00000"/>
                </a:solidFill>
              </a:rPr>
              <a:t>a portion of the whole graph</a:t>
            </a:r>
            <a:r>
              <a:rPr lang="en-US" altLang="zh-CN" dirty="0"/>
              <a:t> gets accessed</a:t>
            </a:r>
          </a:p>
          <a:p>
            <a:pPr lvl="1"/>
            <a:r>
              <a:rPr lang="en-US" altLang="zh-CN" dirty="0"/>
              <a:t>Existing solutions are unsatisfactory</a:t>
            </a:r>
          </a:p>
          <a:p>
            <a:pPr lvl="1"/>
            <a:r>
              <a:rPr lang="en-US" altLang="zh-CN" b="1" dirty="0"/>
              <a:t>Orders of magnitude</a:t>
            </a:r>
            <a:r>
              <a:rPr lang="en-US" altLang="zh-CN" dirty="0"/>
              <a:t> performance improvement</a:t>
            </a:r>
          </a:p>
          <a:p>
            <a:pPr lvl="2"/>
            <a:r>
              <a:rPr lang="en-US" altLang="zh-CN" dirty="0"/>
              <a:t>e.g., point-to-point shortest path query on Twitter</a:t>
            </a:r>
          </a:p>
          <a:p>
            <a:pPr lvl="2"/>
            <a:r>
              <a:rPr lang="en-US" altLang="zh-CN" dirty="0" err="1"/>
              <a:t>Giraph</a:t>
            </a:r>
            <a:r>
              <a:rPr lang="en-US" altLang="zh-CN" dirty="0"/>
              <a:t>: &gt; </a:t>
            </a:r>
            <a:r>
              <a:rPr lang="en-US" altLang="zh-CN" dirty="0">
                <a:solidFill>
                  <a:srgbClr val="0070C0"/>
                </a:solidFill>
                <a:latin typeface="Times New Roman" pitchFamily="18" charset="0"/>
                <a:cs typeface="Times New Roman" pitchFamily="18" charset="0"/>
              </a:rPr>
              <a:t>100</a:t>
            </a:r>
            <a:r>
              <a:rPr lang="en-US" altLang="zh-CN" dirty="0"/>
              <a:t> seconds </a:t>
            </a:r>
            <a:r>
              <a:rPr lang="en-US" altLang="zh-CN" dirty="0">
                <a:solidFill>
                  <a:srgbClr val="0070C0"/>
                </a:solidFill>
              </a:rPr>
              <a:t>per query</a:t>
            </a:r>
          </a:p>
          <a:p>
            <a:pPr lvl="2"/>
            <a:r>
              <a:rPr lang="en-US" altLang="zh-CN" dirty="0" err="1"/>
              <a:t>Quegel</a:t>
            </a:r>
            <a:r>
              <a:rPr lang="en-US" altLang="zh-CN" dirty="0"/>
              <a:t>: </a:t>
            </a:r>
            <a:r>
              <a:rPr lang="en-US" altLang="zh-CN" dirty="0">
                <a:solidFill>
                  <a:srgbClr val="0070C0"/>
                </a:solidFill>
                <a:latin typeface="Times New Roman" pitchFamily="18" charset="0"/>
                <a:cs typeface="Times New Roman" pitchFamily="18" charset="0"/>
              </a:rPr>
              <a:t>3</a:t>
            </a:r>
            <a:r>
              <a:rPr lang="en-US" altLang="zh-CN" dirty="0"/>
              <a:t> queries </a:t>
            </a:r>
            <a:r>
              <a:rPr lang="en-US" altLang="zh-CN" dirty="0">
                <a:solidFill>
                  <a:srgbClr val="0070C0"/>
                </a:solidFill>
              </a:rPr>
              <a:t>per second</a:t>
            </a:r>
            <a:endParaRPr lang="en-US" altLang="zh-CN" dirty="0"/>
          </a:p>
          <a:p>
            <a:pPr lvl="1"/>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52</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653C88D-AB58-044A-B7A9-96B9C0DE29E7}"/>
              </a:ext>
            </a:extLst>
          </p:cNvPr>
          <p:cNvPicPr>
            <a:picLocks noChangeAspect="1"/>
          </p:cNvPicPr>
          <p:nvPr/>
        </p:nvPicPr>
        <p:blipFill>
          <a:blip r:embed="rId3"/>
          <a:stretch>
            <a:fillRect/>
          </a:stretch>
        </p:blipFill>
        <p:spPr>
          <a:xfrm>
            <a:off x="114300" y="260648"/>
            <a:ext cx="8858250" cy="482158"/>
          </a:xfrm>
          <a:prstGeom prst="rect">
            <a:avLst/>
          </a:prstGeom>
        </p:spPr>
      </p:pic>
    </p:spTree>
    <p:extLst>
      <p:ext uri="{BB962C8B-B14F-4D97-AF65-F5344CB8AC3E}">
        <p14:creationId xmlns:p14="http://schemas.microsoft.com/office/powerpoint/2010/main" val="398901468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229600" cy="1143000"/>
          </a:xfrm>
        </p:spPr>
        <p:txBody>
          <a:bodyPr/>
          <a:lstStyle/>
          <a:p>
            <a:r>
              <a:rPr lang="en-US" sz="4800" dirty="0"/>
              <a:t>Out-of-Core Support</a:t>
            </a:r>
          </a:p>
        </p:txBody>
      </p:sp>
      <p:sp>
        <p:nvSpPr>
          <p:cNvPr id="3" name="Content Placeholder 2"/>
          <p:cNvSpPr>
            <a:spLocks noGrp="1"/>
          </p:cNvSpPr>
          <p:nvPr>
            <p:ph idx="1"/>
          </p:nvPr>
        </p:nvSpPr>
        <p:spPr>
          <a:xfrm>
            <a:off x="457200" y="1951038"/>
            <a:ext cx="8515350" cy="4221162"/>
          </a:xfrm>
        </p:spPr>
        <p:txBody>
          <a:bodyPr/>
          <a:lstStyle/>
          <a:p>
            <a:r>
              <a:rPr lang="en-US" b="1" dirty="0" err="1"/>
              <a:t>GraphD</a:t>
            </a:r>
            <a:r>
              <a:rPr lang="en-US" b="1" dirty="0"/>
              <a:t>: Out-of-Core Pregel [TPDS’18]</a:t>
            </a:r>
          </a:p>
          <a:p>
            <a:pPr lvl="1"/>
            <a:r>
              <a:rPr lang="en-US" altLang="zh-CN" dirty="0"/>
              <a:t>Desktop PCs + Gigabit Ethernet switch</a:t>
            </a:r>
            <a:endParaRPr lang="en-US" altLang="zh-CN" sz="1000" dirty="0"/>
          </a:p>
          <a:p>
            <a:pPr lvl="1"/>
            <a:r>
              <a:rPr lang="en-US" altLang="zh-CN" dirty="0">
                <a:solidFill>
                  <a:srgbClr val="C00000"/>
                </a:solidFill>
              </a:rPr>
              <a:t>Disk streaming bandwidth &gt;&gt; network bandwidth</a:t>
            </a:r>
          </a:p>
          <a:p>
            <a:pPr lvl="1"/>
            <a:r>
              <a:rPr lang="en-US" altLang="zh-CN" dirty="0"/>
              <a:t>Each machine </a:t>
            </a:r>
            <a:r>
              <a:rPr lang="en-US" altLang="zh-CN" dirty="0">
                <a:solidFill>
                  <a:srgbClr val="C00000"/>
                </a:solidFill>
              </a:rPr>
              <a:t>stores edges and messages on local disk</a:t>
            </a:r>
          </a:p>
          <a:p>
            <a:pPr lvl="1"/>
            <a:r>
              <a:rPr lang="en-US" altLang="zh-CN" i="1" dirty="0">
                <a:solidFill>
                  <a:srgbClr val="0070C0"/>
                </a:solidFill>
              </a:rPr>
              <a:t>O</a:t>
            </a:r>
            <a:r>
              <a:rPr lang="en-US" altLang="zh-CN" dirty="0">
                <a:solidFill>
                  <a:srgbClr val="0070C0"/>
                </a:solidFill>
              </a:rPr>
              <a:t>(|</a:t>
            </a:r>
            <a:r>
              <a:rPr lang="en-US" altLang="zh-CN" i="1" dirty="0">
                <a:solidFill>
                  <a:srgbClr val="0070C0"/>
                </a:solidFill>
              </a:rPr>
              <a:t>V</a:t>
            </a:r>
            <a:r>
              <a:rPr lang="en-US" altLang="zh-CN" dirty="0">
                <a:solidFill>
                  <a:srgbClr val="0070C0"/>
                </a:solidFill>
              </a:rPr>
              <a:t>| / #{machines}) </a:t>
            </a:r>
            <a:r>
              <a:rPr lang="en-US" altLang="zh-CN" dirty="0"/>
              <a:t>memory on each machine</a:t>
            </a:r>
          </a:p>
          <a:p>
            <a:pPr lvl="1"/>
            <a:r>
              <a:rPr lang="en-US" altLang="zh-CN" dirty="0"/>
              <a:t>Same performance as in-memory </a:t>
            </a:r>
            <a:r>
              <a:rPr lang="en-US" altLang="zh-CN" dirty="0" err="1"/>
              <a:t>Pregel</a:t>
            </a:r>
            <a:endParaRPr lang="en-US" altLang="zh-CN" dirty="0"/>
          </a:p>
          <a:p>
            <a:pPr lvl="1"/>
            <a:endParaRPr lang="en-US" altLang="zh-CN"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53</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E9E28F3C-6DF2-2444-9CA9-C1F36B92D9C9}"/>
              </a:ext>
            </a:extLst>
          </p:cNvPr>
          <p:cNvPicPr>
            <a:picLocks noChangeAspect="1"/>
          </p:cNvPicPr>
          <p:nvPr/>
        </p:nvPicPr>
        <p:blipFill>
          <a:blip r:embed="rId3"/>
          <a:stretch>
            <a:fillRect/>
          </a:stretch>
        </p:blipFill>
        <p:spPr>
          <a:xfrm>
            <a:off x="85725" y="260648"/>
            <a:ext cx="8972550" cy="385324"/>
          </a:xfrm>
          <a:prstGeom prst="rect">
            <a:avLst/>
          </a:prstGeom>
        </p:spPr>
      </p:pic>
    </p:spTree>
    <p:extLst>
      <p:ext uri="{BB962C8B-B14F-4D97-AF65-F5344CB8AC3E}">
        <p14:creationId xmlns:p14="http://schemas.microsoft.com/office/powerpoint/2010/main" val="58625491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Fault Tolerance</a:t>
            </a:r>
          </a:p>
        </p:txBody>
      </p:sp>
      <p:sp>
        <p:nvSpPr>
          <p:cNvPr id="3" name="Content Placeholder 2"/>
          <p:cNvSpPr>
            <a:spLocks noGrp="1"/>
          </p:cNvSpPr>
          <p:nvPr>
            <p:ph idx="1"/>
          </p:nvPr>
        </p:nvSpPr>
        <p:spPr>
          <a:xfrm>
            <a:off x="457200" y="1951038"/>
            <a:ext cx="8515350" cy="4221162"/>
          </a:xfrm>
        </p:spPr>
        <p:txBody>
          <a:bodyPr/>
          <a:lstStyle/>
          <a:p>
            <a:r>
              <a:rPr lang="en-US" b="1" dirty="0"/>
              <a:t>Lightweight Checkpointing &amp; Vertex Logging [ICPP’19]</a:t>
            </a:r>
          </a:p>
          <a:p>
            <a:pPr lvl="1"/>
            <a:r>
              <a:rPr lang="en-US" altLang="zh-CN" dirty="0">
                <a:solidFill>
                  <a:srgbClr val="C00000"/>
                </a:solidFill>
              </a:rPr>
              <a:t>Only</a:t>
            </a:r>
            <a:r>
              <a:rPr lang="en-US" altLang="zh-CN" dirty="0"/>
              <a:t> checkpointing </a:t>
            </a:r>
            <a:r>
              <a:rPr lang="en-US" altLang="zh-CN" dirty="0">
                <a:solidFill>
                  <a:srgbClr val="C00000"/>
                </a:solidFill>
              </a:rPr>
              <a:t>vertex states</a:t>
            </a:r>
            <a:r>
              <a:rPr lang="en-US" altLang="zh-CN" dirty="0"/>
              <a:t>, not messages</a:t>
            </a:r>
          </a:p>
          <a:p>
            <a:pPr lvl="1"/>
            <a:r>
              <a:rPr lang="en-US" altLang="zh-CN" dirty="0"/>
              <a:t>Edges are checkpointed incrementally</a:t>
            </a:r>
          </a:p>
          <a:p>
            <a:pPr lvl="1"/>
            <a:r>
              <a:rPr lang="en-US" altLang="zh-CN" dirty="0">
                <a:solidFill>
                  <a:srgbClr val="C00000"/>
                </a:solidFill>
              </a:rPr>
              <a:t>Generating messages from vertex states</a:t>
            </a:r>
            <a:r>
              <a:rPr lang="en-US" altLang="zh-CN" dirty="0"/>
              <a:t> during recovery</a:t>
            </a:r>
          </a:p>
          <a:p>
            <a:pPr lvl="1"/>
            <a:r>
              <a:rPr lang="en-US" altLang="zh-CN" dirty="0"/>
              <a:t>Logging vertex states to local disks to avoid </a:t>
            </a:r>
            <a:r>
              <a:rPr lang="en-US" altLang="zh-CN" dirty="0" err="1"/>
              <a:t>recomputation</a:t>
            </a:r>
            <a:r>
              <a:rPr lang="en-US" altLang="zh-CN" dirty="0"/>
              <a:t> during recovery</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54</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2CE692BB-E353-FC42-92B3-6991537112EA}"/>
              </a:ext>
            </a:extLst>
          </p:cNvPr>
          <p:cNvPicPr>
            <a:picLocks noChangeAspect="1"/>
          </p:cNvPicPr>
          <p:nvPr/>
        </p:nvPicPr>
        <p:blipFill>
          <a:blip r:embed="rId3"/>
          <a:stretch>
            <a:fillRect/>
          </a:stretch>
        </p:blipFill>
        <p:spPr>
          <a:xfrm>
            <a:off x="1200150" y="260648"/>
            <a:ext cx="6743700" cy="546100"/>
          </a:xfrm>
          <a:prstGeom prst="rect">
            <a:avLst/>
          </a:prstGeom>
        </p:spPr>
      </p:pic>
    </p:spTree>
    <p:extLst>
      <p:ext uri="{BB962C8B-B14F-4D97-AF65-F5344CB8AC3E}">
        <p14:creationId xmlns:p14="http://schemas.microsoft.com/office/powerpoint/2010/main" val="22005371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Overview</a:t>
            </a:r>
            <a:endParaRPr lang="en-US" sz="4800" dirty="0"/>
          </a:p>
        </p:txBody>
      </p:sp>
      <p:sp>
        <p:nvSpPr>
          <p:cNvPr id="3" name="Content Placeholder 2"/>
          <p:cNvSpPr>
            <a:spLocks noGrp="1"/>
          </p:cNvSpPr>
          <p:nvPr>
            <p:ph idx="1"/>
          </p:nvPr>
        </p:nvSpPr>
        <p:spPr>
          <a:xfrm>
            <a:off x="457200" y="1951038"/>
            <a:ext cx="8515350" cy="4221162"/>
          </a:xfrm>
        </p:spPr>
        <p:txBody>
          <a:bodyPr/>
          <a:lstStyle/>
          <a:p>
            <a:pPr marL="457200" indent="-457200">
              <a:buFont typeface="Arial" panose="020B0604020202020204" pitchFamily="34" charset="0"/>
              <a:buChar char="•"/>
            </a:pPr>
            <a:r>
              <a:rPr lang="en-US" altLang="zh-CN" sz="3000" dirty="0">
                <a:solidFill>
                  <a:schemeClr val="bg1">
                    <a:lumMod val="75000"/>
                  </a:schemeClr>
                </a:solidFill>
              </a:rPr>
              <a:t>Graph</a:t>
            </a:r>
            <a:r>
              <a:rPr lang="zh-CN" altLang="en-US" sz="3000" dirty="0">
                <a:solidFill>
                  <a:schemeClr val="bg1">
                    <a:lumMod val="75000"/>
                  </a:schemeClr>
                </a:solidFill>
              </a:rPr>
              <a:t> </a:t>
            </a:r>
            <a:r>
              <a:rPr lang="en-US" altLang="zh-CN" sz="3000" dirty="0">
                <a:solidFill>
                  <a:schemeClr val="bg1">
                    <a:lumMod val="75000"/>
                  </a:schemeClr>
                </a:solidFill>
              </a:rPr>
              <a:t>Mining</a:t>
            </a:r>
            <a:r>
              <a:rPr lang="zh-CN" altLang="en-US" sz="3000" dirty="0">
                <a:solidFill>
                  <a:schemeClr val="bg1">
                    <a:lumMod val="75000"/>
                  </a:schemeClr>
                </a:solidFill>
              </a:rPr>
              <a:t> </a:t>
            </a:r>
            <a:r>
              <a:rPr lang="en-US" altLang="zh-CN" sz="3000" dirty="0">
                <a:solidFill>
                  <a:schemeClr val="bg1">
                    <a:lumMod val="75000"/>
                  </a:schemeClr>
                </a:solidFill>
              </a:rPr>
              <a:t>Problems:</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Categorization</a:t>
            </a:r>
          </a:p>
          <a:p>
            <a:pPr marL="457200" indent="-457200">
              <a:buFont typeface="Arial" panose="020B0604020202020204" pitchFamily="34" charset="0"/>
              <a:buChar char="•"/>
            </a:pP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Vertex:</a:t>
            </a:r>
            <a:r>
              <a:rPr lang="zh-CN" altLang="en-US" sz="3000" dirty="0">
                <a:solidFill>
                  <a:schemeClr val="bg1">
                    <a:lumMod val="75000"/>
                  </a:schemeClr>
                </a:solidFill>
              </a:rPr>
              <a:t> </a:t>
            </a:r>
            <a:r>
              <a:rPr lang="en-US" altLang="zh-CN" sz="3000" dirty="0">
                <a:solidFill>
                  <a:schemeClr val="bg1">
                    <a:lumMod val="75000"/>
                  </a:schemeClr>
                </a:solidFill>
              </a:rPr>
              <a:t>Data-Intensive</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b="1" dirty="0">
                <a:solidFill>
                  <a:srgbClr val="C00000"/>
                </a:solidFill>
              </a:rPr>
              <a:t>Why</a:t>
            </a:r>
            <a:r>
              <a:rPr lang="zh-CN" altLang="en-US" sz="3000" b="1" dirty="0">
                <a:solidFill>
                  <a:srgbClr val="C00000"/>
                </a:solidFill>
              </a:rPr>
              <a:t> </a:t>
            </a:r>
            <a:r>
              <a:rPr lang="en-US" altLang="zh-CN" sz="3000" b="1" dirty="0">
                <a:solidFill>
                  <a:srgbClr val="C00000"/>
                </a:solidFill>
              </a:rPr>
              <a:t>TLAV</a:t>
            </a:r>
            <a:r>
              <a:rPr lang="zh-CN" altLang="en-US" sz="3000" b="1" dirty="0">
                <a:solidFill>
                  <a:srgbClr val="C00000"/>
                </a:solidFill>
              </a:rPr>
              <a:t> </a:t>
            </a:r>
            <a:r>
              <a:rPr lang="en-US" altLang="zh-CN" sz="3000" b="1" dirty="0">
                <a:solidFill>
                  <a:srgbClr val="C00000"/>
                </a:solidFill>
              </a:rPr>
              <a:t>is</a:t>
            </a:r>
            <a:r>
              <a:rPr lang="zh-CN" altLang="en-US" sz="3000" b="1" dirty="0">
                <a:solidFill>
                  <a:srgbClr val="C00000"/>
                </a:solidFill>
              </a:rPr>
              <a:t> </a:t>
            </a:r>
            <a:r>
              <a:rPr lang="en-US" altLang="zh-CN" sz="3000" b="1" dirty="0">
                <a:solidFill>
                  <a:srgbClr val="C00000"/>
                </a:solidFill>
              </a:rPr>
              <a:t>not</a:t>
            </a:r>
            <a:r>
              <a:rPr lang="zh-CN" altLang="en-US" sz="3000" b="1" dirty="0">
                <a:solidFill>
                  <a:srgbClr val="C00000"/>
                </a:solidFill>
              </a:rPr>
              <a:t> </a:t>
            </a:r>
            <a:r>
              <a:rPr lang="en-US" altLang="zh-CN" sz="3000" b="1" dirty="0">
                <a:solidFill>
                  <a:srgbClr val="C00000"/>
                </a:solidFill>
              </a:rPr>
              <a:t>Sufficient?</a:t>
            </a:r>
            <a:r>
              <a:rPr lang="zh-CN" altLang="en-US" sz="3000" b="1" dirty="0">
                <a:solidFill>
                  <a:srgbClr val="C00000"/>
                </a:solidFill>
              </a:rPr>
              <a:t> </a:t>
            </a:r>
            <a:r>
              <a:rPr lang="en-US" altLang="zh-CN" sz="3000" b="1" dirty="0">
                <a:solidFill>
                  <a:srgbClr val="C00000"/>
                </a:solidFill>
              </a:rPr>
              <a:t>Compute-Intensive!</a:t>
            </a:r>
          </a:p>
          <a:p>
            <a:pPr marL="457200" indent="-457200">
              <a:buFont typeface="Arial" panose="020B0604020202020204" pitchFamily="34" charset="0"/>
              <a:buChar char="•"/>
            </a:pPr>
            <a:r>
              <a:rPr lang="en-US" altLang="zh-CN" sz="3000" dirty="0" err="1">
                <a:solidFill>
                  <a:schemeClr val="bg1">
                    <a:lumMod val="75000"/>
                  </a:schemeClr>
                </a:solidFill>
              </a:rPr>
              <a:t>PrefixFPM</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Frequent</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G-thinker:</a:t>
            </a:r>
            <a:r>
              <a:rPr lang="zh-CN" altLang="en-US" sz="3000" dirty="0">
                <a:solidFill>
                  <a:schemeClr val="bg1">
                    <a:lumMod val="75000"/>
                  </a:schemeClr>
                </a:solidFill>
              </a:rPr>
              <a:t> </a:t>
            </a: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Subgraph</a:t>
            </a:r>
          </a:p>
          <a:p>
            <a:pPr marL="457200" indent="-457200">
              <a:buFont typeface="Arial" panose="020B0604020202020204" pitchFamily="34" charset="0"/>
              <a:buChar char="•"/>
            </a:pPr>
            <a:r>
              <a:rPr lang="en-US" altLang="zh-CN" sz="3000" dirty="0">
                <a:solidFill>
                  <a:schemeClr val="bg1">
                    <a:lumMod val="75000"/>
                  </a:schemeClr>
                </a:solidFill>
              </a:rPr>
              <a:t>TLAS</a:t>
            </a:r>
            <a:r>
              <a:rPr lang="zh-CN" altLang="en-US" sz="3000" dirty="0">
                <a:solidFill>
                  <a:schemeClr val="bg1">
                    <a:lumMod val="75000"/>
                  </a:schemeClr>
                </a:solidFill>
              </a:rPr>
              <a:t> </a:t>
            </a:r>
            <a:r>
              <a:rPr lang="en-US" altLang="zh-CN" sz="3000" dirty="0">
                <a:solidFill>
                  <a:schemeClr val="bg1">
                    <a:lumMod val="75000"/>
                  </a:schemeClr>
                </a:solidFill>
              </a:rPr>
              <a:t>Algorithms</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55</a:t>
            </a:fld>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2513811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03AD4F-E4AB-8441-8051-F81B3111B2F1}"/>
              </a:ext>
            </a:extLst>
          </p:cNvPr>
          <p:cNvPicPr>
            <a:picLocks noChangeAspect="1"/>
          </p:cNvPicPr>
          <p:nvPr/>
        </p:nvPicPr>
        <p:blipFill>
          <a:blip r:embed="rId3"/>
          <a:stretch>
            <a:fillRect/>
          </a:stretch>
        </p:blipFill>
        <p:spPr>
          <a:xfrm>
            <a:off x="872133" y="5765476"/>
            <a:ext cx="7685484" cy="853943"/>
          </a:xfrm>
          <a:prstGeom prst="rect">
            <a:avLst/>
          </a:prstGeom>
        </p:spPr>
      </p:pic>
      <p:pic>
        <p:nvPicPr>
          <p:cNvPr id="9" name="Picture 8">
            <a:extLst>
              <a:ext uri="{FF2B5EF4-FFF2-40B4-BE49-F238E27FC236}">
                <a16:creationId xmlns:a16="http://schemas.microsoft.com/office/drawing/2014/main" id="{57921C49-752A-B64E-BE25-41C3E2B0DB00}"/>
              </a:ext>
            </a:extLst>
          </p:cNvPr>
          <p:cNvPicPr>
            <a:picLocks noChangeAspect="1"/>
          </p:cNvPicPr>
          <p:nvPr/>
        </p:nvPicPr>
        <p:blipFill rotWithShape="1">
          <a:blip r:embed="rId4"/>
          <a:srcRect l="24142"/>
          <a:stretch/>
        </p:blipFill>
        <p:spPr>
          <a:xfrm>
            <a:off x="3707904" y="31224"/>
            <a:ext cx="5430174" cy="962379"/>
          </a:xfrm>
          <a:prstGeom prst="rect">
            <a:avLst/>
          </a:prstGeom>
        </p:spPr>
      </p:pic>
      <p:sp>
        <p:nvSpPr>
          <p:cNvPr id="2" name="Title 1"/>
          <p:cNvSpPr>
            <a:spLocks noGrp="1"/>
          </p:cNvSpPr>
          <p:nvPr>
            <p:ph type="title"/>
          </p:nvPr>
        </p:nvSpPr>
        <p:spPr/>
        <p:txBody>
          <a:bodyPr/>
          <a:lstStyle/>
          <a:p>
            <a:r>
              <a:rPr lang="en-US" dirty="0"/>
              <a:t>Mo</a:t>
            </a:r>
            <a:r>
              <a:rPr lang="en-US" altLang="zh-CN" dirty="0"/>
              <a:t>tivation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56</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Graph</a:t>
            </a:r>
            <a:r>
              <a:rPr lang="zh-CN" altLang="en-US" sz="3600" b="1" dirty="0"/>
              <a:t> </a:t>
            </a:r>
            <a:r>
              <a:rPr lang="en-US" altLang="zh-CN" sz="3600" b="1" dirty="0"/>
              <a:t>Mining</a:t>
            </a:r>
            <a:r>
              <a:rPr lang="zh-CN" altLang="en-US" sz="3600" b="1" dirty="0"/>
              <a:t> </a:t>
            </a:r>
            <a:r>
              <a:rPr lang="en-US" altLang="zh-CN" sz="3600" b="1" dirty="0"/>
              <a:t>Tasks?</a:t>
            </a:r>
            <a:endParaRPr lang="en-US" sz="3600" b="1" dirty="0"/>
          </a:p>
          <a:p>
            <a:pPr lvl="1">
              <a:buFont typeface="Arial" charset="0"/>
              <a:buChar char="•"/>
            </a:pPr>
            <a:r>
              <a:rPr lang="en-US" altLang="zh-CN" sz="2800" dirty="0"/>
              <a:t>Some</a:t>
            </a:r>
            <a:r>
              <a:rPr lang="zh-CN" altLang="en-US" sz="2800" dirty="0"/>
              <a:t> </a:t>
            </a:r>
            <a:r>
              <a:rPr lang="en-US" altLang="zh-CN" sz="2800" dirty="0"/>
              <a:t>are</a:t>
            </a:r>
            <a:r>
              <a:rPr lang="zh-CN" altLang="en-US" sz="2800" dirty="0"/>
              <a:t> </a:t>
            </a:r>
            <a:r>
              <a:rPr lang="en-US" altLang="zh-CN" sz="2800" dirty="0"/>
              <a:t>data-intensive</a:t>
            </a:r>
            <a:r>
              <a:rPr lang="zh-CN" altLang="en-US" sz="2800" dirty="0"/>
              <a:t> </a:t>
            </a:r>
            <a:r>
              <a:rPr lang="en-US" altLang="zh-CN" sz="2800" dirty="0"/>
              <a:t>/</a:t>
            </a:r>
            <a:r>
              <a:rPr lang="zh-CN" altLang="en-US" sz="2800" dirty="0"/>
              <a:t> </a:t>
            </a:r>
            <a:r>
              <a:rPr lang="en-US" altLang="zh-CN" sz="2800" dirty="0"/>
              <a:t>IO-bound</a:t>
            </a:r>
          </a:p>
          <a:p>
            <a:pPr lvl="2">
              <a:buFont typeface="System Font Regular"/>
              <a:buChar char="-"/>
            </a:pPr>
            <a:r>
              <a:rPr lang="en-US" altLang="zh-CN" sz="2500" dirty="0"/>
              <a:t>Peeling</a:t>
            </a:r>
            <a:r>
              <a:rPr lang="zh-CN" altLang="en-US" sz="2500" dirty="0"/>
              <a:t> </a:t>
            </a:r>
            <a:r>
              <a:rPr lang="en-US" altLang="zh-CN" sz="2500" dirty="0"/>
              <a:t>algorithm</a:t>
            </a:r>
            <a:r>
              <a:rPr lang="zh-CN" altLang="en-US" sz="2500" dirty="0"/>
              <a:t> </a:t>
            </a:r>
            <a:r>
              <a:rPr lang="en-US" altLang="zh-CN" sz="2500" dirty="0"/>
              <a:t>of</a:t>
            </a:r>
            <a:r>
              <a:rPr lang="zh-CN" altLang="en-US" sz="2500" dirty="0"/>
              <a:t> </a:t>
            </a:r>
            <a:r>
              <a:rPr lang="en-US" altLang="zh-CN" sz="2500" i="1" dirty="0">
                <a:solidFill>
                  <a:srgbClr val="0070C0"/>
                </a:solidFill>
              </a:rPr>
              <a:t>k</a:t>
            </a:r>
            <a:r>
              <a:rPr lang="en-US" altLang="zh-CN" sz="2500" dirty="0">
                <a:solidFill>
                  <a:srgbClr val="0070C0"/>
                </a:solidFill>
              </a:rPr>
              <a:t>-core</a:t>
            </a:r>
            <a:r>
              <a:rPr lang="en-US" altLang="zh-CN" sz="2500" dirty="0"/>
              <a:t>:</a:t>
            </a:r>
            <a:r>
              <a:rPr lang="zh-CN" altLang="en-US" sz="2500" dirty="0"/>
              <a:t> </a:t>
            </a:r>
            <a:r>
              <a:rPr lang="en-US" altLang="zh-CN" sz="2500" dirty="0"/>
              <a:t>O(</a:t>
            </a:r>
            <a:r>
              <a:rPr lang="en-US" altLang="zh-CN" sz="2500" i="1" dirty="0"/>
              <a:t>n</a:t>
            </a:r>
            <a:r>
              <a:rPr lang="en-US" altLang="zh-CN" sz="2500" dirty="0"/>
              <a:t>)</a:t>
            </a:r>
          </a:p>
          <a:p>
            <a:pPr lvl="2">
              <a:buFont typeface="System Font Regular"/>
              <a:buChar char="-"/>
            </a:pPr>
            <a:r>
              <a:rPr lang="en-US" altLang="zh-CN" sz="2500" dirty="0"/>
              <a:t>Random</a:t>
            </a:r>
            <a:r>
              <a:rPr lang="zh-CN" altLang="en-US" sz="2500" dirty="0"/>
              <a:t> </a:t>
            </a:r>
            <a:r>
              <a:rPr lang="en-US" altLang="zh-CN" sz="2500" dirty="0"/>
              <a:t>walks</a:t>
            </a:r>
            <a:r>
              <a:rPr lang="zh-CN" altLang="en-US" sz="2500" dirty="0"/>
              <a:t> </a:t>
            </a:r>
            <a:r>
              <a:rPr lang="en-US" altLang="zh-CN" sz="2500" dirty="0"/>
              <a:t>(e.g.,</a:t>
            </a:r>
            <a:r>
              <a:rPr lang="zh-CN" altLang="en-US" sz="2500" dirty="0"/>
              <a:t> </a:t>
            </a:r>
            <a:r>
              <a:rPr lang="en-US" altLang="zh-CN" sz="2500" dirty="0">
                <a:solidFill>
                  <a:srgbClr val="0070C0"/>
                </a:solidFill>
              </a:rPr>
              <a:t>PageRank</a:t>
            </a:r>
            <a:r>
              <a:rPr lang="en-US" altLang="zh-CN" sz="2500" dirty="0"/>
              <a:t>)</a:t>
            </a:r>
          </a:p>
          <a:p>
            <a:pPr lvl="1">
              <a:buFont typeface="Arial" panose="020B0604020202020204" pitchFamily="34" charset="0"/>
              <a:buChar char="•"/>
            </a:pPr>
            <a:r>
              <a:rPr lang="en-US" altLang="zh-CN" sz="2800" dirty="0"/>
              <a:t>Some</a:t>
            </a:r>
            <a:r>
              <a:rPr lang="zh-CN" altLang="en-US" sz="2800" dirty="0"/>
              <a:t> </a:t>
            </a:r>
            <a:r>
              <a:rPr lang="en-US" altLang="zh-CN" sz="2800" dirty="0"/>
              <a:t>are</a:t>
            </a:r>
            <a:r>
              <a:rPr lang="zh-CN" altLang="en-US" sz="2800" dirty="0"/>
              <a:t> </a:t>
            </a:r>
            <a:r>
              <a:rPr lang="en-US" altLang="zh-CN" sz="2800" dirty="0"/>
              <a:t>compute-intensive!</a:t>
            </a:r>
          </a:p>
          <a:p>
            <a:pPr lvl="2">
              <a:buFont typeface="System Font Regular"/>
              <a:buChar char="-"/>
            </a:pPr>
            <a:r>
              <a:rPr lang="en-US" altLang="zh-CN" sz="2500" dirty="0"/>
              <a:t>Dense</a:t>
            </a:r>
            <a:r>
              <a:rPr lang="zh-CN" altLang="en-US" sz="2500" dirty="0"/>
              <a:t> </a:t>
            </a:r>
            <a:r>
              <a:rPr lang="en-US" altLang="zh-CN" sz="2500" dirty="0"/>
              <a:t>subgraph</a:t>
            </a:r>
            <a:r>
              <a:rPr lang="zh-CN" altLang="en-US" sz="2500" dirty="0"/>
              <a:t> </a:t>
            </a:r>
            <a:r>
              <a:rPr lang="en-US" altLang="zh-CN" sz="2500" dirty="0"/>
              <a:t>structure</a:t>
            </a:r>
            <a:r>
              <a:rPr lang="zh-CN" altLang="en-US" sz="2500" dirty="0"/>
              <a:t> </a:t>
            </a:r>
            <a:r>
              <a:rPr lang="en-US" altLang="zh-CN" sz="2500" dirty="0"/>
              <a:t>mining:</a:t>
            </a:r>
            <a:r>
              <a:rPr lang="zh-CN" altLang="en-US" sz="2500" dirty="0"/>
              <a:t> </a:t>
            </a:r>
            <a:r>
              <a:rPr lang="en-US" altLang="zh-CN" sz="2500" dirty="0">
                <a:solidFill>
                  <a:srgbClr val="0070C0"/>
                </a:solidFill>
              </a:rPr>
              <a:t>quasi-cliques</a:t>
            </a:r>
            <a:r>
              <a:rPr lang="en-US" altLang="zh-CN" sz="2500" dirty="0"/>
              <a:t>,</a:t>
            </a:r>
            <a:r>
              <a:rPr lang="zh-CN" altLang="en-US" sz="2500" dirty="0"/>
              <a:t> </a:t>
            </a:r>
            <a:r>
              <a:rPr lang="en-US" altLang="zh-CN" sz="2500" i="1" dirty="0">
                <a:solidFill>
                  <a:srgbClr val="0070C0"/>
                </a:solidFill>
              </a:rPr>
              <a:t>k</a:t>
            </a:r>
            <a:r>
              <a:rPr lang="en-US" altLang="zh-CN" sz="2500" dirty="0">
                <a:solidFill>
                  <a:srgbClr val="0070C0"/>
                </a:solidFill>
              </a:rPr>
              <a:t>-</a:t>
            </a:r>
            <a:r>
              <a:rPr lang="en-US" altLang="zh-CN" sz="2500" dirty="0" err="1">
                <a:solidFill>
                  <a:srgbClr val="0070C0"/>
                </a:solidFill>
              </a:rPr>
              <a:t>plexes</a:t>
            </a:r>
            <a:endParaRPr lang="en-US" altLang="zh-CN" sz="2500" dirty="0">
              <a:solidFill>
                <a:srgbClr val="0070C0"/>
              </a:solidFill>
            </a:endParaRPr>
          </a:p>
          <a:p>
            <a:pPr lvl="2">
              <a:buFont typeface="System Font Regular"/>
              <a:buChar char="-"/>
            </a:pPr>
            <a:r>
              <a:rPr lang="en-US" altLang="zh-CN" sz="2500" dirty="0"/>
              <a:t>Frequent</a:t>
            </a:r>
            <a:r>
              <a:rPr lang="zh-CN" altLang="en-US" sz="2500" dirty="0"/>
              <a:t> </a:t>
            </a:r>
            <a:r>
              <a:rPr lang="en-US" altLang="zh-CN" sz="2500" dirty="0"/>
              <a:t>(and</a:t>
            </a:r>
            <a:r>
              <a:rPr lang="zh-CN" altLang="en-US" sz="2500" dirty="0"/>
              <a:t> </a:t>
            </a:r>
            <a:r>
              <a:rPr lang="en-US" altLang="zh-CN" sz="2500" dirty="0"/>
              <a:t>closed)</a:t>
            </a:r>
            <a:r>
              <a:rPr lang="zh-CN" altLang="en-US" sz="2500" dirty="0"/>
              <a:t> </a:t>
            </a:r>
            <a:r>
              <a:rPr lang="en-US" altLang="zh-CN" sz="2500" dirty="0"/>
              <a:t>subgraph</a:t>
            </a:r>
            <a:r>
              <a:rPr lang="zh-CN" altLang="en-US" sz="2500" dirty="0"/>
              <a:t> </a:t>
            </a:r>
            <a:r>
              <a:rPr lang="en-US" altLang="zh-CN" sz="2500" dirty="0"/>
              <a:t>pattern</a:t>
            </a:r>
            <a:r>
              <a:rPr lang="zh-CN" altLang="en-US" sz="2500" dirty="0"/>
              <a:t> </a:t>
            </a:r>
            <a:r>
              <a:rPr lang="en-US" altLang="zh-CN" sz="2500" dirty="0"/>
              <a:t>mining</a:t>
            </a:r>
          </a:p>
        </p:txBody>
      </p:sp>
      <p:sp>
        <p:nvSpPr>
          <p:cNvPr id="3" name="Curved Left Arrow 2">
            <a:extLst>
              <a:ext uri="{FF2B5EF4-FFF2-40B4-BE49-F238E27FC236}">
                <a16:creationId xmlns:a16="http://schemas.microsoft.com/office/drawing/2014/main" id="{404A36FD-2367-3647-9184-A1FA820B6D84}"/>
              </a:ext>
            </a:extLst>
          </p:cNvPr>
          <p:cNvSpPr/>
          <p:nvPr/>
        </p:nvSpPr>
        <p:spPr>
          <a:xfrm>
            <a:off x="7620000" y="5013176"/>
            <a:ext cx="648072" cy="720080"/>
          </a:xfrm>
          <a:prstGeom prst="curvedLeftArrow">
            <a:avLst/>
          </a:prstGeom>
          <a:ln>
            <a:solidFill>
              <a:srgbClr val="C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E6DC1B60-65EC-7642-AE7C-7EEEC5CFF397}"/>
              </a:ext>
            </a:extLst>
          </p:cNvPr>
          <p:cNvSpPr/>
          <p:nvPr/>
        </p:nvSpPr>
        <p:spPr>
          <a:xfrm>
            <a:off x="1863861" y="5250531"/>
            <a:ext cx="5256584" cy="523220"/>
          </a:xfrm>
          <a:prstGeom prst="rect">
            <a:avLst/>
          </a:prstGeom>
        </p:spPr>
        <p:txBody>
          <a:bodyPr wrap="square">
            <a:spAutoFit/>
          </a:bodyPr>
          <a:lstStyle/>
          <a:p>
            <a:pPr algn="ctr"/>
            <a:r>
              <a:rPr lang="en-US" altLang="zh-CN" sz="2800" b="1" dirty="0">
                <a:solidFill>
                  <a:srgbClr val="C00000"/>
                </a:solidFill>
              </a:rPr>
              <a:t>To</a:t>
            </a:r>
            <a:r>
              <a:rPr lang="zh-CN" altLang="en-US" sz="2800" b="1" dirty="0">
                <a:solidFill>
                  <a:srgbClr val="C00000"/>
                </a:solidFill>
              </a:rPr>
              <a:t> </a:t>
            </a:r>
            <a:r>
              <a:rPr lang="en-US" altLang="zh-CN" sz="2800" b="1" dirty="0">
                <a:solidFill>
                  <a:srgbClr val="C00000"/>
                </a:solidFill>
              </a:rPr>
              <a:t>present</a:t>
            </a:r>
            <a:r>
              <a:rPr lang="zh-CN" altLang="en-US" sz="2800" b="1" dirty="0">
                <a:solidFill>
                  <a:srgbClr val="C00000"/>
                </a:solidFill>
              </a:rPr>
              <a:t> </a:t>
            </a:r>
            <a:r>
              <a:rPr lang="en-US" altLang="zh-CN" sz="2800" b="1" dirty="0">
                <a:solidFill>
                  <a:srgbClr val="C00000"/>
                </a:solidFill>
              </a:rPr>
              <a:t>next</a:t>
            </a:r>
            <a:endParaRPr lang="en-US" sz="1400" b="1" dirty="0">
              <a:solidFill>
                <a:srgbClr val="C00000"/>
              </a:solidFill>
            </a:endParaRPr>
          </a:p>
        </p:txBody>
      </p:sp>
      <p:sp>
        <p:nvSpPr>
          <p:cNvPr id="4" name="Up Arrow 3">
            <a:extLst>
              <a:ext uri="{FF2B5EF4-FFF2-40B4-BE49-F238E27FC236}">
                <a16:creationId xmlns:a16="http://schemas.microsoft.com/office/drawing/2014/main" id="{11B4B441-6466-9345-8DB9-222DBCFF3693}"/>
              </a:ext>
            </a:extLst>
          </p:cNvPr>
          <p:cNvSpPr/>
          <p:nvPr/>
        </p:nvSpPr>
        <p:spPr>
          <a:xfrm>
            <a:off x="6845424" y="1025746"/>
            <a:ext cx="390872" cy="3267350"/>
          </a:xfrm>
          <a:prstGeom prst="upArrow">
            <a:avLst/>
          </a:prstGeom>
          <a:ln>
            <a:headEnd type="none" w="med" len="med"/>
            <a:tailEnd type="none"/>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FCB1824F-8D7B-7747-A993-886F56B28267}"/>
              </a:ext>
            </a:extLst>
          </p:cNvPr>
          <p:cNvPicPr>
            <a:picLocks noChangeAspect="1"/>
          </p:cNvPicPr>
          <p:nvPr/>
        </p:nvPicPr>
        <p:blipFill>
          <a:blip r:embed="rId5"/>
          <a:stretch>
            <a:fillRect/>
          </a:stretch>
        </p:blipFill>
        <p:spPr>
          <a:xfrm>
            <a:off x="7505385" y="1371984"/>
            <a:ext cx="1393706" cy="1136591"/>
          </a:xfrm>
          <a:prstGeom prst="rect">
            <a:avLst/>
          </a:prstGeom>
        </p:spPr>
      </p:pic>
      <p:sp>
        <p:nvSpPr>
          <p:cNvPr id="12" name="Rectangle 11">
            <a:extLst>
              <a:ext uri="{FF2B5EF4-FFF2-40B4-BE49-F238E27FC236}">
                <a16:creationId xmlns:a16="http://schemas.microsoft.com/office/drawing/2014/main" id="{4F30A46F-4643-674A-9183-EDA6A6CD8527}"/>
              </a:ext>
            </a:extLst>
          </p:cNvPr>
          <p:cNvSpPr/>
          <p:nvPr/>
        </p:nvSpPr>
        <p:spPr>
          <a:xfrm>
            <a:off x="7120445" y="963072"/>
            <a:ext cx="2152178" cy="307777"/>
          </a:xfrm>
          <a:prstGeom prst="rect">
            <a:avLst/>
          </a:prstGeom>
        </p:spPr>
        <p:txBody>
          <a:bodyPr wrap="square">
            <a:spAutoFit/>
          </a:bodyPr>
          <a:lstStyle/>
          <a:p>
            <a:pPr algn="ctr"/>
            <a:r>
              <a:rPr lang="en-US" altLang="zh-CN" sz="1400" b="1" dirty="0">
                <a:solidFill>
                  <a:srgbClr val="C00000"/>
                </a:solidFill>
              </a:rPr>
              <a:t>Will</a:t>
            </a:r>
            <a:r>
              <a:rPr lang="zh-CN" altLang="en-US" sz="1400" b="1" dirty="0">
                <a:solidFill>
                  <a:srgbClr val="C00000"/>
                </a:solidFill>
              </a:rPr>
              <a:t> </a:t>
            </a:r>
            <a:r>
              <a:rPr lang="en-US" altLang="zh-CN" sz="1400" b="1" dirty="0">
                <a:solidFill>
                  <a:srgbClr val="C00000"/>
                </a:solidFill>
              </a:rPr>
              <a:t>be</a:t>
            </a:r>
            <a:r>
              <a:rPr lang="zh-CN" altLang="en-US" sz="1400" b="1" dirty="0">
                <a:solidFill>
                  <a:srgbClr val="C00000"/>
                </a:solidFill>
              </a:rPr>
              <a:t> </a:t>
            </a:r>
            <a:r>
              <a:rPr lang="en-US" altLang="zh-CN" sz="1400" b="1" dirty="0">
                <a:solidFill>
                  <a:srgbClr val="C00000"/>
                </a:solidFill>
              </a:rPr>
              <a:t>presented</a:t>
            </a:r>
            <a:r>
              <a:rPr lang="zh-CN" altLang="en-US" sz="1400" b="1" dirty="0">
                <a:solidFill>
                  <a:srgbClr val="C00000"/>
                </a:solidFill>
              </a:rPr>
              <a:t> </a:t>
            </a:r>
            <a:r>
              <a:rPr lang="en-US" altLang="zh-CN" sz="1400" b="1" dirty="0">
                <a:solidFill>
                  <a:srgbClr val="C00000"/>
                </a:solidFill>
              </a:rPr>
              <a:t>by</a:t>
            </a:r>
            <a:endParaRPr lang="en-US" sz="900" b="1" dirty="0">
              <a:solidFill>
                <a:srgbClr val="C00000"/>
              </a:solidFill>
            </a:endParaRPr>
          </a:p>
        </p:txBody>
      </p:sp>
    </p:spTree>
    <p:extLst>
      <p:ext uri="{BB962C8B-B14F-4D97-AF65-F5344CB8AC3E}">
        <p14:creationId xmlns:p14="http://schemas.microsoft.com/office/powerpoint/2010/main" val="1860783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4" grpId="0" animBg="1"/>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A37C16-9246-524D-926C-FC45559C55FA}"/>
              </a:ext>
            </a:extLst>
          </p:cNvPr>
          <p:cNvGrpSpPr/>
          <p:nvPr/>
        </p:nvGrpSpPr>
        <p:grpSpPr>
          <a:xfrm>
            <a:off x="251520" y="3408144"/>
            <a:ext cx="8623375" cy="3313331"/>
            <a:chOff x="0" y="2135900"/>
            <a:chExt cx="12192000" cy="4684492"/>
          </a:xfrm>
        </p:grpSpPr>
        <p:pic>
          <p:nvPicPr>
            <p:cNvPr id="13" name="Picture 12">
              <a:extLst>
                <a:ext uri="{FF2B5EF4-FFF2-40B4-BE49-F238E27FC236}">
                  <a16:creationId xmlns:a16="http://schemas.microsoft.com/office/drawing/2014/main" id="{722EA3F2-7928-CF47-8937-FC3F2F8BED7C}"/>
                </a:ext>
              </a:extLst>
            </p:cNvPr>
            <p:cNvPicPr>
              <a:picLocks noChangeAspect="1"/>
            </p:cNvPicPr>
            <p:nvPr/>
          </p:nvPicPr>
          <p:blipFill>
            <a:blip r:embed="rId3"/>
            <a:stretch>
              <a:fillRect/>
            </a:stretch>
          </p:blipFill>
          <p:spPr>
            <a:xfrm>
              <a:off x="0" y="2135900"/>
              <a:ext cx="12192000" cy="4447970"/>
            </a:xfrm>
            <a:prstGeom prst="rect">
              <a:avLst/>
            </a:prstGeom>
          </p:spPr>
        </p:pic>
        <p:sp>
          <p:nvSpPr>
            <p:cNvPr id="14" name="Rectangle 13">
              <a:extLst>
                <a:ext uri="{FF2B5EF4-FFF2-40B4-BE49-F238E27FC236}">
                  <a16:creationId xmlns:a16="http://schemas.microsoft.com/office/drawing/2014/main" id="{95F8E3AC-2D29-6042-A7C5-004E09D84C10}"/>
                </a:ext>
              </a:extLst>
            </p:cNvPr>
            <p:cNvSpPr/>
            <p:nvPr/>
          </p:nvSpPr>
          <p:spPr>
            <a:xfrm>
              <a:off x="2296885" y="6399204"/>
              <a:ext cx="8504497" cy="421188"/>
            </a:xfrm>
            <a:prstGeom prst="rect">
              <a:avLst/>
            </a:prstGeom>
          </p:spPr>
          <p:txBody>
            <a:bodyPr wrap="square">
              <a:spAutoFit/>
            </a:bodyPr>
            <a:lstStyle/>
            <a:p>
              <a:r>
                <a:rPr lang="en-US" sz="1400" dirty="0">
                  <a:hlinkClick r:id="rId4"/>
                </a:rPr>
                <a:t>https://github.com/frankmcsherry/blog/blob/master/posts/2017-09-23.md</a:t>
              </a:r>
              <a:endParaRPr lang="en-US" sz="1400" dirty="0"/>
            </a:p>
          </p:txBody>
        </p:sp>
        <p:cxnSp>
          <p:nvCxnSpPr>
            <p:cNvPr id="15" name="Straight Connector 14">
              <a:extLst>
                <a:ext uri="{FF2B5EF4-FFF2-40B4-BE49-F238E27FC236}">
                  <a16:creationId xmlns:a16="http://schemas.microsoft.com/office/drawing/2014/main" id="{6B4D9070-8E2E-C344-8E69-166740991A84}"/>
                </a:ext>
              </a:extLst>
            </p:cNvPr>
            <p:cNvCxnSpPr>
              <a:cxnSpLocks/>
            </p:cNvCxnSpPr>
            <p:nvPr/>
          </p:nvCxnSpPr>
          <p:spPr>
            <a:xfrm>
              <a:off x="2387714" y="5769429"/>
              <a:ext cx="6398800"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25D9171B-CB9C-7B47-A33E-D14A94F00F65}"/>
                </a:ext>
              </a:extLst>
            </p:cNvPr>
            <p:cNvCxnSpPr>
              <a:cxnSpLocks/>
            </p:cNvCxnSpPr>
            <p:nvPr/>
          </p:nvCxnSpPr>
          <p:spPr>
            <a:xfrm>
              <a:off x="1016114" y="6074229"/>
              <a:ext cx="5428229"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7C3A21B5-4C67-6548-8A50-316021D6F5EB}"/>
                </a:ext>
              </a:extLst>
            </p:cNvPr>
            <p:cNvCxnSpPr>
              <a:cxnSpLocks/>
            </p:cNvCxnSpPr>
            <p:nvPr/>
          </p:nvCxnSpPr>
          <p:spPr>
            <a:xfrm>
              <a:off x="1886971" y="6355662"/>
              <a:ext cx="4862172"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grpSp>
      <p:sp>
        <p:nvSpPr>
          <p:cNvPr id="2" name="Title 1"/>
          <p:cNvSpPr>
            <a:spLocks noGrp="1"/>
          </p:cNvSpPr>
          <p:nvPr>
            <p:ph type="title"/>
          </p:nvPr>
        </p:nvSpPr>
        <p:spPr/>
        <p:txBody>
          <a:bodyPr/>
          <a:lstStyle/>
          <a:p>
            <a:r>
              <a:rPr lang="en-US" dirty="0"/>
              <a:t>Mo</a:t>
            </a:r>
            <a:r>
              <a:rPr lang="en-US" altLang="zh-CN" dirty="0"/>
              <a:t>tivation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57</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Data-Intensive</a:t>
            </a:r>
            <a:r>
              <a:rPr lang="zh-CN" altLang="en-US" b="1" dirty="0"/>
              <a:t> </a:t>
            </a:r>
            <a:r>
              <a:rPr lang="en-US" altLang="zh-CN" b="1" dirty="0" err="1"/>
              <a:t>v.s</a:t>
            </a:r>
            <a:r>
              <a:rPr lang="en-US" altLang="zh-CN" b="1" dirty="0"/>
              <a:t>.</a:t>
            </a:r>
            <a:r>
              <a:rPr lang="zh-CN" altLang="en-US" b="1" dirty="0"/>
              <a:t> </a:t>
            </a:r>
            <a:r>
              <a:rPr lang="en-US" altLang="zh-CN" b="1" dirty="0"/>
              <a:t>Compute-Intensive</a:t>
            </a:r>
            <a:endParaRPr lang="en-US" b="1" dirty="0"/>
          </a:p>
          <a:p>
            <a:pPr lvl="1">
              <a:buFont typeface="Arial" charset="0"/>
              <a:buChar char="•"/>
            </a:pPr>
            <a:r>
              <a:rPr lang="en-US" altLang="zh-CN" dirty="0"/>
              <a:t>Fundamental</a:t>
            </a:r>
            <a:r>
              <a:rPr lang="zh-CN" altLang="en-US" dirty="0"/>
              <a:t> </a:t>
            </a:r>
            <a:r>
              <a:rPr lang="en-US" altLang="zh-CN" dirty="0"/>
              <a:t>and</a:t>
            </a:r>
            <a:r>
              <a:rPr lang="zh-CN" altLang="en-US" dirty="0"/>
              <a:t> </a:t>
            </a:r>
            <a:r>
              <a:rPr lang="en-US" altLang="zh-CN" dirty="0"/>
              <a:t>familiar</a:t>
            </a:r>
            <a:r>
              <a:rPr lang="zh-CN" altLang="en-US" dirty="0"/>
              <a:t> </a:t>
            </a:r>
            <a:r>
              <a:rPr lang="en-US" altLang="zh-CN" dirty="0"/>
              <a:t>to</a:t>
            </a:r>
            <a:r>
              <a:rPr lang="zh-CN" altLang="en-US" dirty="0"/>
              <a:t> </a:t>
            </a:r>
            <a:r>
              <a:rPr lang="en-US" altLang="zh-CN" dirty="0"/>
              <a:t>the</a:t>
            </a:r>
            <a:r>
              <a:rPr lang="zh-CN" altLang="en-US" dirty="0"/>
              <a:t> </a:t>
            </a:r>
            <a:r>
              <a:rPr lang="en-US" altLang="zh-CN" dirty="0"/>
              <a:t>DB</a:t>
            </a:r>
            <a:r>
              <a:rPr lang="zh-CN" altLang="en-US" dirty="0"/>
              <a:t> </a:t>
            </a:r>
            <a:r>
              <a:rPr lang="en-US" altLang="zh-CN" dirty="0"/>
              <a:t>community</a:t>
            </a:r>
          </a:p>
          <a:p>
            <a:pPr lvl="1">
              <a:buFont typeface="Arial" charset="0"/>
              <a:buChar char="•"/>
            </a:pPr>
            <a:r>
              <a:rPr lang="en-US" altLang="zh-CN" dirty="0"/>
              <a:t>But</a:t>
            </a:r>
            <a:r>
              <a:rPr lang="zh-CN" altLang="en-US" dirty="0"/>
              <a:t> </a:t>
            </a:r>
            <a:r>
              <a:rPr lang="en-US" altLang="zh-CN" dirty="0"/>
              <a:t>people</a:t>
            </a:r>
            <a:r>
              <a:rPr lang="zh-CN" altLang="en-US" dirty="0"/>
              <a:t> </a:t>
            </a:r>
            <a:r>
              <a:rPr lang="en-US" altLang="zh-CN" dirty="0"/>
              <a:t>simply</a:t>
            </a:r>
            <a:r>
              <a:rPr lang="zh-CN" altLang="en-US" dirty="0"/>
              <a:t> </a:t>
            </a:r>
            <a:r>
              <a:rPr lang="en-US" altLang="zh-CN" dirty="0"/>
              <a:t>get</a:t>
            </a:r>
            <a:r>
              <a:rPr lang="zh-CN" altLang="en-US" dirty="0"/>
              <a:t> </a:t>
            </a:r>
            <a:r>
              <a:rPr lang="en-US" altLang="zh-CN" dirty="0"/>
              <a:t>lost</a:t>
            </a:r>
            <a:r>
              <a:rPr lang="zh-CN" altLang="en-US" dirty="0"/>
              <a:t> </a:t>
            </a:r>
            <a:r>
              <a:rPr lang="en-US" altLang="zh-CN" dirty="0"/>
              <a:t>(the</a:t>
            </a:r>
            <a:r>
              <a:rPr lang="zh-CN" altLang="en-US" dirty="0"/>
              <a:t> </a:t>
            </a:r>
            <a:r>
              <a:rPr lang="en-US" altLang="zh-CN" dirty="0"/>
              <a:t>‘system</a:t>
            </a:r>
            <a:r>
              <a:rPr lang="zh-CN" altLang="en-US" dirty="0"/>
              <a:t> </a:t>
            </a:r>
            <a:r>
              <a:rPr lang="en-US" altLang="zh-CN" dirty="0"/>
              <a:t>hype’)</a:t>
            </a:r>
          </a:p>
        </p:txBody>
      </p:sp>
    </p:spTree>
    <p:extLst>
      <p:ext uri="{BB962C8B-B14F-4D97-AF65-F5344CB8AC3E}">
        <p14:creationId xmlns:p14="http://schemas.microsoft.com/office/powerpoint/2010/main" val="2733984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a:t>
            </a:r>
            <a:r>
              <a:rPr lang="en-US" altLang="zh-CN" dirty="0"/>
              <a:t>tivation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58</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Data-Intensive</a:t>
            </a:r>
            <a:r>
              <a:rPr lang="zh-CN" altLang="en-US" b="1" dirty="0"/>
              <a:t> </a:t>
            </a:r>
            <a:r>
              <a:rPr lang="en-US" altLang="zh-CN" b="1" dirty="0" err="1"/>
              <a:t>v.s</a:t>
            </a:r>
            <a:r>
              <a:rPr lang="en-US" altLang="zh-CN" b="1" dirty="0"/>
              <a:t>.</a:t>
            </a:r>
            <a:r>
              <a:rPr lang="zh-CN" altLang="en-US" b="1" dirty="0"/>
              <a:t> </a:t>
            </a:r>
            <a:r>
              <a:rPr lang="en-US" altLang="zh-CN" b="1" dirty="0"/>
              <a:t>Compute-Intensive</a:t>
            </a:r>
            <a:endParaRPr lang="en-US" b="1" dirty="0"/>
          </a:p>
          <a:p>
            <a:pPr lvl="1">
              <a:buFont typeface="Arial" charset="0"/>
              <a:buChar char="•"/>
            </a:pPr>
            <a:r>
              <a:rPr lang="en-US" altLang="zh-CN" dirty="0"/>
              <a:t>Fundamental</a:t>
            </a:r>
            <a:r>
              <a:rPr lang="zh-CN" altLang="en-US" dirty="0"/>
              <a:t> </a:t>
            </a:r>
            <a:r>
              <a:rPr lang="en-US" altLang="zh-CN" dirty="0"/>
              <a:t>and</a:t>
            </a:r>
            <a:r>
              <a:rPr lang="zh-CN" altLang="en-US" dirty="0"/>
              <a:t> </a:t>
            </a:r>
            <a:r>
              <a:rPr lang="en-US" altLang="zh-CN" dirty="0"/>
              <a:t>familiar</a:t>
            </a:r>
            <a:r>
              <a:rPr lang="zh-CN" altLang="en-US" dirty="0"/>
              <a:t> </a:t>
            </a:r>
            <a:r>
              <a:rPr lang="en-US" altLang="zh-CN" dirty="0"/>
              <a:t>to</a:t>
            </a:r>
            <a:r>
              <a:rPr lang="zh-CN" altLang="en-US" dirty="0"/>
              <a:t> </a:t>
            </a:r>
            <a:r>
              <a:rPr lang="en-US" altLang="zh-CN" dirty="0"/>
              <a:t>the</a:t>
            </a:r>
            <a:r>
              <a:rPr lang="zh-CN" altLang="en-US" dirty="0"/>
              <a:t> </a:t>
            </a:r>
            <a:r>
              <a:rPr lang="en-US" altLang="zh-CN" dirty="0"/>
              <a:t>DB</a:t>
            </a:r>
            <a:r>
              <a:rPr lang="zh-CN" altLang="en-US" dirty="0"/>
              <a:t> </a:t>
            </a:r>
            <a:r>
              <a:rPr lang="en-US" altLang="zh-CN" dirty="0"/>
              <a:t>community</a:t>
            </a:r>
          </a:p>
          <a:p>
            <a:pPr lvl="1">
              <a:buFont typeface="Arial" charset="0"/>
              <a:buChar char="•"/>
            </a:pPr>
            <a:r>
              <a:rPr lang="en-US" altLang="zh-CN" dirty="0"/>
              <a:t>But</a:t>
            </a:r>
            <a:r>
              <a:rPr lang="zh-CN" altLang="en-US" dirty="0"/>
              <a:t> </a:t>
            </a:r>
            <a:r>
              <a:rPr lang="en-US" altLang="zh-CN" dirty="0"/>
              <a:t>people</a:t>
            </a:r>
            <a:r>
              <a:rPr lang="zh-CN" altLang="en-US" dirty="0"/>
              <a:t> </a:t>
            </a:r>
            <a:r>
              <a:rPr lang="en-US" altLang="zh-CN" dirty="0"/>
              <a:t>simply</a:t>
            </a:r>
            <a:r>
              <a:rPr lang="zh-CN" altLang="en-US" dirty="0"/>
              <a:t> </a:t>
            </a:r>
            <a:r>
              <a:rPr lang="en-US" altLang="zh-CN" dirty="0"/>
              <a:t>get</a:t>
            </a:r>
            <a:r>
              <a:rPr lang="zh-CN" altLang="en-US" dirty="0"/>
              <a:t> </a:t>
            </a:r>
            <a:r>
              <a:rPr lang="en-US" altLang="zh-CN" dirty="0"/>
              <a:t>lost</a:t>
            </a:r>
            <a:r>
              <a:rPr lang="zh-CN" altLang="en-US" dirty="0"/>
              <a:t> </a:t>
            </a:r>
            <a:r>
              <a:rPr lang="en-US" altLang="zh-CN" dirty="0"/>
              <a:t>(the</a:t>
            </a:r>
            <a:r>
              <a:rPr lang="zh-CN" altLang="en-US" dirty="0"/>
              <a:t> </a:t>
            </a:r>
            <a:r>
              <a:rPr lang="en-US" altLang="zh-CN" dirty="0"/>
              <a:t>‘system</a:t>
            </a:r>
            <a:r>
              <a:rPr lang="zh-CN" altLang="en-US" dirty="0"/>
              <a:t> </a:t>
            </a:r>
            <a:r>
              <a:rPr lang="en-US" altLang="zh-CN" dirty="0"/>
              <a:t>hype’)</a:t>
            </a:r>
          </a:p>
        </p:txBody>
      </p:sp>
      <p:pic>
        <p:nvPicPr>
          <p:cNvPr id="24" name="Picture 23">
            <a:extLst>
              <a:ext uri="{FF2B5EF4-FFF2-40B4-BE49-F238E27FC236}">
                <a16:creationId xmlns:a16="http://schemas.microsoft.com/office/drawing/2014/main" id="{CD4955BA-7D0E-5C41-8DCC-69285B0A7FDD}"/>
              </a:ext>
            </a:extLst>
          </p:cNvPr>
          <p:cNvPicPr>
            <a:picLocks noChangeAspect="1"/>
          </p:cNvPicPr>
          <p:nvPr/>
        </p:nvPicPr>
        <p:blipFill rotWithShape="1">
          <a:blip r:embed="rId3"/>
          <a:srcRect b="34556"/>
          <a:stretch/>
        </p:blipFill>
        <p:spPr>
          <a:xfrm>
            <a:off x="251520" y="3408144"/>
            <a:ext cx="8623375" cy="2058900"/>
          </a:xfrm>
          <a:prstGeom prst="rect">
            <a:avLst/>
          </a:prstGeom>
        </p:spPr>
      </p:pic>
      <p:pic>
        <p:nvPicPr>
          <p:cNvPr id="7" name="Picture 6">
            <a:extLst>
              <a:ext uri="{FF2B5EF4-FFF2-40B4-BE49-F238E27FC236}">
                <a16:creationId xmlns:a16="http://schemas.microsoft.com/office/drawing/2014/main" id="{8145F456-1885-234D-B80D-2CBE1B5EB2AD}"/>
              </a:ext>
            </a:extLst>
          </p:cNvPr>
          <p:cNvPicPr>
            <a:picLocks noChangeAspect="1"/>
          </p:cNvPicPr>
          <p:nvPr/>
        </p:nvPicPr>
        <p:blipFill>
          <a:blip r:embed="rId4"/>
          <a:stretch>
            <a:fillRect/>
          </a:stretch>
        </p:blipFill>
        <p:spPr>
          <a:xfrm>
            <a:off x="611560" y="5467044"/>
            <a:ext cx="7761909" cy="1296405"/>
          </a:xfrm>
          <a:prstGeom prst="rect">
            <a:avLst/>
          </a:prstGeom>
        </p:spPr>
      </p:pic>
      <p:cxnSp>
        <p:nvCxnSpPr>
          <p:cNvPr id="25" name="Straight Connector 24">
            <a:extLst>
              <a:ext uri="{FF2B5EF4-FFF2-40B4-BE49-F238E27FC236}">
                <a16:creationId xmlns:a16="http://schemas.microsoft.com/office/drawing/2014/main" id="{7F8C1100-6A40-0640-B3C6-BFADF8633D34}"/>
              </a:ext>
            </a:extLst>
          </p:cNvPr>
          <p:cNvCxnSpPr>
            <a:cxnSpLocks/>
          </p:cNvCxnSpPr>
          <p:nvPr/>
        </p:nvCxnSpPr>
        <p:spPr>
          <a:xfrm>
            <a:off x="2555776" y="5661248"/>
            <a:ext cx="5745685"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CCCE2ABC-F929-094C-942E-0E7D1133131A}"/>
              </a:ext>
            </a:extLst>
          </p:cNvPr>
          <p:cNvCxnSpPr>
            <a:cxnSpLocks/>
          </p:cNvCxnSpPr>
          <p:nvPr/>
        </p:nvCxnSpPr>
        <p:spPr>
          <a:xfrm>
            <a:off x="1403648" y="5877272"/>
            <a:ext cx="4248472"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sp>
        <p:nvSpPr>
          <p:cNvPr id="27" name="Rectangle 26">
            <a:extLst>
              <a:ext uri="{FF2B5EF4-FFF2-40B4-BE49-F238E27FC236}">
                <a16:creationId xmlns:a16="http://schemas.microsoft.com/office/drawing/2014/main" id="{4926A88E-523E-6743-B589-E086F73EECFE}"/>
              </a:ext>
            </a:extLst>
          </p:cNvPr>
          <p:cNvSpPr/>
          <p:nvPr/>
        </p:nvSpPr>
        <p:spPr>
          <a:xfrm>
            <a:off x="3351022" y="4983559"/>
            <a:ext cx="1869050" cy="461665"/>
          </a:xfrm>
          <a:prstGeom prst="rect">
            <a:avLst/>
          </a:prstGeom>
        </p:spPr>
        <p:txBody>
          <a:bodyPr wrap="square">
            <a:spAutoFit/>
          </a:bodyPr>
          <a:lstStyle/>
          <a:p>
            <a:pPr algn="ctr"/>
            <a:r>
              <a:rPr lang="en-US" altLang="zh-CN" b="1" dirty="0">
                <a:solidFill>
                  <a:srgbClr val="C00000"/>
                </a:solidFill>
              </a:rPr>
              <a:t>Cont.</a:t>
            </a:r>
            <a:endParaRPr lang="en-US" b="1" dirty="0">
              <a:solidFill>
                <a:srgbClr val="C00000"/>
              </a:solidFill>
            </a:endParaRPr>
          </a:p>
        </p:txBody>
      </p:sp>
    </p:spTree>
    <p:extLst>
      <p:ext uri="{BB962C8B-B14F-4D97-AF65-F5344CB8AC3E}">
        <p14:creationId xmlns:p14="http://schemas.microsoft.com/office/powerpoint/2010/main" val="391957705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a:t>
            </a:r>
            <a:r>
              <a:rPr lang="en-US" altLang="zh-CN" dirty="0"/>
              <a:t>tivation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59</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Data-Intensive</a:t>
            </a:r>
            <a:r>
              <a:rPr lang="zh-CN" altLang="en-US" b="1" dirty="0"/>
              <a:t> </a:t>
            </a:r>
            <a:r>
              <a:rPr lang="en-US" altLang="zh-CN" b="1" dirty="0" err="1"/>
              <a:t>v.s</a:t>
            </a:r>
            <a:r>
              <a:rPr lang="en-US" altLang="zh-CN" b="1" dirty="0"/>
              <a:t>.</a:t>
            </a:r>
            <a:r>
              <a:rPr lang="zh-CN" altLang="en-US" b="1" dirty="0"/>
              <a:t> </a:t>
            </a:r>
            <a:r>
              <a:rPr lang="en-US" altLang="zh-CN" b="1" dirty="0"/>
              <a:t>Compute-Intensive</a:t>
            </a:r>
            <a:endParaRPr lang="en-US" altLang="zh-CN" dirty="0"/>
          </a:p>
        </p:txBody>
      </p:sp>
      <p:grpSp>
        <p:nvGrpSpPr>
          <p:cNvPr id="11" name="Group 10">
            <a:extLst>
              <a:ext uri="{FF2B5EF4-FFF2-40B4-BE49-F238E27FC236}">
                <a16:creationId xmlns:a16="http://schemas.microsoft.com/office/drawing/2014/main" id="{00D38149-B710-4A45-A510-1D124CAD107D}"/>
              </a:ext>
            </a:extLst>
          </p:cNvPr>
          <p:cNvGrpSpPr/>
          <p:nvPr/>
        </p:nvGrpSpPr>
        <p:grpSpPr>
          <a:xfrm>
            <a:off x="586628" y="2964914"/>
            <a:ext cx="557301" cy="461665"/>
            <a:chOff x="666327" y="2973233"/>
            <a:chExt cx="557301" cy="461665"/>
          </a:xfrm>
        </p:grpSpPr>
        <p:sp>
          <p:nvSpPr>
            <p:cNvPr id="18" name="Snip Same Side Corner Rectangle 17">
              <a:extLst>
                <a:ext uri="{FF2B5EF4-FFF2-40B4-BE49-F238E27FC236}">
                  <a16:creationId xmlns:a16="http://schemas.microsoft.com/office/drawing/2014/main" id="{18C52EEA-DA7A-7B4A-81AA-79CBA048A7DF}"/>
                </a:ext>
              </a:extLst>
            </p:cNvPr>
            <p:cNvSpPr/>
            <p:nvPr/>
          </p:nvSpPr>
          <p:spPr>
            <a:xfrm rot="5400000">
              <a:off x="742744" y="2951230"/>
              <a:ext cx="421708" cy="540060"/>
            </a:xfrm>
            <a:prstGeom prst="snip2SameRect">
              <a:avLst>
                <a:gd name="adj1" fmla="val 31427"/>
                <a:gd name="adj2" fmla="val 0"/>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26A67090-72A2-EE45-86C7-990D7BC0733F}"/>
                </a:ext>
              </a:extLst>
            </p:cNvPr>
            <p:cNvSpPr/>
            <p:nvPr/>
          </p:nvSpPr>
          <p:spPr>
            <a:xfrm>
              <a:off x="666327" y="2973233"/>
              <a:ext cx="521297" cy="461665"/>
            </a:xfrm>
            <a:prstGeom prst="rect">
              <a:avLst/>
            </a:prstGeom>
          </p:spPr>
          <p:txBody>
            <a:bodyPr wrap="none">
              <a:spAutoFit/>
            </a:bodyPr>
            <a:lstStyle/>
            <a:p>
              <a:r>
                <a:rPr lang="en-US" b="1" dirty="0">
                  <a:solidFill>
                    <a:srgbClr val="FF0000"/>
                  </a:solidFill>
                </a:rPr>
                <a:t>B</a:t>
              </a:r>
              <a:r>
                <a:rPr lang="en-US" b="1" baseline="-25000" dirty="0">
                  <a:solidFill>
                    <a:srgbClr val="FF0000"/>
                  </a:solidFill>
                </a:rPr>
                <a:t>1</a:t>
              </a:r>
            </a:p>
          </p:txBody>
        </p:sp>
      </p:grpSp>
      <p:grpSp>
        <p:nvGrpSpPr>
          <p:cNvPr id="20" name="Group 19">
            <a:extLst>
              <a:ext uri="{FF2B5EF4-FFF2-40B4-BE49-F238E27FC236}">
                <a16:creationId xmlns:a16="http://schemas.microsoft.com/office/drawing/2014/main" id="{20FE4C92-FFF6-3C48-B869-F4C25D1E1A3D}"/>
              </a:ext>
            </a:extLst>
          </p:cNvPr>
          <p:cNvGrpSpPr/>
          <p:nvPr/>
        </p:nvGrpSpPr>
        <p:grpSpPr>
          <a:xfrm>
            <a:off x="5655090" y="2964914"/>
            <a:ext cx="557301" cy="461665"/>
            <a:chOff x="666327" y="2973233"/>
            <a:chExt cx="557301" cy="461665"/>
          </a:xfrm>
        </p:grpSpPr>
        <p:sp>
          <p:nvSpPr>
            <p:cNvPr id="21" name="Snip Same Side Corner Rectangle 20">
              <a:extLst>
                <a:ext uri="{FF2B5EF4-FFF2-40B4-BE49-F238E27FC236}">
                  <a16:creationId xmlns:a16="http://schemas.microsoft.com/office/drawing/2014/main" id="{046D7B83-881B-3A49-A409-847C423C222B}"/>
                </a:ext>
              </a:extLst>
            </p:cNvPr>
            <p:cNvSpPr/>
            <p:nvPr/>
          </p:nvSpPr>
          <p:spPr>
            <a:xfrm rot="5400000">
              <a:off x="742744" y="2951230"/>
              <a:ext cx="421708" cy="540060"/>
            </a:xfrm>
            <a:prstGeom prst="snip2SameRect">
              <a:avLst>
                <a:gd name="adj1" fmla="val 31427"/>
                <a:gd name="adj2" fmla="val 0"/>
              </a:avLst>
            </a:prstGeom>
            <a:ln>
              <a:solidFill>
                <a:srgbClr val="00B05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C2D8848D-318D-2D42-A283-933C26F3218F}"/>
                </a:ext>
              </a:extLst>
            </p:cNvPr>
            <p:cNvSpPr/>
            <p:nvPr/>
          </p:nvSpPr>
          <p:spPr>
            <a:xfrm>
              <a:off x="666327" y="2973233"/>
              <a:ext cx="521297" cy="461665"/>
            </a:xfrm>
            <a:prstGeom prst="rect">
              <a:avLst/>
            </a:prstGeom>
          </p:spPr>
          <p:txBody>
            <a:bodyPr wrap="none">
              <a:spAutoFit/>
            </a:bodyPr>
            <a:lstStyle/>
            <a:p>
              <a:r>
                <a:rPr lang="en-US" b="1" dirty="0">
                  <a:solidFill>
                    <a:srgbClr val="00B050"/>
                  </a:solidFill>
                </a:rPr>
                <a:t>B</a:t>
              </a:r>
              <a:r>
                <a:rPr lang="en-US" b="1" baseline="-25000" dirty="0">
                  <a:solidFill>
                    <a:srgbClr val="00B050"/>
                  </a:solidFill>
                </a:rPr>
                <a:t>2</a:t>
              </a:r>
            </a:p>
          </p:txBody>
        </p:sp>
      </p:grpSp>
      <p:grpSp>
        <p:nvGrpSpPr>
          <p:cNvPr id="23" name="Group 22">
            <a:extLst>
              <a:ext uri="{FF2B5EF4-FFF2-40B4-BE49-F238E27FC236}">
                <a16:creationId xmlns:a16="http://schemas.microsoft.com/office/drawing/2014/main" id="{B817F298-96D0-9C45-8057-478C403EA1C7}"/>
              </a:ext>
            </a:extLst>
          </p:cNvPr>
          <p:cNvGrpSpPr/>
          <p:nvPr/>
        </p:nvGrpSpPr>
        <p:grpSpPr>
          <a:xfrm>
            <a:off x="1362317" y="2962131"/>
            <a:ext cx="557301" cy="461665"/>
            <a:chOff x="666327" y="2973233"/>
            <a:chExt cx="557301" cy="461665"/>
          </a:xfrm>
        </p:grpSpPr>
        <p:sp>
          <p:nvSpPr>
            <p:cNvPr id="24" name="Snip Same Side Corner Rectangle 23">
              <a:extLst>
                <a:ext uri="{FF2B5EF4-FFF2-40B4-BE49-F238E27FC236}">
                  <a16:creationId xmlns:a16="http://schemas.microsoft.com/office/drawing/2014/main" id="{9570522B-B3C5-D544-A8D9-3615E02D44BE}"/>
                </a:ext>
              </a:extLst>
            </p:cNvPr>
            <p:cNvSpPr/>
            <p:nvPr/>
          </p:nvSpPr>
          <p:spPr>
            <a:xfrm rot="5400000">
              <a:off x="742744" y="2951230"/>
              <a:ext cx="421708" cy="540060"/>
            </a:xfrm>
            <a:prstGeom prst="snip2SameRect">
              <a:avLst>
                <a:gd name="adj1" fmla="val 31427"/>
                <a:gd name="adj2" fmla="val 0"/>
              </a:avLst>
            </a:prstGeom>
            <a:ln>
              <a:solidFill>
                <a:srgbClr val="C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6395C550-0226-3140-BB7A-16D0993D0F77}"/>
                </a:ext>
              </a:extLst>
            </p:cNvPr>
            <p:cNvSpPr/>
            <p:nvPr/>
          </p:nvSpPr>
          <p:spPr>
            <a:xfrm>
              <a:off x="666327" y="2973233"/>
              <a:ext cx="521297" cy="461665"/>
            </a:xfrm>
            <a:prstGeom prst="rect">
              <a:avLst/>
            </a:prstGeom>
          </p:spPr>
          <p:txBody>
            <a:bodyPr wrap="none">
              <a:spAutoFit/>
            </a:bodyPr>
            <a:lstStyle/>
            <a:p>
              <a:r>
                <a:rPr lang="en-US" b="1" dirty="0">
                  <a:solidFill>
                    <a:srgbClr val="C00000"/>
                  </a:solidFill>
                </a:rPr>
                <a:t>B</a:t>
              </a:r>
              <a:r>
                <a:rPr lang="en-US" b="1" baseline="-25000" dirty="0">
                  <a:solidFill>
                    <a:srgbClr val="C00000"/>
                  </a:solidFill>
                </a:rPr>
                <a:t>3</a:t>
              </a:r>
            </a:p>
          </p:txBody>
        </p:sp>
      </p:grpSp>
      <p:grpSp>
        <p:nvGrpSpPr>
          <p:cNvPr id="26" name="Group 25">
            <a:extLst>
              <a:ext uri="{FF2B5EF4-FFF2-40B4-BE49-F238E27FC236}">
                <a16:creationId xmlns:a16="http://schemas.microsoft.com/office/drawing/2014/main" id="{3BD60128-02CB-EC44-81CF-196B668962FC}"/>
              </a:ext>
            </a:extLst>
          </p:cNvPr>
          <p:cNvGrpSpPr/>
          <p:nvPr/>
        </p:nvGrpSpPr>
        <p:grpSpPr>
          <a:xfrm>
            <a:off x="6404975" y="2962130"/>
            <a:ext cx="557301" cy="461665"/>
            <a:chOff x="666327" y="2973233"/>
            <a:chExt cx="557301" cy="461665"/>
          </a:xfrm>
        </p:grpSpPr>
        <p:sp>
          <p:nvSpPr>
            <p:cNvPr id="27" name="Snip Same Side Corner Rectangle 26">
              <a:extLst>
                <a:ext uri="{FF2B5EF4-FFF2-40B4-BE49-F238E27FC236}">
                  <a16:creationId xmlns:a16="http://schemas.microsoft.com/office/drawing/2014/main" id="{A99525A5-E0CA-EF4E-BFAB-63C2BD94CD64}"/>
                </a:ext>
              </a:extLst>
            </p:cNvPr>
            <p:cNvSpPr/>
            <p:nvPr/>
          </p:nvSpPr>
          <p:spPr>
            <a:xfrm rot="5400000">
              <a:off x="742744" y="2951230"/>
              <a:ext cx="421708" cy="540060"/>
            </a:xfrm>
            <a:prstGeom prst="snip2SameRect">
              <a:avLst>
                <a:gd name="adj1" fmla="val 31427"/>
                <a:gd name="adj2" fmla="val 0"/>
              </a:avLst>
            </a:prstGeom>
            <a:ln>
              <a:solidFill>
                <a:schemeClr val="accent6">
                  <a:lumMod val="75000"/>
                </a:schemeClr>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Rectangle 27">
              <a:extLst>
                <a:ext uri="{FF2B5EF4-FFF2-40B4-BE49-F238E27FC236}">
                  <a16:creationId xmlns:a16="http://schemas.microsoft.com/office/drawing/2014/main" id="{FDFDE800-21E6-5F4F-B8E4-6665AB8BDCE0}"/>
                </a:ext>
              </a:extLst>
            </p:cNvPr>
            <p:cNvSpPr/>
            <p:nvPr/>
          </p:nvSpPr>
          <p:spPr>
            <a:xfrm>
              <a:off x="666327" y="2973233"/>
              <a:ext cx="521297" cy="461665"/>
            </a:xfrm>
            <a:prstGeom prst="rect">
              <a:avLst/>
            </a:prstGeom>
          </p:spPr>
          <p:txBody>
            <a:bodyPr wrap="none">
              <a:spAutoFit/>
            </a:bodyPr>
            <a:lstStyle/>
            <a:p>
              <a:r>
                <a:rPr lang="en-US" b="1" dirty="0">
                  <a:solidFill>
                    <a:schemeClr val="accent6">
                      <a:lumMod val="75000"/>
                    </a:schemeClr>
                  </a:solidFill>
                </a:rPr>
                <a:t>B</a:t>
              </a:r>
              <a:r>
                <a:rPr lang="en-US" b="1" baseline="-25000" dirty="0">
                  <a:solidFill>
                    <a:schemeClr val="accent6">
                      <a:lumMod val="75000"/>
                    </a:schemeClr>
                  </a:solidFill>
                </a:rPr>
                <a:t>4</a:t>
              </a:r>
            </a:p>
          </p:txBody>
        </p:sp>
      </p:grpSp>
      <p:grpSp>
        <p:nvGrpSpPr>
          <p:cNvPr id="29" name="Group 28">
            <a:extLst>
              <a:ext uri="{FF2B5EF4-FFF2-40B4-BE49-F238E27FC236}">
                <a16:creationId xmlns:a16="http://schemas.microsoft.com/office/drawing/2014/main" id="{94361874-878B-D640-8DF7-974E58AB9EE8}"/>
              </a:ext>
            </a:extLst>
          </p:cNvPr>
          <p:cNvGrpSpPr/>
          <p:nvPr/>
        </p:nvGrpSpPr>
        <p:grpSpPr>
          <a:xfrm>
            <a:off x="7905670" y="2942485"/>
            <a:ext cx="557301" cy="461665"/>
            <a:chOff x="666327" y="2973233"/>
            <a:chExt cx="557301" cy="461665"/>
          </a:xfrm>
        </p:grpSpPr>
        <p:sp>
          <p:nvSpPr>
            <p:cNvPr id="30" name="Snip Same Side Corner Rectangle 29">
              <a:extLst>
                <a:ext uri="{FF2B5EF4-FFF2-40B4-BE49-F238E27FC236}">
                  <a16:creationId xmlns:a16="http://schemas.microsoft.com/office/drawing/2014/main" id="{A0AD0DD9-C7F5-754C-AB55-177306D35450}"/>
                </a:ext>
              </a:extLst>
            </p:cNvPr>
            <p:cNvSpPr/>
            <p:nvPr/>
          </p:nvSpPr>
          <p:spPr>
            <a:xfrm rot="5400000">
              <a:off x="742744" y="2951230"/>
              <a:ext cx="421708" cy="540060"/>
            </a:xfrm>
            <a:prstGeom prst="snip2SameRect">
              <a:avLst>
                <a:gd name="adj1" fmla="val 31427"/>
                <a:gd name="adj2" fmla="val 0"/>
              </a:avLst>
            </a:prstGeom>
            <a:ln>
              <a:solidFill>
                <a:srgbClr val="7030A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94FA4078-92BA-BD4C-988D-7593ED792F87}"/>
                </a:ext>
              </a:extLst>
            </p:cNvPr>
            <p:cNvSpPr/>
            <p:nvPr/>
          </p:nvSpPr>
          <p:spPr>
            <a:xfrm>
              <a:off x="666327" y="2973233"/>
              <a:ext cx="521297" cy="461665"/>
            </a:xfrm>
            <a:prstGeom prst="rect">
              <a:avLst/>
            </a:prstGeom>
          </p:spPr>
          <p:txBody>
            <a:bodyPr wrap="none">
              <a:spAutoFit/>
            </a:bodyPr>
            <a:lstStyle/>
            <a:p>
              <a:r>
                <a:rPr lang="en-US" b="1" dirty="0">
                  <a:solidFill>
                    <a:srgbClr val="7030A0"/>
                  </a:solidFill>
                </a:rPr>
                <a:t>B</a:t>
              </a:r>
              <a:r>
                <a:rPr lang="en-US" altLang="zh-CN" b="1" baseline="-25000" dirty="0">
                  <a:solidFill>
                    <a:srgbClr val="7030A0"/>
                  </a:solidFill>
                </a:rPr>
                <a:t>8</a:t>
              </a:r>
              <a:endParaRPr lang="en-US" b="1" baseline="-25000" dirty="0">
                <a:solidFill>
                  <a:srgbClr val="7030A0"/>
                </a:solidFill>
              </a:endParaRPr>
            </a:p>
          </p:txBody>
        </p:sp>
      </p:grpSp>
      <p:grpSp>
        <p:nvGrpSpPr>
          <p:cNvPr id="32" name="Group 31">
            <a:extLst>
              <a:ext uri="{FF2B5EF4-FFF2-40B4-BE49-F238E27FC236}">
                <a16:creationId xmlns:a16="http://schemas.microsoft.com/office/drawing/2014/main" id="{C8B0417A-D808-8F41-A90B-301E0E5CA5BA}"/>
              </a:ext>
            </a:extLst>
          </p:cNvPr>
          <p:cNvGrpSpPr/>
          <p:nvPr/>
        </p:nvGrpSpPr>
        <p:grpSpPr>
          <a:xfrm>
            <a:off x="2131806" y="2958725"/>
            <a:ext cx="557301" cy="461665"/>
            <a:chOff x="666327" y="2973233"/>
            <a:chExt cx="557301" cy="461665"/>
          </a:xfrm>
        </p:grpSpPr>
        <p:sp>
          <p:nvSpPr>
            <p:cNvPr id="33" name="Snip Same Side Corner Rectangle 32">
              <a:extLst>
                <a:ext uri="{FF2B5EF4-FFF2-40B4-BE49-F238E27FC236}">
                  <a16:creationId xmlns:a16="http://schemas.microsoft.com/office/drawing/2014/main" id="{BC781FAA-D71F-7E41-814B-215E127F832E}"/>
                </a:ext>
              </a:extLst>
            </p:cNvPr>
            <p:cNvSpPr/>
            <p:nvPr/>
          </p:nvSpPr>
          <p:spPr>
            <a:xfrm rot="5400000">
              <a:off x="742744" y="2951230"/>
              <a:ext cx="421708" cy="540060"/>
            </a:xfrm>
            <a:prstGeom prst="snip2SameRect">
              <a:avLst>
                <a:gd name="adj1" fmla="val 31427"/>
                <a:gd name="adj2" fmla="val 0"/>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Rectangle 33">
              <a:extLst>
                <a:ext uri="{FF2B5EF4-FFF2-40B4-BE49-F238E27FC236}">
                  <a16:creationId xmlns:a16="http://schemas.microsoft.com/office/drawing/2014/main" id="{170422E2-CFFF-924B-842D-98902F375E27}"/>
                </a:ext>
              </a:extLst>
            </p:cNvPr>
            <p:cNvSpPr/>
            <p:nvPr/>
          </p:nvSpPr>
          <p:spPr>
            <a:xfrm>
              <a:off x="666327" y="2973233"/>
              <a:ext cx="521297" cy="461665"/>
            </a:xfrm>
            <a:prstGeom prst="rect">
              <a:avLst/>
            </a:prstGeom>
          </p:spPr>
          <p:txBody>
            <a:bodyPr wrap="none">
              <a:spAutoFit/>
            </a:bodyPr>
            <a:lstStyle/>
            <a:p>
              <a:r>
                <a:rPr lang="en-US" b="1" dirty="0"/>
                <a:t>B</a:t>
              </a:r>
              <a:r>
                <a:rPr lang="en-US" b="1" baseline="-25000" dirty="0"/>
                <a:t>5</a:t>
              </a:r>
            </a:p>
          </p:txBody>
        </p:sp>
      </p:grpSp>
      <p:grpSp>
        <p:nvGrpSpPr>
          <p:cNvPr id="35" name="Group 34">
            <a:extLst>
              <a:ext uri="{FF2B5EF4-FFF2-40B4-BE49-F238E27FC236}">
                <a16:creationId xmlns:a16="http://schemas.microsoft.com/office/drawing/2014/main" id="{A38BB391-3398-5B4F-BE1E-32035C98007F}"/>
              </a:ext>
            </a:extLst>
          </p:cNvPr>
          <p:cNvGrpSpPr/>
          <p:nvPr/>
        </p:nvGrpSpPr>
        <p:grpSpPr>
          <a:xfrm>
            <a:off x="7155785" y="2953157"/>
            <a:ext cx="557301" cy="461665"/>
            <a:chOff x="666327" y="2973233"/>
            <a:chExt cx="557301" cy="461665"/>
          </a:xfrm>
        </p:grpSpPr>
        <p:sp>
          <p:nvSpPr>
            <p:cNvPr id="36" name="Snip Same Side Corner Rectangle 35">
              <a:extLst>
                <a:ext uri="{FF2B5EF4-FFF2-40B4-BE49-F238E27FC236}">
                  <a16:creationId xmlns:a16="http://schemas.microsoft.com/office/drawing/2014/main" id="{D408831A-52FD-A149-92C6-573DD7757E26}"/>
                </a:ext>
              </a:extLst>
            </p:cNvPr>
            <p:cNvSpPr/>
            <p:nvPr/>
          </p:nvSpPr>
          <p:spPr>
            <a:xfrm rot="5400000">
              <a:off x="742744" y="2951230"/>
              <a:ext cx="421708" cy="540060"/>
            </a:xfrm>
            <a:prstGeom prst="snip2SameRect">
              <a:avLst>
                <a:gd name="adj1" fmla="val 31427"/>
                <a:gd name="adj2" fmla="val 0"/>
              </a:avLst>
            </a:prstGeom>
            <a:ln>
              <a:solidFill>
                <a:srgbClr val="0070C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70C0"/>
                </a:solidFill>
              </a:endParaRPr>
            </a:p>
          </p:txBody>
        </p:sp>
        <p:sp>
          <p:nvSpPr>
            <p:cNvPr id="37" name="Rectangle 36">
              <a:extLst>
                <a:ext uri="{FF2B5EF4-FFF2-40B4-BE49-F238E27FC236}">
                  <a16:creationId xmlns:a16="http://schemas.microsoft.com/office/drawing/2014/main" id="{AA26B99F-90FE-924B-A9CC-8B6779880E9F}"/>
                </a:ext>
              </a:extLst>
            </p:cNvPr>
            <p:cNvSpPr/>
            <p:nvPr/>
          </p:nvSpPr>
          <p:spPr>
            <a:xfrm>
              <a:off x="666327" y="2973233"/>
              <a:ext cx="521297" cy="461665"/>
            </a:xfrm>
            <a:prstGeom prst="rect">
              <a:avLst/>
            </a:prstGeom>
          </p:spPr>
          <p:txBody>
            <a:bodyPr wrap="none">
              <a:spAutoFit/>
            </a:bodyPr>
            <a:lstStyle/>
            <a:p>
              <a:r>
                <a:rPr lang="en-US" b="1" dirty="0">
                  <a:solidFill>
                    <a:srgbClr val="0070C0"/>
                  </a:solidFill>
                </a:rPr>
                <a:t>B</a:t>
              </a:r>
              <a:r>
                <a:rPr lang="en-US" altLang="zh-CN" b="1" baseline="-25000" dirty="0">
                  <a:solidFill>
                    <a:srgbClr val="0070C0"/>
                  </a:solidFill>
                </a:rPr>
                <a:t>6</a:t>
              </a:r>
              <a:endParaRPr lang="en-US" b="1" baseline="-25000" dirty="0">
                <a:solidFill>
                  <a:srgbClr val="0070C0"/>
                </a:solidFill>
              </a:endParaRPr>
            </a:p>
          </p:txBody>
        </p:sp>
      </p:grpSp>
      <p:grpSp>
        <p:nvGrpSpPr>
          <p:cNvPr id="38" name="Group 37">
            <a:extLst>
              <a:ext uri="{FF2B5EF4-FFF2-40B4-BE49-F238E27FC236}">
                <a16:creationId xmlns:a16="http://schemas.microsoft.com/office/drawing/2014/main" id="{79BDAA0F-1EAA-8147-AED3-55F8EB8E8C3A}"/>
              </a:ext>
            </a:extLst>
          </p:cNvPr>
          <p:cNvGrpSpPr/>
          <p:nvPr/>
        </p:nvGrpSpPr>
        <p:grpSpPr>
          <a:xfrm>
            <a:off x="2923894" y="2955941"/>
            <a:ext cx="557301" cy="461665"/>
            <a:chOff x="666327" y="2973233"/>
            <a:chExt cx="557301" cy="461665"/>
          </a:xfrm>
        </p:grpSpPr>
        <p:sp>
          <p:nvSpPr>
            <p:cNvPr id="39" name="Snip Same Side Corner Rectangle 38">
              <a:extLst>
                <a:ext uri="{FF2B5EF4-FFF2-40B4-BE49-F238E27FC236}">
                  <a16:creationId xmlns:a16="http://schemas.microsoft.com/office/drawing/2014/main" id="{E9FE4E9A-7AA1-3040-BAC1-DC8B3F79D48F}"/>
                </a:ext>
              </a:extLst>
            </p:cNvPr>
            <p:cNvSpPr/>
            <p:nvPr/>
          </p:nvSpPr>
          <p:spPr>
            <a:xfrm rot="5400000">
              <a:off x="742744" y="2951230"/>
              <a:ext cx="421708" cy="540060"/>
            </a:xfrm>
            <a:prstGeom prst="snip2SameRect">
              <a:avLst>
                <a:gd name="adj1" fmla="val 31427"/>
                <a:gd name="adj2" fmla="val 0"/>
              </a:avLst>
            </a:prstGeom>
            <a:ln>
              <a:solidFill>
                <a:schemeClr val="bg2">
                  <a:lumMod val="25000"/>
                </a:schemeClr>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3">
                    <a:lumMod val="50000"/>
                  </a:schemeClr>
                </a:solidFill>
              </a:endParaRPr>
            </a:p>
          </p:txBody>
        </p:sp>
        <p:sp>
          <p:nvSpPr>
            <p:cNvPr id="40" name="Rectangle 39">
              <a:extLst>
                <a:ext uri="{FF2B5EF4-FFF2-40B4-BE49-F238E27FC236}">
                  <a16:creationId xmlns:a16="http://schemas.microsoft.com/office/drawing/2014/main" id="{F9D25F37-79A1-E849-BA78-63E13940728B}"/>
                </a:ext>
              </a:extLst>
            </p:cNvPr>
            <p:cNvSpPr/>
            <p:nvPr/>
          </p:nvSpPr>
          <p:spPr>
            <a:xfrm>
              <a:off x="666327" y="2973233"/>
              <a:ext cx="521297" cy="461665"/>
            </a:xfrm>
            <a:prstGeom prst="rect">
              <a:avLst/>
            </a:prstGeom>
          </p:spPr>
          <p:txBody>
            <a:bodyPr wrap="none">
              <a:spAutoFit/>
            </a:bodyPr>
            <a:lstStyle/>
            <a:p>
              <a:r>
                <a:rPr lang="en-US" b="1" dirty="0">
                  <a:solidFill>
                    <a:schemeClr val="bg2">
                      <a:lumMod val="25000"/>
                    </a:schemeClr>
                  </a:solidFill>
                </a:rPr>
                <a:t>B</a:t>
              </a:r>
              <a:r>
                <a:rPr lang="en-US" altLang="zh-CN" b="1" baseline="-25000" dirty="0">
                  <a:solidFill>
                    <a:schemeClr val="bg2">
                      <a:lumMod val="25000"/>
                    </a:schemeClr>
                  </a:solidFill>
                </a:rPr>
                <a:t>7</a:t>
              </a:r>
              <a:endParaRPr lang="en-US" b="1" baseline="-25000" dirty="0">
                <a:solidFill>
                  <a:schemeClr val="bg2">
                    <a:lumMod val="25000"/>
                  </a:schemeClr>
                </a:solidFill>
              </a:endParaRPr>
            </a:p>
          </p:txBody>
        </p:sp>
      </p:grpSp>
      <p:pic>
        <p:nvPicPr>
          <p:cNvPr id="41" name="Picture 40">
            <a:extLst>
              <a:ext uri="{FF2B5EF4-FFF2-40B4-BE49-F238E27FC236}">
                <a16:creationId xmlns:a16="http://schemas.microsoft.com/office/drawing/2014/main" id="{396713B2-6E05-E64E-A90F-075CF5CE6BF3}"/>
              </a:ext>
            </a:extLst>
          </p:cNvPr>
          <p:cNvPicPr>
            <a:picLocks noChangeAspect="1"/>
          </p:cNvPicPr>
          <p:nvPr/>
        </p:nvPicPr>
        <p:blipFill>
          <a:blip r:embed="rId3"/>
          <a:stretch>
            <a:fillRect/>
          </a:stretch>
        </p:blipFill>
        <p:spPr>
          <a:xfrm>
            <a:off x="873899" y="4437112"/>
            <a:ext cx="2238201" cy="1257584"/>
          </a:xfrm>
          <a:prstGeom prst="rect">
            <a:avLst/>
          </a:prstGeom>
        </p:spPr>
      </p:pic>
      <p:pic>
        <p:nvPicPr>
          <p:cNvPr id="42" name="Picture 41">
            <a:extLst>
              <a:ext uri="{FF2B5EF4-FFF2-40B4-BE49-F238E27FC236}">
                <a16:creationId xmlns:a16="http://schemas.microsoft.com/office/drawing/2014/main" id="{A576F91A-41A7-774E-9C69-175706BA5D78}"/>
              </a:ext>
            </a:extLst>
          </p:cNvPr>
          <p:cNvPicPr>
            <a:picLocks noChangeAspect="1"/>
          </p:cNvPicPr>
          <p:nvPr/>
        </p:nvPicPr>
        <p:blipFill>
          <a:blip r:embed="rId4"/>
          <a:stretch>
            <a:fillRect/>
          </a:stretch>
        </p:blipFill>
        <p:spPr>
          <a:xfrm>
            <a:off x="467544" y="3598424"/>
            <a:ext cx="759463" cy="618962"/>
          </a:xfrm>
          <a:prstGeom prst="rect">
            <a:avLst/>
          </a:prstGeom>
        </p:spPr>
      </p:pic>
      <p:pic>
        <p:nvPicPr>
          <p:cNvPr id="43" name="Picture 42">
            <a:extLst>
              <a:ext uri="{FF2B5EF4-FFF2-40B4-BE49-F238E27FC236}">
                <a16:creationId xmlns:a16="http://schemas.microsoft.com/office/drawing/2014/main" id="{8FE8F6CC-2F5A-B743-B9BD-2668F5FEA73A}"/>
              </a:ext>
            </a:extLst>
          </p:cNvPr>
          <p:cNvPicPr>
            <a:picLocks noChangeAspect="1"/>
          </p:cNvPicPr>
          <p:nvPr/>
        </p:nvPicPr>
        <p:blipFill>
          <a:blip r:embed="rId4"/>
          <a:stretch>
            <a:fillRect/>
          </a:stretch>
        </p:blipFill>
        <p:spPr>
          <a:xfrm>
            <a:off x="1270155" y="3598667"/>
            <a:ext cx="758865" cy="618475"/>
          </a:xfrm>
          <a:prstGeom prst="rect">
            <a:avLst/>
          </a:prstGeom>
        </p:spPr>
      </p:pic>
      <p:pic>
        <p:nvPicPr>
          <p:cNvPr id="44" name="Picture 43">
            <a:extLst>
              <a:ext uri="{FF2B5EF4-FFF2-40B4-BE49-F238E27FC236}">
                <a16:creationId xmlns:a16="http://schemas.microsoft.com/office/drawing/2014/main" id="{5EDA3097-09F7-E540-98AA-D3DD79B6A322}"/>
              </a:ext>
            </a:extLst>
          </p:cNvPr>
          <p:cNvPicPr>
            <a:picLocks noChangeAspect="1"/>
          </p:cNvPicPr>
          <p:nvPr/>
        </p:nvPicPr>
        <p:blipFill>
          <a:blip r:embed="rId4"/>
          <a:stretch>
            <a:fillRect/>
          </a:stretch>
        </p:blipFill>
        <p:spPr>
          <a:xfrm>
            <a:off x="2079740" y="3598424"/>
            <a:ext cx="759463" cy="618962"/>
          </a:xfrm>
          <a:prstGeom prst="rect">
            <a:avLst/>
          </a:prstGeom>
        </p:spPr>
      </p:pic>
      <p:pic>
        <p:nvPicPr>
          <p:cNvPr id="45" name="Picture 44">
            <a:extLst>
              <a:ext uri="{FF2B5EF4-FFF2-40B4-BE49-F238E27FC236}">
                <a16:creationId xmlns:a16="http://schemas.microsoft.com/office/drawing/2014/main" id="{D1D14C3F-F1F9-DA4A-9BE7-632CC7B19486}"/>
              </a:ext>
            </a:extLst>
          </p:cNvPr>
          <p:cNvPicPr>
            <a:picLocks noChangeAspect="1"/>
          </p:cNvPicPr>
          <p:nvPr/>
        </p:nvPicPr>
        <p:blipFill>
          <a:blip r:embed="rId4"/>
          <a:stretch>
            <a:fillRect/>
          </a:stretch>
        </p:blipFill>
        <p:spPr>
          <a:xfrm>
            <a:off x="2882351" y="3598667"/>
            <a:ext cx="758865" cy="618475"/>
          </a:xfrm>
          <a:prstGeom prst="rect">
            <a:avLst/>
          </a:prstGeom>
        </p:spPr>
      </p:pic>
      <p:pic>
        <p:nvPicPr>
          <p:cNvPr id="46" name="Picture 45">
            <a:extLst>
              <a:ext uri="{FF2B5EF4-FFF2-40B4-BE49-F238E27FC236}">
                <a16:creationId xmlns:a16="http://schemas.microsoft.com/office/drawing/2014/main" id="{A32BF1E6-49D3-D64C-8D65-9D82F73F9D77}"/>
              </a:ext>
            </a:extLst>
          </p:cNvPr>
          <p:cNvPicPr>
            <a:picLocks noChangeAspect="1"/>
          </p:cNvPicPr>
          <p:nvPr/>
        </p:nvPicPr>
        <p:blipFill>
          <a:blip r:embed="rId4"/>
          <a:stretch>
            <a:fillRect/>
          </a:stretch>
        </p:blipFill>
        <p:spPr>
          <a:xfrm>
            <a:off x="5508104" y="3598181"/>
            <a:ext cx="759463" cy="618962"/>
          </a:xfrm>
          <a:prstGeom prst="rect">
            <a:avLst/>
          </a:prstGeom>
        </p:spPr>
      </p:pic>
      <p:pic>
        <p:nvPicPr>
          <p:cNvPr id="47" name="Picture 46">
            <a:extLst>
              <a:ext uri="{FF2B5EF4-FFF2-40B4-BE49-F238E27FC236}">
                <a16:creationId xmlns:a16="http://schemas.microsoft.com/office/drawing/2014/main" id="{D297DF11-2FDC-0C43-AB07-1583CCE5FB0B}"/>
              </a:ext>
            </a:extLst>
          </p:cNvPr>
          <p:cNvPicPr>
            <a:picLocks noChangeAspect="1"/>
          </p:cNvPicPr>
          <p:nvPr/>
        </p:nvPicPr>
        <p:blipFill>
          <a:blip r:embed="rId4"/>
          <a:stretch>
            <a:fillRect/>
          </a:stretch>
        </p:blipFill>
        <p:spPr>
          <a:xfrm>
            <a:off x="6310715" y="3598424"/>
            <a:ext cx="758865" cy="618475"/>
          </a:xfrm>
          <a:prstGeom prst="rect">
            <a:avLst/>
          </a:prstGeom>
        </p:spPr>
      </p:pic>
      <p:pic>
        <p:nvPicPr>
          <p:cNvPr id="48" name="Picture 47">
            <a:extLst>
              <a:ext uri="{FF2B5EF4-FFF2-40B4-BE49-F238E27FC236}">
                <a16:creationId xmlns:a16="http://schemas.microsoft.com/office/drawing/2014/main" id="{0676B0BA-49C6-FE44-865F-D0DC3A85ADE9}"/>
              </a:ext>
            </a:extLst>
          </p:cNvPr>
          <p:cNvPicPr>
            <a:picLocks noChangeAspect="1"/>
          </p:cNvPicPr>
          <p:nvPr/>
        </p:nvPicPr>
        <p:blipFill>
          <a:blip r:embed="rId4"/>
          <a:stretch>
            <a:fillRect/>
          </a:stretch>
        </p:blipFill>
        <p:spPr>
          <a:xfrm>
            <a:off x="7120300" y="3598181"/>
            <a:ext cx="759463" cy="618962"/>
          </a:xfrm>
          <a:prstGeom prst="rect">
            <a:avLst/>
          </a:prstGeom>
        </p:spPr>
      </p:pic>
      <p:pic>
        <p:nvPicPr>
          <p:cNvPr id="49" name="Picture 48">
            <a:extLst>
              <a:ext uri="{FF2B5EF4-FFF2-40B4-BE49-F238E27FC236}">
                <a16:creationId xmlns:a16="http://schemas.microsoft.com/office/drawing/2014/main" id="{62FAD629-478F-3848-8836-255CB2859BA5}"/>
              </a:ext>
            </a:extLst>
          </p:cNvPr>
          <p:cNvPicPr>
            <a:picLocks noChangeAspect="1"/>
          </p:cNvPicPr>
          <p:nvPr/>
        </p:nvPicPr>
        <p:blipFill>
          <a:blip r:embed="rId4"/>
          <a:stretch>
            <a:fillRect/>
          </a:stretch>
        </p:blipFill>
        <p:spPr>
          <a:xfrm>
            <a:off x="7922911" y="3598424"/>
            <a:ext cx="758865" cy="618475"/>
          </a:xfrm>
          <a:prstGeom prst="rect">
            <a:avLst/>
          </a:prstGeom>
        </p:spPr>
      </p:pic>
      <p:pic>
        <p:nvPicPr>
          <p:cNvPr id="50" name="Picture 49">
            <a:extLst>
              <a:ext uri="{FF2B5EF4-FFF2-40B4-BE49-F238E27FC236}">
                <a16:creationId xmlns:a16="http://schemas.microsoft.com/office/drawing/2014/main" id="{D154816E-7847-2B4C-9C64-E35BFF7229A1}"/>
              </a:ext>
            </a:extLst>
          </p:cNvPr>
          <p:cNvPicPr>
            <a:picLocks noChangeAspect="1"/>
          </p:cNvPicPr>
          <p:nvPr/>
        </p:nvPicPr>
        <p:blipFill>
          <a:blip r:embed="rId3"/>
          <a:stretch>
            <a:fillRect/>
          </a:stretch>
        </p:blipFill>
        <p:spPr>
          <a:xfrm>
            <a:off x="5915738" y="4437112"/>
            <a:ext cx="2238201" cy="1257584"/>
          </a:xfrm>
          <a:prstGeom prst="rect">
            <a:avLst/>
          </a:prstGeom>
        </p:spPr>
      </p:pic>
      <p:sp>
        <p:nvSpPr>
          <p:cNvPr id="51" name="Rectangle 50">
            <a:extLst>
              <a:ext uri="{FF2B5EF4-FFF2-40B4-BE49-F238E27FC236}">
                <a16:creationId xmlns:a16="http://schemas.microsoft.com/office/drawing/2014/main" id="{8F53BA63-6B74-B04E-9721-760267ABDAD4}"/>
              </a:ext>
            </a:extLst>
          </p:cNvPr>
          <p:cNvSpPr/>
          <p:nvPr/>
        </p:nvSpPr>
        <p:spPr>
          <a:xfrm>
            <a:off x="618653" y="2566551"/>
            <a:ext cx="332133" cy="461665"/>
          </a:xfrm>
          <a:prstGeom prst="rect">
            <a:avLst/>
          </a:prstGeom>
        </p:spPr>
        <p:txBody>
          <a:bodyPr wrap="square">
            <a:spAutoFit/>
          </a:bodyPr>
          <a:lstStyle/>
          <a:p>
            <a:r>
              <a:rPr lang="en-US" altLang="zh-CN" b="1" dirty="0">
                <a:solidFill>
                  <a:srgbClr val="3056FA"/>
                </a:solidFill>
              </a:rPr>
              <a:t>C</a:t>
            </a:r>
            <a:endParaRPr lang="en-US" dirty="0">
              <a:solidFill>
                <a:srgbClr val="3056FA"/>
              </a:solidFill>
            </a:endParaRPr>
          </a:p>
        </p:txBody>
      </p:sp>
      <p:sp>
        <p:nvSpPr>
          <p:cNvPr id="52" name="Rectangle 51">
            <a:extLst>
              <a:ext uri="{FF2B5EF4-FFF2-40B4-BE49-F238E27FC236}">
                <a16:creationId xmlns:a16="http://schemas.microsoft.com/office/drawing/2014/main" id="{39C6B551-63CE-0C40-AAB3-F748CDA7CEC1}"/>
              </a:ext>
            </a:extLst>
          </p:cNvPr>
          <p:cNvSpPr/>
          <p:nvPr/>
        </p:nvSpPr>
        <p:spPr>
          <a:xfrm>
            <a:off x="1423924" y="2572073"/>
            <a:ext cx="332133" cy="461665"/>
          </a:xfrm>
          <a:prstGeom prst="rect">
            <a:avLst/>
          </a:prstGeom>
        </p:spPr>
        <p:txBody>
          <a:bodyPr wrap="square">
            <a:spAutoFit/>
          </a:bodyPr>
          <a:lstStyle/>
          <a:p>
            <a:r>
              <a:rPr lang="en-US" altLang="zh-CN" b="1" dirty="0">
                <a:solidFill>
                  <a:srgbClr val="3056FA"/>
                </a:solidFill>
              </a:rPr>
              <a:t>C</a:t>
            </a:r>
            <a:endParaRPr lang="en-US" dirty="0">
              <a:solidFill>
                <a:srgbClr val="3056FA"/>
              </a:solidFill>
            </a:endParaRPr>
          </a:p>
        </p:txBody>
      </p:sp>
      <p:sp>
        <p:nvSpPr>
          <p:cNvPr id="53" name="Rectangle 52">
            <a:extLst>
              <a:ext uri="{FF2B5EF4-FFF2-40B4-BE49-F238E27FC236}">
                <a16:creationId xmlns:a16="http://schemas.microsoft.com/office/drawing/2014/main" id="{FC9660AC-AD85-024A-9E4D-193E50A583F1}"/>
              </a:ext>
            </a:extLst>
          </p:cNvPr>
          <p:cNvSpPr/>
          <p:nvPr/>
        </p:nvSpPr>
        <p:spPr>
          <a:xfrm>
            <a:off x="2154627" y="2561029"/>
            <a:ext cx="332133" cy="461665"/>
          </a:xfrm>
          <a:prstGeom prst="rect">
            <a:avLst/>
          </a:prstGeom>
        </p:spPr>
        <p:txBody>
          <a:bodyPr wrap="square">
            <a:spAutoFit/>
          </a:bodyPr>
          <a:lstStyle/>
          <a:p>
            <a:r>
              <a:rPr lang="en-US" altLang="zh-CN" b="1" dirty="0">
                <a:solidFill>
                  <a:srgbClr val="3056FA"/>
                </a:solidFill>
              </a:rPr>
              <a:t>C</a:t>
            </a:r>
            <a:endParaRPr lang="en-US" dirty="0">
              <a:solidFill>
                <a:srgbClr val="3056FA"/>
              </a:solidFill>
            </a:endParaRPr>
          </a:p>
        </p:txBody>
      </p:sp>
      <p:sp>
        <p:nvSpPr>
          <p:cNvPr id="54" name="Rectangle 53">
            <a:extLst>
              <a:ext uri="{FF2B5EF4-FFF2-40B4-BE49-F238E27FC236}">
                <a16:creationId xmlns:a16="http://schemas.microsoft.com/office/drawing/2014/main" id="{E3BCB072-408E-2347-9524-DA8B65B8B76F}"/>
              </a:ext>
            </a:extLst>
          </p:cNvPr>
          <p:cNvSpPr/>
          <p:nvPr/>
        </p:nvSpPr>
        <p:spPr>
          <a:xfrm>
            <a:off x="2959898" y="2566551"/>
            <a:ext cx="332133" cy="461665"/>
          </a:xfrm>
          <a:prstGeom prst="rect">
            <a:avLst/>
          </a:prstGeom>
        </p:spPr>
        <p:txBody>
          <a:bodyPr wrap="square">
            <a:spAutoFit/>
          </a:bodyPr>
          <a:lstStyle/>
          <a:p>
            <a:r>
              <a:rPr lang="en-US" altLang="zh-CN" b="1" dirty="0">
                <a:solidFill>
                  <a:srgbClr val="3056FA"/>
                </a:solidFill>
              </a:rPr>
              <a:t>C</a:t>
            </a:r>
            <a:endParaRPr lang="en-US" dirty="0">
              <a:solidFill>
                <a:srgbClr val="3056FA"/>
              </a:solidFill>
            </a:endParaRPr>
          </a:p>
        </p:txBody>
      </p:sp>
      <p:sp>
        <p:nvSpPr>
          <p:cNvPr id="55" name="Rectangle 54">
            <a:extLst>
              <a:ext uri="{FF2B5EF4-FFF2-40B4-BE49-F238E27FC236}">
                <a16:creationId xmlns:a16="http://schemas.microsoft.com/office/drawing/2014/main" id="{6234FDA3-7C43-9B4D-88B3-6A609D191055}"/>
              </a:ext>
            </a:extLst>
          </p:cNvPr>
          <p:cNvSpPr/>
          <p:nvPr/>
        </p:nvSpPr>
        <p:spPr>
          <a:xfrm>
            <a:off x="3443095" y="4634601"/>
            <a:ext cx="2211995" cy="316957"/>
          </a:xfrm>
          <a:prstGeom prst="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Rectangle 55">
            <a:extLst>
              <a:ext uri="{FF2B5EF4-FFF2-40B4-BE49-F238E27FC236}">
                <a16:creationId xmlns:a16="http://schemas.microsoft.com/office/drawing/2014/main" id="{186DC3A9-EE1B-7B44-83FB-407A60564A0D}"/>
              </a:ext>
            </a:extLst>
          </p:cNvPr>
          <p:cNvSpPr/>
          <p:nvPr/>
        </p:nvSpPr>
        <p:spPr>
          <a:xfrm>
            <a:off x="3819242" y="4153840"/>
            <a:ext cx="1433406" cy="461665"/>
          </a:xfrm>
          <a:prstGeom prst="rect">
            <a:avLst/>
          </a:prstGeom>
        </p:spPr>
        <p:txBody>
          <a:bodyPr wrap="none">
            <a:spAutoFit/>
          </a:bodyPr>
          <a:lstStyle/>
          <a:p>
            <a:r>
              <a:rPr lang="en-US" altLang="zh-CN" b="1" dirty="0">
                <a:solidFill>
                  <a:srgbClr val="0070C0"/>
                </a:solidFill>
              </a:rPr>
              <a:t>Ethernet</a:t>
            </a:r>
            <a:endParaRPr lang="en-US" b="1" dirty="0">
              <a:solidFill>
                <a:srgbClr val="0070C0"/>
              </a:solidFill>
            </a:endParaRPr>
          </a:p>
        </p:txBody>
      </p:sp>
      <p:sp>
        <p:nvSpPr>
          <p:cNvPr id="57" name="Rectangle 56">
            <a:extLst>
              <a:ext uri="{FF2B5EF4-FFF2-40B4-BE49-F238E27FC236}">
                <a16:creationId xmlns:a16="http://schemas.microsoft.com/office/drawing/2014/main" id="{AAFE518D-C569-1644-BD86-F0E9DCFAD9D6}"/>
              </a:ext>
            </a:extLst>
          </p:cNvPr>
          <p:cNvSpPr/>
          <p:nvPr/>
        </p:nvSpPr>
        <p:spPr>
          <a:xfrm>
            <a:off x="3443095" y="4953517"/>
            <a:ext cx="2211995" cy="316957"/>
          </a:xfrm>
          <a:prstGeom prst="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Rectangle 57">
            <a:extLst>
              <a:ext uri="{FF2B5EF4-FFF2-40B4-BE49-F238E27FC236}">
                <a16:creationId xmlns:a16="http://schemas.microsoft.com/office/drawing/2014/main" id="{5B75451C-22B1-C74E-A48F-4489F870EEB4}"/>
              </a:ext>
            </a:extLst>
          </p:cNvPr>
          <p:cNvSpPr/>
          <p:nvPr/>
        </p:nvSpPr>
        <p:spPr>
          <a:xfrm>
            <a:off x="4382742" y="4562246"/>
            <a:ext cx="332133" cy="461665"/>
          </a:xfrm>
          <a:prstGeom prst="rect">
            <a:avLst/>
          </a:prstGeom>
        </p:spPr>
        <p:txBody>
          <a:bodyPr wrap="square">
            <a:spAutoFit/>
          </a:bodyPr>
          <a:lstStyle/>
          <a:p>
            <a:r>
              <a:rPr lang="en-US" altLang="zh-CN" b="1" dirty="0">
                <a:solidFill>
                  <a:srgbClr val="3056FA"/>
                </a:solidFill>
              </a:rPr>
              <a:t>C</a:t>
            </a:r>
            <a:endParaRPr lang="en-US" dirty="0">
              <a:solidFill>
                <a:srgbClr val="3056FA"/>
              </a:solidFill>
            </a:endParaRPr>
          </a:p>
        </p:txBody>
      </p:sp>
      <p:sp>
        <p:nvSpPr>
          <p:cNvPr id="59" name="Rectangle 58">
            <a:extLst>
              <a:ext uri="{FF2B5EF4-FFF2-40B4-BE49-F238E27FC236}">
                <a16:creationId xmlns:a16="http://schemas.microsoft.com/office/drawing/2014/main" id="{68F22390-4122-1E42-B7C2-57BBD258186E}"/>
              </a:ext>
            </a:extLst>
          </p:cNvPr>
          <p:cNvSpPr/>
          <p:nvPr/>
        </p:nvSpPr>
        <p:spPr>
          <a:xfrm>
            <a:off x="4382742" y="4897307"/>
            <a:ext cx="332133" cy="461665"/>
          </a:xfrm>
          <a:prstGeom prst="rect">
            <a:avLst/>
          </a:prstGeom>
        </p:spPr>
        <p:txBody>
          <a:bodyPr wrap="square">
            <a:spAutoFit/>
          </a:bodyPr>
          <a:lstStyle/>
          <a:p>
            <a:r>
              <a:rPr lang="en-US" altLang="zh-CN" b="1" dirty="0">
                <a:solidFill>
                  <a:srgbClr val="3056FA"/>
                </a:solidFill>
              </a:rPr>
              <a:t>C</a:t>
            </a:r>
            <a:endParaRPr lang="en-US" dirty="0">
              <a:solidFill>
                <a:srgbClr val="3056FA"/>
              </a:solidFill>
            </a:endParaRPr>
          </a:p>
        </p:txBody>
      </p:sp>
      <p:grpSp>
        <p:nvGrpSpPr>
          <p:cNvPr id="60" name="Group 59">
            <a:extLst>
              <a:ext uri="{FF2B5EF4-FFF2-40B4-BE49-F238E27FC236}">
                <a16:creationId xmlns:a16="http://schemas.microsoft.com/office/drawing/2014/main" id="{99547AEB-7978-F445-9135-869623799062}"/>
              </a:ext>
            </a:extLst>
          </p:cNvPr>
          <p:cNvGrpSpPr/>
          <p:nvPr/>
        </p:nvGrpSpPr>
        <p:grpSpPr>
          <a:xfrm>
            <a:off x="2993516" y="5383084"/>
            <a:ext cx="3218875" cy="1368151"/>
            <a:chOff x="2649269" y="5373217"/>
            <a:chExt cx="3218875" cy="1368151"/>
          </a:xfrm>
        </p:grpSpPr>
        <p:cxnSp>
          <p:nvCxnSpPr>
            <p:cNvPr id="61" name="Straight Arrow Connector 60">
              <a:extLst>
                <a:ext uri="{FF2B5EF4-FFF2-40B4-BE49-F238E27FC236}">
                  <a16:creationId xmlns:a16="http://schemas.microsoft.com/office/drawing/2014/main" id="{21E6854D-8575-AF43-BCD6-67A9822B1BAE}"/>
                </a:ext>
              </a:extLst>
            </p:cNvPr>
            <p:cNvCxnSpPr/>
            <p:nvPr/>
          </p:nvCxnSpPr>
          <p:spPr>
            <a:xfrm flipV="1">
              <a:off x="3042473" y="5401718"/>
              <a:ext cx="0" cy="112362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DF47BD99-E6AE-DB4F-9AA2-E9A9F41D4585}"/>
                </a:ext>
              </a:extLst>
            </p:cNvPr>
            <p:cNvCxnSpPr/>
            <p:nvPr/>
          </p:nvCxnSpPr>
          <p:spPr>
            <a:xfrm>
              <a:off x="3029692" y="6539797"/>
              <a:ext cx="2147642"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6D8E8DF1-AFF2-0F43-8E48-A4C365BA7825}"/>
                </a:ext>
              </a:extLst>
            </p:cNvPr>
            <p:cNvSpPr txBox="1"/>
            <p:nvPr/>
          </p:nvSpPr>
          <p:spPr>
            <a:xfrm>
              <a:off x="5112809" y="6402814"/>
              <a:ext cx="755335" cy="338554"/>
            </a:xfrm>
            <a:prstGeom prst="rect">
              <a:avLst/>
            </a:prstGeom>
            <a:noFill/>
          </p:spPr>
          <p:txBody>
            <a:bodyPr wrap="none" rtlCol="0">
              <a:spAutoFit/>
            </a:bodyPr>
            <a:lstStyle/>
            <a:p>
              <a:r>
                <a:rPr lang="en-US" altLang="zh-CN" sz="1600" dirty="0"/>
                <a:t>core</a:t>
              </a:r>
              <a:r>
                <a:rPr lang="zh-CN" altLang="en-US" sz="1600" dirty="0"/>
                <a:t> </a:t>
              </a:r>
              <a:r>
                <a:rPr lang="en-US" altLang="zh-CN" sz="1600" dirty="0"/>
                <a:t>#</a:t>
              </a:r>
              <a:endParaRPr lang="en-US" sz="1600" dirty="0"/>
            </a:p>
          </p:txBody>
        </p:sp>
        <p:sp>
          <p:nvSpPr>
            <p:cNvPr id="64" name="TextBox 63">
              <a:extLst>
                <a:ext uri="{FF2B5EF4-FFF2-40B4-BE49-F238E27FC236}">
                  <a16:creationId xmlns:a16="http://schemas.microsoft.com/office/drawing/2014/main" id="{DC6AD75F-126E-364E-B86F-43E2BF599DBF}"/>
                </a:ext>
              </a:extLst>
            </p:cNvPr>
            <p:cNvSpPr txBox="1"/>
            <p:nvPr/>
          </p:nvSpPr>
          <p:spPr>
            <a:xfrm rot="16200000">
              <a:off x="2235694" y="5786792"/>
              <a:ext cx="1165704" cy="338554"/>
            </a:xfrm>
            <a:prstGeom prst="rect">
              <a:avLst/>
            </a:prstGeom>
            <a:noFill/>
          </p:spPr>
          <p:txBody>
            <a:bodyPr wrap="none" rtlCol="0">
              <a:spAutoFit/>
            </a:bodyPr>
            <a:lstStyle/>
            <a:p>
              <a:r>
                <a:rPr lang="en-US" altLang="zh-CN" sz="1600" dirty="0" err="1"/>
                <a:t>throuphput</a:t>
              </a:r>
              <a:endParaRPr lang="en-US" sz="1600" dirty="0"/>
            </a:p>
          </p:txBody>
        </p:sp>
        <p:cxnSp>
          <p:nvCxnSpPr>
            <p:cNvPr id="65" name="Straight Connector 64">
              <a:extLst>
                <a:ext uri="{FF2B5EF4-FFF2-40B4-BE49-F238E27FC236}">
                  <a16:creationId xmlns:a16="http://schemas.microsoft.com/office/drawing/2014/main" id="{FD016493-45AF-564D-BC01-E0289AFB1BF6}"/>
                </a:ext>
              </a:extLst>
            </p:cNvPr>
            <p:cNvCxnSpPr/>
            <p:nvPr/>
          </p:nvCxnSpPr>
          <p:spPr>
            <a:xfrm>
              <a:off x="3452685" y="6402814"/>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5675E9AC-52AF-1A43-8D82-4AB1D17D7C64}"/>
                </a:ext>
              </a:extLst>
            </p:cNvPr>
            <p:cNvCxnSpPr/>
            <p:nvPr/>
          </p:nvCxnSpPr>
          <p:spPr>
            <a:xfrm>
              <a:off x="3904473"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100A3AB8-A518-EE47-ACF8-ED27F66C651E}"/>
                </a:ext>
              </a:extLst>
            </p:cNvPr>
            <p:cNvCxnSpPr/>
            <p:nvPr/>
          </p:nvCxnSpPr>
          <p:spPr>
            <a:xfrm>
              <a:off x="4336521"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36BB9225-26DF-624D-AC0B-65EF05FB20D2}"/>
                </a:ext>
              </a:extLst>
            </p:cNvPr>
            <p:cNvCxnSpPr/>
            <p:nvPr/>
          </p:nvCxnSpPr>
          <p:spPr>
            <a:xfrm>
              <a:off x="4768569"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A74584A-1BDA-4344-AF23-4F0458AB2E26}"/>
                </a:ext>
              </a:extLst>
            </p:cNvPr>
            <p:cNvCxnSpPr/>
            <p:nvPr/>
          </p:nvCxnSpPr>
          <p:spPr>
            <a:xfrm flipH="1">
              <a:off x="3049800" y="5754099"/>
              <a:ext cx="830142" cy="771809"/>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2FFE4E6E-EB4A-7243-A0ED-83CCF1EB92AE}"/>
                </a:ext>
              </a:extLst>
            </p:cNvPr>
            <p:cNvCxnSpPr/>
            <p:nvPr/>
          </p:nvCxnSpPr>
          <p:spPr>
            <a:xfrm>
              <a:off x="3851920" y="5754099"/>
              <a:ext cx="1032447" cy="0"/>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71" name="Rectangle 70">
            <a:extLst>
              <a:ext uri="{FF2B5EF4-FFF2-40B4-BE49-F238E27FC236}">
                <a16:creationId xmlns:a16="http://schemas.microsoft.com/office/drawing/2014/main" id="{2B594320-9406-BE40-A16E-DA6726E1EC2B}"/>
              </a:ext>
            </a:extLst>
          </p:cNvPr>
          <p:cNvSpPr/>
          <p:nvPr/>
        </p:nvSpPr>
        <p:spPr>
          <a:xfrm>
            <a:off x="5286349" y="5544773"/>
            <a:ext cx="910827" cy="400110"/>
          </a:xfrm>
          <a:prstGeom prst="rect">
            <a:avLst/>
          </a:prstGeom>
        </p:spPr>
        <p:txBody>
          <a:bodyPr wrap="none">
            <a:spAutoFit/>
          </a:bodyPr>
          <a:lstStyle/>
          <a:p>
            <a:r>
              <a:rPr lang="en-US" altLang="zh-CN" sz="2000" dirty="0">
                <a:solidFill>
                  <a:srgbClr val="FF0000"/>
                </a:solidFill>
              </a:rPr>
              <a:t>200</a:t>
            </a:r>
            <a:r>
              <a:rPr lang="zh-CN" altLang="en-US" sz="2000" dirty="0">
                <a:solidFill>
                  <a:srgbClr val="FF0000"/>
                </a:solidFill>
              </a:rPr>
              <a:t> </a:t>
            </a:r>
            <a:r>
              <a:rPr lang="en-US" altLang="zh-CN" sz="2000" dirty="0">
                <a:solidFill>
                  <a:srgbClr val="FF0000"/>
                </a:solidFill>
              </a:rPr>
              <a:t>%</a:t>
            </a:r>
            <a:endParaRPr lang="en-US" sz="2000" baseline="-25000" dirty="0">
              <a:solidFill>
                <a:srgbClr val="FF0000"/>
              </a:solidFill>
            </a:endParaRPr>
          </a:p>
        </p:txBody>
      </p:sp>
    </p:spTree>
    <p:extLst>
      <p:ext uri="{BB962C8B-B14F-4D97-AF65-F5344CB8AC3E}">
        <p14:creationId xmlns:p14="http://schemas.microsoft.com/office/powerpoint/2010/main" val="315011804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Problem</a:t>
            </a:r>
            <a:r>
              <a:rPr lang="zh-CN" altLang="en-US" sz="4800" dirty="0"/>
              <a:t> </a:t>
            </a:r>
            <a:r>
              <a:rPr lang="en-US" altLang="zh-CN" sz="4800" dirty="0"/>
              <a:t>Categorization</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Time-Complexity</a:t>
            </a:r>
            <a:r>
              <a:rPr lang="zh-CN" altLang="en-US" sz="3600" b="1" dirty="0"/>
              <a:t> </a:t>
            </a:r>
            <a:r>
              <a:rPr lang="en-US" altLang="zh-CN" sz="3600" b="1" dirty="0"/>
              <a:t>Perspective</a:t>
            </a:r>
            <a:endParaRPr lang="en-US" sz="3600" b="1" dirty="0"/>
          </a:p>
          <a:p>
            <a:pPr lvl="1">
              <a:buFont typeface="Arial" charset="0"/>
              <a:buChar char="•"/>
            </a:pPr>
            <a:r>
              <a:rPr lang="en-US" altLang="zh-CN" sz="2800" dirty="0"/>
              <a:t>Some</a:t>
            </a:r>
            <a:r>
              <a:rPr lang="zh-CN" altLang="en-US" sz="2800" dirty="0"/>
              <a:t> </a:t>
            </a:r>
            <a:r>
              <a:rPr lang="en-US" altLang="zh-CN" sz="2800" dirty="0"/>
              <a:t>are</a:t>
            </a:r>
            <a:r>
              <a:rPr lang="zh-CN" altLang="en-US" sz="2800" dirty="0"/>
              <a:t> </a:t>
            </a:r>
            <a:r>
              <a:rPr lang="en-US" altLang="zh-CN" sz="2800" dirty="0"/>
              <a:t>data-intensive</a:t>
            </a:r>
            <a:r>
              <a:rPr lang="zh-CN" altLang="en-US" sz="2800" dirty="0"/>
              <a:t> </a:t>
            </a:r>
            <a:r>
              <a:rPr lang="en-US" altLang="zh-CN" sz="2800" dirty="0"/>
              <a:t>(low</a:t>
            </a:r>
            <a:r>
              <a:rPr lang="zh-CN" altLang="en-US" sz="2800" dirty="0"/>
              <a:t> </a:t>
            </a:r>
            <a:r>
              <a:rPr lang="en-US" altLang="zh-CN" sz="2800" dirty="0"/>
              <a:t>complexity)</a:t>
            </a:r>
          </a:p>
          <a:p>
            <a:pPr lvl="2">
              <a:buFont typeface="System Font Regular"/>
              <a:buChar char="-"/>
            </a:pPr>
            <a:r>
              <a:rPr lang="en-US" altLang="zh-CN" sz="2500" dirty="0"/>
              <a:t>Peeling</a:t>
            </a:r>
            <a:r>
              <a:rPr lang="zh-CN" altLang="en-US" sz="2500" dirty="0"/>
              <a:t> </a:t>
            </a:r>
            <a:r>
              <a:rPr lang="en-US" altLang="zh-CN" sz="2500" dirty="0"/>
              <a:t>algorithm</a:t>
            </a:r>
            <a:r>
              <a:rPr lang="zh-CN" altLang="en-US" sz="2500" dirty="0"/>
              <a:t> </a:t>
            </a:r>
            <a:r>
              <a:rPr lang="en-US" altLang="zh-CN" sz="2500" dirty="0"/>
              <a:t>of</a:t>
            </a:r>
            <a:r>
              <a:rPr lang="zh-CN" altLang="en-US" sz="2500" dirty="0"/>
              <a:t> </a:t>
            </a:r>
            <a:r>
              <a:rPr lang="en-US" altLang="zh-CN" sz="2500" i="1" dirty="0">
                <a:solidFill>
                  <a:srgbClr val="0070C0"/>
                </a:solidFill>
              </a:rPr>
              <a:t>k</a:t>
            </a:r>
            <a:r>
              <a:rPr lang="en-US" altLang="zh-CN" sz="2500" dirty="0">
                <a:solidFill>
                  <a:srgbClr val="0070C0"/>
                </a:solidFill>
              </a:rPr>
              <a:t>-core</a:t>
            </a:r>
            <a:r>
              <a:rPr lang="en-US" altLang="zh-CN" sz="2500" dirty="0"/>
              <a:t>:</a:t>
            </a:r>
            <a:r>
              <a:rPr lang="zh-CN" altLang="en-US" sz="2500" dirty="0"/>
              <a:t> </a:t>
            </a:r>
            <a:r>
              <a:rPr lang="en-US" altLang="zh-CN" sz="2500" dirty="0"/>
              <a:t>O(</a:t>
            </a:r>
            <a:r>
              <a:rPr lang="en-US" altLang="zh-CN" sz="2500" i="1" dirty="0"/>
              <a:t>n</a:t>
            </a:r>
            <a:r>
              <a:rPr lang="en-US" altLang="zh-CN" sz="2500" dirty="0"/>
              <a:t>)</a:t>
            </a:r>
          </a:p>
          <a:p>
            <a:pPr lvl="2">
              <a:buFont typeface="System Font Regular"/>
              <a:buChar char="-"/>
            </a:pPr>
            <a:r>
              <a:rPr lang="en-US" altLang="zh-CN" sz="2500" dirty="0"/>
              <a:t>Random</a:t>
            </a:r>
            <a:r>
              <a:rPr lang="zh-CN" altLang="en-US" sz="2500" dirty="0"/>
              <a:t> </a:t>
            </a:r>
            <a:r>
              <a:rPr lang="en-US" altLang="zh-CN" sz="2500" dirty="0"/>
              <a:t>walks</a:t>
            </a:r>
            <a:r>
              <a:rPr lang="zh-CN" altLang="en-US" sz="2500" dirty="0"/>
              <a:t> </a:t>
            </a:r>
            <a:r>
              <a:rPr lang="en-US" altLang="zh-CN" sz="2500" dirty="0"/>
              <a:t>(e.g.,</a:t>
            </a:r>
            <a:r>
              <a:rPr lang="zh-CN" altLang="en-US" sz="2500" dirty="0"/>
              <a:t> </a:t>
            </a:r>
            <a:r>
              <a:rPr lang="en-US" altLang="zh-CN" sz="2500" dirty="0">
                <a:solidFill>
                  <a:srgbClr val="0070C0"/>
                </a:solidFill>
              </a:rPr>
              <a:t>PageRank</a:t>
            </a:r>
            <a:r>
              <a:rPr lang="en-US" altLang="zh-CN" sz="2500" dirty="0"/>
              <a:t>)</a:t>
            </a:r>
          </a:p>
          <a:p>
            <a:pPr lvl="1">
              <a:buFont typeface="Arial" panose="020B0604020202020204" pitchFamily="34" charset="0"/>
              <a:buChar char="•"/>
            </a:pPr>
            <a:r>
              <a:rPr lang="en-US" altLang="zh-CN" sz="2800" dirty="0"/>
              <a:t>Some</a:t>
            </a:r>
            <a:r>
              <a:rPr lang="zh-CN" altLang="en-US" sz="2800" dirty="0"/>
              <a:t> </a:t>
            </a:r>
            <a:r>
              <a:rPr lang="en-US" altLang="zh-CN" sz="2800" dirty="0"/>
              <a:t>are</a:t>
            </a:r>
            <a:r>
              <a:rPr lang="zh-CN" altLang="en-US" sz="2800" dirty="0"/>
              <a:t> </a:t>
            </a:r>
            <a:r>
              <a:rPr lang="en-US" altLang="zh-CN" sz="2800" dirty="0"/>
              <a:t>compute-intensive!</a:t>
            </a:r>
          </a:p>
          <a:p>
            <a:pPr lvl="2">
              <a:buFont typeface="System Font Regular"/>
              <a:buChar char="-"/>
            </a:pPr>
            <a:r>
              <a:rPr lang="en-US" altLang="zh-CN" sz="2500" dirty="0"/>
              <a:t>Dense</a:t>
            </a:r>
            <a:r>
              <a:rPr lang="zh-CN" altLang="en-US" sz="2500" dirty="0"/>
              <a:t> </a:t>
            </a:r>
            <a:r>
              <a:rPr lang="en-US" altLang="zh-CN" sz="2500" dirty="0"/>
              <a:t>subgraph</a:t>
            </a:r>
            <a:r>
              <a:rPr lang="zh-CN" altLang="en-US" sz="2500" dirty="0"/>
              <a:t> </a:t>
            </a:r>
            <a:r>
              <a:rPr lang="en-US" altLang="zh-CN" sz="2500" dirty="0"/>
              <a:t>structure</a:t>
            </a:r>
            <a:r>
              <a:rPr lang="zh-CN" altLang="en-US" sz="2500" dirty="0"/>
              <a:t> </a:t>
            </a:r>
            <a:r>
              <a:rPr lang="en-US" altLang="zh-CN" sz="2500" dirty="0"/>
              <a:t>mining:</a:t>
            </a:r>
            <a:r>
              <a:rPr lang="zh-CN" altLang="en-US" sz="2500" dirty="0"/>
              <a:t> </a:t>
            </a:r>
            <a:r>
              <a:rPr lang="en-US" altLang="zh-CN" sz="2500" dirty="0">
                <a:solidFill>
                  <a:srgbClr val="0070C0"/>
                </a:solidFill>
              </a:rPr>
              <a:t>quasi-cliques</a:t>
            </a:r>
            <a:r>
              <a:rPr lang="en-US" altLang="zh-CN" sz="2500" dirty="0"/>
              <a:t>,</a:t>
            </a:r>
            <a:r>
              <a:rPr lang="zh-CN" altLang="en-US" sz="2500" dirty="0"/>
              <a:t> </a:t>
            </a:r>
            <a:r>
              <a:rPr lang="en-US" altLang="zh-CN" sz="2500" i="1" dirty="0">
                <a:solidFill>
                  <a:srgbClr val="0070C0"/>
                </a:solidFill>
              </a:rPr>
              <a:t>k</a:t>
            </a:r>
            <a:r>
              <a:rPr lang="en-US" altLang="zh-CN" sz="2500" dirty="0">
                <a:solidFill>
                  <a:srgbClr val="0070C0"/>
                </a:solidFill>
              </a:rPr>
              <a:t>-</a:t>
            </a:r>
            <a:r>
              <a:rPr lang="en-US" altLang="zh-CN" sz="2500" dirty="0" err="1">
                <a:solidFill>
                  <a:srgbClr val="0070C0"/>
                </a:solidFill>
              </a:rPr>
              <a:t>plexes</a:t>
            </a:r>
            <a:endParaRPr lang="en-US" altLang="zh-CN" sz="2500" dirty="0">
              <a:solidFill>
                <a:srgbClr val="0070C0"/>
              </a:solidFill>
            </a:endParaRPr>
          </a:p>
          <a:p>
            <a:pPr lvl="2">
              <a:buFont typeface="System Font Regular"/>
              <a:buChar char="-"/>
            </a:pPr>
            <a:r>
              <a:rPr lang="en-US" altLang="zh-CN" sz="2500" dirty="0"/>
              <a:t>Frequent</a:t>
            </a:r>
            <a:r>
              <a:rPr lang="zh-CN" altLang="en-US" sz="2500" dirty="0"/>
              <a:t> </a:t>
            </a:r>
            <a:r>
              <a:rPr lang="en-US" altLang="zh-CN" sz="2500" dirty="0"/>
              <a:t>(and</a:t>
            </a:r>
            <a:r>
              <a:rPr lang="zh-CN" altLang="en-US" sz="2500" dirty="0"/>
              <a:t> </a:t>
            </a:r>
            <a:r>
              <a:rPr lang="en-US" altLang="zh-CN" sz="2500" dirty="0"/>
              <a:t>closed)</a:t>
            </a:r>
            <a:r>
              <a:rPr lang="zh-CN" altLang="en-US" sz="2500" dirty="0"/>
              <a:t> </a:t>
            </a:r>
            <a:r>
              <a:rPr lang="en-US" altLang="zh-CN" sz="2500" dirty="0"/>
              <a:t>subgraph</a:t>
            </a:r>
            <a:r>
              <a:rPr lang="zh-CN" altLang="en-US" sz="2500" dirty="0"/>
              <a:t> </a:t>
            </a:r>
            <a:r>
              <a:rPr lang="en-US" altLang="zh-CN" sz="2500" dirty="0"/>
              <a:t>pattern</a:t>
            </a:r>
            <a:r>
              <a:rPr lang="zh-CN" altLang="en-US" sz="2500" dirty="0"/>
              <a:t> </a:t>
            </a:r>
            <a:r>
              <a:rPr lang="en-US" altLang="zh-CN" sz="2500" dirty="0"/>
              <a:t>mining</a:t>
            </a:r>
          </a:p>
        </p:txBody>
      </p:sp>
      <p:sp>
        <p:nvSpPr>
          <p:cNvPr id="3" name="Rectangle 2">
            <a:extLst>
              <a:ext uri="{FF2B5EF4-FFF2-40B4-BE49-F238E27FC236}">
                <a16:creationId xmlns:a16="http://schemas.microsoft.com/office/drawing/2014/main" id="{4F560A67-0183-E44C-A6ED-E445BD36C576}"/>
              </a:ext>
            </a:extLst>
          </p:cNvPr>
          <p:cNvSpPr/>
          <p:nvPr/>
        </p:nvSpPr>
        <p:spPr>
          <a:xfrm>
            <a:off x="6393243" y="5294779"/>
            <a:ext cx="2262158" cy="646331"/>
          </a:xfrm>
          <a:prstGeom prst="rect">
            <a:avLst/>
          </a:prstGeom>
        </p:spPr>
        <p:txBody>
          <a:bodyPr wrap="none">
            <a:spAutoFit/>
          </a:bodyPr>
          <a:lstStyle/>
          <a:p>
            <a:r>
              <a:rPr lang="en-US" altLang="zh-CN" sz="3600" b="1" dirty="0">
                <a:solidFill>
                  <a:srgbClr val="C00000"/>
                </a:solidFill>
              </a:rPr>
              <a:t>NP-hard</a:t>
            </a:r>
            <a:r>
              <a:rPr lang="zh-CN" altLang="en-US" sz="3600" b="1" dirty="0">
                <a:solidFill>
                  <a:srgbClr val="C00000"/>
                </a:solidFill>
              </a:rPr>
              <a:t> </a:t>
            </a:r>
            <a:r>
              <a:rPr lang="en-US" altLang="zh-CN" sz="3600" b="1" dirty="0">
                <a:solidFill>
                  <a:srgbClr val="C00000"/>
                </a:solidFill>
              </a:rPr>
              <a:t>!</a:t>
            </a:r>
          </a:p>
        </p:txBody>
      </p:sp>
    </p:spTree>
    <p:extLst>
      <p:ext uri="{BB962C8B-B14F-4D97-AF65-F5344CB8AC3E}">
        <p14:creationId xmlns:p14="http://schemas.microsoft.com/office/powerpoint/2010/main" val="859062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a:t>
            </a:r>
            <a:r>
              <a:rPr lang="en-US" altLang="zh-CN" dirty="0"/>
              <a:t>tivation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60</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Data-Intensive</a:t>
            </a:r>
            <a:r>
              <a:rPr lang="zh-CN" altLang="en-US" b="1" dirty="0"/>
              <a:t> </a:t>
            </a:r>
            <a:r>
              <a:rPr lang="en-US" altLang="zh-CN" b="1" dirty="0" err="1"/>
              <a:t>v.s</a:t>
            </a:r>
            <a:r>
              <a:rPr lang="en-US" altLang="zh-CN" b="1" dirty="0"/>
              <a:t>.</a:t>
            </a:r>
            <a:r>
              <a:rPr lang="zh-CN" altLang="en-US" b="1" dirty="0"/>
              <a:t> </a:t>
            </a:r>
            <a:r>
              <a:rPr lang="en-US" altLang="zh-CN" b="1" dirty="0"/>
              <a:t>Compute-Intensive</a:t>
            </a:r>
            <a:endParaRPr lang="en-US" altLang="zh-CN" dirty="0"/>
          </a:p>
        </p:txBody>
      </p:sp>
      <p:sp>
        <p:nvSpPr>
          <p:cNvPr id="72" name="Rectangle 71">
            <a:extLst>
              <a:ext uri="{FF2B5EF4-FFF2-40B4-BE49-F238E27FC236}">
                <a16:creationId xmlns:a16="http://schemas.microsoft.com/office/drawing/2014/main" id="{24E09DC5-B09C-B148-A236-8DA7926F34F5}"/>
              </a:ext>
            </a:extLst>
          </p:cNvPr>
          <p:cNvSpPr/>
          <p:nvPr/>
        </p:nvSpPr>
        <p:spPr>
          <a:xfrm>
            <a:off x="1907704" y="5323426"/>
            <a:ext cx="327334" cy="400110"/>
          </a:xfrm>
          <a:prstGeom prst="rect">
            <a:avLst/>
          </a:prstGeom>
        </p:spPr>
        <p:txBody>
          <a:bodyPr wrap="none">
            <a:spAutoFit/>
          </a:bodyPr>
          <a:lstStyle/>
          <a:p>
            <a:r>
              <a:rPr lang="en-US" altLang="zh-CN" sz="2000"/>
              <a:t>1</a:t>
            </a:r>
            <a:endParaRPr lang="en-US" sz="2000" baseline="-25000" dirty="0"/>
          </a:p>
        </p:txBody>
      </p:sp>
      <p:sp>
        <p:nvSpPr>
          <p:cNvPr id="73" name="Rectangle 72">
            <a:extLst>
              <a:ext uri="{FF2B5EF4-FFF2-40B4-BE49-F238E27FC236}">
                <a16:creationId xmlns:a16="http://schemas.microsoft.com/office/drawing/2014/main" id="{70DB5211-2BB3-8C4E-89C4-000444D4F303}"/>
              </a:ext>
            </a:extLst>
          </p:cNvPr>
          <p:cNvSpPr/>
          <p:nvPr/>
        </p:nvSpPr>
        <p:spPr>
          <a:xfrm>
            <a:off x="2364759" y="5323426"/>
            <a:ext cx="327334" cy="400110"/>
          </a:xfrm>
          <a:prstGeom prst="rect">
            <a:avLst/>
          </a:prstGeom>
        </p:spPr>
        <p:txBody>
          <a:bodyPr wrap="none">
            <a:spAutoFit/>
          </a:bodyPr>
          <a:lstStyle/>
          <a:p>
            <a:r>
              <a:rPr lang="en-US" altLang="zh-CN" sz="2000"/>
              <a:t>2</a:t>
            </a:r>
            <a:endParaRPr lang="en-US" sz="2000" baseline="-25000" dirty="0"/>
          </a:p>
        </p:txBody>
      </p:sp>
      <p:sp>
        <p:nvSpPr>
          <p:cNvPr id="74" name="Rectangle 73">
            <a:extLst>
              <a:ext uri="{FF2B5EF4-FFF2-40B4-BE49-F238E27FC236}">
                <a16:creationId xmlns:a16="http://schemas.microsoft.com/office/drawing/2014/main" id="{7DE896ED-4726-E641-AB4D-896D872C2368}"/>
              </a:ext>
            </a:extLst>
          </p:cNvPr>
          <p:cNvSpPr/>
          <p:nvPr/>
        </p:nvSpPr>
        <p:spPr>
          <a:xfrm>
            <a:off x="2796807" y="5323426"/>
            <a:ext cx="327334" cy="400110"/>
          </a:xfrm>
          <a:prstGeom prst="rect">
            <a:avLst/>
          </a:prstGeom>
        </p:spPr>
        <p:txBody>
          <a:bodyPr wrap="none">
            <a:spAutoFit/>
          </a:bodyPr>
          <a:lstStyle/>
          <a:p>
            <a:r>
              <a:rPr lang="en-US" altLang="zh-CN" sz="2000"/>
              <a:t>3</a:t>
            </a:r>
            <a:endParaRPr lang="en-US" sz="2000" baseline="-25000" dirty="0"/>
          </a:p>
        </p:txBody>
      </p:sp>
      <p:sp>
        <p:nvSpPr>
          <p:cNvPr id="75" name="Rectangle 74">
            <a:extLst>
              <a:ext uri="{FF2B5EF4-FFF2-40B4-BE49-F238E27FC236}">
                <a16:creationId xmlns:a16="http://schemas.microsoft.com/office/drawing/2014/main" id="{1A866601-5482-F047-AA74-73B61F199F2B}"/>
              </a:ext>
            </a:extLst>
          </p:cNvPr>
          <p:cNvSpPr/>
          <p:nvPr/>
        </p:nvSpPr>
        <p:spPr>
          <a:xfrm>
            <a:off x="3228855" y="5323426"/>
            <a:ext cx="327334" cy="400110"/>
          </a:xfrm>
          <a:prstGeom prst="rect">
            <a:avLst/>
          </a:prstGeom>
        </p:spPr>
        <p:txBody>
          <a:bodyPr wrap="none">
            <a:spAutoFit/>
          </a:bodyPr>
          <a:lstStyle/>
          <a:p>
            <a:r>
              <a:rPr lang="en-US" altLang="zh-CN" sz="2000"/>
              <a:t>4</a:t>
            </a:r>
            <a:endParaRPr lang="en-US" sz="2000" baseline="-25000" dirty="0"/>
          </a:p>
        </p:txBody>
      </p:sp>
      <p:grpSp>
        <p:nvGrpSpPr>
          <p:cNvPr id="76" name="Group 75">
            <a:extLst>
              <a:ext uri="{FF2B5EF4-FFF2-40B4-BE49-F238E27FC236}">
                <a16:creationId xmlns:a16="http://schemas.microsoft.com/office/drawing/2014/main" id="{734B41CC-0C4F-494F-BA56-D73764A92022}"/>
              </a:ext>
            </a:extLst>
          </p:cNvPr>
          <p:cNvGrpSpPr/>
          <p:nvPr/>
        </p:nvGrpSpPr>
        <p:grpSpPr>
          <a:xfrm>
            <a:off x="1273418" y="3419280"/>
            <a:ext cx="3218875" cy="2160240"/>
            <a:chOff x="2649269" y="4581128"/>
            <a:chExt cx="3218875" cy="2160240"/>
          </a:xfrm>
        </p:grpSpPr>
        <p:cxnSp>
          <p:nvCxnSpPr>
            <p:cNvPr id="77" name="Straight Arrow Connector 76">
              <a:extLst>
                <a:ext uri="{FF2B5EF4-FFF2-40B4-BE49-F238E27FC236}">
                  <a16:creationId xmlns:a16="http://schemas.microsoft.com/office/drawing/2014/main" id="{7DD3ECC1-EA45-EA42-AFA8-17231999D8B1}"/>
                </a:ext>
              </a:extLst>
            </p:cNvPr>
            <p:cNvCxnSpPr/>
            <p:nvPr/>
          </p:nvCxnSpPr>
          <p:spPr>
            <a:xfrm flipV="1">
              <a:off x="3042473" y="4581128"/>
              <a:ext cx="0" cy="194421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E9710EC1-2CE2-2B4E-B182-1BD0C7174A57}"/>
                </a:ext>
              </a:extLst>
            </p:cNvPr>
            <p:cNvCxnSpPr/>
            <p:nvPr/>
          </p:nvCxnSpPr>
          <p:spPr>
            <a:xfrm>
              <a:off x="3029692" y="6539797"/>
              <a:ext cx="2147642"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04D7363B-26B6-3E40-9632-562F6D08AAA4}"/>
                </a:ext>
              </a:extLst>
            </p:cNvPr>
            <p:cNvSpPr txBox="1"/>
            <p:nvPr/>
          </p:nvSpPr>
          <p:spPr>
            <a:xfrm>
              <a:off x="5112809" y="6402814"/>
              <a:ext cx="755335" cy="338554"/>
            </a:xfrm>
            <a:prstGeom prst="rect">
              <a:avLst/>
            </a:prstGeom>
            <a:noFill/>
          </p:spPr>
          <p:txBody>
            <a:bodyPr wrap="none" rtlCol="0">
              <a:spAutoFit/>
            </a:bodyPr>
            <a:lstStyle/>
            <a:p>
              <a:r>
                <a:rPr lang="en-US" altLang="zh-CN" sz="1600" dirty="0"/>
                <a:t>core</a:t>
              </a:r>
              <a:r>
                <a:rPr lang="zh-CN" altLang="en-US" sz="1600" dirty="0"/>
                <a:t> </a:t>
              </a:r>
              <a:r>
                <a:rPr lang="en-US" altLang="zh-CN" sz="1600" dirty="0"/>
                <a:t>#</a:t>
              </a:r>
              <a:endParaRPr lang="en-US" sz="1600" dirty="0"/>
            </a:p>
          </p:txBody>
        </p:sp>
        <p:sp>
          <p:nvSpPr>
            <p:cNvPr id="80" name="TextBox 79">
              <a:extLst>
                <a:ext uri="{FF2B5EF4-FFF2-40B4-BE49-F238E27FC236}">
                  <a16:creationId xmlns:a16="http://schemas.microsoft.com/office/drawing/2014/main" id="{1DE10AB5-200F-0F4A-8161-A3411E17D432}"/>
                </a:ext>
              </a:extLst>
            </p:cNvPr>
            <p:cNvSpPr txBox="1"/>
            <p:nvPr/>
          </p:nvSpPr>
          <p:spPr>
            <a:xfrm rot="16200000">
              <a:off x="2235694" y="5426751"/>
              <a:ext cx="1165704" cy="338554"/>
            </a:xfrm>
            <a:prstGeom prst="rect">
              <a:avLst/>
            </a:prstGeom>
            <a:noFill/>
          </p:spPr>
          <p:txBody>
            <a:bodyPr wrap="none" rtlCol="0">
              <a:spAutoFit/>
            </a:bodyPr>
            <a:lstStyle/>
            <a:p>
              <a:r>
                <a:rPr lang="en-US" altLang="zh-CN" sz="1600" dirty="0" err="1"/>
                <a:t>throuphput</a:t>
              </a:r>
              <a:endParaRPr lang="en-US" sz="1600" dirty="0"/>
            </a:p>
          </p:txBody>
        </p:sp>
        <p:cxnSp>
          <p:nvCxnSpPr>
            <p:cNvPr id="81" name="Straight Connector 80">
              <a:extLst>
                <a:ext uri="{FF2B5EF4-FFF2-40B4-BE49-F238E27FC236}">
                  <a16:creationId xmlns:a16="http://schemas.microsoft.com/office/drawing/2014/main" id="{4ECA1FF6-6FF4-8243-B502-2B1238D912E9}"/>
                </a:ext>
              </a:extLst>
            </p:cNvPr>
            <p:cNvCxnSpPr/>
            <p:nvPr/>
          </p:nvCxnSpPr>
          <p:spPr>
            <a:xfrm>
              <a:off x="3452685" y="6402814"/>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B5A903A7-DD33-174C-A52D-5250E8A21824}"/>
                </a:ext>
              </a:extLst>
            </p:cNvPr>
            <p:cNvCxnSpPr/>
            <p:nvPr/>
          </p:nvCxnSpPr>
          <p:spPr>
            <a:xfrm>
              <a:off x="3904473"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C2339FF-4C44-6F40-9B35-BDF1A41F2281}"/>
                </a:ext>
              </a:extLst>
            </p:cNvPr>
            <p:cNvCxnSpPr/>
            <p:nvPr/>
          </p:nvCxnSpPr>
          <p:spPr>
            <a:xfrm>
              <a:off x="4336521"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F998D66F-4487-3F4C-B4C1-B830BA196259}"/>
                </a:ext>
              </a:extLst>
            </p:cNvPr>
            <p:cNvCxnSpPr/>
            <p:nvPr/>
          </p:nvCxnSpPr>
          <p:spPr>
            <a:xfrm>
              <a:off x="4768569"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6A034071-FEA3-A540-B3ED-1B81E5B519D4}"/>
                </a:ext>
              </a:extLst>
            </p:cNvPr>
            <p:cNvCxnSpPr/>
            <p:nvPr/>
          </p:nvCxnSpPr>
          <p:spPr>
            <a:xfrm flipH="1">
              <a:off x="3049800" y="5754099"/>
              <a:ext cx="830142" cy="771809"/>
            </a:xfrm>
            <a:prstGeom prst="line">
              <a:avLst/>
            </a:prstGeom>
            <a:ln>
              <a:solidFill>
                <a:srgbClr val="C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6E15048F-E077-DF49-98E7-9EC848C0BE18}"/>
                </a:ext>
              </a:extLst>
            </p:cNvPr>
            <p:cNvCxnSpPr/>
            <p:nvPr/>
          </p:nvCxnSpPr>
          <p:spPr>
            <a:xfrm>
              <a:off x="3851920" y="5754099"/>
              <a:ext cx="1032447" cy="0"/>
            </a:xfrm>
            <a:prstGeom prst="line">
              <a:avLst/>
            </a:prstGeom>
            <a:ln>
              <a:solidFill>
                <a:srgbClr val="C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87" name="Rectangle 86">
            <a:extLst>
              <a:ext uri="{FF2B5EF4-FFF2-40B4-BE49-F238E27FC236}">
                <a16:creationId xmlns:a16="http://schemas.microsoft.com/office/drawing/2014/main" id="{CD4BD402-B69B-D54C-817B-7E6EF512699E}"/>
              </a:ext>
            </a:extLst>
          </p:cNvPr>
          <p:cNvSpPr/>
          <p:nvPr/>
        </p:nvSpPr>
        <p:spPr>
          <a:xfrm>
            <a:off x="1443047" y="2569385"/>
            <a:ext cx="2289409" cy="830997"/>
          </a:xfrm>
          <a:prstGeom prst="rect">
            <a:avLst/>
          </a:prstGeom>
        </p:spPr>
        <p:txBody>
          <a:bodyPr wrap="none">
            <a:spAutoFit/>
          </a:bodyPr>
          <a:lstStyle/>
          <a:p>
            <a:r>
              <a:rPr lang="en-US" altLang="zh-CN" b="1" dirty="0">
                <a:solidFill>
                  <a:srgbClr val="0070C0"/>
                </a:solidFill>
              </a:rPr>
              <a:t>Data-intensive</a:t>
            </a:r>
          </a:p>
          <a:p>
            <a:pPr algn="ctr"/>
            <a:r>
              <a:rPr lang="en-US" b="1" dirty="0">
                <a:solidFill>
                  <a:srgbClr val="0070C0"/>
                </a:solidFill>
              </a:rPr>
              <a:t>IO-bound</a:t>
            </a:r>
          </a:p>
        </p:txBody>
      </p:sp>
      <p:sp>
        <p:nvSpPr>
          <p:cNvPr id="88" name="Rectangle 87">
            <a:extLst>
              <a:ext uri="{FF2B5EF4-FFF2-40B4-BE49-F238E27FC236}">
                <a16:creationId xmlns:a16="http://schemas.microsoft.com/office/drawing/2014/main" id="{558DA50C-3426-3B40-8AE8-CF5D15FC784F}"/>
              </a:ext>
            </a:extLst>
          </p:cNvPr>
          <p:cNvSpPr/>
          <p:nvPr/>
        </p:nvSpPr>
        <p:spPr>
          <a:xfrm>
            <a:off x="5001721" y="2564904"/>
            <a:ext cx="2954655" cy="830997"/>
          </a:xfrm>
          <a:prstGeom prst="rect">
            <a:avLst/>
          </a:prstGeom>
        </p:spPr>
        <p:txBody>
          <a:bodyPr wrap="none">
            <a:spAutoFit/>
          </a:bodyPr>
          <a:lstStyle/>
          <a:p>
            <a:r>
              <a:rPr lang="en-US" altLang="zh-CN" b="1" dirty="0">
                <a:solidFill>
                  <a:srgbClr val="0070C0"/>
                </a:solidFill>
              </a:rPr>
              <a:t>Compute-intensive</a:t>
            </a:r>
          </a:p>
          <a:p>
            <a:pPr algn="ctr"/>
            <a:r>
              <a:rPr lang="en-US" b="1" dirty="0">
                <a:solidFill>
                  <a:srgbClr val="0070C0"/>
                </a:solidFill>
              </a:rPr>
              <a:t>CPU-bound</a:t>
            </a:r>
          </a:p>
        </p:txBody>
      </p:sp>
      <p:sp>
        <p:nvSpPr>
          <p:cNvPr id="89" name="Rectangle 88">
            <a:extLst>
              <a:ext uri="{FF2B5EF4-FFF2-40B4-BE49-F238E27FC236}">
                <a16:creationId xmlns:a16="http://schemas.microsoft.com/office/drawing/2014/main" id="{2077874C-2201-3244-A20E-8C6C9C47B9F1}"/>
              </a:ext>
            </a:extLst>
          </p:cNvPr>
          <p:cNvSpPr/>
          <p:nvPr/>
        </p:nvSpPr>
        <p:spPr>
          <a:xfrm>
            <a:off x="5470818" y="5324247"/>
            <a:ext cx="327334" cy="400110"/>
          </a:xfrm>
          <a:prstGeom prst="rect">
            <a:avLst/>
          </a:prstGeom>
        </p:spPr>
        <p:txBody>
          <a:bodyPr wrap="none">
            <a:spAutoFit/>
          </a:bodyPr>
          <a:lstStyle/>
          <a:p>
            <a:r>
              <a:rPr lang="en-US" altLang="zh-CN" sz="2000"/>
              <a:t>1</a:t>
            </a:r>
            <a:endParaRPr lang="en-US" sz="2000" baseline="-25000" dirty="0"/>
          </a:p>
        </p:txBody>
      </p:sp>
      <p:sp>
        <p:nvSpPr>
          <p:cNvPr id="90" name="Rectangle 89">
            <a:extLst>
              <a:ext uri="{FF2B5EF4-FFF2-40B4-BE49-F238E27FC236}">
                <a16:creationId xmlns:a16="http://schemas.microsoft.com/office/drawing/2014/main" id="{816D6E92-5ACD-494D-841D-DD102D3F03A4}"/>
              </a:ext>
            </a:extLst>
          </p:cNvPr>
          <p:cNvSpPr/>
          <p:nvPr/>
        </p:nvSpPr>
        <p:spPr>
          <a:xfrm>
            <a:off x="5927873" y="5324247"/>
            <a:ext cx="327334" cy="400110"/>
          </a:xfrm>
          <a:prstGeom prst="rect">
            <a:avLst/>
          </a:prstGeom>
        </p:spPr>
        <p:txBody>
          <a:bodyPr wrap="none">
            <a:spAutoFit/>
          </a:bodyPr>
          <a:lstStyle/>
          <a:p>
            <a:r>
              <a:rPr lang="en-US" altLang="zh-CN" sz="2000"/>
              <a:t>2</a:t>
            </a:r>
            <a:endParaRPr lang="en-US" sz="2000" baseline="-25000" dirty="0"/>
          </a:p>
        </p:txBody>
      </p:sp>
      <p:sp>
        <p:nvSpPr>
          <p:cNvPr id="91" name="Rectangle 90">
            <a:extLst>
              <a:ext uri="{FF2B5EF4-FFF2-40B4-BE49-F238E27FC236}">
                <a16:creationId xmlns:a16="http://schemas.microsoft.com/office/drawing/2014/main" id="{5F8EB4A6-CD5D-1C41-809A-F69CEA2AE9F3}"/>
              </a:ext>
            </a:extLst>
          </p:cNvPr>
          <p:cNvSpPr/>
          <p:nvPr/>
        </p:nvSpPr>
        <p:spPr>
          <a:xfrm>
            <a:off x="6359921" y="5324247"/>
            <a:ext cx="327334" cy="400110"/>
          </a:xfrm>
          <a:prstGeom prst="rect">
            <a:avLst/>
          </a:prstGeom>
        </p:spPr>
        <p:txBody>
          <a:bodyPr wrap="none">
            <a:spAutoFit/>
          </a:bodyPr>
          <a:lstStyle/>
          <a:p>
            <a:r>
              <a:rPr lang="en-US" altLang="zh-CN" sz="2000"/>
              <a:t>3</a:t>
            </a:r>
            <a:endParaRPr lang="en-US" sz="2000" baseline="-25000" dirty="0"/>
          </a:p>
        </p:txBody>
      </p:sp>
      <p:sp>
        <p:nvSpPr>
          <p:cNvPr id="92" name="Rectangle 91">
            <a:extLst>
              <a:ext uri="{FF2B5EF4-FFF2-40B4-BE49-F238E27FC236}">
                <a16:creationId xmlns:a16="http://schemas.microsoft.com/office/drawing/2014/main" id="{28B06F82-13EC-E24A-BC07-A9BCCFBDCB4D}"/>
              </a:ext>
            </a:extLst>
          </p:cNvPr>
          <p:cNvSpPr/>
          <p:nvPr/>
        </p:nvSpPr>
        <p:spPr>
          <a:xfrm>
            <a:off x="6791969" y="5324247"/>
            <a:ext cx="327334" cy="400110"/>
          </a:xfrm>
          <a:prstGeom prst="rect">
            <a:avLst/>
          </a:prstGeom>
        </p:spPr>
        <p:txBody>
          <a:bodyPr wrap="none">
            <a:spAutoFit/>
          </a:bodyPr>
          <a:lstStyle/>
          <a:p>
            <a:r>
              <a:rPr lang="en-US" altLang="zh-CN" sz="2000"/>
              <a:t>4</a:t>
            </a:r>
            <a:endParaRPr lang="en-US" sz="2000" baseline="-25000" dirty="0"/>
          </a:p>
        </p:txBody>
      </p:sp>
      <p:grpSp>
        <p:nvGrpSpPr>
          <p:cNvPr id="93" name="Group 92">
            <a:extLst>
              <a:ext uri="{FF2B5EF4-FFF2-40B4-BE49-F238E27FC236}">
                <a16:creationId xmlns:a16="http://schemas.microsoft.com/office/drawing/2014/main" id="{30D7368A-1E7F-9741-A851-B89ABE4B32A6}"/>
              </a:ext>
            </a:extLst>
          </p:cNvPr>
          <p:cNvGrpSpPr/>
          <p:nvPr/>
        </p:nvGrpSpPr>
        <p:grpSpPr>
          <a:xfrm>
            <a:off x="4836532" y="3420101"/>
            <a:ext cx="3218875" cy="2160240"/>
            <a:chOff x="2649269" y="4581128"/>
            <a:chExt cx="3218875" cy="2160240"/>
          </a:xfrm>
        </p:grpSpPr>
        <p:cxnSp>
          <p:nvCxnSpPr>
            <p:cNvPr id="94" name="Straight Arrow Connector 93">
              <a:extLst>
                <a:ext uri="{FF2B5EF4-FFF2-40B4-BE49-F238E27FC236}">
                  <a16:creationId xmlns:a16="http://schemas.microsoft.com/office/drawing/2014/main" id="{EC34DEB5-10DA-624A-9CE2-8BE8834BBE5B}"/>
                </a:ext>
              </a:extLst>
            </p:cNvPr>
            <p:cNvCxnSpPr/>
            <p:nvPr/>
          </p:nvCxnSpPr>
          <p:spPr>
            <a:xfrm flipV="1">
              <a:off x="3042473" y="4581128"/>
              <a:ext cx="0" cy="1944216"/>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1CDD8357-2451-A348-BB6D-71FE18688A96}"/>
                </a:ext>
              </a:extLst>
            </p:cNvPr>
            <p:cNvCxnSpPr/>
            <p:nvPr/>
          </p:nvCxnSpPr>
          <p:spPr>
            <a:xfrm>
              <a:off x="3029692" y="6539797"/>
              <a:ext cx="2147642" cy="0"/>
            </a:xfrm>
            <a:prstGeom prst="straightConnector1">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B7A7EAC8-EB7E-6E45-91FD-36547E60DF97}"/>
                </a:ext>
              </a:extLst>
            </p:cNvPr>
            <p:cNvSpPr txBox="1"/>
            <p:nvPr/>
          </p:nvSpPr>
          <p:spPr>
            <a:xfrm>
              <a:off x="5112809" y="6402814"/>
              <a:ext cx="755335" cy="338554"/>
            </a:xfrm>
            <a:prstGeom prst="rect">
              <a:avLst/>
            </a:prstGeom>
            <a:noFill/>
          </p:spPr>
          <p:txBody>
            <a:bodyPr wrap="none" rtlCol="0">
              <a:spAutoFit/>
            </a:bodyPr>
            <a:lstStyle/>
            <a:p>
              <a:r>
                <a:rPr lang="en-US" altLang="zh-CN" sz="1600" dirty="0"/>
                <a:t>core</a:t>
              </a:r>
              <a:r>
                <a:rPr lang="zh-CN" altLang="en-US" sz="1600" dirty="0"/>
                <a:t> </a:t>
              </a:r>
              <a:r>
                <a:rPr lang="en-US" altLang="zh-CN" sz="1600" dirty="0"/>
                <a:t>#</a:t>
              </a:r>
              <a:endParaRPr lang="en-US" sz="1600" dirty="0"/>
            </a:p>
          </p:txBody>
        </p:sp>
        <p:sp>
          <p:nvSpPr>
            <p:cNvPr id="97" name="TextBox 96">
              <a:extLst>
                <a:ext uri="{FF2B5EF4-FFF2-40B4-BE49-F238E27FC236}">
                  <a16:creationId xmlns:a16="http://schemas.microsoft.com/office/drawing/2014/main" id="{832989AF-DEA4-0A4C-9FE2-89389B3B9DE5}"/>
                </a:ext>
              </a:extLst>
            </p:cNvPr>
            <p:cNvSpPr txBox="1"/>
            <p:nvPr/>
          </p:nvSpPr>
          <p:spPr>
            <a:xfrm rot="16200000">
              <a:off x="2235694" y="5426751"/>
              <a:ext cx="1165704" cy="338554"/>
            </a:xfrm>
            <a:prstGeom prst="rect">
              <a:avLst/>
            </a:prstGeom>
            <a:noFill/>
          </p:spPr>
          <p:txBody>
            <a:bodyPr wrap="none" rtlCol="0">
              <a:spAutoFit/>
            </a:bodyPr>
            <a:lstStyle/>
            <a:p>
              <a:r>
                <a:rPr lang="en-US" altLang="zh-CN" sz="1600" dirty="0" err="1"/>
                <a:t>throuphput</a:t>
              </a:r>
              <a:endParaRPr lang="en-US" sz="1600" dirty="0"/>
            </a:p>
          </p:txBody>
        </p:sp>
        <p:cxnSp>
          <p:nvCxnSpPr>
            <p:cNvPr id="98" name="Straight Connector 97">
              <a:extLst>
                <a:ext uri="{FF2B5EF4-FFF2-40B4-BE49-F238E27FC236}">
                  <a16:creationId xmlns:a16="http://schemas.microsoft.com/office/drawing/2014/main" id="{B69CE005-27E8-5445-B715-72CA15BF1E11}"/>
                </a:ext>
              </a:extLst>
            </p:cNvPr>
            <p:cNvCxnSpPr/>
            <p:nvPr/>
          </p:nvCxnSpPr>
          <p:spPr>
            <a:xfrm>
              <a:off x="3452685" y="6402814"/>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D003B373-07CB-C742-AB12-21374FFC0D6A}"/>
                </a:ext>
              </a:extLst>
            </p:cNvPr>
            <p:cNvCxnSpPr/>
            <p:nvPr/>
          </p:nvCxnSpPr>
          <p:spPr>
            <a:xfrm>
              <a:off x="3904473"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3EEBCCB4-CCF9-CB43-AB61-E8492B5CAB7B}"/>
                </a:ext>
              </a:extLst>
            </p:cNvPr>
            <p:cNvCxnSpPr/>
            <p:nvPr/>
          </p:nvCxnSpPr>
          <p:spPr>
            <a:xfrm>
              <a:off x="4336521"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B583F974-0BD9-194F-9C35-973DA9315656}"/>
                </a:ext>
              </a:extLst>
            </p:cNvPr>
            <p:cNvCxnSpPr/>
            <p:nvPr/>
          </p:nvCxnSpPr>
          <p:spPr>
            <a:xfrm>
              <a:off x="4768569" y="6395781"/>
              <a:ext cx="0" cy="13698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FD6751AE-8E83-164A-87CE-EC4B37D02AA5}"/>
                </a:ext>
              </a:extLst>
            </p:cNvPr>
            <p:cNvCxnSpPr/>
            <p:nvPr/>
          </p:nvCxnSpPr>
          <p:spPr>
            <a:xfrm flipH="1">
              <a:off x="3049801" y="4927915"/>
              <a:ext cx="1718768" cy="1597993"/>
            </a:xfrm>
            <a:prstGeom prst="line">
              <a:avLst/>
            </a:prstGeom>
            <a:ln>
              <a:solidFill>
                <a:srgbClr val="C0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103" name="Rectangle 102">
            <a:extLst>
              <a:ext uri="{FF2B5EF4-FFF2-40B4-BE49-F238E27FC236}">
                <a16:creationId xmlns:a16="http://schemas.microsoft.com/office/drawing/2014/main" id="{11CC5A64-2FA3-FF4B-8776-047D8B394BFE}"/>
              </a:ext>
            </a:extLst>
          </p:cNvPr>
          <p:cNvSpPr/>
          <p:nvPr/>
        </p:nvSpPr>
        <p:spPr>
          <a:xfrm>
            <a:off x="1930611" y="5720563"/>
            <a:ext cx="1920719" cy="1015663"/>
          </a:xfrm>
          <a:prstGeom prst="rect">
            <a:avLst/>
          </a:prstGeom>
        </p:spPr>
        <p:txBody>
          <a:bodyPr wrap="none">
            <a:spAutoFit/>
          </a:bodyPr>
          <a:lstStyle/>
          <a:p>
            <a:r>
              <a:rPr lang="en-US" altLang="zh-CN" sz="2000" dirty="0">
                <a:solidFill>
                  <a:srgbClr val="C00000"/>
                </a:solidFill>
              </a:rPr>
              <a:t>more</a:t>
            </a:r>
            <a:r>
              <a:rPr lang="zh-CN" altLang="en-US" sz="2000" dirty="0">
                <a:solidFill>
                  <a:srgbClr val="C00000"/>
                </a:solidFill>
              </a:rPr>
              <a:t> </a:t>
            </a:r>
            <a:r>
              <a:rPr lang="en-US" altLang="zh-CN" sz="2000" dirty="0">
                <a:solidFill>
                  <a:srgbClr val="C00000"/>
                </a:solidFill>
              </a:rPr>
              <a:t>disks</a:t>
            </a:r>
          </a:p>
          <a:p>
            <a:r>
              <a:rPr lang="en-US" altLang="zh-CN" sz="2000" dirty="0">
                <a:solidFill>
                  <a:srgbClr val="C00000"/>
                </a:solidFill>
              </a:rPr>
              <a:t>faster</a:t>
            </a:r>
            <a:r>
              <a:rPr lang="zh-CN" altLang="en-US" sz="2000" dirty="0">
                <a:solidFill>
                  <a:srgbClr val="C00000"/>
                </a:solidFill>
              </a:rPr>
              <a:t> </a:t>
            </a:r>
            <a:r>
              <a:rPr lang="en-US" altLang="zh-CN" sz="2000" dirty="0">
                <a:solidFill>
                  <a:srgbClr val="C00000"/>
                </a:solidFill>
              </a:rPr>
              <a:t>networks</a:t>
            </a:r>
            <a:endParaRPr lang="en-US" sz="2000" dirty="0">
              <a:solidFill>
                <a:srgbClr val="C00000"/>
              </a:solidFill>
            </a:endParaRPr>
          </a:p>
          <a:p>
            <a:r>
              <a:rPr lang="en-US" altLang="zh-CN" sz="2000" dirty="0">
                <a:solidFill>
                  <a:srgbClr val="C00000"/>
                </a:solidFill>
              </a:rPr>
              <a:t>faster</a:t>
            </a:r>
            <a:r>
              <a:rPr lang="zh-CN" altLang="en-US" sz="2000" dirty="0">
                <a:solidFill>
                  <a:srgbClr val="C00000"/>
                </a:solidFill>
              </a:rPr>
              <a:t> </a:t>
            </a:r>
            <a:r>
              <a:rPr lang="en-US" altLang="zh-CN" sz="2000" dirty="0">
                <a:solidFill>
                  <a:srgbClr val="C00000"/>
                </a:solidFill>
              </a:rPr>
              <a:t>disks</a:t>
            </a:r>
          </a:p>
        </p:txBody>
      </p:sp>
      <p:sp>
        <p:nvSpPr>
          <p:cNvPr id="104" name="Rectangle 103">
            <a:extLst>
              <a:ext uri="{FF2B5EF4-FFF2-40B4-BE49-F238E27FC236}">
                <a16:creationId xmlns:a16="http://schemas.microsoft.com/office/drawing/2014/main" id="{AB1CA288-513C-2F4E-BAB6-6A68D3D75908}"/>
              </a:ext>
            </a:extLst>
          </p:cNvPr>
          <p:cNvSpPr/>
          <p:nvPr/>
        </p:nvSpPr>
        <p:spPr>
          <a:xfrm>
            <a:off x="5478109" y="5867326"/>
            <a:ext cx="1763624" cy="707886"/>
          </a:xfrm>
          <a:prstGeom prst="rect">
            <a:avLst/>
          </a:prstGeom>
        </p:spPr>
        <p:txBody>
          <a:bodyPr wrap="none">
            <a:spAutoFit/>
          </a:bodyPr>
          <a:lstStyle/>
          <a:p>
            <a:r>
              <a:rPr lang="en-US" altLang="zh-CN" sz="2000" dirty="0">
                <a:solidFill>
                  <a:srgbClr val="C00000"/>
                </a:solidFill>
              </a:rPr>
              <a:t>more</a:t>
            </a:r>
            <a:r>
              <a:rPr lang="zh-CN" altLang="en-US" sz="2000" dirty="0">
                <a:solidFill>
                  <a:srgbClr val="C00000"/>
                </a:solidFill>
              </a:rPr>
              <a:t> </a:t>
            </a:r>
            <a:r>
              <a:rPr lang="en-US" altLang="zh-CN" sz="2000" dirty="0">
                <a:solidFill>
                  <a:srgbClr val="C00000"/>
                </a:solidFill>
              </a:rPr>
              <a:t>CPUs</a:t>
            </a:r>
          </a:p>
          <a:p>
            <a:r>
              <a:rPr lang="en-US" altLang="zh-CN" sz="2000" dirty="0">
                <a:solidFill>
                  <a:srgbClr val="C00000"/>
                </a:solidFill>
              </a:rPr>
              <a:t>more memory</a:t>
            </a:r>
          </a:p>
        </p:txBody>
      </p:sp>
    </p:spTree>
    <p:extLst>
      <p:ext uri="{BB962C8B-B14F-4D97-AF65-F5344CB8AC3E}">
        <p14:creationId xmlns:p14="http://schemas.microsoft.com/office/powerpoint/2010/main" val="77754377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a:t>
            </a:r>
            <a:r>
              <a:rPr lang="en-US" altLang="zh-CN" dirty="0"/>
              <a:t>tivation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61</a:t>
            </a:fld>
            <a:endParaRPr lang="en-US" sz="2000" dirty="0">
              <a:solidFill>
                <a:schemeClr val="tx1"/>
              </a:solidFill>
              <a:latin typeface="Arial" pitchFamily="34" charset="0"/>
              <a:cs typeface="Arial" pitchFamily="34" charset="0"/>
            </a:endParaRPr>
          </a:p>
        </p:txBody>
      </p:sp>
      <p:grpSp>
        <p:nvGrpSpPr>
          <p:cNvPr id="41" name="Group 40">
            <a:extLst>
              <a:ext uri="{FF2B5EF4-FFF2-40B4-BE49-F238E27FC236}">
                <a16:creationId xmlns:a16="http://schemas.microsoft.com/office/drawing/2014/main" id="{62C9DAA5-B247-D34A-BD9A-03391351B452}"/>
              </a:ext>
            </a:extLst>
          </p:cNvPr>
          <p:cNvGrpSpPr/>
          <p:nvPr/>
        </p:nvGrpSpPr>
        <p:grpSpPr>
          <a:xfrm>
            <a:off x="837637" y="2830603"/>
            <a:ext cx="7468726" cy="3249060"/>
            <a:chOff x="515554" y="2063572"/>
            <a:chExt cx="11021116" cy="4794428"/>
          </a:xfrm>
        </p:grpSpPr>
        <p:pic>
          <p:nvPicPr>
            <p:cNvPr id="42" name="Picture 41">
              <a:extLst>
                <a:ext uri="{FF2B5EF4-FFF2-40B4-BE49-F238E27FC236}">
                  <a16:creationId xmlns:a16="http://schemas.microsoft.com/office/drawing/2014/main" id="{796CAC5A-F9EA-5440-B586-95A2EAF4DAD0}"/>
                </a:ext>
              </a:extLst>
            </p:cNvPr>
            <p:cNvPicPr>
              <a:picLocks noChangeAspect="1"/>
            </p:cNvPicPr>
            <p:nvPr/>
          </p:nvPicPr>
          <p:blipFill>
            <a:blip r:embed="rId3"/>
            <a:stretch>
              <a:fillRect/>
            </a:stretch>
          </p:blipFill>
          <p:spPr>
            <a:xfrm>
              <a:off x="515554" y="2063572"/>
              <a:ext cx="11021116" cy="4794428"/>
            </a:xfrm>
            <a:prstGeom prst="rect">
              <a:avLst/>
            </a:prstGeom>
          </p:spPr>
        </p:pic>
        <p:cxnSp>
          <p:nvCxnSpPr>
            <p:cNvPr id="43" name="Straight Connector 42">
              <a:extLst>
                <a:ext uri="{FF2B5EF4-FFF2-40B4-BE49-F238E27FC236}">
                  <a16:creationId xmlns:a16="http://schemas.microsoft.com/office/drawing/2014/main" id="{37A73117-6228-F94A-9DD4-BC1165643DD7}"/>
                </a:ext>
              </a:extLst>
            </p:cNvPr>
            <p:cNvCxnSpPr>
              <a:cxnSpLocks/>
            </p:cNvCxnSpPr>
            <p:nvPr/>
          </p:nvCxnSpPr>
          <p:spPr>
            <a:xfrm>
              <a:off x="3711622" y="4746172"/>
              <a:ext cx="7507400"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B382941B-4FCF-8843-9A7D-43D1142DCECD}"/>
                </a:ext>
              </a:extLst>
            </p:cNvPr>
            <p:cNvCxnSpPr>
              <a:cxnSpLocks/>
            </p:cNvCxnSpPr>
            <p:nvPr/>
          </p:nvCxnSpPr>
          <p:spPr>
            <a:xfrm>
              <a:off x="1773964" y="5029201"/>
              <a:ext cx="8915807"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grpSp>
      <p:pic>
        <p:nvPicPr>
          <p:cNvPr id="9" name="Picture 8">
            <a:extLst>
              <a:ext uri="{FF2B5EF4-FFF2-40B4-BE49-F238E27FC236}">
                <a16:creationId xmlns:a16="http://schemas.microsoft.com/office/drawing/2014/main" id="{19949DD5-32E0-D742-A04B-AA569D36C351}"/>
              </a:ext>
            </a:extLst>
          </p:cNvPr>
          <p:cNvPicPr>
            <a:picLocks noChangeAspect="1"/>
          </p:cNvPicPr>
          <p:nvPr/>
        </p:nvPicPr>
        <p:blipFill rotWithShape="1">
          <a:blip r:embed="rId4"/>
          <a:srcRect l="16590" t="12385"/>
          <a:stretch/>
        </p:blipFill>
        <p:spPr>
          <a:xfrm>
            <a:off x="947049" y="1983470"/>
            <a:ext cx="7359314" cy="523764"/>
          </a:xfrm>
          <a:prstGeom prst="rect">
            <a:avLst/>
          </a:prstGeom>
        </p:spPr>
      </p:pic>
      <p:pic>
        <p:nvPicPr>
          <p:cNvPr id="10" name="Picture 9">
            <a:extLst>
              <a:ext uri="{FF2B5EF4-FFF2-40B4-BE49-F238E27FC236}">
                <a16:creationId xmlns:a16="http://schemas.microsoft.com/office/drawing/2014/main" id="{2395FCB9-7D63-3F4E-913F-E25BBF037C9E}"/>
              </a:ext>
            </a:extLst>
          </p:cNvPr>
          <p:cNvPicPr>
            <a:picLocks noChangeAspect="1"/>
          </p:cNvPicPr>
          <p:nvPr/>
        </p:nvPicPr>
        <p:blipFill>
          <a:blip r:embed="rId5"/>
          <a:stretch>
            <a:fillRect/>
          </a:stretch>
        </p:blipFill>
        <p:spPr>
          <a:xfrm>
            <a:off x="6025109" y="640301"/>
            <a:ext cx="1920894" cy="1280596"/>
          </a:xfrm>
          <a:prstGeom prst="rect">
            <a:avLst/>
          </a:prstGeom>
        </p:spPr>
      </p:pic>
      <p:pic>
        <p:nvPicPr>
          <p:cNvPr id="12" name="Picture 11">
            <a:extLst>
              <a:ext uri="{FF2B5EF4-FFF2-40B4-BE49-F238E27FC236}">
                <a16:creationId xmlns:a16="http://schemas.microsoft.com/office/drawing/2014/main" id="{AFEA8AF1-6D26-7F49-A79A-4074BD35F295}"/>
              </a:ext>
            </a:extLst>
          </p:cNvPr>
          <p:cNvPicPr>
            <a:picLocks noChangeAspect="1"/>
          </p:cNvPicPr>
          <p:nvPr/>
        </p:nvPicPr>
        <p:blipFill>
          <a:blip r:embed="rId6"/>
          <a:stretch>
            <a:fillRect/>
          </a:stretch>
        </p:blipFill>
        <p:spPr>
          <a:xfrm>
            <a:off x="4572000" y="567584"/>
            <a:ext cx="1433341" cy="1433341"/>
          </a:xfrm>
          <a:prstGeom prst="rect">
            <a:avLst/>
          </a:prstGeom>
        </p:spPr>
      </p:pic>
    </p:spTree>
    <p:extLst>
      <p:ext uri="{BB962C8B-B14F-4D97-AF65-F5344CB8AC3E}">
        <p14:creationId xmlns:p14="http://schemas.microsoft.com/office/powerpoint/2010/main" val="344446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a:t>
            </a:r>
            <a:r>
              <a:rPr lang="en-US" altLang="zh-CN" dirty="0"/>
              <a:t>tivation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62</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T-thinker:</a:t>
            </a:r>
            <a:r>
              <a:rPr lang="zh-CN" altLang="en-US" b="1" dirty="0"/>
              <a:t> </a:t>
            </a:r>
            <a:r>
              <a:rPr lang="en-US" altLang="zh-CN" b="1" dirty="0"/>
              <a:t>Divide</a:t>
            </a:r>
            <a:r>
              <a:rPr lang="zh-CN" altLang="en-US" b="1" dirty="0"/>
              <a:t> </a:t>
            </a:r>
            <a:r>
              <a:rPr lang="en-US" altLang="zh-CN" b="1" dirty="0"/>
              <a:t>and</a:t>
            </a:r>
            <a:r>
              <a:rPr lang="zh-CN" altLang="en-US" b="1" dirty="0"/>
              <a:t> </a:t>
            </a:r>
            <a:r>
              <a:rPr lang="en-US" altLang="zh-CN" b="1" dirty="0"/>
              <a:t>Conquer</a:t>
            </a:r>
          </a:p>
          <a:p>
            <a:pPr lvl="1">
              <a:buFont typeface="Arial" charset="0"/>
              <a:buChar char="•"/>
            </a:pPr>
            <a:r>
              <a:rPr lang="en-US" altLang="zh-CN" dirty="0"/>
              <a:t>Task-based:</a:t>
            </a:r>
            <a:r>
              <a:rPr lang="zh-CN" altLang="en-US" dirty="0"/>
              <a:t> </a:t>
            </a:r>
            <a:r>
              <a:rPr lang="en-US" altLang="zh-CN" dirty="0"/>
              <a:t>data</a:t>
            </a:r>
            <a:r>
              <a:rPr lang="zh-CN" altLang="en-US" dirty="0"/>
              <a:t> </a:t>
            </a:r>
            <a:r>
              <a:rPr lang="en-US" altLang="zh-CN" dirty="0"/>
              <a:t>pulling</a:t>
            </a:r>
            <a:r>
              <a:rPr lang="zh-CN" altLang="en-US" dirty="0"/>
              <a:t> </a:t>
            </a:r>
            <a:r>
              <a:rPr lang="en-US" altLang="zh-CN" dirty="0"/>
              <a:t>+</a:t>
            </a:r>
            <a:r>
              <a:rPr lang="zh-CN" altLang="en-US" dirty="0"/>
              <a:t> </a:t>
            </a:r>
            <a:r>
              <a:rPr lang="en-US" altLang="zh-CN" dirty="0"/>
              <a:t>computation</a:t>
            </a:r>
            <a:r>
              <a:rPr lang="zh-CN" altLang="en-US" dirty="0"/>
              <a:t> </a:t>
            </a:r>
            <a:r>
              <a:rPr lang="en-US" altLang="zh-CN" dirty="0"/>
              <a:t>on</a:t>
            </a:r>
            <a:r>
              <a:rPr lang="zh-CN" altLang="en-US" dirty="0"/>
              <a:t> </a:t>
            </a:r>
            <a:r>
              <a:rPr lang="en-US" altLang="zh-CN" dirty="0"/>
              <a:t>top</a:t>
            </a:r>
          </a:p>
        </p:txBody>
      </p:sp>
      <p:pic>
        <p:nvPicPr>
          <p:cNvPr id="14" name="Picture 13">
            <a:extLst>
              <a:ext uri="{FF2B5EF4-FFF2-40B4-BE49-F238E27FC236}">
                <a16:creationId xmlns:a16="http://schemas.microsoft.com/office/drawing/2014/main" id="{A1F8A417-A772-A240-95B8-8ED862E83E28}"/>
              </a:ext>
            </a:extLst>
          </p:cNvPr>
          <p:cNvPicPr>
            <a:picLocks noChangeAspect="1"/>
          </p:cNvPicPr>
          <p:nvPr/>
        </p:nvPicPr>
        <p:blipFill>
          <a:blip r:embed="rId3"/>
          <a:stretch>
            <a:fillRect/>
          </a:stretch>
        </p:blipFill>
        <p:spPr>
          <a:xfrm>
            <a:off x="846782" y="3068960"/>
            <a:ext cx="4140323" cy="3501008"/>
          </a:xfrm>
          <a:prstGeom prst="rect">
            <a:avLst/>
          </a:prstGeom>
        </p:spPr>
      </p:pic>
      <p:pic>
        <p:nvPicPr>
          <p:cNvPr id="15" name="Picture 14">
            <a:extLst>
              <a:ext uri="{FF2B5EF4-FFF2-40B4-BE49-F238E27FC236}">
                <a16:creationId xmlns:a16="http://schemas.microsoft.com/office/drawing/2014/main" id="{C5B1C7B8-4E36-8742-90FD-C57137A5356A}"/>
              </a:ext>
            </a:extLst>
          </p:cNvPr>
          <p:cNvPicPr>
            <a:picLocks noChangeAspect="1"/>
          </p:cNvPicPr>
          <p:nvPr/>
        </p:nvPicPr>
        <p:blipFill>
          <a:blip r:embed="rId4"/>
          <a:stretch>
            <a:fillRect/>
          </a:stretch>
        </p:blipFill>
        <p:spPr>
          <a:xfrm>
            <a:off x="5272855" y="4061619"/>
            <a:ext cx="3413945" cy="1879104"/>
          </a:xfrm>
          <a:prstGeom prst="rect">
            <a:avLst/>
          </a:prstGeom>
        </p:spPr>
      </p:pic>
      <p:pic>
        <p:nvPicPr>
          <p:cNvPr id="4" name="Picture 3">
            <a:extLst>
              <a:ext uri="{FF2B5EF4-FFF2-40B4-BE49-F238E27FC236}">
                <a16:creationId xmlns:a16="http://schemas.microsoft.com/office/drawing/2014/main" id="{1E93F21B-60BB-5D42-A152-D1B5105C5900}"/>
              </a:ext>
            </a:extLst>
          </p:cNvPr>
          <p:cNvPicPr>
            <a:picLocks noChangeAspect="1"/>
          </p:cNvPicPr>
          <p:nvPr/>
        </p:nvPicPr>
        <p:blipFill>
          <a:blip r:embed="rId5"/>
          <a:stretch>
            <a:fillRect/>
          </a:stretch>
        </p:blipFill>
        <p:spPr>
          <a:xfrm>
            <a:off x="1186604" y="0"/>
            <a:ext cx="6841780" cy="792206"/>
          </a:xfrm>
          <a:prstGeom prst="rect">
            <a:avLst/>
          </a:prstGeom>
        </p:spPr>
      </p:pic>
    </p:spTree>
    <p:extLst>
      <p:ext uri="{BB962C8B-B14F-4D97-AF65-F5344CB8AC3E}">
        <p14:creationId xmlns:p14="http://schemas.microsoft.com/office/powerpoint/2010/main" val="208223914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T-thinker</a:t>
            </a:r>
            <a:r>
              <a:rPr lang="zh-CN" altLang="en-US" sz="4800" dirty="0"/>
              <a:t> </a:t>
            </a:r>
            <a:r>
              <a:rPr lang="en-US" altLang="zh-CN" sz="4800" dirty="0"/>
              <a:t>Research</a:t>
            </a:r>
            <a:r>
              <a:rPr lang="zh-CN" altLang="en-US" sz="4800" dirty="0"/>
              <a:t> </a:t>
            </a:r>
            <a:r>
              <a:rPr lang="en-US" altLang="zh-CN" sz="4800" dirty="0"/>
              <a:t>Now</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63</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Difficulty – Productivity – Competition</a:t>
            </a:r>
            <a:endParaRPr lang="en-US" sz="3600" b="1" dirty="0"/>
          </a:p>
        </p:txBody>
      </p:sp>
      <p:grpSp>
        <p:nvGrpSpPr>
          <p:cNvPr id="16" name="Group 15">
            <a:extLst>
              <a:ext uri="{FF2B5EF4-FFF2-40B4-BE49-F238E27FC236}">
                <a16:creationId xmlns:a16="http://schemas.microsoft.com/office/drawing/2014/main" id="{50079F9E-DA8C-ED47-AE24-7359762766F1}"/>
              </a:ext>
            </a:extLst>
          </p:cNvPr>
          <p:cNvGrpSpPr/>
          <p:nvPr/>
        </p:nvGrpSpPr>
        <p:grpSpPr>
          <a:xfrm>
            <a:off x="1791150" y="3068960"/>
            <a:ext cx="6066568" cy="2836802"/>
            <a:chOff x="1330388" y="4149080"/>
            <a:chExt cx="6066568" cy="2836802"/>
          </a:xfrm>
        </p:grpSpPr>
        <p:sp>
          <p:nvSpPr>
            <p:cNvPr id="17" name="Triangle 16">
              <a:extLst>
                <a:ext uri="{FF2B5EF4-FFF2-40B4-BE49-F238E27FC236}">
                  <a16:creationId xmlns:a16="http://schemas.microsoft.com/office/drawing/2014/main" id="{90077F1A-5B78-F741-8962-6BA42B04A076}"/>
                </a:ext>
              </a:extLst>
            </p:cNvPr>
            <p:cNvSpPr/>
            <p:nvPr/>
          </p:nvSpPr>
          <p:spPr>
            <a:xfrm>
              <a:off x="3149508" y="4581128"/>
              <a:ext cx="2304256" cy="1986428"/>
            </a:xfrm>
            <a:prstGeom prst="triangle">
              <a:avLst/>
            </a:prstGeom>
            <a:ln>
              <a:solidFill>
                <a:schemeClr val="tx1">
                  <a:lumMod val="50000"/>
                  <a:lumOff val="50000"/>
                </a:schemeClr>
              </a:solidFill>
              <a:headEnd type="none" w="med" len="med"/>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FB5C94E-3146-2640-8FA7-3520AC36E272}"/>
                </a:ext>
              </a:extLst>
            </p:cNvPr>
            <p:cNvCxnSpPr>
              <a:cxnSpLocks/>
            </p:cNvCxnSpPr>
            <p:nvPr/>
          </p:nvCxnSpPr>
          <p:spPr>
            <a:xfrm flipV="1">
              <a:off x="4301636" y="4691289"/>
              <a:ext cx="0" cy="119878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4154629-3CEF-7F4B-9472-E2D75E1DF329}"/>
                </a:ext>
              </a:extLst>
            </p:cNvPr>
            <p:cNvCxnSpPr>
              <a:cxnSpLocks/>
            </p:cNvCxnSpPr>
            <p:nvPr/>
          </p:nvCxnSpPr>
          <p:spPr>
            <a:xfrm flipH="1">
              <a:off x="3213132" y="5890072"/>
              <a:ext cx="1088504"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7E93ACF-B3CC-254A-B8A6-465E6960C4C0}"/>
                </a:ext>
              </a:extLst>
            </p:cNvPr>
            <p:cNvCxnSpPr>
              <a:cxnSpLocks/>
            </p:cNvCxnSpPr>
            <p:nvPr/>
          </p:nvCxnSpPr>
          <p:spPr>
            <a:xfrm>
              <a:off x="4301636" y="5890072"/>
              <a:ext cx="1080120"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F0121E75-FB50-1E42-937A-82AB14BF3CE2}"/>
                </a:ext>
              </a:extLst>
            </p:cNvPr>
            <p:cNvSpPr/>
            <p:nvPr/>
          </p:nvSpPr>
          <p:spPr>
            <a:xfrm>
              <a:off x="3563471" y="4149080"/>
              <a:ext cx="1409360"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Difficulty</a:t>
              </a:r>
              <a:endParaRPr lang="en-US" dirty="0">
                <a:solidFill>
                  <a:srgbClr val="4F81BA"/>
                </a:solidFill>
              </a:endParaRPr>
            </a:p>
          </p:txBody>
        </p:sp>
        <p:sp>
          <p:nvSpPr>
            <p:cNvPr id="22" name="Rectangle 21">
              <a:extLst>
                <a:ext uri="{FF2B5EF4-FFF2-40B4-BE49-F238E27FC236}">
                  <a16:creationId xmlns:a16="http://schemas.microsoft.com/office/drawing/2014/main" id="{15C2E5D6-7D1D-BC4C-B401-DAEA3F25A1BF}"/>
                </a:ext>
              </a:extLst>
            </p:cNvPr>
            <p:cNvSpPr/>
            <p:nvPr/>
          </p:nvSpPr>
          <p:spPr>
            <a:xfrm>
              <a:off x="1330388" y="6524216"/>
              <a:ext cx="1819729"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Productivity</a:t>
              </a:r>
              <a:endParaRPr lang="en-US" dirty="0">
                <a:solidFill>
                  <a:srgbClr val="4F81BA"/>
                </a:solidFill>
              </a:endParaRPr>
            </a:p>
          </p:txBody>
        </p:sp>
        <p:sp>
          <p:nvSpPr>
            <p:cNvPr id="23" name="Rectangle 22">
              <a:extLst>
                <a:ext uri="{FF2B5EF4-FFF2-40B4-BE49-F238E27FC236}">
                  <a16:creationId xmlns:a16="http://schemas.microsoft.com/office/drawing/2014/main" id="{6C972798-334C-1A4C-BC95-463600575092}"/>
                </a:ext>
              </a:extLst>
            </p:cNvPr>
            <p:cNvSpPr/>
            <p:nvPr/>
          </p:nvSpPr>
          <p:spPr>
            <a:xfrm>
              <a:off x="5543564" y="6524217"/>
              <a:ext cx="1853392"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Competition</a:t>
              </a:r>
              <a:endParaRPr lang="en-US" dirty="0">
                <a:solidFill>
                  <a:srgbClr val="4F81BA"/>
                </a:solidFill>
              </a:endParaRPr>
            </a:p>
          </p:txBody>
        </p:sp>
        <p:sp>
          <p:nvSpPr>
            <p:cNvPr id="24" name="Freeform 23">
              <a:extLst>
                <a:ext uri="{FF2B5EF4-FFF2-40B4-BE49-F238E27FC236}">
                  <a16:creationId xmlns:a16="http://schemas.microsoft.com/office/drawing/2014/main" id="{41C8C652-DF51-6D4D-BC73-5FAD267EDF9A}"/>
                </a:ext>
              </a:extLst>
            </p:cNvPr>
            <p:cNvSpPr/>
            <p:nvPr/>
          </p:nvSpPr>
          <p:spPr>
            <a:xfrm>
              <a:off x="3563472" y="5021866"/>
              <a:ext cx="807018" cy="1304365"/>
            </a:xfrm>
            <a:custGeom>
              <a:avLst/>
              <a:gdLst>
                <a:gd name="connsiteX0" fmla="*/ 753035 w 1008529"/>
                <a:gd name="connsiteY0" fmla="*/ 0 h 1304365"/>
                <a:gd name="connsiteX1" fmla="*/ 0 w 1008529"/>
                <a:gd name="connsiteY1" fmla="*/ 1304365 h 1304365"/>
                <a:gd name="connsiteX2" fmla="*/ 1008529 w 1008529"/>
                <a:gd name="connsiteY2" fmla="*/ 1021976 h 1304365"/>
                <a:gd name="connsiteX3" fmla="*/ 753035 w 1008529"/>
                <a:gd name="connsiteY3" fmla="*/ 0 h 1304365"/>
                <a:gd name="connsiteX0" fmla="*/ 753035 w 1602889"/>
                <a:gd name="connsiteY0" fmla="*/ 0 h 1376306"/>
                <a:gd name="connsiteX1" fmla="*/ 0 w 1602889"/>
                <a:gd name="connsiteY1" fmla="*/ 1304365 h 1376306"/>
                <a:gd name="connsiteX2" fmla="*/ 1602889 w 1602889"/>
                <a:gd name="connsiteY2" fmla="*/ 1376306 h 1376306"/>
                <a:gd name="connsiteX3" fmla="*/ 753035 w 1602889"/>
                <a:gd name="connsiteY3" fmla="*/ 0 h 1376306"/>
                <a:gd name="connsiteX0" fmla="*/ 753035 w 1420009"/>
                <a:gd name="connsiteY0" fmla="*/ 0 h 1304365"/>
                <a:gd name="connsiteX1" fmla="*/ 0 w 1420009"/>
                <a:gd name="connsiteY1" fmla="*/ 1304365 h 1304365"/>
                <a:gd name="connsiteX2" fmla="*/ 1420009 w 1420009"/>
                <a:gd name="connsiteY2" fmla="*/ 1284866 h 1304365"/>
                <a:gd name="connsiteX3" fmla="*/ 753035 w 1420009"/>
                <a:gd name="connsiteY3" fmla="*/ 0 h 1304365"/>
                <a:gd name="connsiteX0" fmla="*/ 753035 w 757857"/>
                <a:gd name="connsiteY0" fmla="*/ 0 h 1304365"/>
                <a:gd name="connsiteX1" fmla="*/ 0 w 757857"/>
                <a:gd name="connsiteY1" fmla="*/ 1304365 h 1304365"/>
                <a:gd name="connsiteX2" fmla="*/ 757857 w 757857"/>
                <a:gd name="connsiteY2" fmla="*/ 895983 h 1304365"/>
                <a:gd name="connsiteX3" fmla="*/ 753035 w 757857"/>
                <a:gd name="connsiteY3" fmla="*/ 0 h 1304365"/>
                <a:gd name="connsiteX0" fmla="*/ 753035 w 807018"/>
                <a:gd name="connsiteY0" fmla="*/ 0 h 1304365"/>
                <a:gd name="connsiteX1" fmla="*/ 0 w 807018"/>
                <a:gd name="connsiteY1" fmla="*/ 1304365 h 1304365"/>
                <a:gd name="connsiteX2" fmla="*/ 807018 w 807018"/>
                <a:gd name="connsiteY2" fmla="*/ 915648 h 1304365"/>
                <a:gd name="connsiteX3" fmla="*/ 753035 w 807018"/>
                <a:gd name="connsiteY3" fmla="*/ 0 h 1304365"/>
              </a:gdLst>
              <a:ahLst/>
              <a:cxnLst>
                <a:cxn ang="0">
                  <a:pos x="connsiteX0" y="connsiteY0"/>
                </a:cxn>
                <a:cxn ang="0">
                  <a:pos x="connsiteX1" y="connsiteY1"/>
                </a:cxn>
                <a:cxn ang="0">
                  <a:pos x="connsiteX2" y="connsiteY2"/>
                </a:cxn>
                <a:cxn ang="0">
                  <a:pos x="connsiteX3" y="connsiteY3"/>
                </a:cxn>
              </a:cxnLst>
              <a:rect l="l" t="t" r="r" b="b"/>
              <a:pathLst>
                <a:path w="807018" h="1304365">
                  <a:moveTo>
                    <a:pt x="753035" y="0"/>
                  </a:moveTo>
                  <a:lnTo>
                    <a:pt x="0" y="1304365"/>
                  </a:lnTo>
                  <a:lnTo>
                    <a:pt x="807018" y="915648"/>
                  </a:lnTo>
                  <a:cubicBezTo>
                    <a:pt x="805411" y="616987"/>
                    <a:pt x="754642" y="298661"/>
                    <a:pt x="753035" y="0"/>
                  </a:cubicBezTo>
                  <a:close/>
                </a:path>
              </a:pathLst>
            </a:custGeom>
            <a:solidFill>
              <a:srgbClr val="0070C0">
                <a:alpha val="4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59635F62-EA3F-C048-A0A6-29F063CD0AE3}"/>
              </a:ext>
            </a:extLst>
          </p:cNvPr>
          <p:cNvSpPr/>
          <p:nvPr/>
        </p:nvSpPr>
        <p:spPr>
          <a:xfrm>
            <a:off x="1367473" y="2558717"/>
            <a:ext cx="6278514" cy="461665"/>
          </a:xfrm>
          <a:prstGeom prst="rect">
            <a:avLst/>
          </a:prstGeom>
        </p:spPr>
        <p:txBody>
          <a:bodyPr wrap="none">
            <a:spAutoFit/>
          </a:bodyPr>
          <a:lstStyle/>
          <a:p>
            <a:r>
              <a:rPr lang="en-US" altLang="zh-CN" b="1" dirty="0">
                <a:solidFill>
                  <a:srgbClr val="C00000"/>
                </a:solidFill>
              </a:rPr>
              <a:t>We</a:t>
            </a:r>
            <a:r>
              <a:rPr lang="zh-CN" altLang="en-US" b="1" dirty="0">
                <a:solidFill>
                  <a:srgbClr val="C00000"/>
                </a:solidFill>
              </a:rPr>
              <a:t> </a:t>
            </a:r>
            <a:r>
              <a:rPr lang="en-US" altLang="zh-CN" b="1" dirty="0">
                <a:solidFill>
                  <a:srgbClr val="C00000"/>
                </a:solidFill>
              </a:rPr>
              <a:t>have</a:t>
            </a:r>
            <a:r>
              <a:rPr lang="zh-CN" altLang="en-US" b="1" dirty="0">
                <a:solidFill>
                  <a:srgbClr val="C00000"/>
                </a:solidFill>
              </a:rPr>
              <a:t> </a:t>
            </a:r>
            <a:r>
              <a:rPr lang="en-US" altLang="zh-CN" b="1" dirty="0">
                <a:solidFill>
                  <a:srgbClr val="C00000"/>
                </a:solidFill>
              </a:rPr>
              <a:t>queued</a:t>
            </a:r>
            <a:r>
              <a:rPr lang="zh-CN" altLang="en-US" b="1" dirty="0">
                <a:solidFill>
                  <a:srgbClr val="C00000"/>
                </a:solidFill>
              </a:rPr>
              <a:t> </a:t>
            </a:r>
            <a:r>
              <a:rPr lang="en-US" altLang="zh-CN" b="1" dirty="0">
                <a:solidFill>
                  <a:srgbClr val="C00000"/>
                </a:solidFill>
              </a:rPr>
              <a:t>many</a:t>
            </a:r>
            <a:r>
              <a:rPr lang="zh-CN" altLang="en-US" b="1" dirty="0">
                <a:solidFill>
                  <a:srgbClr val="C00000"/>
                </a:solidFill>
              </a:rPr>
              <a:t> </a:t>
            </a:r>
            <a:r>
              <a:rPr lang="en-US" altLang="zh-CN" b="1" dirty="0">
                <a:solidFill>
                  <a:srgbClr val="C00000"/>
                </a:solidFill>
              </a:rPr>
              <a:t>works</a:t>
            </a:r>
            <a:r>
              <a:rPr lang="zh-CN" altLang="en-US" b="1" dirty="0">
                <a:solidFill>
                  <a:srgbClr val="C00000"/>
                </a:solidFill>
              </a:rPr>
              <a:t> </a:t>
            </a:r>
            <a:r>
              <a:rPr lang="en-US" altLang="zh-CN" b="1" dirty="0">
                <a:solidFill>
                  <a:srgbClr val="C00000"/>
                </a:solidFill>
              </a:rPr>
              <a:t>to</a:t>
            </a:r>
            <a:r>
              <a:rPr lang="zh-CN" altLang="en-US" b="1" dirty="0">
                <a:solidFill>
                  <a:srgbClr val="C00000"/>
                </a:solidFill>
              </a:rPr>
              <a:t> </a:t>
            </a:r>
            <a:r>
              <a:rPr lang="en-US" altLang="zh-CN" b="1" dirty="0">
                <a:solidFill>
                  <a:srgbClr val="C00000"/>
                </a:solidFill>
              </a:rPr>
              <a:t>be</a:t>
            </a:r>
            <a:r>
              <a:rPr lang="zh-CN" altLang="en-US" b="1" dirty="0">
                <a:solidFill>
                  <a:srgbClr val="C00000"/>
                </a:solidFill>
              </a:rPr>
              <a:t> </a:t>
            </a:r>
            <a:r>
              <a:rPr lang="en-US" altLang="zh-CN" b="1" dirty="0">
                <a:solidFill>
                  <a:srgbClr val="C00000"/>
                </a:solidFill>
              </a:rPr>
              <a:t>done</a:t>
            </a:r>
            <a:r>
              <a:rPr lang="zh-CN" altLang="en-US" b="1" dirty="0">
                <a:solidFill>
                  <a:srgbClr val="C00000"/>
                </a:solidFill>
              </a:rPr>
              <a:t> </a:t>
            </a:r>
            <a:r>
              <a:rPr lang="en-US" altLang="zh-CN" b="1" dirty="0">
                <a:solidFill>
                  <a:srgbClr val="C00000"/>
                </a:solidFill>
              </a:rPr>
              <a:t>!</a:t>
            </a:r>
            <a:endParaRPr lang="en-US" b="1" dirty="0">
              <a:solidFill>
                <a:srgbClr val="C00000"/>
              </a:solidFill>
            </a:endParaRPr>
          </a:p>
        </p:txBody>
      </p:sp>
      <p:cxnSp>
        <p:nvCxnSpPr>
          <p:cNvPr id="25" name="Straight Arrow Connector 24">
            <a:extLst>
              <a:ext uri="{FF2B5EF4-FFF2-40B4-BE49-F238E27FC236}">
                <a16:creationId xmlns:a16="http://schemas.microsoft.com/office/drawing/2014/main" id="{0DDC99B0-F1C1-F24A-8461-6EF6DD2746FC}"/>
              </a:ext>
            </a:extLst>
          </p:cNvPr>
          <p:cNvCxnSpPr>
            <a:cxnSpLocks/>
          </p:cNvCxnSpPr>
          <p:nvPr/>
        </p:nvCxnSpPr>
        <p:spPr>
          <a:xfrm flipV="1">
            <a:off x="4809414" y="4329326"/>
            <a:ext cx="1105112" cy="475748"/>
          </a:xfrm>
          <a:prstGeom prst="straightConnector1">
            <a:avLst/>
          </a:prstGeom>
          <a:ln>
            <a:solidFill>
              <a:schemeClr val="tx1"/>
            </a:solidFill>
            <a:prstDash val="sysDot"/>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1C8ED8AA-D551-094A-8790-D154B794D749}"/>
              </a:ext>
            </a:extLst>
          </p:cNvPr>
          <p:cNvSpPr/>
          <p:nvPr/>
        </p:nvSpPr>
        <p:spPr>
          <a:xfrm>
            <a:off x="5559122" y="3770573"/>
            <a:ext cx="2689134" cy="461665"/>
          </a:xfrm>
          <a:prstGeom prst="rect">
            <a:avLst/>
          </a:prstGeom>
        </p:spPr>
        <p:txBody>
          <a:bodyPr wrap="none">
            <a:spAutoFit/>
          </a:bodyPr>
          <a:lstStyle/>
          <a:p>
            <a:r>
              <a:rPr lang="en-US" altLang="zh-CN" b="1" dirty="0">
                <a:solidFill>
                  <a:srgbClr val="00B050"/>
                </a:solidFill>
                <a:latin typeface="Corbel" charset="0"/>
                <a:ea typeface="Corbel" charset="0"/>
                <a:cs typeface="Corbel" charset="0"/>
              </a:rPr>
              <a:t>Just</a:t>
            </a:r>
            <a:r>
              <a:rPr lang="zh-CN" altLang="en-US" b="1" dirty="0">
                <a:solidFill>
                  <a:srgbClr val="00B050"/>
                </a:solidFill>
                <a:latin typeface="Corbel" charset="0"/>
                <a:ea typeface="Corbel" charset="0"/>
                <a:cs typeface="Corbel" charset="0"/>
              </a:rPr>
              <a:t> </a:t>
            </a:r>
            <a:r>
              <a:rPr lang="en-US" altLang="zh-CN" b="1" dirty="0">
                <a:solidFill>
                  <a:srgbClr val="00B050"/>
                </a:solidFill>
                <a:latin typeface="Corbel" charset="0"/>
                <a:ea typeface="Corbel" charset="0"/>
                <a:cs typeface="Corbel" charset="0"/>
              </a:rPr>
              <a:t>us</a:t>
            </a:r>
            <a:r>
              <a:rPr lang="zh-CN" altLang="en-US" b="1" dirty="0">
                <a:solidFill>
                  <a:srgbClr val="00B050"/>
                </a:solidFill>
                <a:latin typeface="Corbel" charset="0"/>
                <a:ea typeface="Corbel" charset="0"/>
                <a:cs typeface="Corbel" charset="0"/>
              </a:rPr>
              <a:t> </a:t>
            </a:r>
            <a:r>
              <a:rPr lang="en-US" altLang="zh-CN" b="1" dirty="0">
                <a:solidFill>
                  <a:srgbClr val="00B050"/>
                </a:solidFill>
                <a:latin typeface="Corbel" charset="0"/>
                <a:ea typeface="Corbel" charset="0"/>
                <a:cs typeface="Corbel" charset="0"/>
              </a:rPr>
              <a:t>right</a:t>
            </a:r>
            <a:r>
              <a:rPr lang="zh-CN" altLang="en-US" b="1" dirty="0">
                <a:solidFill>
                  <a:srgbClr val="00B050"/>
                </a:solidFill>
                <a:latin typeface="Corbel" charset="0"/>
                <a:ea typeface="Corbel" charset="0"/>
                <a:cs typeface="Corbel" charset="0"/>
              </a:rPr>
              <a:t> </a:t>
            </a:r>
            <a:r>
              <a:rPr lang="en-US" altLang="zh-CN" b="1" dirty="0">
                <a:solidFill>
                  <a:srgbClr val="00B050"/>
                </a:solidFill>
                <a:latin typeface="Corbel" charset="0"/>
                <a:ea typeface="Corbel" charset="0"/>
                <a:cs typeface="Corbel" charset="0"/>
              </a:rPr>
              <a:t>now…</a:t>
            </a:r>
            <a:endParaRPr lang="en-US" dirty="0">
              <a:solidFill>
                <a:srgbClr val="00B050"/>
              </a:solidFill>
            </a:endParaRPr>
          </a:p>
        </p:txBody>
      </p:sp>
    </p:spTree>
    <p:extLst>
      <p:ext uri="{BB962C8B-B14F-4D97-AF65-F5344CB8AC3E}">
        <p14:creationId xmlns:p14="http://schemas.microsoft.com/office/powerpoint/2010/main" val="309306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686800" cy="1143000"/>
          </a:xfrm>
        </p:spPr>
        <p:txBody>
          <a:bodyPr/>
          <a:lstStyle/>
          <a:p>
            <a:r>
              <a:rPr lang="en-US" altLang="zh-CN" sz="4800" dirty="0"/>
              <a:t>Five</a:t>
            </a:r>
            <a:r>
              <a:rPr lang="zh-CN" altLang="en-US" sz="4800" dirty="0"/>
              <a:t> </a:t>
            </a:r>
            <a:r>
              <a:rPr lang="en-US" altLang="zh-CN" sz="4800" dirty="0"/>
              <a:t>Years</a:t>
            </a:r>
            <a:r>
              <a:rPr lang="zh-CN" altLang="en-US" sz="4800" dirty="0"/>
              <a:t> </a:t>
            </a:r>
            <a:r>
              <a:rPr lang="en-US" altLang="zh-CN" sz="4800" dirty="0"/>
              <a:t>from</a:t>
            </a:r>
            <a:r>
              <a:rPr lang="zh-CN" altLang="en-US" sz="4800" dirty="0"/>
              <a:t> </a:t>
            </a:r>
            <a:r>
              <a:rPr lang="en-US" altLang="zh-CN" sz="4800" dirty="0"/>
              <a:t>Now?</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64</a:t>
            </a:fld>
            <a:endParaRPr lang="en-US" sz="200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BA7EE66C-1C6E-0145-B33B-1C597DBB5F3C}"/>
              </a:ext>
            </a:extLst>
          </p:cNvPr>
          <p:cNvPicPr>
            <a:picLocks noChangeAspect="1"/>
          </p:cNvPicPr>
          <p:nvPr/>
        </p:nvPicPr>
        <p:blipFill>
          <a:blip r:embed="rId3"/>
          <a:stretch>
            <a:fillRect/>
          </a:stretch>
        </p:blipFill>
        <p:spPr>
          <a:xfrm>
            <a:off x="1619672" y="2564904"/>
            <a:ext cx="1625600" cy="1625600"/>
          </a:xfrm>
          <a:prstGeom prst="rect">
            <a:avLst/>
          </a:prstGeom>
        </p:spPr>
      </p:pic>
      <p:pic>
        <p:nvPicPr>
          <p:cNvPr id="9" name="Picture 8">
            <a:extLst>
              <a:ext uri="{FF2B5EF4-FFF2-40B4-BE49-F238E27FC236}">
                <a16:creationId xmlns:a16="http://schemas.microsoft.com/office/drawing/2014/main" id="{659888B6-EDB2-AA43-BA0A-47FFBFF3A5A1}"/>
              </a:ext>
            </a:extLst>
          </p:cNvPr>
          <p:cNvPicPr>
            <a:picLocks noChangeAspect="1"/>
          </p:cNvPicPr>
          <p:nvPr/>
        </p:nvPicPr>
        <p:blipFill>
          <a:blip r:embed="rId4"/>
          <a:stretch>
            <a:fillRect/>
          </a:stretch>
        </p:blipFill>
        <p:spPr>
          <a:xfrm>
            <a:off x="3568700" y="2310904"/>
            <a:ext cx="4051300" cy="2133600"/>
          </a:xfrm>
          <a:prstGeom prst="rect">
            <a:avLst/>
          </a:prstGeom>
        </p:spPr>
      </p:pic>
      <p:pic>
        <p:nvPicPr>
          <p:cNvPr id="11" name="Picture 10">
            <a:extLst>
              <a:ext uri="{FF2B5EF4-FFF2-40B4-BE49-F238E27FC236}">
                <a16:creationId xmlns:a16="http://schemas.microsoft.com/office/drawing/2014/main" id="{48605C3E-A820-E245-AB1D-9457D99B03FD}"/>
              </a:ext>
            </a:extLst>
          </p:cNvPr>
          <p:cNvPicPr>
            <a:picLocks noChangeAspect="1"/>
          </p:cNvPicPr>
          <p:nvPr/>
        </p:nvPicPr>
        <p:blipFill>
          <a:blip r:embed="rId5"/>
          <a:stretch>
            <a:fillRect/>
          </a:stretch>
        </p:blipFill>
        <p:spPr>
          <a:xfrm>
            <a:off x="1115616" y="1825677"/>
            <a:ext cx="6943155" cy="485227"/>
          </a:xfrm>
          <a:prstGeom prst="rect">
            <a:avLst/>
          </a:prstGeom>
        </p:spPr>
      </p:pic>
      <p:sp>
        <p:nvSpPr>
          <p:cNvPr id="12" name="TextBox 11">
            <a:extLst>
              <a:ext uri="{FF2B5EF4-FFF2-40B4-BE49-F238E27FC236}">
                <a16:creationId xmlns:a16="http://schemas.microsoft.com/office/drawing/2014/main" id="{C80DA3EB-13A9-4D4D-9787-FB37C577C30E}"/>
              </a:ext>
            </a:extLst>
          </p:cNvPr>
          <p:cNvSpPr txBox="1"/>
          <p:nvPr/>
        </p:nvSpPr>
        <p:spPr>
          <a:xfrm>
            <a:off x="5404838" y="3348289"/>
            <a:ext cx="760144" cy="830997"/>
          </a:xfrm>
          <a:prstGeom prst="rect">
            <a:avLst/>
          </a:prstGeom>
          <a:solidFill>
            <a:schemeClr val="bg1"/>
          </a:solidFill>
        </p:spPr>
        <p:txBody>
          <a:bodyPr wrap="none" rtlCol="0">
            <a:spAutoFit/>
          </a:bodyPr>
          <a:lstStyle/>
          <a:p>
            <a:pPr algn="ctr"/>
            <a:r>
              <a:rPr lang="en-US" altLang="zh-CN" sz="1600" dirty="0"/>
              <a:t>+????</a:t>
            </a:r>
          </a:p>
          <a:p>
            <a:pPr algn="ctr"/>
            <a:r>
              <a:rPr lang="en-US" altLang="zh-CN" sz="1600" dirty="0"/>
              <a:t>+??</a:t>
            </a:r>
          </a:p>
          <a:p>
            <a:pPr algn="ctr"/>
            <a:r>
              <a:rPr lang="en-US" altLang="zh-CN" sz="1600" dirty="0"/>
              <a:t>+??</a:t>
            </a:r>
            <a:endParaRPr lang="en-US" sz="1600" dirty="0"/>
          </a:p>
        </p:txBody>
      </p:sp>
      <p:sp>
        <p:nvSpPr>
          <p:cNvPr id="27" name="TextBox 26">
            <a:extLst>
              <a:ext uri="{FF2B5EF4-FFF2-40B4-BE49-F238E27FC236}">
                <a16:creationId xmlns:a16="http://schemas.microsoft.com/office/drawing/2014/main" id="{B7E89C75-C001-2D46-B36B-86025948B4E9}"/>
              </a:ext>
            </a:extLst>
          </p:cNvPr>
          <p:cNvSpPr txBox="1"/>
          <p:nvPr/>
        </p:nvSpPr>
        <p:spPr>
          <a:xfrm>
            <a:off x="6764184" y="3348288"/>
            <a:ext cx="760144" cy="830997"/>
          </a:xfrm>
          <a:prstGeom prst="rect">
            <a:avLst/>
          </a:prstGeom>
          <a:solidFill>
            <a:schemeClr val="bg1"/>
          </a:solidFill>
        </p:spPr>
        <p:txBody>
          <a:bodyPr wrap="none" rtlCol="0">
            <a:spAutoFit/>
          </a:bodyPr>
          <a:lstStyle/>
          <a:p>
            <a:pPr algn="ctr"/>
            <a:r>
              <a:rPr lang="en-US" altLang="zh-CN" sz="1600" dirty="0"/>
              <a:t>+????</a:t>
            </a:r>
          </a:p>
          <a:p>
            <a:pPr algn="ctr"/>
            <a:r>
              <a:rPr lang="en-US" altLang="zh-CN" sz="1600" dirty="0"/>
              <a:t>+??</a:t>
            </a:r>
          </a:p>
          <a:p>
            <a:pPr algn="ctr"/>
            <a:r>
              <a:rPr lang="en-US" altLang="zh-CN" sz="1600" dirty="0"/>
              <a:t>+??</a:t>
            </a:r>
            <a:endParaRPr lang="en-US" sz="1600" dirty="0"/>
          </a:p>
        </p:txBody>
      </p:sp>
      <p:sp>
        <p:nvSpPr>
          <p:cNvPr id="28" name="TextBox 27">
            <a:extLst>
              <a:ext uri="{FF2B5EF4-FFF2-40B4-BE49-F238E27FC236}">
                <a16:creationId xmlns:a16="http://schemas.microsoft.com/office/drawing/2014/main" id="{C9609FC3-DAD5-644D-A371-4E4EE5C6A9A5}"/>
              </a:ext>
            </a:extLst>
          </p:cNvPr>
          <p:cNvSpPr txBox="1"/>
          <p:nvPr/>
        </p:nvSpPr>
        <p:spPr>
          <a:xfrm>
            <a:off x="7053597" y="2910861"/>
            <a:ext cx="582211" cy="307777"/>
          </a:xfrm>
          <a:prstGeom prst="rect">
            <a:avLst/>
          </a:prstGeom>
          <a:solidFill>
            <a:schemeClr val="bg1"/>
          </a:solidFill>
        </p:spPr>
        <p:txBody>
          <a:bodyPr wrap="none" rtlCol="0">
            <a:spAutoFit/>
          </a:bodyPr>
          <a:lstStyle/>
          <a:p>
            <a:pPr algn="ctr"/>
            <a:r>
              <a:rPr lang="en-US" altLang="zh-CN" sz="1400" dirty="0"/>
              <a:t>2020</a:t>
            </a:r>
            <a:endParaRPr lang="en-US" sz="1600" dirty="0"/>
          </a:p>
        </p:txBody>
      </p:sp>
      <p:grpSp>
        <p:nvGrpSpPr>
          <p:cNvPr id="29" name="Group 28">
            <a:extLst>
              <a:ext uri="{FF2B5EF4-FFF2-40B4-BE49-F238E27FC236}">
                <a16:creationId xmlns:a16="http://schemas.microsoft.com/office/drawing/2014/main" id="{9B473FE5-565E-E84C-A17F-BA719CEBE853}"/>
              </a:ext>
            </a:extLst>
          </p:cNvPr>
          <p:cNvGrpSpPr/>
          <p:nvPr/>
        </p:nvGrpSpPr>
        <p:grpSpPr>
          <a:xfrm>
            <a:off x="2555776" y="4509672"/>
            <a:ext cx="4203352" cy="2217260"/>
            <a:chOff x="3149508" y="4581128"/>
            <a:chExt cx="4203352" cy="2217260"/>
          </a:xfrm>
        </p:grpSpPr>
        <p:sp>
          <p:nvSpPr>
            <p:cNvPr id="30" name="Triangle 29">
              <a:extLst>
                <a:ext uri="{FF2B5EF4-FFF2-40B4-BE49-F238E27FC236}">
                  <a16:creationId xmlns:a16="http://schemas.microsoft.com/office/drawing/2014/main" id="{E591B466-D201-BB4C-9C93-191DDAB217AF}"/>
                </a:ext>
              </a:extLst>
            </p:cNvPr>
            <p:cNvSpPr/>
            <p:nvPr/>
          </p:nvSpPr>
          <p:spPr>
            <a:xfrm>
              <a:off x="3149508" y="4581128"/>
              <a:ext cx="2304256" cy="1986428"/>
            </a:xfrm>
            <a:prstGeom prst="triangle">
              <a:avLst/>
            </a:prstGeom>
            <a:ln>
              <a:solidFill>
                <a:schemeClr val="tx1">
                  <a:lumMod val="50000"/>
                  <a:lumOff val="50000"/>
                </a:schemeClr>
              </a:solidFill>
              <a:headEnd type="none" w="med" len="med"/>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148C267A-94F9-8C4E-8A35-6E0549B2BA15}"/>
                </a:ext>
              </a:extLst>
            </p:cNvPr>
            <p:cNvCxnSpPr>
              <a:cxnSpLocks/>
            </p:cNvCxnSpPr>
            <p:nvPr/>
          </p:nvCxnSpPr>
          <p:spPr>
            <a:xfrm flipV="1">
              <a:off x="4301636" y="4691289"/>
              <a:ext cx="0" cy="119878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5EFB9CA-9832-3D43-AD11-97EFBC771D17}"/>
                </a:ext>
              </a:extLst>
            </p:cNvPr>
            <p:cNvCxnSpPr>
              <a:cxnSpLocks/>
            </p:cNvCxnSpPr>
            <p:nvPr/>
          </p:nvCxnSpPr>
          <p:spPr>
            <a:xfrm flipH="1">
              <a:off x="3213132" y="5890072"/>
              <a:ext cx="1088504"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978C3E4F-A80F-3444-B345-3DA9C623BDAA}"/>
                </a:ext>
              </a:extLst>
            </p:cNvPr>
            <p:cNvCxnSpPr>
              <a:cxnSpLocks/>
            </p:cNvCxnSpPr>
            <p:nvPr/>
          </p:nvCxnSpPr>
          <p:spPr>
            <a:xfrm>
              <a:off x="4301636" y="5890072"/>
              <a:ext cx="1080120"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7706BDD5-D8F1-C64C-B807-F0853F1FEB18}"/>
                </a:ext>
              </a:extLst>
            </p:cNvPr>
            <p:cNvSpPr/>
            <p:nvPr/>
          </p:nvSpPr>
          <p:spPr>
            <a:xfrm>
              <a:off x="5499468" y="6336723"/>
              <a:ext cx="1853392"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Competition</a:t>
              </a:r>
              <a:endParaRPr lang="en-US" dirty="0">
                <a:solidFill>
                  <a:srgbClr val="4F81BA"/>
                </a:solidFill>
              </a:endParaRPr>
            </a:p>
          </p:txBody>
        </p:sp>
        <p:sp>
          <p:nvSpPr>
            <p:cNvPr id="37" name="Freeform 36">
              <a:extLst>
                <a:ext uri="{FF2B5EF4-FFF2-40B4-BE49-F238E27FC236}">
                  <a16:creationId xmlns:a16="http://schemas.microsoft.com/office/drawing/2014/main" id="{6F1B11C7-850E-CF4B-9903-C5404FA2A074}"/>
                </a:ext>
              </a:extLst>
            </p:cNvPr>
            <p:cNvSpPr/>
            <p:nvPr/>
          </p:nvSpPr>
          <p:spPr>
            <a:xfrm>
              <a:off x="3563472" y="5021866"/>
              <a:ext cx="1292793" cy="1304365"/>
            </a:xfrm>
            <a:custGeom>
              <a:avLst/>
              <a:gdLst>
                <a:gd name="connsiteX0" fmla="*/ 753035 w 1008529"/>
                <a:gd name="connsiteY0" fmla="*/ 0 h 1304365"/>
                <a:gd name="connsiteX1" fmla="*/ 0 w 1008529"/>
                <a:gd name="connsiteY1" fmla="*/ 1304365 h 1304365"/>
                <a:gd name="connsiteX2" fmla="*/ 1008529 w 1008529"/>
                <a:gd name="connsiteY2" fmla="*/ 1021976 h 1304365"/>
                <a:gd name="connsiteX3" fmla="*/ 753035 w 1008529"/>
                <a:gd name="connsiteY3" fmla="*/ 0 h 1304365"/>
                <a:gd name="connsiteX0" fmla="*/ 753035 w 1602889"/>
                <a:gd name="connsiteY0" fmla="*/ 0 h 1376306"/>
                <a:gd name="connsiteX1" fmla="*/ 0 w 1602889"/>
                <a:gd name="connsiteY1" fmla="*/ 1304365 h 1376306"/>
                <a:gd name="connsiteX2" fmla="*/ 1602889 w 1602889"/>
                <a:gd name="connsiteY2" fmla="*/ 1376306 h 1376306"/>
                <a:gd name="connsiteX3" fmla="*/ 753035 w 1602889"/>
                <a:gd name="connsiteY3" fmla="*/ 0 h 1376306"/>
                <a:gd name="connsiteX0" fmla="*/ 753035 w 1420009"/>
                <a:gd name="connsiteY0" fmla="*/ 0 h 1304365"/>
                <a:gd name="connsiteX1" fmla="*/ 0 w 1420009"/>
                <a:gd name="connsiteY1" fmla="*/ 1304365 h 1304365"/>
                <a:gd name="connsiteX2" fmla="*/ 1420009 w 1420009"/>
                <a:gd name="connsiteY2" fmla="*/ 1284866 h 1304365"/>
                <a:gd name="connsiteX3" fmla="*/ 753035 w 1420009"/>
                <a:gd name="connsiteY3" fmla="*/ 0 h 1304365"/>
                <a:gd name="connsiteX0" fmla="*/ 753035 w 757857"/>
                <a:gd name="connsiteY0" fmla="*/ 0 h 1304365"/>
                <a:gd name="connsiteX1" fmla="*/ 0 w 757857"/>
                <a:gd name="connsiteY1" fmla="*/ 1304365 h 1304365"/>
                <a:gd name="connsiteX2" fmla="*/ 757857 w 757857"/>
                <a:gd name="connsiteY2" fmla="*/ 895983 h 1304365"/>
                <a:gd name="connsiteX3" fmla="*/ 753035 w 757857"/>
                <a:gd name="connsiteY3" fmla="*/ 0 h 1304365"/>
                <a:gd name="connsiteX0" fmla="*/ 753035 w 807018"/>
                <a:gd name="connsiteY0" fmla="*/ 0 h 1304365"/>
                <a:gd name="connsiteX1" fmla="*/ 0 w 807018"/>
                <a:gd name="connsiteY1" fmla="*/ 1304365 h 1304365"/>
                <a:gd name="connsiteX2" fmla="*/ 807018 w 807018"/>
                <a:gd name="connsiteY2" fmla="*/ 915648 h 1304365"/>
                <a:gd name="connsiteX3" fmla="*/ 753035 w 807018"/>
                <a:gd name="connsiteY3" fmla="*/ 0 h 1304365"/>
                <a:gd name="connsiteX0" fmla="*/ 753035 w 1292793"/>
                <a:gd name="connsiteY0" fmla="*/ 0 h 1304365"/>
                <a:gd name="connsiteX1" fmla="*/ 0 w 1292793"/>
                <a:gd name="connsiteY1" fmla="*/ 1304365 h 1304365"/>
                <a:gd name="connsiteX2" fmla="*/ 1292793 w 1292793"/>
                <a:gd name="connsiteY2" fmla="*/ 1215685 h 1304365"/>
                <a:gd name="connsiteX3" fmla="*/ 753035 w 1292793"/>
                <a:gd name="connsiteY3" fmla="*/ 0 h 1304365"/>
              </a:gdLst>
              <a:ahLst/>
              <a:cxnLst>
                <a:cxn ang="0">
                  <a:pos x="connsiteX0" y="connsiteY0"/>
                </a:cxn>
                <a:cxn ang="0">
                  <a:pos x="connsiteX1" y="connsiteY1"/>
                </a:cxn>
                <a:cxn ang="0">
                  <a:pos x="connsiteX2" y="connsiteY2"/>
                </a:cxn>
                <a:cxn ang="0">
                  <a:pos x="connsiteX3" y="connsiteY3"/>
                </a:cxn>
              </a:cxnLst>
              <a:rect l="l" t="t" r="r" b="b"/>
              <a:pathLst>
                <a:path w="1292793" h="1304365">
                  <a:moveTo>
                    <a:pt x="753035" y="0"/>
                  </a:moveTo>
                  <a:lnTo>
                    <a:pt x="0" y="1304365"/>
                  </a:lnTo>
                  <a:lnTo>
                    <a:pt x="1292793" y="1215685"/>
                  </a:lnTo>
                  <a:cubicBezTo>
                    <a:pt x="1291186" y="917024"/>
                    <a:pt x="754642" y="298661"/>
                    <a:pt x="753035" y="0"/>
                  </a:cubicBezTo>
                  <a:close/>
                </a:path>
              </a:pathLst>
            </a:custGeom>
            <a:solidFill>
              <a:srgbClr val="0070C0">
                <a:alpha val="4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910049ED-3053-F646-A42D-33E2DF4D9181}"/>
              </a:ext>
            </a:extLst>
          </p:cNvPr>
          <p:cNvSpPr/>
          <p:nvPr/>
        </p:nvSpPr>
        <p:spPr>
          <a:xfrm>
            <a:off x="4169090" y="5674022"/>
            <a:ext cx="495649" cy="923330"/>
          </a:xfrm>
          <a:prstGeom prst="rect">
            <a:avLst/>
          </a:prstGeom>
        </p:spPr>
        <p:txBody>
          <a:bodyPr wrap="none">
            <a:spAutoFit/>
          </a:bodyPr>
          <a:lstStyle/>
          <a:p>
            <a:r>
              <a:rPr lang="en-US" altLang="zh-CN" sz="5400" b="1" dirty="0">
                <a:solidFill>
                  <a:srgbClr val="4F81BA"/>
                </a:solidFill>
                <a:latin typeface="Corbel" charset="0"/>
                <a:ea typeface="Corbel" charset="0"/>
                <a:cs typeface="Corbel" charset="0"/>
              </a:rPr>
              <a:t>?</a:t>
            </a:r>
            <a:endParaRPr lang="en-US" sz="5400" dirty="0">
              <a:solidFill>
                <a:srgbClr val="4F81BA"/>
              </a:solidFill>
            </a:endParaRPr>
          </a:p>
        </p:txBody>
      </p:sp>
      <p:sp>
        <p:nvSpPr>
          <p:cNvPr id="38" name="Rectangle 37">
            <a:extLst>
              <a:ext uri="{FF2B5EF4-FFF2-40B4-BE49-F238E27FC236}">
                <a16:creationId xmlns:a16="http://schemas.microsoft.com/office/drawing/2014/main" id="{211873F9-5A6E-A248-A50B-03DD8BC771CF}"/>
              </a:ext>
            </a:extLst>
          </p:cNvPr>
          <p:cNvSpPr/>
          <p:nvPr/>
        </p:nvSpPr>
        <p:spPr>
          <a:xfrm>
            <a:off x="4122019" y="1811818"/>
            <a:ext cx="3325782" cy="461665"/>
          </a:xfrm>
          <a:prstGeom prst="rect">
            <a:avLst/>
          </a:prstGeom>
        </p:spPr>
        <p:txBody>
          <a:bodyPr wrap="none">
            <a:spAutoFit/>
          </a:bodyPr>
          <a:lstStyle/>
          <a:p>
            <a:r>
              <a:rPr lang="en-US" altLang="zh-CN" b="1" dirty="0">
                <a:solidFill>
                  <a:srgbClr val="C00000"/>
                </a:solidFill>
              </a:rPr>
              <a:t>Time</a:t>
            </a:r>
            <a:r>
              <a:rPr lang="zh-CN" altLang="en-US" b="1" dirty="0">
                <a:solidFill>
                  <a:srgbClr val="C00000"/>
                </a:solidFill>
              </a:rPr>
              <a:t> </a:t>
            </a:r>
            <a:r>
              <a:rPr lang="en-US" altLang="zh-CN" b="1" dirty="0">
                <a:solidFill>
                  <a:srgbClr val="C00000"/>
                </a:solidFill>
              </a:rPr>
              <a:t>to</a:t>
            </a:r>
            <a:r>
              <a:rPr lang="zh-CN" altLang="en-US" b="1" dirty="0">
                <a:solidFill>
                  <a:srgbClr val="C00000"/>
                </a:solidFill>
              </a:rPr>
              <a:t> </a:t>
            </a:r>
            <a:r>
              <a:rPr lang="en-US" altLang="zh-CN" b="1" dirty="0">
                <a:solidFill>
                  <a:srgbClr val="C00000"/>
                </a:solidFill>
              </a:rPr>
              <a:t>make</a:t>
            </a:r>
            <a:r>
              <a:rPr lang="zh-CN" altLang="en-US" b="1" dirty="0">
                <a:solidFill>
                  <a:srgbClr val="C00000"/>
                </a:solidFill>
              </a:rPr>
              <a:t> </a:t>
            </a:r>
            <a:r>
              <a:rPr lang="en-US" altLang="zh-CN" b="1" dirty="0">
                <a:solidFill>
                  <a:srgbClr val="C00000"/>
                </a:solidFill>
              </a:rPr>
              <a:t>impact!</a:t>
            </a:r>
            <a:endParaRPr lang="en-US" b="1" dirty="0">
              <a:solidFill>
                <a:srgbClr val="C00000"/>
              </a:solidFill>
            </a:endParaRPr>
          </a:p>
        </p:txBody>
      </p:sp>
    </p:spTree>
    <p:extLst>
      <p:ext uri="{BB962C8B-B14F-4D97-AF65-F5344CB8AC3E}">
        <p14:creationId xmlns:p14="http://schemas.microsoft.com/office/powerpoint/2010/main" val="411489020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a:t>
            </a:r>
            <a:r>
              <a:rPr lang="en-US" altLang="zh-CN" dirty="0"/>
              <a:t>tivation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65</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Programming Simplicity Over-Emphasized</a:t>
            </a:r>
            <a:endParaRPr lang="en-US" altLang="zh-CN" dirty="0"/>
          </a:p>
        </p:txBody>
      </p:sp>
      <p:grpSp>
        <p:nvGrpSpPr>
          <p:cNvPr id="18" name="Group 17">
            <a:extLst>
              <a:ext uri="{FF2B5EF4-FFF2-40B4-BE49-F238E27FC236}">
                <a16:creationId xmlns:a16="http://schemas.microsoft.com/office/drawing/2014/main" id="{C1D78524-84AF-3648-A299-5E2601972E7D}"/>
              </a:ext>
            </a:extLst>
          </p:cNvPr>
          <p:cNvGrpSpPr/>
          <p:nvPr/>
        </p:nvGrpSpPr>
        <p:grpSpPr>
          <a:xfrm>
            <a:off x="482530" y="3044225"/>
            <a:ext cx="7978873" cy="3411288"/>
            <a:chOff x="1196717" y="2633978"/>
            <a:chExt cx="9783929" cy="4183022"/>
          </a:xfrm>
        </p:grpSpPr>
        <p:pic>
          <p:nvPicPr>
            <p:cNvPr id="19" name="Picture 18">
              <a:extLst>
                <a:ext uri="{FF2B5EF4-FFF2-40B4-BE49-F238E27FC236}">
                  <a16:creationId xmlns:a16="http://schemas.microsoft.com/office/drawing/2014/main" id="{351B875F-960D-FE46-B3E3-920157FE6E57}"/>
                </a:ext>
              </a:extLst>
            </p:cNvPr>
            <p:cNvPicPr>
              <a:picLocks noChangeAspect="1"/>
            </p:cNvPicPr>
            <p:nvPr/>
          </p:nvPicPr>
          <p:blipFill>
            <a:blip r:embed="rId3"/>
            <a:stretch>
              <a:fillRect/>
            </a:stretch>
          </p:blipFill>
          <p:spPr>
            <a:xfrm>
              <a:off x="1196717" y="3261335"/>
              <a:ext cx="5295709" cy="2393950"/>
            </a:xfrm>
            <a:prstGeom prst="rect">
              <a:avLst/>
            </a:prstGeom>
          </p:spPr>
        </p:pic>
        <p:pic>
          <p:nvPicPr>
            <p:cNvPr id="20" name="Picture 19">
              <a:extLst>
                <a:ext uri="{FF2B5EF4-FFF2-40B4-BE49-F238E27FC236}">
                  <a16:creationId xmlns:a16="http://schemas.microsoft.com/office/drawing/2014/main" id="{60A2BA9D-3E2E-9143-8F84-3075BAA48B40}"/>
                </a:ext>
              </a:extLst>
            </p:cNvPr>
            <p:cNvPicPr>
              <a:picLocks noChangeAspect="1"/>
            </p:cNvPicPr>
            <p:nvPr/>
          </p:nvPicPr>
          <p:blipFill>
            <a:blip r:embed="rId4"/>
            <a:stretch>
              <a:fillRect/>
            </a:stretch>
          </p:blipFill>
          <p:spPr>
            <a:xfrm>
              <a:off x="5884135" y="4958539"/>
              <a:ext cx="1049867" cy="1089236"/>
            </a:xfrm>
            <a:prstGeom prst="rect">
              <a:avLst/>
            </a:prstGeom>
          </p:spPr>
        </p:pic>
        <p:sp>
          <p:nvSpPr>
            <p:cNvPr id="21" name="TextBox 20">
              <a:extLst>
                <a:ext uri="{FF2B5EF4-FFF2-40B4-BE49-F238E27FC236}">
                  <a16:creationId xmlns:a16="http://schemas.microsoft.com/office/drawing/2014/main" id="{AA171112-D5AB-7345-84E3-B1ED5CF70B0A}"/>
                </a:ext>
              </a:extLst>
            </p:cNvPr>
            <p:cNvSpPr txBox="1"/>
            <p:nvPr/>
          </p:nvSpPr>
          <p:spPr>
            <a:xfrm>
              <a:off x="2314218" y="2633979"/>
              <a:ext cx="4046644" cy="490627"/>
            </a:xfrm>
            <a:prstGeom prst="rect">
              <a:avLst/>
            </a:prstGeom>
            <a:noFill/>
          </p:spPr>
          <p:txBody>
            <a:bodyPr wrap="square" rtlCol="0">
              <a:spAutoFit/>
            </a:bodyPr>
            <a:lstStyle/>
            <a:p>
              <a:pPr algn="ctr"/>
              <a:r>
                <a:rPr lang="en-US" altLang="zh-CN" sz="2000" i="1" dirty="0">
                  <a:solidFill>
                    <a:srgbClr val="C00000"/>
                  </a:solidFill>
                </a:rPr>
                <a:t>pattern-to-instance</a:t>
              </a:r>
              <a:endParaRPr lang="en-US" sz="2000" i="1" dirty="0">
                <a:solidFill>
                  <a:srgbClr val="C00000"/>
                </a:solidFill>
              </a:endParaRPr>
            </a:p>
          </p:txBody>
        </p:sp>
        <p:sp>
          <p:nvSpPr>
            <p:cNvPr id="22" name="TextBox 21">
              <a:extLst>
                <a:ext uri="{FF2B5EF4-FFF2-40B4-BE49-F238E27FC236}">
                  <a16:creationId xmlns:a16="http://schemas.microsoft.com/office/drawing/2014/main" id="{4888587A-B4F5-C64F-A889-0EA538A34ABF}"/>
                </a:ext>
              </a:extLst>
            </p:cNvPr>
            <p:cNvSpPr txBox="1"/>
            <p:nvPr/>
          </p:nvSpPr>
          <p:spPr>
            <a:xfrm>
              <a:off x="6934002" y="2633978"/>
              <a:ext cx="4046644" cy="490627"/>
            </a:xfrm>
            <a:prstGeom prst="rect">
              <a:avLst/>
            </a:prstGeom>
            <a:noFill/>
          </p:spPr>
          <p:txBody>
            <a:bodyPr wrap="square" rtlCol="0">
              <a:spAutoFit/>
            </a:bodyPr>
            <a:lstStyle/>
            <a:p>
              <a:pPr algn="ctr"/>
              <a:r>
                <a:rPr lang="en-US" altLang="zh-CN" sz="2000" i="1" dirty="0">
                  <a:solidFill>
                    <a:srgbClr val="C00000"/>
                  </a:solidFill>
                </a:rPr>
                <a:t>instance-to-pattern</a:t>
              </a:r>
              <a:endParaRPr lang="en-US" sz="2000" i="1" dirty="0">
                <a:solidFill>
                  <a:srgbClr val="C00000"/>
                </a:solidFill>
              </a:endParaRPr>
            </a:p>
          </p:txBody>
        </p:sp>
        <p:pic>
          <p:nvPicPr>
            <p:cNvPr id="23" name="Picture 22">
              <a:extLst>
                <a:ext uri="{FF2B5EF4-FFF2-40B4-BE49-F238E27FC236}">
                  <a16:creationId xmlns:a16="http://schemas.microsoft.com/office/drawing/2014/main" id="{2E5DC916-0CAB-5F43-B557-035DF0154AB1}"/>
                </a:ext>
              </a:extLst>
            </p:cNvPr>
            <p:cNvPicPr>
              <a:picLocks noChangeAspect="1"/>
            </p:cNvPicPr>
            <p:nvPr/>
          </p:nvPicPr>
          <p:blipFill>
            <a:blip r:embed="rId5"/>
            <a:stretch>
              <a:fillRect/>
            </a:stretch>
          </p:blipFill>
          <p:spPr>
            <a:xfrm>
              <a:off x="7172384" y="3319141"/>
              <a:ext cx="3041033" cy="2155456"/>
            </a:xfrm>
            <a:prstGeom prst="rect">
              <a:avLst/>
            </a:prstGeom>
          </p:spPr>
        </p:pic>
        <p:sp>
          <p:nvSpPr>
            <p:cNvPr id="24" name="Chevron 23">
              <a:extLst>
                <a:ext uri="{FF2B5EF4-FFF2-40B4-BE49-F238E27FC236}">
                  <a16:creationId xmlns:a16="http://schemas.microsoft.com/office/drawing/2014/main" id="{5743B9E9-B5D2-8647-981B-D9917A1A2182}"/>
                </a:ext>
              </a:extLst>
            </p:cNvPr>
            <p:cNvSpPr/>
            <p:nvPr/>
          </p:nvSpPr>
          <p:spPr>
            <a:xfrm rot="5400000">
              <a:off x="5973016" y="4596604"/>
              <a:ext cx="775697" cy="2588803"/>
            </a:xfrm>
            <a:prstGeom prst="chevron">
              <a:avLst>
                <a:gd name="adj" fmla="val 831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5" name="TextBox 24">
              <a:extLst>
                <a:ext uri="{FF2B5EF4-FFF2-40B4-BE49-F238E27FC236}">
                  <a16:creationId xmlns:a16="http://schemas.microsoft.com/office/drawing/2014/main" id="{914F7310-E8FD-2F4F-A2EF-CB1C0CE31C85}"/>
                </a:ext>
              </a:extLst>
            </p:cNvPr>
            <p:cNvSpPr txBox="1"/>
            <p:nvPr/>
          </p:nvSpPr>
          <p:spPr>
            <a:xfrm>
              <a:off x="1443236" y="6326373"/>
              <a:ext cx="9447921" cy="490627"/>
            </a:xfrm>
            <a:prstGeom prst="rect">
              <a:avLst/>
            </a:prstGeom>
            <a:noFill/>
          </p:spPr>
          <p:txBody>
            <a:bodyPr wrap="square" rtlCol="0">
              <a:spAutoFit/>
            </a:bodyPr>
            <a:lstStyle/>
            <a:p>
              <a:pPr algn="ctr"/>
              <a:r>
                <a:rPr lang="en-US" altLang="zh-CN" sz="2000" b="1" dirty="0">
                  <a:solidFill>
                    <a:srgbClr val="C00000"/>
                  </a:solidFill>
                </a:rPr>
                <a:t>Embedding-Centric:</a:t>
              </a:r>
              <a:r>
                <a:rPr lang="zh-CN" altLang="en-US" sz="2000" b="1" dirty="0">
                  <a:solidFill>
                    <a:srgbClr val="C00000"/>
                  </a:solidFill>
                </a:rPr>
                <a:t> </a:t>
              </a:r>
              <a:r>
                <a:rPr lang="zh-CN" altLang="en-US" sz="2000" dirty="0">
                  <a:solidFill>
                    <a:srgbClr val="C00000"/>
                  </a:solidFill>
                </a:rPr>
                <a:t> </a:t>
              </a:r>
              <a:r>
                <a:rPr lang="en-US" altLang="zh-CN" sz="2000" dirty="0">
                  <a:solidFill>
                    <a:srgbClr val="C00000"/>
                  </a:solidFill>
                </a:rPr>
                <a:t>Arabesque (SOSP’15), </a:t>
              </a:r>
              <a:r>
                <a:rPr lang="en-US" altLang="zh-CN" sz="2000" dirty="0" err="1">
                  <a:solidFill>
                    <a:srgbClr val="C00000"/>
                  </a:solidFill>
                </a:rPr>
                <a:t>RStream</a:t>
              </a:r>
              <a:r>
                <a:rPr lang="en-US" altLang="zh-CN" sz="2000" dirty="0">
                  <a:solidFill>
                    <a:srgbClr val="C00000"/>
                  </a:solidFill>
                </a:rPr>
                <a:t> (OSDI’18)</a:t>
              </a:r>
              <a:endParaRPr lang="en-US" sz="2000" dirty="0">
                <a:solidFill>
                  <a:srgbClr val="C00000"/>
                </a:solidFill>
              </a:endParaRPr>
            </a:p>
          </p:txBody>
        </p:sp>
      </p:grpSp>
      <p:sp>
        <p:nvSpPr>
          <p:cNvPr id="3" name="Rectangle 2">
            <a:extLst>
              <a:ext uri="{FF2B5EF4-FFF2-40B4-BE49-F238E27FC236}">
                <a16:creationId xmlns:a16="http://schemas.microsoft.com/office/drawing/2014/main" id="{36F68593-A82A-9448-AC73-A0AF7DC15F9D}"/>
              </a:ext>
            </a:extLst>
          </p:cNvPr>
          <p:cNvSpPr/>
          <p:nvPr/>
        </p:nvSpPr>
        <p:spPr>
          <a:xfrm>
            <a:off x="738967" y="2516028"/>
            <a:ext cx="3687228" cy="461665"/>
          </a:xfrm>
          <a:prstGeom prst="rect">
            <a:avLst/>
          </a:prstGeom>
        </p:spPr>
        <p:txBody>
          <a:bodyPr wrap="none">
            <a:spAutoFit/>
          </a:bodyPr>
          <a:lstStyle/>
          <a:p>
            <a:pPr algn="ctr"/>
            <a:r>
              <a:rPr lang="en-US" altLang="zh-CN" b="1" dirty="0">
                <a:solidFill>
                  <a:srgbClr val="0070C0"/>
                </a:solidFill>
              </a:rPr>
              <a:t>Dense</a:t>
            </a:r>
            <a:r>
              <a:rPr lang="zh-CN" altLang="en-US" b="1" dirty="0">
                <a:solidFill>
                  <a:srgbClr val="0070C0"/>
                </a:solidFill>
              </a:rPr>
              <a:t> </a:t>
            </a:r>
            <a:r>
              <a:rPr lang="en-US" altLang="zh-CN" b="1" dirty="0">
                <a:solidFill>
                  <a:srgbClr val="0070C0"/>
                </a:solidFill>
              </a:rPr>
              <a:t>Subgraph</a:t>
            </a:r>
            <a:r>
              <a:rPr lang="zh-CN" altLang="en-US" b="1" dirty="0">
                <a:solidFill>
                  <a:srgbClr val="0070C0"/>
                </a:solidFill>
              </a:rPr>
              <a:t> </a:t>
            </a:r>
            <a:r>
              <a:rPr lang="en-US" altLang="zh-CN" b="1" dirty="0">
                <a:solidFill>
                  <a:srgbClr val="0070C0"/>
                </a:solidFill>
              </a:rPr>
              <a:t>Mining</a:t>
            </a:r>
            <a:endParaRPr lang="en-US" b="1" dirty="0">
              <a:solidFill>
                <a:srgbClr val="0070C0"/>
              </a:solidFill>
            </a:endParaRPr>
          </a:p>
        </p:txBody>
      </p:sp>
      <p:sp>
        <p:nvSpPr>
          <p:cNvPr id="14" name="Rectangle 13">
            <a:extLst>
              <a:ext uri="{FF2B5EF4-FFF2-40B4-BE49-F238E27FC236}">
                <a16:creationId xmlns:a16="http://schemas.microsoft.com/office/drawing/2014/main" id="{0C4D45D7-3D5D-6349-8A3E-89CA9E86ADF9}"/>
              </a:ext>
            </a:extLst>
          </p:cNvPr>
          <p:cNvSpPr/>
          <p:nvPr/>
        </p:nvSpPr>
        <p:spPr>
          <a:xfrm>
            <a:off x="4652177" y="2530427"/>
            <a:ext cx="4094390" cy="461665"/>
          </a:xfrm>
          <a:prstGeom prst="rect">
            <a:avLst/>
          </a:prstGeom>
        </p:spPr>
        <p:txBody>
          <a:bodyPr wrap="none">
            <a:spAutoFit/>
          </a:bodyPr>
          <a:lstStyle/>
          <a:p>
            <a:pPr algn="ctr"/>
            <a:r>
              <a:rPr lang="en-US" altLang="zh-CN" b="1" dirty="0">
                <a:solidFill>
                  <a:srgbClr val="0070C0"/>
                </a:solidFill>
              </a:rPr>
              <a:t>Frequent</a:t>
            </a:r>
            <a:r>
              <a:rPr lang="zh-CN" altLang="en-US" b="1" dirty="0">
                <a:solidFill>
                  <a:srgbClr val="0070C0"/>
                </a:solidFill>
              </a:rPr>
              <a:t> </a:t>
            </a:r>
            <a:r>
              <a:rPr lang="en-US" altLang="zh-CN" b="1" dirty="0">
                <a:solidFill>
                  <a:srgbClr val="0070C0"/>
                </a:solidFill>
              </a:rPr>
              <a:t>Subgraph</a:t>
            </a:r>
            <a:r>
              <a:rPr lang="zh-CN" altLang="en-US" b="1" dirty="0">
                <a:solidFill>
                  <a:srgbClr val="0070C0"/>
                </a:solidFill>
              </a:rPr>
              <a:t> </a:t>
            </a:r>
            <a:r>
              <a:rPr lang="en-US" altLang="zh-CN" b="1" dirty="0">
                <a:solidFill>
                  <a:srgbClr val="0070C0"/>
                </a:solidFill>
              </a:rPr>
              <a:t>Mining</a:t>
            </a:r>
            <a:endParaRPr lang="en-US" b="1" dirty="0">
              <a:solidFill>
                <a:srgbClr val="0070C0"/>
              </a:solidFill>
            </a:endParaRPr>
          </a:p>
        </p:txBody>
      </p:sp>
    </p:spTree>
    <p:extLst>
      <p:ext uri="{BB962C8B-B14F-4D97-AF65-F5344CB8AC3E}">
        <p14:creationId xmlns:p14="http://schemas.microsoft.com/office/powerpoint/2010/main" val="176037035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G-thinker</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Task-Centric</a:t>
            </a:r>
            <a:r>
              <a:rPr lang="zh-CN" altLang="en-US" b="1" dirty="0"/>
              <a:t> </a:t>
            </a:r>
            <a:r>
              <a:rPr lang="en-US" b="1" dirty="0"/>
              <a:t>Programming Interface</a:t>
            </a:r>
          </a:p>
          <a:p>
            <a:pPr lvl="1"/>
            <a:r>
              <a:rPr lang="en-US" altLang="zh-CN" b="1" dirty="0"/>
              <a:t>UDF:</a:t>
            </a:r>
            <a:r>
              <a:rPr lang="zh-CN" altLang="en-US" b="1" dirty="0"/>
              <a:t> </a:t>
            </a:r>
            <a:r>
              <a:rPr lang="en-US" altLang="zh-CN" i="1" dirty="0" err="1">
                <a:solidFill>
                  <a:srgbClr val="0070C0"/>
                </a:solidFill>
              </a:rPr>
              <a:t>spawn_task</a:t>
            </a:r>
            <a:r>
              <a:rPr lang="en-US" altLang="zh-CN" dirty="0">
                <a:solidFill>
                  <a:srgbClr val="0070C0"/>
                </a:solidFill>
              </a:rPr>
              <a:t>(</a:t>
            </a:r>
            <a:r>
              <a:rPr lang="en-US" altLang="zh-CN" i="1" dirty="0"/>
              <a:t>vertex</a:t>
            </a:r>
            <a:r>
              <a:rPr lang="en-US" altLang="zh-CN" dirty="0">
                <a:solidFill>
                  <a:srgbClr val="0070C0"/>
                </a:solidFill>
              </a:rPr>
              <a:t>)</a:t>
            </a:r>
            <a:endParaRPr lang="en-US" altLang="zh-CN" i="1" dirty="0"/>
          </a:p>
          <a:p>
            <a:pPr lvl="1"/>
            <a:r>
              <a:rPr lang="en-US" altLang="zh-CN" b="1" dirty="0"/>
              <a:t>UDF:</a:t>
            </a:r>
            <a:r>
              <a:rPr lang="zh-CN" altLang="en-US" b="1" dirty="0"/>
              <a:t> </a:t>
            </a:r>
            <a:r>
              <a:rPr lang="en-US" altLang="zh-CN" i="1" dirty="0">
                <a:solidFill>
                  <a:srgbClr val="0070C0"/>
                </a:solidFill>
              </a:rPr>
              <a:t>compute</a:t>
            </a:r>
            <a:r>
              <a:rPr lang="en-US" altLang="zh-CN" dirty="0">
                <a:solidFill>
                  <a:srgbClr val="0070C0"/>
                </a:solidFill>
              </a:rPr>
              <a:t>(</a:t>
            </a:r>
            <a:r>
              <a:rPr lang="en-US" altLang="zh-CN" i="1" dirty="0"/>
              <a:t>task,</a:t>
            </a:r>
            <a:r>
              <a:rPr lang="zh-CN" altLang="en-US" i="1" dirty="0"/>
              <a:t> </a:t>
            </a:r>
            <a:r>
              <a:rPr lang="en-US" altLang="zh-CN" i="1" dirty="0"/>
              <a:t>frontier</a:t>
            </a:r>
            <a:r>
              <a:rPr lang="en-US" altLang="zh-CN" dirty="0">
                <a:solidFill>
                  <a:srgbClr val="0070C0"/>
                </a:solidFill>
              </a:rPr>
              <a:t>)</a:t>
            </a:r>
            <a:endParaRPr lang="en-US" dirty="0">
              <a:solidFill>
                <a:srgbClr val="0070C0"/>
              </a:solidFill>
            </a:endParaRPr>
          </a:p>
          <a:p>
            <a:pPr lvl="1"/>
            <a:r>
              <a:rPr lang="zh-CN" altLang="en-US" i="1" dirty="0"/>
              <a:t> </a:t>
            </a:r>
            <a:r>
              <a:rPr lang="en-US" altLang="zh-CN" i="1" dirty="0">
                <a:solidFill>
                  <a:srgbClr val="0070C0"/>
                </a:solidFill>
              </a:rPr>
              <a:t>pull</a:t>
            </a:r>
            <a:r>
              <a:rPr lang="en-US" altLang="zh-CN" dirty="0">
                <a:solidFill>
                  <a:srgbClr val="0070C0"/>
                </a:solidFill>
              </a:rPr>
              <a:t>(</a:t>
            </a:r>
            <a:r>
              <a:rPr lang="en-US" altLang="zh-CN" i="1" dirty="0" err="1"/>
              <a:t>vertex_id</a:t>
            </a:r>
            <a:r>
              <a:rPr lang="en-US" altLang="zh-CN" dirty="0">
                <a:solidFill>
                  <a:srgbClr val="0070C0"/>
                </a:solidFill>
              </a:rPr>
              <a:t>)</a:t>
            </a:r>
            <a:endParaRPr lang="en-US" altLang="zh-CN" i="1" dirty="0"/>
          </a:p>
          <a:p>
            <a:pPr lvl="1"/>
            <a:r>
              <a:rPr lang="zh-CN" altLang="en-US" i="1" dirty="0"/>
              <a:t> </a:t>
            </a:r>
            <a:r>
              <a:rPr lang="en-US" altLang="zh-CN" i="1" dirty="0" err="1">
                <a:solidFill>
                  <a:srgbClr val="0070C0"/>
                </a:solidFill>
              </a:rPr>
              <a:t>add_task</a:t>
            </a:r>
            <a:r>
              <a:rPr lang="en-US" altLang="zh-CN" dirty="0">
                <a:solidFill>
                  <a:srgbClr val="0070C0"/>
                </a:solidFill>
              </a:rPr>
              <a:t>(</a:t>
            </a:r>
            <a:r>
              <a:rPr lang="en-US" altLang="zh-CN" i="1" dirty="0"/>
              <a:t>task</a:t>
            </a:r>
            <a:r>
              <a:rPr lang="en-US" altLang="zh-CN" dirty="0">
                <a:solidFill>
                  <a:srgbClr val="0070C0"/>
                </a:solidFill>
              </a:rPr>
              <a:t>)</a:t>
            </a:r>
            <a:endParaRPr lang="en-US" dirty="0">
              <a:solidFill>
                <a:srgbClr val="0070C0"/>
              </a:solidFill>
            </a:endParaRP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66</a:t>
            </a:fld>
            <a:endParaRPr lang="en-US" sz="2000" dirty="0">
              <a:solidFill>
                <a:schemeClr val="tx1"/>
              </a:solidFill>
              <a:latin typeface="Arial" pitchFamily="34" charset="0"/>
              <a:cs typeface="Arial" pitchFamily="34" charset="0"/>
            </a:endParaRPr>
          </a:p>
        </p:txBody>
      </p:sp>
      <p:grpSp>
        <p:nvGrpSpPr>
          <p:cNvPr id="87" name="Group 86"/>
          <p:cNvGrpSpPr/>
          <p:nvPr/>
        </p:nvGrpSpPr>
        <p:grpSpPr>
          <a:xfrm>
            <a:off x="5135429" y="3965201"/>
            <a:ext cx="2886539" cy="2033864"/>
            <a:chOff x="4232777" y="4706765"/>
            <a:chExt cx="2886539" cy="2033864"/>
          </a:xfrm>
        </p:grpSpPr>
        <p:sp>
          <p:nvSpPr>
            <p:cNvPr id="8" name="Oval 7"/>
            <p:cNvSpPr/>
            <p:nvPr/>
          </p:nvSpPr>
          <p:spPr>
            <a:xfrm rot="4198336">
              <a:off x="4659115" y="4280427"/>
              <a:ext cx="2033864" cy="2886539"/>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p:cNvSpPr/>
            <p:nvPr/>
          </p:nvSpPr>
          <p:spPr>
            <a:xfrm rot="4198336">
              <a:off x="4958874" y="4680418"/>
              <a:ext cx="1363834" cy="2084597"/>
            </a:xfrm>
            <a:prstGeom prst="ellipse">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Oval 3"/>
            <p:cNvSpPr/>
            <p:nvPr/>
          </p:nvSpPr>
          <p:spPr>
            <a:xfrm>
              <a:off x="5580112" y="5157192"/>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Oval 9"/>
            <p:cNvSpPr/>
            <p:nvPr/>
          </p:nvSpPr>
          <p:spPr>
            <a:xfrm>
              <a:off x="6372200" y="5445224"/>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Oval 11"/>
            <p:cNvSpPr/>
            <p:nvPr/>
          </p:nvSpPr>
          <p:spPr>
            <a:xfrm>
              <a:off x="5652120" y="6093296"/>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Oval 12"/>
            <p:cNvSpPr/>
            <p:nvPr/>
          </p:nvSpPr>
          <p:spPr>
            <a:xfrm>
              <a:off x="4860032" y="5733256"/>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p:nvPr/>
          </p:nvCxnSpPr>
          <p:spPr>
            <a:xfrm>
              <a:off x="5580112" y="5229200"/>
              <a:ext cx="864096" cy="288032"/>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4" idx="4"/>
            </p:cNvCxnSpPr>
            <p:nvPr/>
          </p:nvCxnSpPr>
          <p:spPr>
            <a:xfrm>
              <a:off x="5652120" y="5301208"/>
              <a:ext cx="72008" cy="82940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916213" y="5518742"/>
              <a:ext cx="1600003" cy="29039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0" idx="3"/>
            </p:cNvCxnSpPr>
            <p:nvPr/>
          </p:nvCxnSpPr>
          <p:spPr>
            <a:xfrm flipV="1">
              <a:off x="5728159" y="5568149"/>
              <a:ext cx="665132" cy="60405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732240" y="508518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Oval 30"/>
            <p:cNvSpPr/>
            <p:nvPr/>
          </p:nvSpPr>
          <p:spPr>
            <a:xfrm>
              <a:off x="6372200" y="616530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Oval 31"/>
            <p:cNvSpPr/>
            <p:nvPr/>
          </p:nvSpPr>
          <p:spPr>
            <a:xfrm>
              <a:off x="5652120" y="652534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Oval 32"/>
            <p:cNvSpPr/>
            <p:nvPr/>
          </p:nvSpPr>
          <p:spPr>
            <a:xfrm>
              <a:off x="6084168" y="4797152"/>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Oval 33"/>
            <p:cNvSpPr/>
            <p:nvPr/>
          </p:nvSpPr>
          <p:spPr>
            <a:xfrm>
              <a:off x="5220072" y="4869160"/>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Oval 35"/>
            <p:cNvSpPr/>
            <p:nvPr/>
          </p:nvSpPr>
          <p:spPr>
            <a:xfrm>
              <a:off x="4427984" y="5661248"/>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Oval 36"/>
            <p:cNvSpPr/>
            <p:nvPr/>
          </p:nvSpPr>
          <p:spPr>
            <a:xfrm>
              <a:off x="4788024" y="6453336"/>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Oval 41"/>
            <p:cNvSpPr/>
            <p:nvPr/>
          </p:nvSpPr>
          <p:spPr>
            <a:xfrm>
              <a:off x="5607360" y="5605671"/>
              <a:ext cx="144016" cy="144016"/>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Connector 42"/>
            <p:cNvCxnSpPr>
              <a:endCxn id="31" idx="0"/>
            </p:cNvCxnSpPr>
            <p:nvPr/>
          </p:nvCxnSpPr>
          <p:spPr>
            <a:xfrm flipH="1">
              <a:off x="6444208" y="5553663"/>
              <a:ext cx="17197" cy="61164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12" idx="6"/>
              <a:endCxn id="31" idx="2"/>
            </p:cNvCxnSpPr>
            <p:nvPr/>
          </p:nvCxnSpPr>
          <p:spPr>
            <a:xfrm>
              <a:off x="5796136" y="6165304"/>
              <a:ext cx="576064"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endCxn id="32" idx="0"/>
            </p:cNvCxnSpPr>
            <p:nvPr/>
          </p:nvCxnSpPr>
          <p:spPr>
            <a:xfrm>
              <a:off x="5714685" y="6154411"/>
              <a:ext cx="9443" cy="370933"/>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3" idx="4"/>
            </p:cNvCxnSpPr>
            <p:nvPr/>
          </p:nvCxnSpPr>
          <p:spPr>
            <a:xfrm flipH="1">
              <a:off x="4874425" y="5877272"/>
              <a:ext cx="57615" cy="512462"/>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13" idx="6"/>
              <a:endCxn id="32" idx="1"/>
            </p:cNvCxnSpPr>
            <p:nvPr/>
          </p:nvCxnSpPr>
          <p:spPr>
            <a:xfrm>
              <a:off x="5004048" y="5805264"/>
              <a:ext cx="669163" cy="74117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6" idx="6"/>
              <a:endCxn id="13" idx="2"/>
            </p:cNvCxnSpPr>
            <p:nvPr/>
          </p:nvCxnSpPr>
          <p:spPr>
            <a:xfrm>
              <a:off x="4572000" y="5733256"/>
              <a:ext cx="288032"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34" idx="3"/>
              <a:endCxn id="13" idx="0"/>
            </p:cNvCxnSpPr>
            <p:nvPr/>
          </p:nvCxnSpPr>
          <p:spPr>
            <a:xfrm flipH="1">
              <a:off x="4932040" y="4992085"/>
              <a:ext cx="309123" cy="74117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4" idx="5"/>
            </p:cNvCxnSpPr>
            <p:nvPr/>
          </p:nvCxnSpPr>
          <p:spPr>
            <a:xfrm>
              <a:off x="5342997" y="4992085"/>
              <a:ext cx="186198" cy="165107"/>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endCxn id="32" idx="2"/>
            </p:cNvCxnSpPr>
            <p:nvPr/>
          </p:nvCxnSpPr>
          <p:spPr>
            <a:xfrm>
              <a:off x="4944178" y="6525344"/>
              <a:ext cx="707942"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36" idx="3"/>
              <a:endCxn id="37" idx="1"/>
            </p:cNvCxnSpPr>
            <p:nvPr/>
          </p:nvCxnSpPr>
          <p:spPr>
            <a:xfrm>
              <a:off x="4449075" y="5784173"/>
              <a:ext cx="360040" cy="690254"/>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34" idx="6"/>
              <a:endCxn id="33" idx="2"/>
            </p:cNvCxnSpPr>
            <p:nvPr/>
          </p:nvCxnSpPr>
          <p:spPr>
            <a:xfrm flipV="1">
              <a:off x="5364088" y="4869160"/>
              <a:ext cx="720080"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endCxn id="10" idx="1"/>
            </p:cNvCxnSpPr>
            <p:nvPr/>
          </p:nvCxnSpPr>
          <p:spPr>
            <a:xfrm>
              <a:off x="6202073" y="4941168"/>
              <a:ext cx="191218" cy="525147"/>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29" idx="4"/>
              <a:endCxn id="31" idx="7"/>
            </p:cNvCxnSpPr>
            <p:nvPr/>
          </p:nvCxnSpPr>
          <p:spPr>
            <a:xfrm flipH="1">
              <a:off x="6495125" y="5229200"/>
              <a:ext cx="309123" cy="957195"/>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29" idx="2"/>
              <a:endCxn id="10" idx="7"/>
            </p:cNvCxnSpPr>
            <p:nvPr/>
          </p:nvCxnSpPr>
          <p:spPr>
            <a:xfrm flipH="1">
              <a:off x="6495125" y="5157192"/>
              <a:ext cx="237115" cy="309123"/>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88" name="Rectangle 87"/>
          <p:cNvSpPr/>
          <p:nvPr/>
        </p:nvSpPr>
        <p:spPr>
          <a:xfrm>
            <a:off x="3491880" y="3749177"/>
            <a:ext cx="4725296" cy="2704159"/>
          </a:xfrm>
          <a:prstGeom prst="rect">
            <a:avLst/>
          </a:prstGeom>
          <a:ln>
            <a:solidFill>
              <a:schemeClr val="tx1"/>
            </a:solidFill>
            <a:prstDash val="lg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26" name="Picture 2" descr="https://static.thenounproject.com/png/47058-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79" y="4562446"/>
            <a:ext cx="1479070" cy="1479070"/>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p:cNvSpPr/>
          <p:nvPr/>
        </p:nvSpPr>
        <p:spPr>
          <a:xfrm>
            <a:off x="3647745" y="4235889"/>
            <a:ext cx="1583319" cy="338554"/>
          </a:xfrm>
          <a:prstGeom prst="rect">
            <a:avLst/>
          </a:prstGeom>
        </p:spPr>
        <p:txBody>
          <a:bodyPr wrap="none">
            <a:spAutoFit/>
          </a:bodyPr>
          <a:lstStyle/>
          <a:p>
            <a:r>
              <a:rPr lang="en-US" altLang="zh-CN" sz="1600" b="1" dirty="0"/>
              <a:t>Task</a:t>
            </a:r>
            <a:r>
              <a:rPr lang="zh-CN" altLang="en-US" sz="1600" b="1" dirty="0"/>
              <a:t> </a:t>
            </a:r>
            <a:r>
              <a:rPr lang="en-US" altLang="zh-CN" sz="1600" b="1" dirty="0"/>
              <a:t>Metadata</a:t>
            </a:r>
            <a:endParaRPr lang="en-US" sz="1600" b="1" dirty="0"/>
          </a:p>
        </p:txBody>
      </p:sp>
      <p:sp>
        <p:nvSpPr>
          <p:cNvPr id="91" name="Rectangle 90"/>
          <p:cNvSpPr/>
          <p:nvPr/>
        </p:nvSpPr>
        <p:spPr>
          <a:xfrm>
            <a:off x="5846830" y="6046586"/>
            <a:ext cx="1649041" cy="338554"/>
          </a:xfrm>
          <a:prstGeom prst="rect">
            <a:avLst/>
          </a:prstGeom>
        </p:spPr>
        <p:txBody>
          <a:bodyPr wrap="none">
            <a:spAutoFit/>
          </a:bodyPr>
          <a:lstStyle/>
          <a:p>
            <a:r>
              <a:rPr lang="en-US" altLang="zh-CN" sz="1600" b="1" dirty="0"/>
              <a:t>Task</a:t>
            </a:r>
            <a:r>
              <a:rPr lang="zh-CN" altLang="en-US" sz="1600" b="1" dirty="0"/>
              <a:t> </a:t>
            </a:r>
            <a:r>
              <a:rPr lang="en-US" altLang="zh-CN" sz="1600" b="1" dirty="0"/>
              <a:t>Subgraph</a:t>
            </a:r>
            <a:endParaRPr lang="en-US" sz="1600" b="1" dirty="0"/>
          </a:p>
        </p:txBody>
      </p:sp>
      <p:pic>
        <p:nvPicPr>
          <p:cNvPr id="44" name="Picture 43">
            <a:extLst>
              <a:ext uri="{FF2B5EF4-FFF2-40B4-BE49-F238E27FC236}">
                <a16:creationId xmlns:a16="http://schemas.microsoft.com/office/drawing/2014/main" id="{90C993D5-50B5-F54E-9000-697CB6CC81FD}"/>
              </a:ext>
            </a:extLst>
          </p:cNvPr>
          <p:cNvPicPr>
            <a:picLocks noChangeAspect="1"/>
          </p:cNvPicPr>
          <p:nvPr/>
        </p:nvPicPr>
        <p:blipFill>
          <a:blip r:embed="rId4"/>
          <a:stretch>
            <a:fillRect/>
          </a:stretch>
        </p:blipFill>
        <p:spPr>
          <a:xfrm>
            <a:off x="6973627" y="1657"/>
            <a:ext cx="1990861" cy="1623581"/>
          </a:xfrm>
          <a:prstGeom prst="rect">
            <a:avLst/>
          </a:prstGeom>
        </p:spPr>
      </p:pic>
      <p:sp>
        <p:nvSpPr>
          <p:cNvPr id="45" name="Rectangle 44">
            <a:extLst>
              <a:ext uri="{FF2B5EF4-FFF2-40B4-BE49-F238E27FC236}">
                <a16:creationId xmlns:a16="http://schemas.microsoft.com/office/drawing/2014/main" id="{112FBA3F-27E8-2644-B2FF-21A0E44979A7}"/>
              </a:ext>
            </a:extLst>
          </p:cNvPr>
          <p:cNvSpPr/>
          <p:nvPr/>
        </p:nvSpPr>
        <p:spPr>
          <a:xfrm>
            <a:off x="4135440" y="588173"/>
            <a:ext cx="2787153" cy="400110"/>
          </a:xfrm>
          <a:prstGeom prst="rect">
            <a:avLst/>
          </a:prstGeom>
        </p:spPr>
        <p:txBody>
          <a:bodyPr wrap="square">
            <a:spAutoFit/>
          </a:bodyPr>
          <a:lstStyle/>
          <a:p>
            <a:pPr algn="ctr"/>
            <a:r>
              <a:rPr lang="en-US" altLang="zh-CN" sz="2000" b="1" dirty="0">
                <a:solidFill>
                  <a:srgbClr val="C00000"/>
                </a:solidFill>
              </a:rPr>
              <a:t>Will</a:t>
            </a:r>
            <a:r>
              <a:rPr lang="zh-CN" altLang="en-US" sz="2000" b="1" dirty="0">
                <a:solidFill>
                  <a:srgbClr val="C00000"/>
                </a:solidFill>
              </a:rPr>
              <a:t> </a:t>
            </a:r>
            <a:r>
              <a:rPr lang="en-US" altLang="zh-CN" sz="2000" b="1" dirty="0">
                <a:solidFill>
                  <a:srgbClr val="C00000"/>
                </a:solidFill>
              </a:rPr>
              <a:t>be</a:t>
            </a:r>
            <a:r>
              <a:rPr lang="zh-CN" altLang="en-US" sz="2000" b="1" dirty="0">
                <a:solidFill>
                  <a:srgbClr val="C00000"/>
                </a:solidFill>
              </a:rPr>
              <a:t> </a:t>
            </a:r>
            <a:r>
              <a:rPr lang="en-US" altLang="zh-CN" sz="2000" b="1" dirty="0">
                <a:solidFill>
                  <a:srgbClr val="C00000"/>
                </a:solidFill>
              </a:rPr>
              <a:t>presented</a:t>
            </a:r>
            <a:r>
              <a:rPr lang="zh-CN" altLang="en-US" sz="2000" b="1" dirty="0">
                <a:solidFill>
                  <a:srgbClr val="C00000"/>
                </a:solidFill>
              </a:rPr>
              <a:t> </a:t>
            </a:r>
            <a:r>
              <a:rPr lang="en-US" altLang="zh-CN" sz="2000" b="1" dirty="0">
                <a:solidFill>
                  <a:srgbClr val="C00000"/>
                </a:solidFill>
              </a:rPr>
              <a:t>by</a:t>
            </a:r>
            <a:endParaRPr lang="en-US" sz="1100" b="1" dirty="0">
              <a:solidFill>
                <a:srgbClr val="C00000"/>
              </a:solidFill>
            </a:endParaRPr>
          </a:p>
        </p:txBody>
      </p:sp>
    </p:spTree>
    <p:extLst>
      <p:ext uri="{BB962C8B-B14F-4D97-AF65-F5344CB8AC3E}">
        <p14:creationId xmlns:p14="http://schemas.microsoft.com/office/powerpoint/2010/main" val="421741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Overview</a:t>
            </a:r>
            <a:endParaRPr lang="en-US" sz="4800" dirty="0"/>
          </a:p>
        </p:txBody>
      </p:sp>
      <p:sp>
        <p:nvSpPr>
          <p:cNvPr id="3" name="Content Placeholder 2"/>
          <p:cNvSpPr>
            <a:spLocks noGrp="1"/>
          </p:cNvSpPr>
          <p:nvPr>
            <p:ph idx="1"/>
          </p:nvPr>
        </p:nvSpPr>
        <p:spPr>
          <a:xfrm>
            <a:off x="457200" y="1951038"/>
            <a:ext cx="8515350" cy="4221162"/>
          </a:xfrm>
        </p:spPr>
        <p:txBody>
          <a:bodyPr/>
          <a:lstStyle/>
          <a:p>
            <a:pPr marL="457200" indent="-457200">
              <a:buFont typeface="Arial" panose="020B0604020202020204" pitchFamily="34" charset="0"/>
              <a:buChar char="•"/>
            </a:pPr>
            <a:r>
              <a:rPr lang="en-US" altLang="zh-CN" sz="3000" dirty="0">
                <a:solidFill>
                  <a:schemeClr val="bg1">
                    <a:lumMod val="75000"/>
                  </a:schemeClr>
                </a:solidFill>
              </a:rPr>
              <a:t>Graph</a:t>
            </a:r>
            <a:r>
              <a:rPr lang="zh-CN" altLang="en-US" sz="3000" dirty="0">
                <a:solidFill>
                  <a:schemeClr val="bg1">
                    <a:lumMod val="75000"/>
                  </a:schemeClr>
                </a:solidFill>
              </a:rPr>
              <a:t> </a:t>
            </a:r>
            <a:r>
              <a:rPr lang="en-US" altLang="zh-CN" sz="3000" dirty="0">
                <a:solidFill>
                  <a:schemeClr val="bg1">
                    <a:lumMod val="75000"/>
                  </a:schemeClr>
                </a:solidFill>
              </a:rPr>
              <a:t>Mining</a:t>
            </a:r>
            <a:r>
              <a:rPr lang="zh-CN" altLang="en-US" sz="3000" dirty="0">
                <a:solidFill>
                  <a:schemeClr val="bg1">
                    <a:lumMod val="75000"/>
                  </a:schemeClr>
                </a:solidFill>
              </a:rPr>
              <a:t> </a:t>
            </a:r>
            <a:r>
              <a:rPr lang="en-US" altLang="zh-CN" sz="3000" dirty="0">
                <a:solidFill>
                  <a:schemeClr val="bg1">
                    <a:lumMod val="75000"/>
                  </a:schemeClr>
                </a:solidFill>
              </a:rPr>
              <a:t>Problems:</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Categorization</a:t>
            </a:r>
          </a:p>
          <a:p>
            <a:pPr marL="457200" indent="-457200">
              <a:buFont typeface="Arial" panose="020B0604020202020204" pitchFamily="34" charset="0"/>
              <a:buChar char="•"/>
            </a:pP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Vertex:</a:t>
            </a:r>
            <a:r>
              <a:rPr lang="zh-CN" altLang="en-US" sz="3000" dirty="0">
                <a:solidFill>
                  <a:schemeClr val="bg1">
                    <a:lumMod val="75000"/>
                  </a:schemeClr>
                </a:solidFill>
              </a:rPr>
              <a:t> </a:t>
            </a:r>
            <a:r>
              <a:rPr lang="en-US" altLang="zh-CN" sz="3000" dirty="0">
                <a:solidFill>
                  <a:schemeClr val="bg1">
                    <a:lumMod val="75000"/>
                  </a:schemeClr>
                </a:solidFill>
              </a:rPr>
              <a:t>Data-Intensive</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Why</a:t>
            </a:r>
            <a:r>
              <a:rPr lang="zh-CN" altLang="en-US" sz="3000" dirty="0">
                <a:solidFill>
                  <a:schemeClr val="bg1">
                    <a:lumMod val="75000"/>
                  </a:schemeClr>
                </a:solidFill>
              </a:rPr>
              <a:t> </a:t>
            </a:r>
            <a:r>
              <a:rPr lang="en-US" altLang="zh-CN" sz="3000" dirty="0">
                <a:solidFill>
                  <a:schemeClr val="bg1">
                    <a:lumMod val="75000"/>
                  </a:schemeClr>
                </a:solidFill>
              </a:rPr>
              <a:t>TLAV</a:t>
            </a:r>
            <a:r>
              <a:rPr lang="zh-CN" altLang="en-US" sz="3000" dirty="0">
                <a:solidFill>
                  <a:schemeClr val="bg1">
                    <a:lumMod val="75000"/>
                  </a:schemeClr>
                </a:solidFill>
              </a:rPr>
              <a:t> </a:t>
            </a:r>
            <a:r>
              <a:rPr lang="en-US" altLang="zh-CN" sz="3000" dirty="0">
                <a:solidFill>
                  <a:schemeClr val="bg1">
                    <a:lumMod val="75000"/>
                  </a:schemeClr>
                </a:solidFill>
              </a:rPr>
              <a:t>is</a:t>
            </a:r>
            <a:r>
              <a:rPr lang="zh-CN" altLang="en-US" sz="3000" dirty="0">
                <a:solidFill>
                  <a:schemeClr val="bg1">
                    <a:lumMod val="75000"/>
                  </a:schemeClr>
                </a:solidFill>
              </a:rPr>
              <a:t> </a:t>
            </a:r>
            <a:r>
              <a:rPr lang="en-US" altLang="zh-CN" sz="3000" dirty="0">
                <a:solidFill>
                  <a:schemeClr val="bg1">
                    <a:lumMod val="75000"/>
                  </a:schemeClr>
                </a:solidFill>
              </a:rPr>
              <a:t>not</a:t>
            </a:r>
            <a:r>
              <a:rPr lang="zh-CN" altLang="en-US" sz="3000" dirty="0">
                <a:solidFill>
                  <a:schemeClr val="bg1">
                    <a:lumMod val="75000"/>
                  </a:schemeClr>
                </a:solidFill>
              </a:rPr>
              <a:t> </a:t>
            </a:r>
            <a:r>
              <a:rPr lang="en-US" altLang="zh-CN" sz="3000" dirty="0">
                <a:solidFill>
                  <a:schemeClr val="bg1">
                    <a:lumMod val="75000"/>
                  </a:schemeClr>
                </a:solidFill>
              </a:rPr>
              <a:t>Sufficient?</a:t>
            </a:r>
            <a:r>
              <a:rPr lang="zh-CN" altLang="en-US" sz="3000" dirty="0">
                <a:solidFill>
                  <a:schemeClr val="bg1">
                    <a:lumMod val="75000"/>
                  </a:schemeClr>
                </a:solidFill>
              </a:rPr>
              <a:t> </a:t>
            </a:r>
            <a:r>
              <a:rPr lang="en-US" altLang="zh-CN" sz="3000" dirty="0">
                <a:solidFill>
                  <a:schemeClr val="bg1">
                    <a:lumMod val="75000"/>
                  </a:schemeClr>
                </a:solidFill>
              </a:rPr>
              <a:t>Compute-Intensive!</a:t>
            </a:r>
          </a:p>
          <a:p>
            <a:pPr marL="457200" indent="-457200">
              <a:buFont typeface="Arial" panose="020B0604020202020204" pitchFamily="34" charset="0"/>
              <a:buChar char="•"/>
            </a:pPr>
            <a:r>
              <a:rPr lang="en-US" altLang="zh-CN" sz="3000" b="1" dirty="0" err="1">
                <a:solidFill>
                  <a:srgbClr val="C00000"/>
                </a:solidFill>
              </a:rPr>
              <a:t>PrefixFPM</a:t>
            </a:r>
            <a:r>
              <a:rPr lang="zh-CN" altLang="en-US" sz="3000" b="1" dirty="0">
                <a:solidFill>
                  <a:srgbClr val="C00000"/>
                </a:solidFill>
              </a:rPr>
              <a:t> </a:t>
            </a:r>
            <a:r>
              <a:rPr lang="en-US" altLang="zh-CN" sz="3000" b="1" dirty="0">
                <a:solidFill>
                  <a:srgbClr val="C00000"/>
                </a:solidFill>
              </a:rPr>
              <a:t>for</a:t>
            </a:r>
            <a:r>
              <a:rPr lang="zh-CN" altLang="en-US" sz="3000" b="1" dirty="0">
                <a:solidFill>
                  <a:srgbClr val="C00000"/>
                </a:solidFill>
              </a:rPr>
              <a:t> </a:t>
            </a:r>
            <a:r>
              <a:rPr lang="en-US" altLang="zh-CN" sz="3000" b="1" dirty="0">
                <a:solidFill>
                  <a:srgbClr val="C00000"/>
                </a:solidFill>
              </a:rPr>
              <a:t>Frequent</a:t>
            </a:r>
            <a:r>
              <a:rPr lang="zh-CN" altLang="en-US" sz="3000" b="1" dirty="0">
                <a:solidFill>
                  <a:srgbClr val="C00000"/>
                </a:solidFill>
              </a:rPr>
              <a:t> </a:t>
            </a:r>
            <a:r>
              <a:rPr lang="en-US" altLang="zh-CN" sz="3000" b="1" dirty="0">
                <a:solidFill>
                  <a:srgbClr val="C00000"/>
                </a:solidFill>
              </a:rPr>
              <a:t>Subgraph</a:t>
            </a:r>
            <a:r>
              <a:rPr lang="zh-CN" altLang="en-US" sz="3000" b="1" dirty="0">
                <a:solidFill>
                  <a:srgbClr val="C00000"/>
                </a:solidFill>
              </a:rPr>
              <a:t> </a:t>
            </a:r>
            <a:r>
              <a:rPr lang="en-US" altLang="zh-CN" sz="3000" b="1" dirty="0">
                <a:solidFill>
                  <a:srgbClr val="C00000"/>
                </a:solidFill>
              </a:rPr>
              <a:t>Mining</a:t>
            </a:r>
          </a:p>
          <a:p>
            <a:pPr marL="457200" indent="-457200">
              <a:buFont typeface="Arial" panose="020B0604020202020204" pitchFamily="34" charset="0"/>
              <a:buChar char="•"/>
            </a:pPr>
            <a:r>
              <a:rPr lang="en-US" altLang="zh-CN" sz="3000" dirty="0">
                <a:solidFill>
                  <a:schemeClr val="bg1">
                    <a:lumMod val="75000"/>
                  </a:schemeClr>
                </a:solidFill>
              </a:rPr>
              <a:t>G-thinker:</a:t>
            </a:r>
            <a:r>
              <a:rPr lang="zh-CN" altLang="en-US" sz="3000" dirty="0">
                <a:solidFill>
                  <a:schemeClr val="bg1">
                    <a:lumMod val="75000"/>
                  </a:schemeClr>
                </a:solidFill>
              </a:rPr>
              <a:t> </a:t>
            </a: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Subgraph</a:t>
            </a:r>
          </a:p>
          <a:p>
            <a:pPr marL="457200" indent="-457200">
              <a:buFont typeface="Arial" panose="020B0604020202020204" pitchFamily="34" charset="0"/>
              <a:buChar char="•"/>
            </a:pPr>
            <a:r>
              <a:rPr lang="en-US" altLang="zh-CN" sz="3000" dirty="0">
                <a:solidFill>
                  <a:schemeClr val="bg1">
                    <a:lumMod val="75000"/>
                  </a:schemeClr>
                </a:solidFill>
              </a:rPr>
              <a:t>TLAS</a:t>
            </a:r>
            <a:r>
              <a:rPr lang="zh-CN" altLang="en-US" sz="3000" dirty="0">
                <a:solidFill>
                  <a:schemeClr val="bg1">
                    <a:lumMod val="75000"/>
                  </a:schemeClr>
                </a:solidFill>
              </a:rPr>
              <a:t> </a:t>
            </a:r>
            <a:r>
              <a:rPr lang="en-US" altLang="zh-CN" sz="3000" dirty="0">
                <a:solidFill>
                  <a:schemeClr val="bg1">
                    <a:lumMod val="75000"/>
                  </a:schemeClr>
                </a:solidFill>
              </a:rPr>
              <a:t>Algorithms</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67</a:t>
            </a:fld>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48439615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4805FB-0EF2-514A-AA7D-F445BF3CAA1B}"/>
              </a:ext>
            </a:extLst>
          </p:cNvPr>
          <p:cNvPicPr>
            <a:picLocks noChangeAspect="1"/>
          </p:cNvPicPr>
          <p:nvPr/>
        </p:nvPicPr>
        <p:blipFill>
          <a:blip r:embed="rId3"/>
          <a:stretch>
            <a:fillRect/>
          </a:stretch>
        </p:blipFill>
        <p:spPr>
          <a:xfrm>
            <a:off x="443491" y="2856923"/>
            <a:ext cx="8257018" cy="3740429"/>
          </a:xfrm>
          <a:prstGeom prst="rect">
            <a:avLst/>
          </a:prstGeom>
        </p:spPr>
      </p:pic>
      <p:sp>
        <p:nvSpPr>
          <p:cNvPr id="2" name="Title 1"/>
          <p:cNvSpPr>
            <a:spLocks noGrp="1"/>
          </p:cNvSpPr>
          <p:nvPr>
            <p:ph type="title"/>
          </p:nvPr>
        </p:nvSpPr>
        <p:spPr/>
        <p:txBody>
          <a:bodyPr/>
          <a:lstStyle/>
          <a:p>
            <a:r>
              <a:rPr lang="en-US" altLang="zh-CN" sz="4000" dirty="0"/>
              <a:t>Frequent</a:t>
            </a:r>
            <a:r>
              <a:rPr lang="zh-CN" altLang="en-US" sz="4000" dirty="0"/>
              <a:t> </a:t>
            </a:r>
            <a:r>
              <a:rPr lang="en-US" altLang="zh-CN" sz="4000" dirty="0"/>
              <a:t>Subgraph</a:t>
            </a:r>
            <a:r>
              <a:rPr lang="zh-CN" altLang="en-US" sz="4000" dirty="0"/>
              <a:t> </a:t>
            </a:r>
            <a:r>
              <a:rPr lang="en-US" altLang="zh-CN" sz="4000" dirty="0"/>
              <a:t>Pattern</a:t>
            </a:r>
            <a:r>
              <a:rPr lang="zh-CN" altLang="en-US" sz="4000" dirty="0"/>
              <a:t> </a:t>
            </a:r>
            <a:r>
              <a:rPr lang="en-US" altLang="zh-CN" sz="4000" dirty="0"/>
              <a:t>Mining</a:t>
            </a:r>
            <a:endParaRPr lang="en-US" sz="40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68</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2800" b="1" dirty="0"/>
              <a:t>Discovery of graph structures that occur a significant number of times across a set of graphs</a:t>
            </a:r>
            <a:endParaRPr lang="en-US" altLang="zh-CN" sz="2800" dirty="0"/>
          </a:p>
        </p:txBody>
      </p:sp>
    </p:spTree>
    <p:extLst>
      <p:ext uri="{BB962C8B-B14F-4D97-AF65-F5344CB8AC3E}">
        <p14:creationId xmlns:p14="http://schemas.microsoft.com/office/powerpoint/2010/main" val="109282365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Category</a:t>
            </a:r>
            <a:r>
              <a:rPr lang="zh-CN" altLang="en-US" sz="4800" dirty="0"/>
              <a:t> </a:t>
            </a:r>
            <a:r>
              <a:rPr lang="en-US" altLang="zh-CN" sz="4800" dirty="0"/>
              <a:t>II:</a:t>
            </a:r>
            <a:r>
              <a:rPr lang="zh-CN" altLang="en-US" sz="4800" dirty="0"/>
              <a:t> </a:t>
            </a:r>
            <a:r>
              <a:rPr lang="en-US" altLang="zh-CN" sz="4800" dirty="0"/>
              <a:t>Frequent</a:t>
            </a:r>
            <a:r>
              <a:rPr lang="zh-CN" altLang="en-US" sz="4800" dirty="0"/>
              <a:t> </a:t>
            </a:r>
            <a:r>
              <a:rPr lang="en-US" altLang="zh-CN" sz="4800" dirty="0"/>
              <a:t>Patterns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69</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7139136" cy="4286274"/>
          </a:xfrm>
        </p:spPr>
        <p:txBody>
          <a:bodyPr/>
          <a:lstStyle/>
          <a:p>
            <a:r>
              <a:rPr lang="en-US" altLang="zh-CN" sz="3600" b="1" dirty="0"/>
              <a:t>Frequent</a:t>
            </a:r>
            <a:r>
              <a:rPr lang="zh-CN" altLang="en-US" sz="3600" b="1" dirty="0"/>
              <a:t> </a:t>
            </a:r>
            <a:r>
              <a:rPr lang="en-US" altLang="zh-CN" sz="3600" b="1" dirty="0"/>
              <a:t>Pattern</a:t>
            </a:r>
            <a:r>
              <a:rPr lang="zh-CN" altLang="en-US" sz="3600" b="1" dirty="0"/>
              <a:t> </a:t>
            </a:r>
            <a:r>
              <a:rPr lang="en-US" altLang="zh-CN" sz="3600" b="1" dirty="0"/>
              <a:t>Mining</a:t>
            </a:r>
            <a:r>
              <a:rPr lang="zh-CN" altLang="en-US" sz="3600" b="1" dirty="0"/>
              <a:t> </a:t>
            </a:r>
            <a:r>
              <a:rPr lang="en-US" altLang="zh-CN" sz="3600" b="1" dirty="0"/>
              <a:t>in</a:t>
            </a:r>
            <a:r>
              <a:rPr lang="zh-CN" altLang="en-US" sz="3600" b="1" dirty="0"/>
              <a:t> </a:t>
            </a:r>
            <a:r>
              <a:rPr lang="en-US" altLang="zh-CN" sz="3600" b="1" dirty="0"/>
              <a:t>General</a:t>
            </a:r>
            <a:endParaRPr lang="en-US" sz="3600" b="1" dirty="0"/>
          </a:p>
          <a:p>
            <a:pPr lvl="1">
              <a:buFont typeface="Arial" charset="0"/>
              <a:buChar char="•"/>
            </a:pPr>
            <a:endParaRPr lang="en-US" altLang="zh-CN" sz="1000" dirty="0"/>
          </a:p>
          <a:p>
            <a:pPr lvl="1">
              <a:buFont typeface="Arial" charset="0"/>
              <a:buChar char="•"/>
            </a:pPr>
            <a:r>
              <a:rPr lang="en-US" altLang="zh-CN" sz="2400" dirty="0"/>
              <a:t>A</a:t>
            </a:r>
            <a:r>
              <a:rPr lang="zh-CN" altLang="en-US" sz="2400" dirty="0"/>
              <a:t> </a:t>
            </a:r>
            <a:r>
              <a:rPr lang="en-US" altLang="zh-CN" sz="2400" dirty="0"/>
              <a:t>database</a:t>
            </a:r>
            <a:r>
              <a:rPr lang="zh-CN" altLang="en-US" sz="2400" dirty="0"/>
              <a:t> </a:t>
            </a:r>
            <a:r>
              <a:rPr lang="en-US" altLang="zh-CN" sz="2400" dirty="0"/>
              <a:t>of</a:t>
            </a:r>
            <a:r>
              <a:rPr lang="zh-CN" altLang="en-US" sz="2400" dirty="0"/>
              <a:t> </a:t>
            </a:r>
            <a:r>
              <a:rPr lang="en-US" altLang="zh-CN" sz="2400" dirty="0"/>
              <a:t>transactions</a:t>
            </a:r>
          </a:p>
          <a:p>
            <a:pPr lvl="1">
              <a:buFont typeface="Arial" charset="0"/>
              <a:buChar char="•"/>
            </a:pPr>
            <a:endParaRPr lang="en-US" altLang="zh-CN" sz="1000" dirty="0"/>
          </a:p>
          <a:p>
            <a:pPr lvl="1">
              <a:buFont typeface="Arial" charset="0"/>
              <a:buChar char="•"/>
            </a:pPr>
            <a:r>
              <a:rPr lang="en-US" altLang="zh-CN" sz="2400" dirty="0"/>
              <a:t>Concepts:</a:t>
            </a:r>
          </a:p>
          <a:p>
            <a:pPr lvl="2">
              <a:buFont typeface="System Font Regular"/>
              <a:buChar char="–"/>
            </a:pPr>
            <a:r>
              <a:rPr lang="en-US" altLang="zh-CN" dirty="0"/>
              <a:t>Transaction</a:t>
            </a:r>
          </a:p>
          <a:p>
            <a:pPr lvl="2">
              <a:buFont typeface="System Font Regular"/>
              <a:buChar char="–"/>
            </a:pPr>
            <a:r>
              <a:rPr lang="en-US" altLang="zh-CN" dirty="0"/>
              <a:t>Pattern</a:t>
            </a:r>
          </a:p>
          <a:p>
            <a:pPr lvl="2">
              <a:buFont typeface="System Font Regular"/>
              <a:buChar char="–"/>
            </a:pPr>
            <a:r>
              <a:rPr lang="en-US" altLang="zh-CN" dirty="0"/>
              <a:t>Support:</a:t>
            </a:r>
            <a:r>
              <a:rPr lang="zh-CN" altLang="en-US" dirty="0"/>
              <a:t> </a:t>
            </a:r>
            <a:r>
              <a:rPr lang="en-US" altLang="zh-CN" dirty="0"/>
              <a:t>count</a:t>
            </a:r>
            <a:r>
              <a:rPr lang="zh-CN" altLang="en-US" dirty="0"/>
              <a:t> </a:t>
            </a:r>
            <a:r>
              <a:rPr lang="en-US" altLang="zh-CN" dirty="0"/>
              <a:t>or</a:t>
            </a:r>
            <a:r>
              <a:rPr lang="zh-CN" altLang="en-US" dirty="0"/>
              <a:t> </a:t>
            </a:r>
            <a:r>
              <a:rPr lang="en-US" altLang="zh-CN" dirty="0"/>
              <a:t>fraction</a:t>
            </a:r>
          </a:p>
          <a:p>
            <a:pPr lvl="2">
              <a:buFont typeface="System Font Regular"/>
              <a:buChar char="–"/>
            </a:pPr>
            <a:endParaRPr lang="en-US" altLang="zh-CN" sz="1000" dirty="0"/>
          </a:p>
          <a:p>
            <a:pPr lvl="1">
              <a:buFont typeface="Arial" panose="020B0604020202020204" pitchFamily="34" charset="0"/>
              <a:buChar char="•"/>
            </a:pPr>
            <a:r>
              <a:rPr lang="en-US" altLang="zh-CN" sz="2400" dirty="0"/>
              <a:t>Problem:</a:t>
            </a:r>
          </a:p>
          <a:p>
            <a:pPr lvl="2">
              <a:buFont typeface="System Font Regular"/>
              <a:buChar char="–"/>
            </a:pPr>
            <a:r>
              <a:rPr lang="en-US" altLang="zh-CN" dirty="0"/>
              <a:t>Finding</a:t>
            </a:r>
            <a:r>
              <a:rPr lang="zh-CN" altLang="en-US" dirty="0"/>
              <a:t> </a:t>
            </a:r>
            <a:r>
              <a:rPr lang="en-US" altLang="zh-CN" dirty="0"/>
              <a:t>all</a:t>
            </a:r>
            <a:r>
              <a:rPr lang="zh-CN" altLang="en-US" dirty="0"/>
              <a:t> </a:t>
            </a:r>
            <a:r>
              <a:rPr lang="en-US" altLang="zh-CN" dirty="0"/>
              <a:t>patterns</a:t>
            </a:r>
            <a:r>
              <a:rPr lang="zh-CN" altLang="en-US" dirty="0"/>
              <a:t> </a:t>
            </a:r>
            <a:r>
              <a:rPr lang="en-US" altLang="zh-CN" dirty="0"/>
              <a:t>with</a:t>
            </a:r>
            <a:r>
              <a:rPr lang="zh-CN" altLang="en-US" dirty="0"/>
              <a:t> </a:t>
            </a:r>
            <a:r>
              <a:rPr lang="en-US" altLang="zh-CN" dirty="0"/>
              <a:t>support</a:t>
            </a:r>
            <a:r>
              <a:rPr lang="zh-CN" altLang="en-US" dirty="0"/>
              <a:t> </a:t>
            </a:r>
            <a:r>
              <a:rPr lang="en-US" altLang="zh-CN" dirty="0"/>
              <a:t>&gt;=</a:t>
            </a:r>
            <a:r>
              <a:rPr lang="zh-CN" altLang="en-US" dirty="0"/>
              <a:t> </a:t>
            </a:r>
            <a:r>
              <a:rPr lang="en-US" altLang="zh-CN" dirty="0"/>
              <a:t>a</a:t>
            </a:r>
            <a:r>
              <a:rPr lang="zh-CN" altLang="en-US" dirty="0"/>
              <a:t> </a:t>
            </a:r>
            <a:r>
              <a:rPr lang="en-US" altLang="zh-CN" dirty="0"/>
              <a:t>support</a:t>
            </a:r>
            <a:r>
              <a:rPr lang="zh-CN" altLang="en-US" dirty="0"/>
              <a:t> </a:t>
            </a:r>
            <a:r>
              <a:rPr lang="en-US" altLang="zh-CN" dirty="0"/>
              <a:t>threshold</a:t>
            </a:r>
            <a:r>
              <a:rPr lang="zh-CN" altLang="en-US" dirty="0"/>
              <a:t>  </a:t>
            </a:r>
            <a:endParaRPr lang="en-US" altLang="zh-CN" dirty="0"/>
          </a:p>
        </p:txBody>
      </p:sp>
      <p:graphicFrame>
        <p:nvGraphicFramePr>
          <p:cNvPr id="5" name="Table 4">
            <a:extLst>
              <a:ext uri="{FF2B5EF4-FFF2-40B4-BE49-F238E27FC236}">
                <a16:creationId xmlns:a16="http://schemas.microsoft.com/office/drawing/2014/main" id="{36A0C0AE-4114-794F-8C80-FD4CB497E67E}"/>
              </a:ext>
            </a:extLst>
          </p:cNvPr>
          <p:cNvGraphicFramePr>
            <a:graphicFrameLocks noGrp="1"/>
          </p:cNvGraphicFramePr>
          <p:nvPr>
            <p:extLst>
              <p:ext uri="{D42A27DB-BD31-4B8C-83A1-F6EECF244321}">
                <p14:modId xmlns:p14="http://schemas.microsoft.com/office/powerpoint/2010/main" val="3079809193"/>
              </p:ext>
            </p:extLst>
          </p:nvPr>
        </p:nvGraphicFramePr>
        <p:xfrm>
          <a:off x="5383656" y="2998416"/>
          <a:ext cx="3480048" cy="2147719"/>
        </p:xfrm>
        <a:graphic>
          <a:graphicData uri="http://schemas.openxmlformats.org/drawingml/2006/table">
            <a:tbl>
              <a:tblPr firstRow="1" bandRow="1">
                <a:tableStyleId>{21E4AEA4-8DFA-4A89-87EB-49C32662AFE0}</a:tableStyleId>
              </a:tblPr>
              <a:tblGrid>
                <a:gridCol w="1411164">
                  <a:extLst>
                    <a:ext uri="{9D8B030D-6E8A-4147-A177-3AD203B41FA5}">
                      <a16:colId xmlns:a16="http://schemas.microsoft.com/office/drawing/2014/main" val="1101998983"/>
                    </a:ext>
                  </a:extLst>
                </a:gridCol>
                <a:gridCol w="2068884">
                  <a:extLst>
                    <a:ext uri="{9D8B030D-6E8A-4147-A177-3AD203B41FA5}">
                      <a16:colId xmlns:a16="http://schemas.microsoft.com/office/drawing/2014/main" val="2713387458"/>
                    </a:ext>
                  </a:extLst>
                </a:gridCol>
              </a:tblGrid>
              <a:tr h="306817">
                <a:tc>
                  <a:txBody>
                    <a:bodyPr/>
                    <a:lstStyle/>
                    <a:p>
                      <a:pPr algn="ctr"/>
                      <a:r>
                        <a:rPr lang="en-US" sz="1400" dirty="0"/>
                        <a:t>Transaction ID</a:t>
                      </a:r>
                    </a:p>
                  </a:txBody>
                  <a:tcPr anchor="ctr"/>
                </a:tc>
                <a:tc>
                  <a:txBody>
                    <a:bodyPr/>
                    <a:lstStyle/>
                    <a:p>
                      <a:pPr algn="ctr"/>
                      <a:r>
                        <a:rPr lang="en-US" sz="1400" dirty="0"/>
                        <a:t>Items Bought</a:t>
                      </a:r>
                    </a:p>
                  </a:txBody>
                  <a:tcPr anchor="ctr"/>
                </a:tc>
                <a:extLst>
                  <a:ext uri="{0D108BD9-81ED-4DB2-BD59-A6C34878D82A}">
                    <a16:rowId xmlns:a16="http://schemas.microsoft.com/office/drawing/2014/main" val="3382991297"/>
                  </a:ext>
                </a:extLst>
              </a:tr>
              <a:tr h="306817">
                <a:tc>
                  <a:txBody>
                    <a:bodyPr/>
                    <a:lstStyle/>
                    <a:p>
                      <a:pPr algn="ctr"/>
                      <a:r>
                        <a:rPr lang="en-US" sz="1400" dirty="0">
                          <a:latin typeface="Arial" panose="020B0604020202020204" pitchFamily="34" charset="0"/>
                          <a:cs typeface="Arial" panose="020B0604020202020204" pitchFamily="34" charset="0"/>
                        </a:rPr>
                        <a:t>1</a:t>
                      </a:r>
                    </a:p>
                  </a:txBody>
                  <a:tcPr anchor="ctr"/>
                </a:tc>
                <a:tc>
                  <a:txBody>
                    <a:bodyPr/>
                    <a:lstStyle/>
                    <a:p>
                      <a:r>
                        <a:rPr lang="en-US" sz="1400" dirty="0">
                          <a:solidFill>
                            <a:srgbClr val="FF0000"/>
                          </a:solidFill>
                        </a:rPr>
                        <a:t>Bread</a:t>
                      </a:r>
                      <a:r>
                        <a:rPr lang="en-US" sz="1400" dirty="0"/>
                        <a:t>, </a:t>
                      </a:r>
                      <a:r>
                        <a:rPr lang="en-US" sz="1400" dirty="0">
                          <a:solidFill>
                            <a:srgbClr val="FF0000"/>
                          </a:solidFill>
                        </a:rPr>
                        <a:t>Milk</a:t>
                      </a:r>
                    </a:p>
                  </a:txBody>
                  <a:tcPr anchor="ctr"/>
                </a:tc>
                <a:extLst>
                  <a:ext uri="{0D108BD9-81ED-4DB2-BD59-A6C34878D82A}">
                    <a16:rowId xmlns:a16="http://schemas.microsoft.com/office/drawing/2014/main" val="791322520"/>
                  </a:ext>
                </a:extLst>
              </a:tr>
              <a:tr h="306817">
                <a:tc>
                  <a:txBody>
                    <a:bodyPr/>
                    <a:lstStyle/>
                    <a:p>
                      <a:pPr algn="ctr"/>
                      <a:r>
                        <a:rPr lang="en-US" sz="1400" dirty="0">
                          <a:latin typeface="Arial" panose="020B0604020202020204" pitchFamily="34" charset="0"/>
                          <a:cs typeface="Arial" panose="020B0604020202020204" pitchFamily="34" charset="0"/>
                        </a:rPr>
                        <a:t>2</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Bread</a:t>
                      </a:r>
                      <a:r>
                        <a:rPr lang="en-US" sz="1400" dirty="0"/>
                        <a:t>, </a:t>
                      </a:r>
                      <a:r>
                        <a:rPr lang="en-US" sz="1400" dirty="0">
                          <a:solidFill>
                            <a:srgbClr val="FF0000"/>
                          </a:solidFill>
                        </a:rPr>
                        <a:t>Diaper</a:t>
                      </a:r>
                      <a:r>
                        <a:rPr lang="en-US" sz="1400" dirty="0"/>
                        <a:t>, Beer, Eggs</a:t>
                      </a:r>
                    </a:p>
                  </a:txBody>
                  <a:tcPr anchor="ctr"/>
                </a:tc>
                <a:extLst>
                  <a:ext uri="{0D108BD9-81ED-4DB2-BD59-A6C34878D82A}">
                    <a16:rowId xmlns:a16="http://schemas.microsoft.com/office/drawing/2014/main" val="291446638"/>
                  </a:ext>
                </a:extLst>
              </a:tr>
              <a:tr h="306817">
                <a:tc>
                  <a:txBody>
                    <a:bodyPr/>
                    <a:lstStyle/>
                    <a:p>
                      <a:pPr algn="ctr"/>
                      <a:r>
                        <a:rPr lang="en-US" sz="1400" dirty="0">
                          <a:latin typeface="Arial" panose="020B0604020202020204" pitchFamily="34" charset="0"/>
                          <a:cs typeface="Arial" panose="020B0604020202020204" pitchFamily="34" charset="0"/>
                        </a:rPr>
                        <a:t>3</a:t>
                      </a:r>
                    </a:p>
                  </a:txBody>
                  <a:tcPr anchor="ctr"/>
                </a:tc>
                <a:tc>
                  <a:txBody>
                    <a:bodyPr/>
                    <a:lstStyle/>
                    <a:p>
                      <a:r>
                        <a:rPr lang="en-US" sz="1400" dirty="0">
                          <a:solidFill>
                            <a:srgbClr val="FF0000"/>
                          </a:solidFill>
                        </a:rPr>
                        <a:t>Milk</a:t>
                      </a:r>
                      <a:r>
                        <a:rPr lang="en-US" sz="1400" dirty="0"/>
                        <a:t>, </a:t>
                      </a:r>
                      <a:r>
                        <a:rPr lang="en-US" sz="1400" dirty="0">
                          <a:solidFill>
                            <a:srgbClr val="FF0000"/>
                          </a:solidFill>
                        </a:rPr>
                        <a:t>Diaper</a:t>
                      </a:r>
                      <a:r>
                        <a:rPr lang="en-US" sz="1400" dirty="0"/>
                        <a:t>, Beer, Coke</a:t>
                      </a:r>
                    </a:p>
                  </a:txBody>
                  <a:tcPr anchor="ctr"/>
                </a:tc>
                <a:extLst>
                  <a:ext uri="{0D108BD9-81ED-4DB2-BD59-A6C34878D82A}">
                    <a16:rowId xmlns:a16="http://schemas.microsoft.com/office/drawing/2014/main" val="2843944884"/>
                  </a:ext>
                </a:extLst>
              </a:tr>
              <a:tr h="306817">
                <a:tc>
                  <a:txBody>
                    <a:bodyPr/>
                    <a:lstStyle/>
                    <a:p>
                      <a:pPr algn="ctr"/>
                      <a:r>
                        <a:rPr lang="en-US" sz="1400" dirty="0">
                          <a:latin typeface="Arial" panose="020B0604020202020204" pitchFamily="34" charset="0"/>
                          <a:cs typeface="Arial" panose="020B0604020202020204" pitchFamily="34" charset="0"/>
                        </a:rPr>
                        <a:t>4</a:t>
                      </a:r>
                    </a:p>
                  </a:txBody>
                  <a:tcPr anchor="ctr"/>
                </a:tc>
                <a:tc>
                  <a:txBody>
                    <a:bodyPr/>
                    <a:lstStyle/>
                    <a:p>
                      <a:r>
                        <a:rPr lang="en-US" sz="1400" dirty="0">
                          <a:solidFill>
                            <a:srgbClr val="FF0000"/>
                          </a:solidFill>
                        </a:rPr>
                        <a:t>Bread</a:t>
                      </a:r>
                      <a:r>
                        <a:rPr lang="en-US" sz="1400" dirty="0"/>
                        <a:t>, </a:t>
                      </a:r>
                      <a:r>
                        <a:rPr lang="en-US" sz="1400" dirty="0">
                          <a:solidFill>
                            <a:srgbClr val="FF0000"/>
                          </a:solidFill>
                        </a:rPr>
                        <a:t>Milk</a:t>
                      </a:r>
                      <a:r>
                        <a:rPr lang="en-US" sz="1400" dirty="0"/>
                        <a:t>, </a:t>
                      </a:r>
                      <a:r>
                        <a:rPr lang="en-US" sz="1400" dirty="0">
                          <a:solidFill>
                            <a:srgbClr val="FF0000"/>
                          </a:solidFill>
                        </a:rPr>
                        <a:t>Diaper</a:t>
                      </a:r>
                      <a:r>
                        <a:rPr lang="en-US" sz="1400" dirty="0"/>
                        <a:t>, Beer</a:t>
                      </a:r>
                    </a:p>
                  </a:txBody>
                  <a:tcPr anchor="ctr"/>
                </a:tc>
                <a:extLst>
                  <a:ext uri="{0D108BD9-81ED-4DB2-BD59-A6C34878D82A}">
                    <a16:rowId xmlns:a16="http://schemas.microsoft.com/office/drawing/2014/main" val="2586813189"/>
                  </a:ext>
                </a:extLst>
              </a:tr>
              <a:tr h="306817">
                <a:tc>
                  <a:txBody>
                    <a:bodyPr/>
                    <a:lstStyle/>
                    <a:p>
                      <a:pPr algn="ctr"/>
                      <a:r>
                        <a:rPr lang="en-US" sz="1400" dirty="0">
                          <a:latin typeface="Arial" panose="020B0604020202020204" pitchFamily="34" charset="0"/>
                          <a:cs typeface="Arial" panose="020B0604020202020204" pitchFamily="34" charset="0"/>
                        </a:rPr>
                        <a:t>5</a:t>
                      </a:r>
                    </a:p>
                  </a:txBody>
                  <a:tcPr anchor="ctr"/>
                </a:tc>
                <a:tc>
                  <a:txBody>
                    <a:bodyPr/>
                    <a:lstStyle/>
                    <a:p>
                      <a:r>
                        <a:rPr lang="en-US" sz="1400" dirty="0"/>
                        <a:t>Beer, </a:t>
                      </a:r>
                      <a:r>
                        <a:rPr lang="en-US" sz="1400" dirty="0">
                          <a:solidFill>
                            <a:srgbClr val="FF0000"/>
                          </a:solidFill>
                        </a:rPr>
                        <a:t>Milk</a:t>
                      </a:r>
                      <a:r>
                        <a:rPr lang="en-US" sz="1400" dirty="0"/>
                        <a:t>, </a:t>
                      </a:r>
                      <a:r>
                        <a:rPr lang="en-US" sz="1400" dirty="0">
                          <a:solidFill>
                            <a:srgbClr val="FF0000"/>
                          </a:solidFill>
                        </a:rPr>
                        <a:t>Diaper</a:t>
                      </a:r>
                      <a:r>
                        <a:rPr lang="en-US" sz="1400" dirty="0"/>
                        <a:t>, Coke</a:t>
                      </a:r>
                    </a:p>
                  </a:txBody>
                  <a:tcPr anchor="ctr"/>
                </a:tc>
                <a:extLst>
                  <a:ext uri="{0D108BD9-81ED-4DB2-BD59-A6C34878D82A}">
                    <a16:rowId xmlns:a16="http://schemas.microsoft.com/office/drawing/2014/main" val="2951651227"/>
                  </a:ext>
                </a:extLst>
              </a:tr>
              <a:tr h="306817">
                <a:tc>
                  <a:txBody>
                    <a:bodyPr/>
                    <a:lstStyle/>
                    <a:p>
                      <a:pPr algn="ctr"/>
                      <a:r>
                        <a:rPr lang="en-US" sz="1400" dirty="0">
                          <a:latin typeface="Arial" panose="020B0604020202020204" pitchFamily="34" charset="0"/>
                          <a:cs typeface="Arial" panose="020B0604020202020204" pitchFamily="34" charset="0"/>
                        </a:rPr>
                        <a:t>6</a:t>
                      </a:r>
                    </a:p>
                  </a:txBody>
                  <a:tcPr anchor="ctr"/>
                </a:tc>
                <a:tc>
                  <a:txBody>
                    <a:bodyPr/>
                    <a:lstStyle/>
                    <a:p>
                      <a:r>
                        <a:rPr lang="en-US" sz="1400" dirty="0"/>
                        <a:t>Beer, </a:t>
                      </a:r>
                      <a:r>
                        <a:rPr lang="en-US" sz="1400" dirty="0">
                          <a:solidFill>
                            <a:srgbClr val="FF0000"/>
                          </a:solidFill>
                        </a:rPr>
                        <a:t>Milk</a:t>
                      </a:r>
                      <a:r>
                        <a:rPr lang="en-US" sz="1400" dirty="0"/>
                        <a:t>, </a:t>
                      </a:r>
                      <a:r>
                        <a:rPr lang="en-US" sz="1400" dirty="0">
                          <a:solidFill>
                            <a:srgbClr val="FF0000"/>
                          </a:solidFill>
                        </a:rPr>
                        <a:t>Diaper</a:t>
                      </a:r>
                      <a:r>
                        <a:rPr lang="en-US" sz="1400" dirty="0"/>
                        <a:t>, </a:t>
                      </a:r>
                      <a:r>
                        <a:rPr lang="en-US" sz="1400" dirty="0">
                          <a:solidFill>
                            <a:srgbClr val="FF0000"/>
                          </a:solidFill>
                        </a:rPr>
                        <a:t>Bread</a:t>
                      </a:r>
                    </a:p>
                  </a:txBody>
                  <a:tcPr anchor="ctr"/>
                </a:tc>
                <a:extLst>
                  <a:ext uri="{0D108BD9-81ED-4DB2-BD59-A6C34878D82A}">
                    <a16:rowId xmlns:a16="http://schemas.microsoft.com/office/drawing/2014/main" val="3008429491"/>
                  </a:ext>
                </a:extLst>
              </a:tr>
            </a:tbl>
          </a:graphicData>
        </a:graphic>
      </p:graphicFrame>
      <p:sp>
        <p:nvSpPr>
          <p:cNvPr id="7" name="Rectangle 6">
            <a:extLst>
              <a:ext uri="{FF2B5EF4-FFF2-40B4-BE49-F238E27FC236}">
                <a16:creationId xmlns:a16="http://schemas.microsoft.com/office/drawing/2014/main" id="{FE758ADB-A212-984C-AB2A-7341647FDD69}"/>
              </a:ext>
            </a:extLst>
          </p:cNvPr>
          <p:cNvSpPr/>
          <p:nvPr/>
        </p:nvSpPr>
        <p:spPr>
          <a:xfrm>
            <a:off x="5668858" y="2641057"/>
            <a:ext cx="2909643" cy="338554"/>
          </a:xfrm>
          <a:prstGeom prst="rect">
            <a:avLst/>
          </a:prstGeom>
        </p:spPr>
        <p:txBody>
          <a:bodyPr wrap="none">
            <a:spAutoFit/>
          </a:bodyPr>
          <a:lstStyle/>
          <a:p>
            <a:r>
              <a:rPr lang="en-US" altLang="zh-CN" sz="1600" b="1" dirty="0">
                <a:solidFill>
                  <a:srgbClr val="950001"/>
                </a:solidFill>
              </a:rPr>
              <a:t>Market Bucket Transactions</a:t>
            </a:r>
            <a:endParaRPr lang="en-US" sz="1600" b="1" dirty="0">
              <a:solidFill>
                <a:srgbClr val="950001"/>
              </a:solidFill>
            </a:endParaRPr>
          </a:p>
        </p:txBody>
      </p:sp>
      <p:sp>
        <p:nvSpPr>
          <p:cNvPr id="9" name="Rectangle 8">
            <a:extLst>
              <a:ext uri="{FF2B5EF4-FFF2-40B4-BE49-F238E27FC236}">
                <a16:creationId xmlns:a16="http://schemas.microsoft.com/office/drawing/2014/main" id="{459B2ADE-01D6-2449-8BF0-002321080B95}"/>
              </a:ext>
            </a:extLst>
          </p:cNvPr>
          <p:cNvSpPr/>
          <p:nvPr/>
        </p:nvSpPr>
        <p:spPr>
          <a:xfrm>
            <a:off x="5213430" y="5137447"/>
            <a:ext cx="3823066" cy="307777"/>
          </a:xfrm>
          <a:prstGeom prst="rect">
            <a:avLst/>
          </a:prstGeom>
        </p:spPr>
        <p:txBody>
          <a:bodyPr wrap="square">
            <a:spAutoFit/>
          </a:bodyPr>
          <a:lstStyle/>
          <a:p>
            <a:pPr algn="ctr"/>
            <a:r>
              <a:rPr lang="en-US" altLang="zh-CN" sz="1400" b="1" dirty="0">
                <a:solidFill>
                  <a:schemeClr val="accent2"/>
                </a:solidFill>
              </a:rPr>
              <a:t>Support</a:t>
            </a:r>
            <a:r>
              <a:rPr lang="zh-CN" altLang="en-US" sz="1400" b="1" dirty="0">
                <a:solidFill>
                  <a:schemeClr val="accent2"/>
                </a:solidFill>
              </a:rPr>
              <a:t> </a:t>
            </a:r>
            <a:r>
              <a:rPr lang="en-US" altLang="zh-CN" sz="1400" b="1" dirty="0">
                <a:solidFill>
                  <a:schemeClr val="accent2"/>
                </a:solidFill>
              </a:rPr>
              <a:t>(Count): </a:t>
            </a:r>
            <a:r>
              <a:rPr lang="el-GR" altLang="zh-CN" sz="1400" dirty="0"/>
              <a:t>σ</a:t>
            </a:r>
            <a:r>
              <a:rPr lang="en-US" altLang="zh-CN" sz="1400" dirty="0"/>
              <a:t>{</a:t>
            </a:r>
            <a:r>
              <a:rPr lang="en-US" altLang="zh-CN" sz="1400" b="1" dirty="0">
                <a:solidFill>
                  <a:srgbClr val="0070C0"/>
                </a:solidFill>
              </a:rPr>
              <a:t>Milk, Bread, Diaper</a:t>
            </a:r>
            <a:r>
              <a:rPr lang="en-US" altLang="zh-CN" sz="1400" dirty="0"/>
              <a:t>}</a:t>
            </a:r>
            <a:r>
              <a:rPr lang="zh-CN" altLang="en-US" sz="1400" dirty="0"/>
              <a:t> </a:t>
            </a:r>
            <a:r>
              <a:rPr lang="en-US" altLang="zh-CN" sz="1400" dirty="0"/>
              <a:t>=</a:t>
            </a:r>
            <a:r>
              <a:rPr lang="zh-CN" altLang="en-US" sz="1400" dirty="0"/>
              <a:t> </a:t>
            </a:r>
            <a:r>
              <a:rPr lang="en-US" altLang="zh-CN" sz="1400" dirty="0"/>
              <a:t>2</a:t>
            </a:r>
            <a:r>
              <a:rPr lang="en-US" altLang="zh-CN" sz="1400" dirty="0">
                <a:solidFill>
                  <a:srgbClr val="0070C0"/>
                </a:solidFill>
              </a:rPr>
              <a:t> </a:t>
            </a:r>
            <a:endParaRPr lang="en-US" sz="1400" dirty="0">
              <a:solidFill>
                <a:srgbClr val="0070C0"/>
              </a:solidFill>
            </a:endParaRPr>
          </a:p>
        </p:txBody>
      </p:sp>
      <p:pic>
        <p:nvPicPr>
          <p:cNvPr id="12" name="Picture 11">
            <a:extLst>
              <a:ext uri="{FF2B5EF4-FFF2-40B4-BE49-F238E27FC236}">
                <a16:creationId xmlns:a16="http://schemas.microsoft.com/office/drawing/2014/main" id="{D1923505-6784-A744-AA93-6C35EA0653DE}"/>
              </a:ext>
            </a:extLst>
          </p:cNvPr>
          <p:cNvPicPr>
            <a:picLocks noChangeAspect="1"/>
          </p:cNvPicPr>
          <p:nvPr/>
        </p:nvPicPr>
        <p:blipFill>
          <a:blip r:embed="rId3"/>
          <a:stretch>
            <a:fillRect/>
          </a:stretch>
        </p:blipFill>
        <p:spPr>
          <a:xfrm>
            <a:off x="8763786" y="4227133"/>
            <a:ext cx="230368" cy="222996"/>
          </a:xfrm>
          <a:prstGeom prst="rect">
            <a:avLst/>
          </a:prstGeom>
        </p:spPr>
      </p:pic>
      <p:pic>
        <p:nvPicPr>
          <p:cNvPr id="13" name="Picture 12">
            <a:extLst>
              <a:ext uri="{FF2B5EF4-FFF2-40B4-BE49-F238E27FC236}">
                <a16:creationId xmlns:a16="http://schemas.microsoft.com/office/drawing/2014/main" id="{B9F9C309-09BD-8D4A-888D-A1970B265C13}"/>
              </a:ext>
            </a:extLst>
          </p:cNvPr>
          <p:cNvPicPr>
            <a:picLocks noChangeAspect="1"/>
          </p:cNvPicPr>
          <p:nvPr/>
        </p:nvPicPr>
        <p:blipFill>
          <a:blip r:embed="rId3"/>
          <a:stretch>
            <a:fillRect/>
          </a:stretch>
        </p:blipFill>
        <p:spPr>
          <a:xfrm>
            <a:off x="8749142" y="4841305"/>
            <a:ext cx="230368" cy="222996"/>
          </a:xfrm>
          <a:prstGeom prst="rect">
            <a:avLst/>
          </a:prstGeom>
        </p:spPr>
      </p:pic>
    </p:spTree>
    <p:extLst>
      <p:ext uri="{BB962C8B-B14F-4D97-AF65-F5344CB8AC3E}">
        <p14:creationId xmlns:p14="http://schemas.microsoft.com/office/powerpoint/2010/main" val="22400091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Problem</a:t>
            </a:r>
            <a:r>
              <a:rPr lang="zh-CN" altLang="en-US" sz="4800" dirty="0"/>
              <a:t> </a:t>
            </a:r>
            <a:r>
              <a:rPr lang="en-US" altLang="zh-CN" sz="4800" dirty="0"/>
              <a:t>Categorization</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1618809"/>
          </a:xfrm>
        </p:spPr>
        <p:txBody>
          <a:bodyPr/>
          <a:lstStyle/>
          <a:p>
            <a:r>
              <a:rPr lang="en-US" altLang="zh-CN" sz="3600" b="1" dirty="0"/>
              <a:t>A</a:t>
            </a:r>
            <a:r>
              <a:rPr lang="zh-CN" altLang="en-US" sz="3600" b="1" dirty="0"/>
              <a:t> </a:t>
            </a:r>
            <a:r>
              <a:rPr lang="en-US" altLang="zh-CN" sz="3600" b="1" dirty="0"/>
              <a:t>Big</a:t>
            </a:r>
            <a:r>
              <a:rPr lang="zh-CN" altLang="en-US" sz="3600" b="1" dirty="0"/>
              <a:t> </a:t>
            </a:r>
            <a:r>
              <a:rPr lang="en-US" altLang="zh-CN" sz="3600" b="1" dirty="0"/>
              <a:t>Data</a:t>
            </a:r>
            <a:r>
              <a:rPr lang="zh-CN" altLang="en-US" sz="3600" b="1" dirty="0"/>
              <a:t> </a:t>
            </a:r>
            <a:r>
              <a:rPr lang="en-US" altLang="zh-CN" sz="3600" b="1" dirty="0"/>
              <a:t>Framework</a:t>
            </a:r>
            <a:r>
              <a:rPr lang="zh-CN" altLang="en-US" sz="3600" b="1" dirty="0"/>
              <a:t> </a:t>
            </a:r>
            <a:r>
              <a:rPr lang="en-US" altLang="zh-CN" sz="3600" b="1" dirty="0"/>
              <a:t>Should</a:t>
            </a:r>
            <a:endParaRPr lang="en-US" sz="3600" b="1" dirty="0"/>
          </a:p>
          <a:p>
            <a:pPr lvl="1">
              <a:buFont typeface="Arial" charset="0"/>
              <a:buChar char="•"/>
            </a:pPr>
            <a:r>
              <a:rPr lang="en-US" altLang="zh-CN" sz="2800" dirty="0"/>
              <a:t>Be</a:t>
            </a:r>
            <a:r>
              <a:rPr lang="zh-CN" altLang="en-US" sz="2800" dirty="0"/>
              <a:t> </a:t>
            </a:r>
            <a:r>
              <a:rPr lang="en-US" altLang="zh-CN" sz="2800" dirty="0"/>
              <a:t>easy</a:t>
            </a:r>
            <a:r>
              <a:rPr lang="zh-CN" altLang="en-US" sz="2800" dirty="0"/>
              <a:t> </a:t>
            </a:r>
            <a:r>
              <a:rPr lang="en-US" altLang="zh-CN" sz="2800" dirty="0"/>
              <a:t>to</a:t>
            </a:r>
            <a:r>
              <a:rPr lang="zh-CN" altLang="en-US" sz="2800" dirty="0"/>
              <a:t> </a:t>
            </a:r>
            <a:r>
              <a:rPr lang="en-US" altLang="zh-CN" sz="2800" dirty="0"/>
              <a:t>program,</a:t>
            </a:r>
            <a:r>
              <a:rPr lang="zh-CN" altLang="en-US" sz="2800" dirty="0"/>
              <a:t> </a:t>
            </a:r>
            <a:r>
              <a:rPr lang="en-US" altLang="zh-CN" sz="2800" dirty="0"/>
              <a:t>simple</a:t>
            </a:r>
            <a:r>
              <a:rPr lang="zh-CN" altLang="en-US" sz="2800" dirty="0"/>
              <a:t> </a:t>
            </a:r>
            <a:r>
              <a:rPr lang="en-US" altLang="zh-CN" sz="2800" dirty="0"/>
              <a:t>model</a:t>
            </a:r>
            <a:r>
              <a:rPr lang="zh-CN" altLang="en-US" sz="2800" dirty="0"/>
              <a:t> </a:t>
            </a:r>
            <a:r>
              <a:rPr lang="en-US" altLang="zh-CN" sz="2800" dirty="0"/>
              <a:t>and</a:t>
            </a:r>
            <a:r>
              <a:rPr lang="zh-CN" altLang="en-US" sz="2800" dirty="0"/>
              <a:t> </a:t>
            </a:r>
            <a:r>
              <a:rPr lang="en-US" altLang="zh-CN" sz="2800" dirty="0"/>
              <a:t>simple</a:t>
            </a:r>
            <a:r>
              <a:rPr lang="zh-CN" altLang="en-US" sz="2800" dirty="0"/>
              <a:t> </a:t>
            </a:r>
            <a:r>
              <a:rPr lang="en-US" altLang="zh-CN" sz="2800" dirty="0"/>
              <a:t>API</a:t>
            </a:r>
          </a:p>
          <a:p>
            <a:pPr lvl="1">
              <a:buFont typeface="Arial" charset="0"/>
              <a:buChar char="•"/>
            </a:pPr>
            <a:r>
              <a:rPr lang="en-US" altLang="zh-CN" sz="2800" dirty="0"/>
              <a:t>Cover</a:t>
            </a:r>
            <a:r>
              <a:rPr lang="zh-CN" altLang="en-US" sz="2800" dirty="0"/>
              <a:t> </a:t>
            </a:r>
            <a:r>
              <a:rPr lang="en-US" altLang="zh-CN" sz="2800" dirty="0"/>
              <a:t>a</a:t>
            </a:r>
            <a:r>
              <a:rPr lang="zh-CN" altLang="en-US" sz="2800" dirty="0"/>
              <a:t> </a:t>
            </a:r>
            <a:r>
              <a:rPr lang="en-US" altLang="zh-CN" sz="2800" dirty="0"/>
              <a:t>sufficient</a:t>
            </a:r>
            <a:r>
              <a:rPr lang="zh-CN" altLang="en-US" sz="2800" dirty="0"/>
              <a:t> </a:t>
            </a:r>
            <a:r>
              <a:rPr lang="en-US" altLang="zh-CN" sz="2800" dirty="0"/>
              <a:t>range</a:t>
            </a:r>
            <a:r>
              <a:rPr lang="zh-CN" altLang="en-US" sz="2800" dirty="0"/>
              <a:t> </a:t>
            </a:r>
            <a:r>
              <a:rPr lang="en-US" altLang="zh-CN" sz="2800" dirty="0"/>
              <a:t>of</a:t>
            </a:r>
            <a:r>
              <a:rPr lang="zh-CN" altLang="en-US" sz="2800" dirty="0"/>
              <a:t> </a:t>
            </a:r>
            <a:r>
              <a:rPr lang="en-US" altLang="zh-CN" sz="2800" dirty="0"/>
              <a:t>problems</a:t>
            </a:r>
            <a:r>
              <a:rPr lang="zh-CN" altLang="en-US" sz="2800" dirty="0"/>
              <a:t> </a:t>
            </a:r>
            <a:r>
              <a:rPr lang="en-US" altLang="zh-CN" sz="2800" dirty="0"/>
              <a:t>for</a:t>
            </a:r>
            <a:r>
              <a:rPr lang="zh-CN" altLang="en-US" sz="2800" dirty="0"/>
              <a:t> </a:t>
            </a:r>
            <a:r>
              <a:rPr lang="en-US" altLang="zh-CN" sz="2800" dirty="0"/>
              <a:t>system</a:t>
            </a:r>
            <a:r>
              <a:rPr lang="zh-CN" altLang="en-US" sz="2800" dirty="0"/>
              <a:t> </a:t>
            </a:r>
            <a:r>
              <a:rPr lang="en-US" altLang="zh-CN" sz="2800" dirty="0"/>
              <a:t>reuse</a:t>
            </a:r>
          </a:p>
        </p:txBody>
      </p:sp>
      <p:grpSp>
        <p:nvGrpSpPr>
          <p:cNvPr id="21" name="Group 20">
            <a:extLst>
              <a:ext uri="{FF2B5EF4-FFF2-40B4-BE49-F238E27FC236}">
                <a16:creationId xmlns:a16="http://schemas.microsoft.com/office/drawing/2014/main" id="{48586DC3-2518-D84B-B968-03BEE8CDD090}"/>
              </a:ext>
            </a:extLst>
          </p:cNvPr>
          <p:cNvGrpSpPr/>
          <p:nvPr/>
        </p:nvGrpSpPr>
        <p:grpSpPr>
          <a:xfrm>
            <a:off x="485212" y="4063390"/>
            <a:ext cx="7903212" cy="2605970"/>
            <a:chOff x="485212" y="4149080"/>
            <a:chExt cx="7903212" cy="2605970"/>
          </a:xfrm>
        </p:grpSpPr>
        <p:sp>
          <p:nvSpPr>
            <p:cNvPr id="3" name="Triangle 2">
              <a:extLst>
                <a:ext uri="{FF2B5EF4-FFF2-40B4-BE49-F238E27FC236}">
                  <a16:creationId xmlns:a16="http://schemas.microsoft.com/office/drawing/2014/main" id="{DA0316C9-0DC5-8441-8CDE-7AF00C91C11B}"/>
                </a:ext>
              </a:extLst>
            </p:cNvPr>
            <p:cNvSpPr/>
            <p:nvPr/>
          </p:nvSpPr>
          <p:spPr>
            <a:xfrm>
              <a:off x="3149508" y="4581128"/>
              <a:ext cx="2304256" cy="1986428"/>
            </a:xfrm>
            <a:prstGeom prst="triangle">
              <a:avLst/>
            </a:prstGeom>
            <a:ln>
              <a:solidFill>
                <a:schemeClr val="tx1">
                  <a:lumMod val="50000"/>
                  <a:lumOff val="50000"/>
                </a:schemeClr>
              </a:solidFill>
              <a:headEnd type="none" w="med" len="med"/>
              <a:tailEnd type="none"/>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DD92CDCD-7BF4-F040-B7D9-9E2CBD057710}"/>
                </a:ext>
              </a:extLst>
            </p:cNvPr>
            <p:cNvCxnSpPr>
              <a:cxnSpLocks/>
            </p:cNvCxnSpPr>
            <p:nvPr/>
          </p:nvCxnSpPr>
          <p:spPr>
            <a:xfrm flipV="1">
              <a:off x="4301636" y="4691289"/>
              <a:ext cx="0" cy="119878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C4B9DBF-CE32-F641-80B0-CCFC54176271}"/>
                </a:ext>
              </a:extLst>
            </p:cNvPr>
            <p:cNvCxnSpPr>
              <a:cxnSpLocks/>
            </p:cNvCxnSpPr>
            <p:nvPr/>
          </p:nvCxnSpPr>
          <p:spPr>
            <a:xfrm flipH="1">
              <a:off x="3213132" y="5890072"/>
              <a:ext cx="1088504"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DCA1907-08E6-B047-A323-BB7E50B96519}"/>
                </a:ext>
              </a:extLst>
            </p:cNvPr>
            <p:cNvCxnSpPr>
              <a:cxnSpLocks/>
            </p:cNvCxnSpPr>
            <p:nvPr/>
          </p:nvCxnSpPr>
          <p:spPr>
            <a:xfrm>
              <a:off x="4301636" y="5890072"/>
              <a:ext cx="1080120" cy="640063"/>
            </a:xfrm>
            <a:prstGeom prst="straightConnector1">
              <a:avLst/>
            </a:prstGeom>
            <a:ln>
              <a:solidFill>
                <a:schemeClr val="tx1">
                  <a:lumMod val="50000"/>
                  <a:lumOff val="50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A73E3FDE-15D5-FA4A-A99F-C26AA7F1A5A1}"/>
                </a:ext>
              </a:extLst>
            </p:cNvPr>
            <p:cNvSpPr/>
            <p:nvPr/>
          </p:nvSpPr>
          <p:spPr>
            <a:xfrm>
              <a:off x="3091493" y="4149080"/>
              <a:ext cx="2367956"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Easy</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to</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program</a:t>
              </a:r>
              <a:endParaRPr lang="en-US" dirty="0">
                <a:solidFill>
                  <a:srgbClr val="4F81BA"/>
                </a:solidFill>
              </a:endParaRPr>
            </a:p>
          </p:txBody>
        </p:sp>
        <p:sp>
          <p:nvSpPr>
            <p:cNvPr id="17" name="Rectangle 16">
              <a:extLst>
                <a:ext uri="{FF2B5EF4-FFF2-40B4-BE49-F238E27FC236}">
                  <a16:creationId xmlns:a16="http://schemas.microsoft.com/office/drawing/2014/main" id="{0A2ABA3C-0F66-4843-A36E-EA0DDA663336}"/>
                </a:ext>
              </a:extLst>
            </p:cNvPr>
            <p:cNvSpPr/>
            <p:nvPr/>
          </p:nvSpPr>
          <p:spPr>
            <a:xfrm>
              <a:off x="485212" y="6293385"/>
              <a:ext cx="2585964"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Problem</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coverage</a:t>
              </a:r>
              <a:endParaRPr lang="en-US" dirty="0">
                <a:solidFill>
                  <a:srgbClr val="4F81BA"/>
                </a:solidFill>
              </a:endParaRPr>
            </a:p>
          </p:txBody>
        </p:sp>
        <p:sp>
          <p:nvSpPr>
            <p:cNvPr id="18" name="Rectangle 17">
              <a:extLst>
                <a:ext uri="{FF2B5EF4-FFF2-40B4-BE49-F238E27FC236}">
                  <a16:creationId xmlns:a16="http://schemas.microsoft.com/office/drawing/2014/main" id="{E65F84A7-8814-934A-94BF-4CD1B53D21FC}"/>
                </a:ext>
              </a:extLst>
            </p:cNvPr>
            <p:cNvSpPr/>
            <p:nvPr/>
          </p:nvSpPr>
          <p:spPr>
            <a:xfrm>
              <a:off x="5539246" y="6293384"/>
              <a:ext cx="2849178" cy="461665"/>
            </a:xfrm>
            <a:prstGeom prst="rect">
              <a:avLst/>
            </a:prstGeom>
          </p:spPr>
          <p:txBody>
            <a:bodyPr wrap="none">
              <a:spAutoFit/>
            </a:bodyPr>
            <a:lstStyle/>
            <a:p>
              <a:r>
                <a:rPr lang="en-US" altLang="zh-CN" b="1" dirty="0">
                  <a:solidFill>
                    <a:srgbClr val="4F81BA"/>
                  </a:solidFill>
                  <a:latin typeface="Corbel" charset="0"/>
                  <a:ea typeface="Corbel" charset="0"/>
                  <a:cs typeface="Corbel" charset="0"/>
                </a:rPr>
                <a:t>Execution</a:t>
              </a:r>
              <a:r>
                <a:rPr lang="zh-CN" altLang="en-US" b="1" dirty="0">
                  <a:solidFill>
                    <a:srgbClr val="4F81BA"/>
                  </a:solidFill>
                  <a:latin typeface="Corbel" charset="0"/>
                  <a:ea typeface="Corbel" charset="0"/>
                  <a:cs typeface="Corbel" charset="0"/>
                </a:rPr>
                <a:t> </a:t>
              </a:r>
              <a:r>
                <a:rPr lang="en-US" altLang="zh-CN" b="1" dirty="0">
                  <a:solidFill>
                    <a:srgbClr val="4F81BA"/>
                  </a:solidFill>
                  <a:latin typeface="Corbel" charset="0"/>
                  <a:ea typeface="Corbel" charset="0"/>
                  <a:cs typeface="Corbel" charset="0"/>
                </a:rPr>
                <a:t>efficiency</a:t>
              </a:r>
              <a:endParaRPr lang="en-US" dirty="0">
                <a:solidFill>
                  <a:srgbClr val="4F81BA"/>
                </a:solidFill>
              </a:endParaRPr>
            </a:p>
          </p:txBody>
        </p:sp>
        <p:sp>
          <p:nvSpPr>
            <p:cNvPr id="19" name="Freeform 18">
              <a:extLst>
                <a:ext uri="{FF2B5EF4-FFF2-40B4-BE49-F238E27FC236}">
                  <a16:creationId xmlns:a16="http://schemas.microsoft.com/office/drawing/2014/main" id="{2829EF84-5EF6-7B47-8F59-554E27A4A352}"/>
                </a:ext>
              </a:extLst>
            </p:cNvPr>
            <p:cNvSpPr/>
            <p:nvPr/>
          </p:nvSpPr>
          <p:spPr>
            <a:xfrm>
              <a:off x="3563471" y="5021866"/>
              <a:ext cx="1008529" cy="1304365"/>
            </a:xfrm>
            <a:custGeom>
              <a:avLst/>
              <a:gdLst>
                <a:gd name="connsiteX0" fmla="*/ 753035 w 1008529"/>
                <a:gd name="connsiteY0" fmla="*/ 0 h 1304365"/>
                <a:gd name="connsiteX1" fmla="*/ 0 w 1008529"/>
                <a:gd name="connsiteY1" fmla="*/ 1304365 h 1304365"/>
                <a:gd name="connsiteX2" fmla="*/ 1008529 w 1008529"/>
                <a:gd name="connsiteY2" fmla="*/ 1021976 h 1304365"/>
                <a:gd name="connsiteX3" fmla="*/ 753035 w 1008529"/>
                <a:gd name="connsiteY3" fmla="*/ 0 h 1304365"/>
              </a:gdLst>
              <a:ahLst/>
              <a:cxnLst>
                <a:cxn ang="0">
                  <a:pos x="connsiteX0" y="connsiteY0"/>
                </a:cxn>
                <a:cxn ang="0">
                  <a:pos x="connsiteX1" y="connsiteY1"/>
                </a:cxn>
                <a:cxn ang="0">
                  <a:pos x="connsiteX2" y="connsiteY2"/>
                </a:cxn>
                <a:cxn ang="0">
                  <a:pos x="connsiteX3" y="connsiteY3"/>
                </a:cxn>
              </a:cxnLst>
              <a:rect l="l" t="t" r="r" b="b"/>
              <a:pathLst>
                <a:path w="1008529" h="1304365">
                  <a:moveTo>
                    <a:pt x="753035" y="0"/>
                  </a:moveTo>
                  <a:lnTo>
                    <a:pt x="0" y="1304365"/>
                  </a:lnTo>
                  <a:lnTo>
                    <a:pt x="1008529" y="1021976"/>
                  </a:lnTo>
                  <a:lnTo>
                    <a:pt x="753035" y="0"/>
                  </a:lnTo>
                  <a:close/>
                </a:path>
              </a:pathLst>
            </a:custGeom>
            <a:solidFill>
              <a:srgbClr val="0070C0">
                <a:alpha val="4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A7950562-26C6-534C-802F-C3F824D3AD95}"/>
              </a:ext>
            </a:extLst>
          </p:cNvPr>
          <p:cNvSpPr/>
          <p:nvPr/>
        </p:nvSpPr>
        <p:spPr>
          <a:xfrm>
            <a:off x="-197950" y="4639588"/>
            <a:ext cx="3923522" cy="830997"/>
          </a:xfrm>
          <a:prstGeom prst="rect">
            <a:avLst/>
          </a:prstGeom>
          <a:effectLst>
            <a:outerShdw dist="12700" sx="1000" sy="1000" kx="800400" algn="br" rotWithShape="0">
              <a:prstClr val="black"/>
            </a:outerShdw>
            <a:reflection endPos="0" dir="5400000" sy="-100000" algn="bl" rotWithShape="0"/>
          </a:effectLst>
        </p:spPr>
        <p:txBody>
          <a:bodyPr wrap="square">
            <a:spAutoFit/>
          </a:bodyPr>
          <a:lstStyle/>
          <a:p>
            <a:pPr algn="ctr"/>
            <a:r>
              <a:rPr lang="en-US" altLang="zh-CN" b="1" dirty="0">
                <a:solidFill>
                  <a:srgbClr val="FF0000"/>
                </a:solidFill>
              </a:rPr>
              <a:t>Our</a:t>
            </a:r>
            <a:r>
              <a:rPr lang="zh-CN" altLang="en-US" b="1" dirty="0">
                <a:solidFill>
                  <a:srgbClr val="FF0000"/>
                </a:solidFill>
              </a:rPr>
              <a:t> </a:t>
            </a:r>
            <a:r>
              <a:rPr lang="en-US" altLang="zh-CN" b="1" dirty="0">
                <a:solidFill>
                  <a:srgbClr val="FF0000"/>
                </a:solidFill>
              </a:rPr>
              <a:t>Solution:</a:t>
            </a:r>
          </a:p>
          <a:p>
            <a:pPr algn="ctr"/>
            <a:r>
              <a:rPr lang="en-US" altLang="zh-CN" b="1" dirty="0">
                <a:solidFill>
                  <a:srgbClr val="FF0000"/>
                </a:solidFill>
              </a:rPr>
              <a:t>Divide</a:t>
            </a:r>
            <a:r>
              <a:rPr lang="zh-CN" altLang="en-US" b="1" dirty="0">
                <a:solidFill>
                  <a:srgbClr val="FF0000"/>
                </a:solidFill>
              </a:rPr>
              <a:t> </a:t>
            </a:r>
            <a:r>
              <a:rPr lang="en-US" altLang="zh-CN" b="1" dirty="0">
                <a:solidFill>
                  <a:srgbClr val="FF0000"/>
                </a:solidFill>
              </a:rPr>
              <a:t>and</a:t>
            </a:r>
            <a:r>
              <a:rPr lang="zh-CN" altLang="en-US" b="1" dirty="0">
                <a:solidFill>
                  <a:srgbClr val="FF0000"/>
                </a:solidFill>
              </a:rPr>
              <a:t> </a:t>
            </a:r>
            <a:r>
              <a:rPr lang="en-US" altLang="zh-CN" b="1" dirty="0">
                <a:solidFill>
                  <a:srgbClr val="FF0000"/>
                </a:solidFill>
              </a:rPr>
              <a:t>Conquer</a:t>
            </a:r>
            <a:endParaRPr lang="en-US" b="1" dirty="0">
              <a:solidFill>
                <a:srgbClr val="FF0000"/>
              </a:solidFill>
            </a:endParaRPr>
          </a:p>
        </p:txBody>
      </p:sp>
      <p:pic>
        <p:nvPicPr>
          <p:cNvPr id="25" name="Picture 24">
            <a:extLst>
              <a:ext uri="{FF2B5EF4-FFF2-40B4-BE49-F238E27FC236}">
                <a16:creationId xmlns:a16="http://schemas.microsoft.com/office/drawing/2014/main" id="{BDE08BBC-A342-564D-ACDE-119B94997130}"/>
              </a:ext>
            </a:extLst>
          </p:cNvPr>
          <p:cNvPicPr>
            <a:picLocks noChangeAspect="1"/>
          </p:cNvPicPr>
          <p:nvPr/>
        </p:nvPicPr>
        <p:blipFill>
          <a:blip r:embed="rId3"/>
          <a:stretch>
            <a:fillRect/>
          </a:stretch>
        </p:blipFill>
        <p:spPr>
          <a:xfrm>
            <a:off x="1239021" y="5488652"/>
            <a:ext cx="758360" cy="706060"/>
          </a:xfrm>
          <a:prstGeom prst="rect">
            <a:avLst/>
          </a:prstGeom>
        </p:spPr>
      </p:pic>
      <p:sp>
        <p:nvSpPr>
          <p:cNvPr id="26" name="Rectangle 25">
            <a:extLst>
              <a:ext uri="{FF2B5EF4-FFF2-40B4-BE49-F238E27FC236}">
                <a16:creationId xmlns:a16="http://schemas.microsoft.com/office/drawing/2014/main" id="{C4A85B57-7433-0D4C-91A9-3DD878541D98}"/>
              </a:ext>
            </a:extLst>
          </p:cNvPr>
          <p:cNvSpPr/>
          <p:nvPr/>
        </p:nvSpPr>
        <p:spPr>
          <a:xfrm>
            <a:off x="0" y="3429000"/>
            <a:ext cx="9144000" cy="584775"/>
          </a:xfrm>
          <a:prstGeom prst="rect">
            <a:avLst/>
          </a:prstGeom>
        </p:spPr>
        <p:txBody>
          <a:bodyPr wrap="square">
            <a:spAutoFit/>
          </a:bodyPr>
          <a:lstStyle/>
          <a:p>
            <a:pPr algn="ctr"/>
            <a:r>
              <a:rPr lang="en-US" altLang="zh-CN" sz="3200" b="1" dirty="0">
                <a:solidFill>
                  <a:srgbClr val="C00000"/>
                </a:solidFill>
              </a:rPr>
              <a:t>But…</a:t>
            </a:r>
            <a:r>
              <a:rPr lang="zh-CN" altLang="en-US" sz="3200" b="1" dirty="0">
                <a:solidFill>
                  <a:srgbClr val="C00000"/>
                </a:solidFill>
              </a:rPr>
              <a:t> </a:t>
            </a:r>
            <a:r>
              <a:rPr lang="en-US" altLang="zh-CN" sz="3200" b="1" dirty="0">
                <a:solidFill>
                  <a:srgbClr val="C00000"/>
                </a:solidFill>
              </a:rPr>
              <a:t>do</a:t>
            </a:r>
            <a:r>
              <a:rPr lang="zh-CN" altLang="en-US" sz="3200" b="1" dirty="0">
                <a:solidFill>
                  <a:srgbClr val="C00000"/>
                </a:solidFill>
              </a:rPr>
              <a:t> </a:t>
            </a:r>
            <a:r>
              <a:rPr lang="en-US" altLang="zh-CN" sz="3200" b="1" dirty="0">
                <a:solidFill>
                  <a:srgbClr val="C00000"/>
                </a:solidFill>
              </a:rPr>
              <a:t>not</a:t>
            </a:r>
            <a:r>
              <a:rPr lang="zh-CN" altLang="en-US" sz="3200" b="1" dirty="0">
                <a:solidFill>
                  <a:srgbClr val="C00000"/>
                </a:solidFill>
              </a:rPr>
              <a:t> </a:t>
            </a:r>
            <a:r>
              <a:rPr lang="en-US" altLang="zh-CN" sz="3200" b="1" dirty="0">
                <a:solidFill>
                  <a:srgbClr val="C00000"/>
                </a:solidFill>
              </a:rPr>
              <a:t>attempt</a:t>
            </a:r>
            <a:r>
              <a:rPr lang="zh-CN" altLang="en-US" sz="3200" b="1" dirty="0">
                <a:solidFill>
                  <a:srgbClr val="C00000"/>
                </a:solidFill>
              </a:rPr>
              <a:t> </a:t>
            </a:r>
            <a:r>
              <a:rPr lang="en-US" altLang="zh-CN" sz="3200" b="1" dirty="0">
                <a:solidFill>
                  <a:srgbClr val="C00000"/>
                </a:solidFill>
              </a:rPr>
              <a:t>to</a:t>
            </a:r>
            <a:r>
              <a:rPr lang="zh-CN" altLang="en-US" sz="3200" b="1" dirty="0">
                <a:solidFill>
                  <a:srgbClr val="C00000"/>
                </a:solidFill>
              </a:rPr>
              <a:t> </a:t>
            </a:r>
            <a:r>
              <a:rPr lang="en-US" altLang="zh-CN" sz="3200" b="1" dirty="0">
                <a:solidFill>
                  <a:srgbClr val="C00000"/>
                </a:solidFill>
              </a:rPr>
              <a:t>cover</a:t>
            </a:r>
            <a:r>
              <a:rPr lang="zh-CN" altLang="en-US" sz="3200" b="1" dirty="0">
                <a:solidFill>
                  <a:srgbClr val="C00000"/>
                </a:solidFill>
              </a:rPr>
              <a:t> </a:t>
            </a:r>
            <a:r>
              <a:rPr lang="en-US" altLang="zh-CN" sz="3200" b="1" dirty="0">
                <a:solidFill>
                  <a:srgbClr val="C00000"/>
                </a:solidFill>
              </a:rPr>
              <a:t>everything!</a:t>
            </a:r>
            <a:endParaRPr lang="en-US" sz="3200" b="1" dirty="0">
              <a:solidFill>
                <a:srgbClr val="C00000"/>
              </a:solidFill>
            </a:endParaRPr>
          </a:p>
        </p:txBody>
      </p:sp>
      <p:pic>
        <p:nvPicPr>
          <p:cNvPr id="28" name="Picture 27">
            <a:extLst>
              <a:ext uri="{FF2B5EF4-FFF2-40B4-BE49-F238E27FC236}">
                <a16:creationId xmlns:a16="http://schemas.microsoft.com/office/drawing/2014/main" id="{C3094F04-CBCC-9C40-824C-34370963AAB1}"/>
              </a:ext>
            </a:extLst>
          </p:cNvPr>
          <p:cNvPicPr>
            <a:picLocks noChangeAspect="1"/>
          </p:cNvPicPr>
          <p:nvPr/>
        </p:nvPicPr>
        <p:blipFill>
          <a:blip r:embed="rId4"/>
          <a:stretch>
            <a:fillRect/>
          </a:stretch>
        </p:blipFill>
        <p:spPr>
          <a:xfrm>
            <a:off x="4251536" y="4525055"/>
            <a:ext cx="569534" cy="569534"/>
          </a:xfrm>
          <a:prstGeom prst="rect">
            <a:avLst/>
          </a:prstGeom>
        </p:spPr>
      </p:pic>
      <p:pic>
        <p:nvPicPr>
          <p:cNvPr id="29" name="Picture 28">
            <a:extLst>
              <a:ext uri="{FF2B5EF4-FFF2-40B4-BE49-F238E27FC236}">
                <a16:creationId xmlns:a16="http://schemas.microsoft.com/office/drawing/2014/main" id="{751D0F81-BCE5-1A40-BA5F-E794150DD6F1}"/>
              </a:ext>
            </a:extLst>
          </p:cNvPr>
          <p:cNvPicPr>
            <a:picLocks noChangeAspect="1"/>
          </p:cNvPicPr>
          <p:nvPr/>
        </p:nvPicPr>
        <p:blipFill>
          <a:blip r:embed="rId4"/>
          <a:stretch>
            <a:fillRect/>
          </a:stretch>
        </p:blipFill>
        <p:spPr>
          <a:xfrm>
            <a:off x="5076056" y="5733256"/>
            <a:ext cx="569534" cy="569534"/>
          </a:xfrm>
          <a:prstGeom prst="rect">
            <a:avLst/>
          </a:prstGeom>
        </p:spPr>
      </p:pic>
    </p:spTree>
    <p:extLst>
      <p:ext uri="{BB962C8B-B14F-4D97-AF65-F5344CB8AC3E}">
        <p14:creationId xmlns:p14="http://schemas.microsoft.com/office/powerpoint/2010/main" val="159288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Category</a:t>
            </a:r>
            <a:r>
              <a:rPr lang="zh-CN" altLang="en-US" sz="4800" dirty="0"/>
              <a:t> </a:t>
            </a:r>
            <a:r>
              <a:rPr lang="en-US" altLang="zh-CN" sz="4800" dirty="0"/>
              <a:t>II:</a:t>
            </a:r>
            <a:r>
              <a:rPr lang="zh-CN" altLang="en-US" sz="4800" dirty="0"/>
              <a:t> </a:t>
            </a:r>
            <a:r>
              <a:rPr lang="en-US" altLang="zh-CN" sz="4800" dirty="0"/>
              <a:t>Frequent</a:t>
            </a:r>
            <a:r>
              <a:rPr lang="zh-CN" altLang="en-US" sz="4800" dirty="0"/>
              <a:t> </a:t>
            </a:r>
            <a:r>
              <a:rPr lang="en-US" altLang="zh-CN" sz="4800" dirty="0"/>
              <a:t>Patterns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70</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07288" cy="4221162"/>
          </a:xfrm>
        </p:spPr>
        <p:txBody>
          <a:bodyPr/>
          <a:lstStyle/>
          <a:p>
            <a:r>
              <a:rPr lang="en-US" altLang="zh-CN" b="1" dirty="0"/>
              <a:t>Types</a:t>
            </a:r>
            <a:r>
              <a:rPr lang="zh-CN" altLang="en-US" b="1" dirty="0"/>
              <a:t> </a:t>
            </a:r>
            <a:r>
              <a:rPr lang="en-US" altLang="zh-CN" b="1" dirty="0"/>
              <a:t>of</a:t>
            </a:r>
            <a:r>
              <a:rPr lang="zh-CN" altLang="en-US" b="1" dirty="0"/>
              <a:t> </a:t>
            </a:r>
            <a:r>
              <a:rPr lang="en-US" altLang="zh-CN" b="1" dirty="0"/>
              <a:t>Patterns</a:t>
            </a:r>
          </a:p>
          <a:p>
            <a:pPr lvl="1">
              <a:buFont typeface="Arial" charset="0"/>
              <a:buChar char="•"/>
            </a:pPr>
            <a:r>
              <a:rPr lang="en-US" altLang="zh-CN" dirty="0"/>
              <a:t>Itemset</a:t>
            </a:r>
          </a:p>
          <a:p>
            <a:pPr lvl="1">
              <a:buFont typeface="Arial" charset="0"/>
              <a:buChar char="•"/>
            </a:pPr>
            <a:r>
              <a:rPr lang="en-US" altLang="zh-CN" dirty="0"/>
              <a:t>Subsequence</a:t>
            </a:r>
          </a:p>
          <a:p>
            <a:pPr lvl="1">
              <a:buFont typeface="Arial" charset="0"/>
              <a:buChar char="•"/>
            </a:pPr>
            <a:r>
              <a:rPr lang="en-US" altLang="zh-CN" dirty="0"/>
              <a:t>Subgraph</a:t>
            </a:r>
          </a:p>
          <a:p>
            <a:pPr lvl="1">
              <a:buFont typeface="Arial" charset="0"/>
              <a:buChar char="•"/>
            </a:pPr>
            <a:r>
              <a:rPr lang="en-US" altLang="zh-CN" dirty="0"/>
              <a:t>Subtree</a:t>
            </a:r>
          </a:p>
          <a:p>
            <a:pPr lvl="1">
              <a:buFont typeface="Arial" charset="0"/>
              <a:buChar char="•"/>
            </a:pPr>
            <a:endParaRPr lang="en-US" altLang="zh-CN" dirty="0"/>
          </a:p>
        </p:txBody>
      </p:sp>
      <p:pic>
        <p:nvPicPr>
          <p:cNvPr id="5" name="Picture 4">
            <a:extLst>
              <a:ext uri="{FF2B5EF4-FFF2-40B4-BE49-F238E27FC236}">
                <a16:creationId xmlns:a16="http://schemas.microsoft.com/office/drawing/2014/main" id="{676E3F87-FF0F-7F4C-993B-1135F51E4C17}"/>
              </a:ext>
            </a:extLst>
          </p:cNvPr>
          <p:cNvPicPr>
            <a:picLocks noChangeAspect="1"/>
          </p:cNvPicPr>
          <p:nvPr/>
        </p:nvPicPr>
        <p:blipFill rotWithShape="1">
          <a:blip r:embed="rId3"/>
          <a:srcRect b="7315"/>
          <a:stretch/>
        </p:blipFill>
        <p:spPr>
          <a:xfrm>
            <a:off x="6554974" y="1709181"/>
            <a:ext cx="2324706" cy="3231987"/>
          </a:xfrm>
          <a:prstGeom prst="rect">
            <a:avLst/>
          </a:prstGeom>
        </p:spPr>
      </p:pic>
      <p:pic>
        <p:nvPicPr>
          <p:cNvPr id="11" name="Picture 10">
            <a:extLst>
              <a:ext uri="{FF2B5EF4-FFF2-40B4-BE49-F238E27FC236}">
                <a16:creationId xmlns:a16="http://schemas.microsoft.com/office/drawing/2014/main" id="{324AA1BE-1A1D-A24C-B0EB-365A9DFB4C3B}"/>
              </a:ext>
            </a:extLst>
          </p:cNvPr>
          <p:cNvPicPr>
            <a:picLocks noChangeAspect="1"/>
          </p:cNvPicPr>
          <p:nvPr/>
        </p:nvPicPr>
        <p:blipFill>
          <a:blip r:embed="rId4"/>
          <a:stretch>
            <a:fillRect/>
          </a:stretch>
        </p:blipFill>
        <p:spPr>
          <a:xfrm>
            <a:off x="458894" y="4437112"/>
            <a:ext cx="4833186" cy="2055056"/>
          </a:xfrm>
          <a:prstGeom prst="rect">
            <a:avLst/>
          </a:prstGeom>
        </p:spPr>
      </p:pic>
      <p:pic>
        <p:nvPicPr>
          <p:cNvPr id="7" name="Picture 6">
            <a:extLst>
              <a:ext uri="{FF2B5EF4-FFF2-40B4-BE49-F238E27FC236}">
                <a16:creationId xmlns:a16="http://schemas.microsoft.com/office/drawing/2014/main" id="{0E23B500-5FB7-014F-9968-8029C66B6A18}"/>
              </a:ext>
            </a:extLst>
          </p:cNvPr>
          <p:cNvPicPr>
            <a:picLocks noChangeAspect="1"/>
          </p:cNvPicPr>
          <p:nvPr/>
        </p:nvPicPr>
        <p:blipFill rotWithShape="1">
          <a:blip r:embed="rId5"/>
          <a:srcRect l="77619" t="10317" b="5229"/>
          <a:stretch/>
        </p:blipFill>
        <p:spPr>
          <a:xfrm>
            <a:off x="4866208" y="1729570"/>
            <a:ext cx="1544728" cy="3098160"/>
          </a:xfrm>
          <a:prstGeom prst="rect">
            <a:avLst/>
          </a:prstGeom>
        </p:spPr>
      </p:pic>
    </p:spTree>
    <p:extLst>
      <p:ext uri="{BB962C8B-B14F-4D97-AF65-F5344CB8AC3E}">
        <p14:creationId xmlns:p14="http://schemas.microsoft.com/office/powerpoint/2010/main" val="409484342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Category</a:t>
            </a:r>
            <a:r>
              <a:rPr lang="zh-CN" altLang="en-US" sz="4800" dirty="0"/>
              <a:t> </a:t>
            </a:r>
            <a:r>
              <a:rPr lang="en-US" altLang="zh-CN" sz="4800" dirty="0"/>
              <a:t>II:</a:t>
            </a:r>
            <a:r>
              <a:rPr lang="zh-CN" altLang="en-US" sz="4800" dirty="0"/>
              <a:t> </a:t>
            </a:r>
            <a:r>
              <a:rPr lang="en-US" altLang="zh-CN" sz="4800" dirty="0"/>
              <a:t>Frequent</a:t>
            </a:r>
            <a:r>
              <a:rPr lang="zh-CN" altLang="en-US" sz="4800" dirty="0"/>
              <a:t> </a:t>
            </a:r>
            <a:r>
              <a:rPr lang="en-US" altLang="zh-CN" sz="4800" dirty="0"/>
              <a:t>Patterns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71</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07288" cy="4221162"/>
          </a:xfrm>
        </p:spPr>
        <p:txBody>
          <a:bodyPr/>
          <a:lstStyle/>
          <a:p>
            <a:r>
              <a:rPr lang="en-US" altLang="zh-CN" b="1" dirty="0"/>
              <a:t>Pattern</a:t>
            </a:r>
            <a:r>
              <a:rPr lang="zh-CN" altLang="en-US" b="1" dirty="0"/>
              <a:t> </a:t>
            </a:r>
            <a:r>
              <a:rPr lang="en-US" altLang="zh-CN" b="1" dirty="0"/>
              <a:t>Constraints</a:t>
            </a:r>
          </a:p>
          <a:p>
            <a:pPr lvl="1">
              <a:buFont typeface="Arial" charset="0"/>
              <a:buChar char="•"/>
            </a:pPr>
            <a:r>
              <a:rPr lang="en-US" altLang="zh-CN" dirty="0"/>
              <a:t>Gap</a:t>
            </a:r>
            <a:r>
              <a:rPr lang="zh-CN" altLang="en-US" dirty="0"/>
              <a:t> </a:t>
            </a:r>
            <a:r>
              <a:rPr lang="en-US" altLang="zh-CN" dirty="0"/>
              <a:t>or</a:t>
            </a:r>
            <a:r>
              <a:rPr lang="zh-CN" altLang="en-US" dirty="0"/>
              <a:t> </a:t>
            </a:r>
            <a:r>
              <a:rPr lang="en-US" altLang="zh-CN" dirty="0"/>
              <a:t>path</a:t>
            </a:r>
            <a:r>
              <a:rPr lang="zh-CN" altLang="en-US" dirty="0"/>
              <a:t> </a:t>
            </a:r>
            <a:r>
              <a:rPr lang="en-US" altLang="zh-CN" dirty="0"/>
              <a:t>length</a:t>
            </a:r>
            <a:r>
              <a:rPr lang="zh-CN" altLang="en-US" dirty="0"/>
              <a:t> </a:t>
            </a:r>
            <a:r>
              <a:rPr lang="en-US" altLang="zh-CN" dirty="0"/>
              <a:t>constraints</a:t>
            </a:r>
          </a:p>
          <a:p>
            <a:pPr lvl="1">
              <a:buFont typeface="Arial" charset="0"/>
              <a:buChar char="•"/>
            </a:pPr>
            <a:r>
              <a:rPr lang="en-US" altLang="zh-CN" dirty="0"/>
              <a:t>Induced</a:t>
            </a:r>
            <a:r>
              <a:rPr lang="zh-CN" altLang="en-US" dirty="0"/>
              <a:t> </a:t>
            </a:r>
            <a:r>
              <a:rPr lang="en-US" altLang="zh-CN" dirty="0" err="1"/>
              <a:t>v.s</a:t>
            </a:r>
            <a:r>
              <a:rPr lang="en-US" altLang="zh-CN" dirty="0"/>
              <a:t>.</a:t>
            </a:r>
            <a:r>
              <a:rPr lang="zh-CN" altLang="en-US" dirty="0"/>
              <a:t> </a:t>
            </a:r>
            <a:r>
              <a:rPr lang="en-US" altLang="zh-CN" dirty="0"/>
              <a:t>embedded</a:t>
            </a:r>
          </a:p>
          <a:p>
            <a:pPr lvl="1">
              <a:buFont typeface="Arial" charset="0"/>
              <a:buChar char="•"/>
            </a:pPr>
            <a:endParaRPr lang="en-US" altLang="zh-CN" dirty="0"/>
          </a:p>
        </p:txBody>
      </p:sp>
      <p:pic>
        <p:nvPicPr>
          <p:cNvPr id="10" name="Picture 9">
            <a:extLst>
              <a:ext uri="{FF2B5EF4-FFF2-40B4-BE49-F238E27FC236}">
                <a16:creationId xmlns:a16="http://schemas.microsoft.com/office/drawing/2014/main" id="{71D3E9BF-C4CB-8648-B269-23C9EE1A35D1}"/>
              </a:ext>
            </a:extLst>
          </p:cNvPr>
          <p:cNvPicPr>
            <a:picLocks noChangeAspect="1"/>
          </p:cNvPicPr>
          <p:nvPr/>
        </p:nvPicPr>
        <p:blipFill rotWithShape="1">
          <a:blip r:embed="rId3"/>
          <a:srcRect t="15354" r="65685"/>
          <a:stretch/>
        </p:blipFill>
        <p:spPr>
          <a:xfrm>
            <a:off x="842773" y="3586590"/>
            <a:ext cx="4002972" cy="2451968"/>
          </a:xfrm>
          <a:prstGeom prst="rect">
            <a:avLst/>
          </a:prstGeom>
        </p:spPr>
      </p:pic>
      <p:grpSp>
        <p:nvGrpSpPr>
          <p:cNvPr id="22" name="Group 21">
            <a:extLst>
              <a:ext uri="{FF2B5EF4-FFF2-40B4-BE49-F238E27FC236}">
                <a16:creationId xmlns:a16="http://schemas.microsoft.com/office/drawing/2014/main" id="{8A3CC4F6-EE7A-1143-8BC0-70CD23919CB8}"/>
              </a:ext>
            </a:extLst>
          </p:cNvPr>
          <p:cNvGrpSpPr/>
          <p:nvPr/>
        </p:nvGrpSpPr>
        <p:grpSpPr>
          <a:xfrm>
            <a:off x="3995936" y="5304597"/>
            <a:ext cx="1152250" cy="1292755"/>
            <a:chOff x="5471621" y="4061619"/>
            <a:chExt cx="1152250" cy="1292755"/>
          </a:xfrm>
        </p:grpSpPr>
        <p:sp>
          <p:nvSpPr>
            <p:cNvPr id="12" name="TextBox 11">
              <a:extLst>
                <a:ext uri="{FF2B5EF4-FFF2-40B4-BE49-F238E27FC236}">
                  <a16:creationId xmlns:a16="http://schemas.microsoft.com/office/drawing/2014/main" id="{2780DFD5-7B98-7C49-8387-272A8290619C}"/>
                </a:ext>
              </a:extLst>
            </p:cNvPr>
            <p:cNvSpPr txBox="1"/>
            <p:nvPr/>
          </p:nvSpPr>
          <p:spPr>
            <a:xfrm>
              <a:off x="5868144" y="4061619"/>
              <a:ext cx="389850" cy="461665"/>
            </a:xfrm>
            <a:prstGeom prst="rect">
              <a:avLst/>
            </a:prstGeom>
            <a:noFill/>
          </p:spPr>
          <p:txBody>
            <a:bodyPr wrap="none" rtlCol="0">
              <a:spAutoFit/>
            </a:bodyPr>
            <a:lstStyle/>
            <a:p>
              <a:r>
                <a:rPr lang="en-US" dirty="0">
                  <a:solidFill>
                    <a:srgbClr val="0070C0"/>
                  </a:solidFill>
                </a:rPr>
                <a:t>B</a:t>
              </a:r>
            </a:p>
          </p:txBody>
        </p:sp>
        <p:sp>
          <p:nvSpPr>
            <p:cNvPr id="13" name="TextBox 12">
              <a:extLst>
                <a:ext uri="{FF2B5EF4-FFF2-40B4-BE49-F238E27FC236}">
                  <a16:creationId xmlns:a16="http://schemas.microsoft.com/office/drawing/2014/main" id="{33298D3C-E7FC-6E4A-82DD-3DF7F388C6A3}"/>
                </a:ext>
              </a:extLst>
            </p:cNvPr>
            <p:cNvSpPr txBox="1"/>
            <p:nvPr/>
          </p:nvSpPr>
          <p:spPr>
            <a:xfrm>
              <a:off x="5471621" y="4892709"/>
              <a:ext cx="389850" cy="461665"/>
            </a:xfrm>
            <a:prstGeom prst="rect">
              <a:avLst/>
            </a:prstGeom>
            <a:noFill/>
          </p:spPr>
          <p:txBody>
            <a:bodyPr wrap="none" rtlCol="0">
              <a:spAutoFit/>
            </a:bodyPr>
            <a:lstStyle/>
            <a:p>
              <a:r>
                <a:rPr lang="en-US" dirty="0">
                  <a:solidFill>
                    <a:srgbClr val="0070C0"/>
                  </a:solidFill>
                </a:rPr>
                <a:t>B</a:t>
              </a:r>
            </a:p>
          </p:txBody>
        </p:sp>
        <p:sp>
          <p:nvSpPr>
            <p:cNvPr id="14" name="TextBox 13">
              <a:extLst>
                <a:ext uri="{FF2B5EF4-FFF2-40B4-BE49-F238E27FC236}">
                  <a16:creationId xmlns:a16="http://schemas.microsoft.com/office/drawing/2014/main" id="{4119B85F-872C-C24B-9638-31268D1E58C5}"/>
                </a:ext>
              </a:extLst>
            </p:cNvPr>
            <p:cNvSpPr txBox="1"/>
            <p:nvPr/>
          </p:nvSpPr>
          <p:spPr>
            <a:xfrm>
              <a:off x="6216387" y="4886076"/>
              <a:ext cx="407484" cy="461665"/>
            </a:xfrm>
            <a:prstGeom prst="rect">
              <a:avLst/>
            </a:prstGeom>
            <a:noFill/>
          </p:spPr>
          <p:txBody>
            <a:bodyPr wrap="none" rtlCol="0">
              <a:spAutoFit/>
            </a:bodyPr>
            <a:lstStyle/>
            <a:p>
              <a:r>
                <a:rPr lang="en-US" dirty="0">
                  <a:solidFill>
                    <a:srgbClr val="0070C0"/>
                  </a:solidFill>
                </a:rPr>
                <a:t>D</a:t>
              </a:r>
            </a:p>
          </p:txBody>
        </p:sp>
        <p:cxnSp>
          <p:nvCxnSpPr>
            <p:cNvPr id="16" name="Straight Connector 15">
              <a:extLst>
                <a:ext uri="{FF2B5EF4-FFF2-40B4-BE49-F238E27FC236}">
                  <a16:creationId xmlns:a16="http://schemas.microsoft.com/office/drawing/2014/main" id="{CA85C0D5-7008-8E4D-8B27-4ACFF097FA34}"/>
                </a:ext>
              </a:extLst>
            </p:cNvPr>
            <p:cNvCxnSpPr>
              <a:cxnSpLocks/>
            </p:cNvCxnSpPr>
            <p:nvPr/>
          </p:nvCxnSpPr>
          <p:spPr>
            <a:xfrm flipH="1">
              <a:off x="5724128" y="4509120"/>
              <a:ext cx="194925" cy="369425"/>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DACB897-60F6-DE44-B9BB-FEFD20AA7179}"/>
                </a:ext>
              </a:extLst>
            </p:cNvPr>
            <p:cNvCxnSpPr>
              <a:cxnSpLocks/>
            </p:cNvCxnSpPr>
            <p:nvPr/>
          </p:nvCxnSpPr>
          <p:spPr>
            <a:xfrm>
              <a:off x="6186952" y="4509120"/>
              <a:ext cx="160202" cy="383589"/>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23" name="Rectangle 22">
            <a:extLst>
              <a:ext uri="{FF2B5EF4-FFF2-40B4-BE49-F238E27FC236}">
                <a16:creationId xmlns:a16="http://schemas.microsoft.com/office/drawing/2014/main" id="{3B9BCE90-EF35-874B-B3DD-67CA2B7DD8D3}"/>
              </a:ext>
            </a:extLst>
          </p:cNvPr>
          <p:cNvSpPr/>
          <p:nvPr/>
        </p:nvSpPr>
        <p:spPr>
          <a:xfrm>
            <a:off x="4746861" y="5729147"/>
            <a:ext cx="3950574" cy="461665"/>
          </a:xfrm>
          <a:prstGeom prst="rect">
            <a:avLst/>
          </a:prstGeom>
        </p:spPr>
        <p:txBody>
          <a:bodyPr wrap="square">
            <a:spAutoFit/>
          </a:bodyPr>
          <a:lstStyle/>
          <a:p>
            <a:pPr lvl="1"/>
            <a:r>
              <a:rPr lang="en-US" altLang="zh-CN" dirty="0">
                <a:solidFill>
                  <a:srgbClr val="0070C0"/>
                </a:solidFill>
              </a:rPr>
              <a:t>is an embedded</a:t>
            </a:r>
            <a:r>
              <a:rPr lang="zh-CN" altLang="en-US" dirty="0">
                <a:solidFill>
                  <a:srgbClr val="0070C0"/>
                </a:solidFill>
              </a:rPr>
              <a:t> </a:t>
            </a:r>
            <a:r>
              <a:rPr lang="en-US" altLang="zh-CN" dirty="0">
                <a:solidFill>
                  <a:srgbClr val="0070C0"/>
                </a:solidFill>
              </a:rPr>
              <a:t>pattern</a:t>
            </a:r>
          </a:p>
        </p:txBody>
      </p:sp>
    </p:spTree>
    <p:extLst>
      <p:ext uri="{BB962C8B-B14F-4D97-AF65-F5344CB8AC3E}">
        <p14:creationId xmlns:p14="http://schemas.microsoft.com/office/powerpoint/2010/main" val="347013280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52ADA-223E-9541-A3BD-38C473A81AE4}"/>
              </a:ext>
            </a:extLst>
          </p:cNvPr>
          <p:cNvPicPr>
            <a:picLocks noChangeAspect="1"/>
          </p:cNvPicPr>
          <p:nvPr/>
        </p:nvPicPr>
        <p:blipFill rotWithShape="1">
          <a:blip r:embed="rId3"/>
          <a:srcRect t="5401"/>
          <a:stretch/>
        </p:blipFill>
        <p:spPr>
          <a:xfrm>
            <a:off x="1013460" y="2304257"/>
            <a:ext cx="7230948" cy="4509119"/>
          </a:xfrm>
          <a:prstGeom prst="rect">
            <a:avLst/>
          </a:prstGeom>
        </p:spPr>
      </p:pic>
      <p:sp>
        <p:nvSpPr>
          <p:cNvPr id="2" name="Title 1"/>
          <p:cNvSpPr>
            <a:spLocks noGrp="1"/>
          </p:cNvSpPr>
          <p:nvPr>
            <p:ph type="title"/>
          </p:nvPr>
        </p:nvSpPr>
        <p:spPr/>
        <p:txBody>
          <a:bodyPr/>
          <a:lstStyle/>
          <a:p>
            <a:r>
              <a:rPr lang="en-US" altLang="zh-CN" sz="4800" dirty="0"/>
              <a:t>Category</a:t>
            </a:r>
            <a:r>
              <a:rPr lang="zh-CN" altLang="en-US" sz="4800" dirty="0"/>
              <a:t> </a:t>
            </a:r>
            <a:r>
              <a:rPr lang="en-US" altLang="zh-CN" sz="4800" dirty="0"/>
              <a:t>II:</a:t>
            </a:r>
            <a:r>
              <a:rPr lang="zh-CN" altLang="en-US" sz="4800" dirty="0"/>
              <a:t> </a:t>
            </a:r>
            <a:r>
              <a:rPr lang="en-US" altLang="zh-CN" sz="4800" dirty="0"/>
              <a:t>Frequent</a:t>
            </a:r>
            <a:r>
              <a:rPr lang="zh-CN" altLang="en-US" sz="4800" dirty="0"/>
              <a:t> </a:t>
            </a:r>
            <a:r>
              <a:rPr lang="en-US" altLang="zh-CN" sz="4800" dirty="0"/>
              <a:t>Patterns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72</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700808"/>
            <a:ext cx="8507288" cy="4221162"/>
          </a:xfrm>
        </p:spPr>
        <p:txBody>
          <a:bodyPr/>
          <a:lstStyle/>
          <a:p>
            <a:r>
              <a:rPr lang="en-US" altLang="zh-CN" sz="2800" b="1" dirty="0">
                <a:solidFill>
                  <a:srgbClr val="950001"/>
                </a:solidFill>
              </a:rPr>
              <a:t>Compute-intensive: </a:t>
            </a:r>
            <a:r>
              <a:rPr lang="en-US" altLang="zh-CN" sz="2800" dirty="0">
                <a:solidFill>
                  <a:srgbClr val="950001"/>
                </a:solidFill>
              </a:rPr>
              <a:t>need parallel computing to scale</a:t>
            </a:r>
            <a:endParaRPr lang="en-US" altLang="zh-CN" dirty="0">
              <a:solidFill>
                <a:srgbClr val="950001"/>
              </a:solidFill>
            </a:endParaRPr>
          </a:p>
          <a:p>
            <a:pPr lvl="1">
              <a:buFont typeface="Arial" charset="0"/>
              <a:buChar char="•"/>
            </a:pPr>
            <a:endParaRPr lang="en-US" altLang="zh-CN" dirty="0"/>
          </a:p>
        </p:txBody>
      </p:sp>
      <p:cxnSp>
        <p:nvCxnSpPr>
          <p:cNvPr id="7" name="Straight Connector 6">
            <a:extLst>
              <a:ext uri="{FF2B5EF4-FFF2-40B4-BE49-F238E27FC236}">
                <a16:creationId xmlns:a16="http://schemas.microsoft.com/office/drawing/2014/main" id="{E2E7CF03-442A-7D4D-85A9-4B48313E0AB3}"/>
              </a:ext>
            </a:extLst>
          </p:cNvPr>
          <p:cNvCxnSpPr/>
          <p:nvPr/>
        </p:nvCxnSpPr>
        <p:spPr>
          <a:xfrm>
            <a:off x="3491880" y="6741368"/>
            <a:ext cx="3960440" cy="0"/>
          </a:xfrm>
          <a:prstGeom prst="lin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311356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Category</a:t>
            </a:r>
            <a:r>
              <a:rPr lang="zh-CN" altLang="en-US" sz="4800" dirty="0"/>
              <a:t> </a:t>
            </a:r>
            <a:r>
              <a:rPr lang="en-US" altLang="zh-CN" sz="4800" dirty="0"/>
              <a:t>II:</a:t>
            </a:r>
            <a:r>
              <a:rPr lang="zh-CN" altLang="en-US" sz="4800" dirty="0"/>
              <a:t> </a:t>
            </a:r>
            <a:r>
              <a:rPr lang="en-US" altLang="zh-CN" sz="4800" dirty="0"/>
              <a:t>Frequent</a:t>
            </a:r>
            <a:r>
              <a:rPr lang="zh-CN" altLang="en-US" sz="4800" dirty="0"/>
              <a:t> </a:t>
            </a:r>
            <a:r>
              <a:rPr lang="en-US" altLang="zh-CN" sz="4800" dirty="0"/>
              <a:t>Patterns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73</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4221162"/>
          </a:xfrm>
        </p:spPr>
        <p:txBody>
          <a:bodyPr/>
          <a:lstStyle/>
          <a:p>
            <a:r>
              <a:rPr lang="en-US" altLang="zh-CN" b="1" dirty="0"/>
              <a:t>Our Goals</a:t>
            </a:r>
          </a:p>
          <a:p>
            <a:pPr lvl="1">
              <a:buFont typeface="Arial" charset="0"/>
              <a:buChar char="•"/>
            </a:pPr>
            <a:r>
              <a:rPr lang="en-US" altLang="zh-CN" b="1" dirty="0"/>
              <a:t>Efficient: </a:t>
            </a:r>
            <a:r>
              <a:rPr lang="en-US" altLang="zh-CN" dirty="0"/>
              <a:t>all CPU cores are busy mining</a:t>
            </a:r>
          </a:p>
          <a:p>
            <a:pPr lvl="1">
              <a:buFont typeface="Arial" charset="0"/>
              <a:buChar char="•"/>
            </a:pPr>
            <a:r>
              <a:rPr lang="en-US" altLang="zh-CN" b="1" dirty="0"/>
              <a:t>General Programming Framework: </a:t>
            </a:r>
            <a:r>
              <a:rPr lang="en-US" altLang="zh-CN" dirty="0"/>
              <a:t>can be customized to handle all kinds of patterns</a:t>
            </a:r>
          </a:p>
          <a:p>
            <a:pPr lvl="2">
              <a:buFont typeface="System Font Regular"/>
              <a:buChar char="-"/>
            </a:pPr>
            <a:r>
              <a:rPr lang="en-US" altLang="zh-CN" dirty="0"/>
              <a:t>Itemset</a:t>
            </a:r>
          </a:p>
          <a:p>
            <a:pPr lvl="2">
              <a:buFont typeface="System Font Regular"/>
              <a:buChar char="-"/>
            </a:pPr>
            <a:r>
              <a:rPr lang="en-US" altLang="zh-CN" dirty="0"/>
              <a:t>Subsequence</a:t>
            </a:r>
          </a:p>
          <a:p>
            <a:pPr lvl="2">
              <a:buFont typeface="System Font Regular"/>
              <a:buChar char="-"/>
            </a:pPr>
            <a:r>
              <a:rPr lang="en-US" altLang="zh-CN" dirty="0"/>
              <a:t>Subgraph</a:t>
            </a:r>
          </a:p>
          <a:p>
            <a:pPr lvl="2">
              <a:buFont typeface="System Font Regular"/>
              <a:buChar char="-"/>
            </a:pPr>
            <a:r>
              <a:rPr lang="en-US" altLang="zh-CN" dirty="0"/>
              <a:t>Subtree</a:t>
            </a:r>
          </a:p>
          <a:p>
            <a:pPr lvl="2">
              <a:buFont typeface="System Font Regular"/>
              <a:buChar char="-"/>
            </a:pPr>
            <a:r>
              <a:rPr lang="en-US" altLang="zh-CN" dirty="0"/>
              <a:t>…</a:t>
            </a:r>
          </a:p>
        </p:txBody>
      </p:sp>
      <p:grpSp>
        <p:nvGrpSpPr>
          <p:cNvPr id="33" name="Group 32">
            <a:extLst>
              <a:ext uri="{FF2B5EF4-FFF2-40B4-BE49-F238E27FC236}">
                <a16:creationId xmlns:a16="http://schemas.microsoft.com/office/drawing/2014/main" id="{69D27592-0E8D-EC4E-827D-835C66AE7E46}"/>
              </a:ext>
            </a:extLst>
          </p:cNvPr>
          <p:cNvGrpSpPr/>
          <p:nvPr/>
        </p:nvGrpSpPr>
        <p:grpSpPr>
          <a:xfrm>
            <a:off x="2483768" y="3604954"/>
            <a:ext cx="2376264" cy="584196"/>
            <a:chOff x="2483768" y="3604954"/>
            <a:chExt cx="2376264" cy="584196"/>
          </a:xfrm>
        </p:grpSpPr>
        <p:cxnSp>
          <p:nvCxnSpPr>
            <p:cNvPr id="4" name="Straight Arrow Connector 3">
              <a:extLst>
                <a:ext uri="{FF2B5EF4-FFF2-40B4-BE49-F238E27FC236}">
                  <a16:creationId xmlns:a16="http://schemas.microsoft.com/office/drawing/2014/main" id="{B004FF96-9AF6-C84D-91AC-78E473D48CE3}"/>
                </a:ext>
              </a:extLst>
            </p:cNvPr>
            <p:cNvCxnSpPr/>
            <p:nvPr/>
          </p:nvCxnSpPr>
          <p:spPr>
            <a:xfrm>
              <a:off x="2555776" y="4005064"/>
              <a:ext cx="1224136" cy="0"/>
            </a:xfrm>
            <a:prstGeom prst="straightConnector1">
              <a:avLst/>
            </a:prstGeom>
            <a:ln>
              <a:solidFill>
                <a:srgbClr val="0070C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6934A41-127F-2746-9F5A-50D89E4CA7CF}"/>
                </a:ext>
              </a:extLst>
            </p:cNvPr>
            <p:cNvSpPr/>
            <p:nvPr/>
          </p:nvSpPr>
          <p:spPr>
            <a:xfrm>
              <a:off x="2483768" y="3604954"/>
              <a:ext cx="1308371" cy="400110"/>
            </a:xfrm>
            <a:prstGeom prst="rect">
              <a:avLst/>
            </a:prstGeom>
          </p:spPr>
          <p:txBody>
            <a:bodyPr wrap="none">
              <a:spAutoFit/>
            </a:bodyPr>
            <a:lstStyle/>
            <a:p>
              <a:r>
                <a:rPr lang="en-US" altLang="zh-CN" sz="2000" dirty="0">
                  <a:solidFill>
                    <a:srgbClr val="0070C0"/>
                  </a:solidFill>
                </a:rPr>
                <a:t>order-free</a:t>
              </a:r>
              <a:endParaRPr lang="en-US" sz="2000" dirty="0">
                <a:solidFill>
                  <a:srgbClr val="0070C0"/>
                </a:solidFill>
              </a:endParaRPr>
            </a:p>
          </p:txBody>
        </p:sp>
        <p:sp>
          <p:nvSpPr>
            <p:cNvPr id="17" name="Rectangle 16">
              <a:extLst>
                <a:ext uri="{FF2B5EF4-FFF2-40B4-BE49-F238E27FC236}">
                  <a16:creationId xmlns:a16="http://schemas.microsoft.com/office/drawing/2014/main" id="{A6492D09-78E5-6943-90B6-D157C646B6F5}"/>
                </a:ext>
              </a:extLst>
            </p:cNvPr>
            <p:cNvSpPr/>
            <p:nvPr/>
          </p:nvSpPr>
          <p:spPr>
            <a:xfrm>
              <a:off x="3820965" y="3789040"/>
              <a:ext cx="1039067" cy="400110"/>
            </a:xfrm>
            <a:prstGeom prst="rect">
              <a:avLst/>
            </a:prstGeom>
          </p:spPr>
          <p:txBody>
            <a:bodyPr wrap="none">
              <a:spAutoFit/>
            </a:bodyPr>
            <a:lstStyle/>
            <a:p>
              <a:r>
                <a:rPr lang="en-US" altLang="zh-CN" sz="2000" dirty="0">
                  <a:solidFill>
                    <a:srgbClr val="0070C0"/>
                  </a:solidFill>
                </a:rPr>
                <a:t>FP-tree</a:t>
              </a:r>
              <a:endParaRPr lang="en-US" sz="2000" dirty="0">
                <a:solidFill>
                  <a:srgbClr val="0070C0"/>
                </a:solidFill>
              </a:endParaRPr>
            </a:p>
          </p:txBody>
        </p:sp>
      </p:grpSp>
      <p:grpSp>
        <p:nvGrpSpPr>
          <p:cNvPr id="34" name="Group 33">
            <a:extLst>
              <a:ext uri="{FF2B5EF4-FFF2-40B4-BE49-F238E27FC236}">
                <a16:creationId xmlns:a16="http://schemas.microsoft.com/office/drawing/2014/main" id="{2DBDE6DE-AAB2-8145-B276-930F0F5F164D}"/>
              </a:ext>
            </a:extLst>
          </p:cNvPr>
          <p:cNvGrpSpPr/>
          <p:nvPr/>
        </p:nvGrpSpPr>
        <p:grpSpPr>
          <a:xfrm>
            <a:off x="4903214" y="3604954"/>
            <a:ext cx="2405090" cy="584196"/>
            <a:chOff x="4903214" y="3604954"/>
            <a:chExt cx="2405090" cy="584196"/>
          </a:xfrm>
        </p:grpSpPr>
        <p:cxnSp>
          <p:nvCxnSpPr>
            <p:cNvPr id="19" name="Straight Arrow Connector 18">
              <a:extLst>
                <a:ext uri="{FF2B5EF4-FFF2-40B4-BE49-F238E27FC236}">
                  <a16:creationId xmlns:a16="http://schemas.microsoft.com/office/drawing/2014/main" id="{8A2E81BA-20F5-3B45-9F0C-2B915B34F952}"/>
                </a:ext>
              </a:extLst>
            </p:cNvPr>
            <p:cNvCxnSpPr>
              <a:cxnSpLocks/>
            </p:cNvCxnSpPr>
            <p:nvPr/>
          </p:nvCxnSpPr>
          <p:spPr>
            <a:xfrm>
              <a:off x="4903214" y="4005064"/>
              <a:ext cx="1720287" cy="0"/>
            </a:xfrm>
            <a:prstGeom prst="straightConnector1">
              <a:avLst/>
            </a:prstGeom>
            <a:ln>
              <a:solidFill>
                <a:srgbClr val="C0000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C3B2269-FA4F-6E44-972E-D2AC9D3D3B17}"/>
                </a:ext>
              </a:extLst>
            </p:cNvPr>
            <p:cNvSpPr/>
            <p:nvPr/>
          </p:nvSpPr>
          <p:spPr>
            <a:xfrm>
              <a:off x="5286773" y="3604954"/>
              <a:ext cx="1013419" cy="400110"/>
            </a:xfrm>
            <a:prstGeom prst="rect">
              <a:avLst/>
            </a:prstGeom>
          </p:spPr>
          <p:txBody>
            <a:bodyPr wrap="none">
              <a:spAutoFit/>
            </a:bodyPr>
            <a:lstStyle/>
            <a:p>
              <a:r>
                <a:rPr lang="en-US" sz="2000" dirty="0">
                  <a:solidFill>
                    <a:srgbClr val="C00000"/>
                  </a:solidFill>
                </a:rPr>
                <a:t>parallel</a:t>
              </a:r>
            </a:p>
          </p:txBody>
        </p:sp>
        <p:sp>
          <p:nvSpPr>
            <p:cNvPr id="21" name="Rectangle 20">
              <a:extLst>
                <a:ext uri="{FF2B5EF4-FFF2-40B4-BE49-F238E27FC236}">
                  <a16:creationId xmlns:a16="http://schemas.microsoft.com/office/drawing/2014/main" id="{D4F5186B-DB88-AB48-927B-5168F724A2EA}"/>
                </a:ext>
              </a:extLst>
            </p:cNvPr>
            <p:cNvSpPr/>
            <p:nvPr/>
          </p:nvSpPr>
          <p:spPr>
            <a:xfrm>
              <a:off x="6623501" y="3789040"/>
              <a:ext cx="684803" cy="400110"/>
            </a:xfrm>
            <a:prstGeom prst="rect">
              <a:avLst/>
            </a:prstGeom>
          </p:spPr>
          <p:txBody>
            <a:bodyPr wrap="none">
              <a:spAutoFit/>
            </a:bodyPr>
            <a:lstStyle/>
            <a:p>
              <a:r>
                <a:rPr lang="en-US" altLang="zh-CN" sz="2000" dirty="0">
                  <a:solidFill>
                    <a:srgbClr val="C00000"/>
                  </a:solidFill>
                </a:rPr>
                <a:t>PFP</a:t>
              </a:r>
              <a:endParaRPr lang="en-US" sz="2000" dirty="0">
                <a:solidFill>
                  <a:srgbClr val="C00000"/>
                </a:solidFill>
              </a:endParaRPr>
            </a:p>
          </p:txBody>
        </p:sp>
      </p:grpSp>
      <p:pic>
        <p:nvPicPr>
          <p:cNvPr id="11" name="Picture 10">
            <a:extLst>
              <a:ext uri="{FF2B5EF4-FFF2-40B4-BE49-F238E27FC236}">
                <a16:creationId xmlns:a16="http://schemas.microsoft.com/office/drawing/2014/main" id="{A05B3058-599E-A54D-95EA-5AD41FDB871E}"/>
              </a:ext>
            </a:extLst>
          </p:cNvPr>
          <p:cNvPicPr>
            <a:picLocks noChangeAspect="1"/>
          </p:cNvPicPr>
          <p:nvPr/>
        </p:nvPicPr>
        <p:blipFill>
          <a:blip r:embed="rId3"/>
          <a:stretch>
            <a:fillRect/>
          </a:stretch>
        </p:blipFill>
        <p:spPr>
          <a:xfrm>
            <a:off x="304800" y="13302"/>
            <a:ext cx="8534400" cy="1041400"/>
          </a:xfrm>
          <a:prstGeom prst="rect">
            <a:avLst/>
          </a:prstGeom>
        </p:spPr>
      </p:pic>
      <p:grpSp>
        <p:nvGrpSpPr>
          <p:cNvPr id="35" name="Group 34">
            <a:extLst>
              <a:ext uri="{FF2B5EF4-FFF2-40B4-BE49-F238E27FC236}">
                <a16:creationId xmlns:a16="http://schemas.microsoft.com/office/drawing/2014/main" id="{957E5213-E374-B345-91A2-475661F85F6B}"/>
              </a:ext>
            </a:extLst>
          </p:cNvPr>
          <p:cNvGrpSpPr/>
          <p:nvPr/>
        </p:nvGrpSpPr>
        <p:grpSpPr>
          <a:xfrm>
            <a:off x="2457779" y="4306204"/>
            <a:ext cx="3302290" cy="1787092"/>
            <a:chOff x="2457779" y="4306204"/>
            <a:chExt cx="3302290" cy="1787092"/>
          </a:xfrm>
        </p:grpSpPr>
        <p:sp>
          <p:nvSpPr>
            <p:cNvPr id="15" name="Left Brace 14">
              <a:extLst>
                <a:ext uri="{FF2B5EF4-FFF2-40B4-BE49-F238E27FC236}">
                  <a16:creationId xmlns:a16="http://schemas.microsoft.com/office/drawing/2014/main" id="{6F92761D-559F-D841-9FA4-D49CB191B377}"/>
                </a:ext>
              </a:extLst>
            </p:cNvPr>
            <p:cNvSpPr/>
            <p:nvPr/>
          </p:nvSpPr>
          <p:spPr>
            <a:xfrm flipH="1">
              <a:off x="3275856" y="4306204"/>
              <a:ext cx="339270" cy="1465886"/>
            </a:xfrm>
            <a:prstGeom prst="leftBrace">
              <a:avLst>
                <a:gd name="adj1" fmla="val 38368"/>
                <a:gd name="adj2" fmla="val 50000"/>
              </a:avLst>
            </a:prstGeom>
            <a:ln>
              <a:solidFill>
                <a:srgbClr val="0070C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ctangle 24">
              <a:extLst>
                <a:ext uri="{FF2B5EF4-FFF2-40B4-BE49-F238E27FC236}">
                  <a16:creationId xmlns:a16="http://schemas.microsoft.com/office/drawing/2014/main" id="{FFB030DC-8450-2A42-8303-C9A934F76175}"/>
                </a:ext>
              </a:extLst>
            </p:cNvPr>
            <p:cNvSpPr/>
            <p:nvPr/>
          </p:nvSpPr>
          <p:spPr>
            <a:xfrm>
              <a:off x="2457779" y="5693186"/>
              <a:ext cx="1705916" cy="400110"/>
            </a:xfrm>
            <a:prstGeom prst="rect">
              <a:avLst/>
            </a:prstGeom>
          </p:spPr>
          <p:txBody>
            <a:bodyPr wrap="none">
              <a:spAutoFit/>
            </a:bodyPr>
            <a:lstStyle/>
            <a:p>
              <a:r>
                <a:rPr lang="en-US" altLang="zh-CN" sz="2000" dirty="0">
                  <a:solidFill>
                    <a:srgbClr val="0070C0"/>
                  </a:solidFill>
                </a:rPr>
                <a:t>order matters</a:t>
              </a:r>
              <a:endParaRPr lang="en-US" sz="2000" dirty="0">
                <a:solidFill>
                  <a:srgbClr val="0070C0"/>
                </a:solidFill>
              </a:endParaRPr>
            </a:p>
          </p:txBody>
        </p:sp>
        <p:sp>
          <p:nvSpPr>
            <p:cNvPr id="26" name="Rectangle 25">
              <a:extLst>
                <a:ext uri="{FF2B5EF4-FFF2-40B4-BE49-F238E27FC236}">
                  <a16:creationId xmlns:a16="http://schemas.microsoft.com/office/drawing/2014/main" id="{16FE096C-2346-B641-B053-1985F64E54C8}"/>
                </a:ext>
              </a:extLst>
            </p:cNvPr>
            <p:cNvSpPr/>
            <p:nvPr/>
          </p:nvSpPr>
          <p:spPr>
            <a:xfrm>
              <a:off x="3707904" y="4811529"/>
              <a:ext cx="2052165" cy="400110"/>
            </a:xfrm>
            <a:prstGeom prst="rect">
              <a:avLst/>
            </a:prstGeom>
          </p:spPr>
          <p:txBody>
            <a:bodyPr wrap="none">
              <a:spAutoFit/>
            </a:bodyPr>
            <a:lstStyle/>
            <a:p>
              <a:r>
                <a:rPr lang="en-US" altLang="zh-CN" sz="2000" dirty="0">
                  <a:solidFill>
                    <a:srgbClr val="0070C0"/>
                  </a:solidFill>
                </a:rPr>
                <a:t>Prefix Projection</a:t>
              </a:r>
              <a:endParaRPr lang="en-US" sz="2000" dirty="0">
                <a:solidFill>
                  <a:srgbClr val="0070C0"/>
                </a:solidFill>
              </a:endParaRPr>
            </a:p>
          </p:txBody>
        </p:sp>
      </p:grpSp>
      <p:grpSp>
        <p:nvGrpSpPr>
          <p:cNvPr id="36" name="Group 35">
            <a:extLst>
              <a:ext uri="{FF2B5EF4-FFF2-40B4-BE49-F238E27FC236}">
                <a16:creationId xmlns:a16="http://schemas.microsoft.com/office/drawing/2014/main" id="{D9656DC3-5310-9C40-B351-59106B6B173F}"/>
              </a:ext>
            </a:extLst>
          </p:cNvPr>
          <p:cNvGrpSpPr/>
          <p:nvPr/>
        </p:nvGrpSpPr>
        <p:grpSpPr>
          <a:xfrm>
            <a:off x="5652120" y="4608576"/>
            <a:ext cx="2353491" cy="588686"/>
            <a:chOff x="5652120" y="4608576"/>
            <a:chExt cx="2353491" cy="588686"/>
          </a:xfrm>
        </p:grpSpPr>
        <p:cxnSp>
          <p:nvCxnSpPr>
            <p:cNvPr id="24" name="Straight Arrow Connector 23">
              <a:extLst>
                <a:ext uri="{FF2B5EF4-FFF2-40B4-BE49-F238E27FC236}">
                  <a16:creationId xmlns:a16="http://schemas.microsoft.com/office/drawing/2014/main" id="{CD07EAE5-8AA3-7448-ABD1-6AD85BF5DD03}"/>
                </a:ext>
              </a:extLst>
            </p:cNvPr>
            <p:cNvCxnSpPr>
              <a:cxnSpLocks/>
            </p:cNvCxnSpPr>
            <p:nvPr/>
          </p:nvCxnSpPr>
          <p:spPr>
            <a:xfrm>
              <a:off x="5751151" y="5032592"/>
              <a:ext cx="828966" cy="0"/>
            </a:xfrm>
            <a:prstGeom prst="straightConnector1">
              <a:avLst/>
            </a:prstGeom>
            <a:ln>
              <a:solidFill>
                <a:srgbClr val="00B050"/>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B2F46C1F-CD42-514C-9663-AAA0381B8E43}"/>
                </a:ext>
              </a:extLst>
            </p:cNvPr>
            <p:cNvSpPr/>
            <p:nvPr/>
          </p:nvSpPr>
          <p:spPr>
            <a:xfrm>
              <a:off x="6623501" y="4797152"/>
              <a:ext cx="1382110" cy="400110"/>
            </a:xfrm>
            <a:prstGeom prst="rect">
              <a:avLst/>
            </a:prstGeom>
          </p:spPr>
          <p:txBody>
            <a:bodyPr wrap="none">
              <a:spAutoFit/>
            </a:bodyPr>
            <a:lstStyle/>
            <a:p>
              <a:r>
                <a:rPr lang="en-US" altLang="zh-CN" sz="2000" dirty="0" err="1">
                  <a:solidFill>
                    <a:srgbClr val="00B050"/>
                  </a:solidFill>
                </a:rPr>
                <a:t>PrefixPFM</a:t>
              </a:r>
              <a:endParaRPr lang="en-US" sz="2000" dirty="0">
                <a:solidFill>
                  <a:srgbClr val="00B050"/>
                </a:solidFill>
              </a:endParaRPr>
            </a:p>
          </p:txBody>
        </p:sp>
        <p:sp>
          <p:nvSpPr>
            <p:cNvPr id="29" name="Rectangle 28">
              <a:extLst>
                <a:ext uri="{FF2B5EF4-FFF2-40B4-BE49-F238E27FC236}">
                  <a16:creationId xmlns:a16="http://schemas.microsoft.com/office/drawing/2014/main" id="{4532A814-78E0-9447-AA6E-CD48BA3D82F9}"/>
                </a:ext>
              </a:extLst>
            </p:cNvPr>
            <p:cNvSpPr/>
            <p:nvPr/>
          </p:nvSpPr>
          <p:spPr>
            <a:xfrm>
              <a:off x="5652120" y="4608576"/>
              <a:ext cx="1013419" cy="400110"/>
            </a:xfrm>
            <a:prstGeom prst="rect">
              <a:avLst/>
            </a:prstGeom>
          </p:spPr>
          <p:txBody>
            <a:bodyPr wrap="none">
              <a:spAutoFit/>
            </a:bodyPr>
            <a:lstStyle/>
            <a:p>
              <a:r>
                <a:rPr lang="en-US" sz="2000" dirty="0">
                  <a:solidFill>
                    <a:srgbClr val="00B050"/>
                  </a:solidFill>
                </a:rPr>
                <a:t>parallel</a:t>
              </a:r>
            </a:p>
          </p:txBody>
        </p:sp>
      </p:grpSp>
      <p:sp>
        <p:nvSpPr>
          <p:cNvPr id="37" name="TextBox 249">
            <a:extLst>
              <a:ext uri="{FF2B5EF4-FFF2-40B4-BE49-F238E27FC236}">
                <a16:creationId xmlns:a16="http://schemas.microsoft.com/office/drawing/2014/main" id="{2C467BC8-EA58-5445-8F33-235E4E3C457A}"/>
              </a:ext>
            </a:extLst>
          </p:cNvPr>
          <p:cNvSpPr txBox="1"/>
          <p:nvPr/>
        </p:nvSpPr>
        <p:spPr>
          <a:xfrm>
            <a:off x="944108" y="6021288"/>
            <a:ext cx="7094186"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rgbClr val="FF0000"/>
                </a:solidFill>
                <a:latin typeface="Times New Roman" charset="0"/>
                <a:ea typeface="Times New Roman" charset="0"/>
                <a:cs typeface="Times New Roman" charset="0"/>
              </a:rPr>
              <a:t>Depth-First Pattern Search/Recursion !</a:t>
            </a:r>
          </a:p>
        </p:txBody>
      </p:sp>
    </p:spTree>
    <p:extLst>
      <p:ext uri="{BB962C8B-B14F-4D97-AF65-F5344CB8AC3E}">
        <p14:creationId xmlns:p14="http://schemas.microsoft.com/office/powerpoint/2010/main" val="44760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Category</a:t>
            </a:r>
            <a:r>
              <a:rPr lang="zh-CN" altLang="en-US" sz="4800" dirty="0"/>
              <a:t> </a:t>
            </a:r>
            <a:r>
              <a:rPr lang="en-US" altLang="zh-CN" sz="4800" dirty="0"/>
              <a:t>II:</a:t>
            </a:r>
            <a:r>
              <a:rPr lang="zh-CN" altLang="en-US" sz="4800" dirty="0"/>
              <a:t> </a:t>
            </a:r>
            <a:r>
              <a:rPr lang="en-US" altLang="zh-CN" sz="4800" dirty="0"/>
              <a:t>Frequent</a:t>
            </a:r>
            <a:r>
              <a:rPr lang="zh-CN" altLang="en-US" sz="4800" dirty="0"/>
              <a:t> </a:t>
            </a:r>
            <a:r>
              <a:rPr lang="en-US" altLang="zh-CN" sz="4800" dirty="0"/>
              <a:t>Patterns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74</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4221162"/>
          </a:xfrm>
        </p:spPr>
        <p:txBody>
          <a:bodyPr/>
          <a:lstStyle/>
          <a:p>
            <a:r>
              <a:rPr lang="en-US" altLang="zh-CN" b="1" dirty="0" err="1"/>
              <a:t>PrefixSpan</a:t>
            </a:r>
            <a:r>
              <a:rPr lang="en-US" altLang="zh-CN" b="1" dirty="0"/>
              <a:t> (Sequential Pattern Mining)</a:t>
            </a:r>
            <a:endParaRPr lang="en-US" altLang="zh-CN" dirty="0"/>
          </a:p>
        </p:txBody>
      </p:sp>
      <p:graphicFrame>
        <p:nvGraphicFramePr>
          <p:cNvPr id="9" name="表格 3">
            <a:extLst>
              <a:ext uri="{FF2B5EF4-FFF2-40B4-BE49-F238E27FC236}">
                <a16:creationId xmlns:a16="http://schemas.microsoft.com/office/drawing/2014/main" id="{384FE1D2-F030-4940-9914-3B1707B5E528}"/>
              </a:ext>
            </a:extLst>
          </p:cNvPr>
          <p:cNvGraphicFramePr>
            <a:graphicFrameLocks noGrp="1"/>
          </p:cNvGraphicFramePr>
          <p:nvPr/>
        </p:nvGraphicFramePr>
        <p:xfrm>
          <a:off x="251520" y="3090775"/>
          <a:ext cx="1800200" cy="1800199"/>
        </p:xfrm>
        <a:graphic>
          <a:graphicData uri="http://schemas.openxmlformats.org/drawingml/2006/table">
            <a:tbl>
              <a:tblPr/>
              <a:tblGrid>
                <a:gridCol w="621800">
                  <a:extLst>
                    <a:ext uri="{9D8B030D-6E8A-4147-A177-3AD203B41FA5}">
                      <a16:colId xmlns:a16="http://schemas.microsoft.com/office/drawing/2014/main" val="20000"/>
                    </a:ext>
                  </a:extLst>
                </a:gridCol>
                <a:gridCol w="1178400">
                  <a:extLst>
                    <a:ext uri="{9D8B030D-6E8A-4147-A177-3AD203B41FA5}">
                      <a16:colId xmlns:a16="http://schemas.microsoft.com/office/drawing/2014/main" val="20001"/>
                    </a:ext>
                  </a:extLst>
                </a:gridCol>
              </a:tblGrid>
              <a:tr h="360039">
                <a:tc>
                  <a:txBody>
                    <a:bodyPr/>
                    <a:lstStyle/>
                    <a:p>
                      <a:pPr algn="ctr">
                        <a:spcAft>
                          <a:spcPts val="0"/>
                        </a:spcAft>
                      </a:pPr>
                      <a:r>
                        <a:rPr lang="en-US" sz="2000" kern="100" dirty="0">
                          <a:latin typeface="Times New Roman" pitchFamily="18" charset="0"/>
                          <a:ea typeface="宋体"/>
                          <a:cs typeface="Times New Roman" pitchFamily="18" charset="0"/>
                        </a:rPr>
                        <a:t>SID</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kern="100" dirty="0">
                          <a:latin typeface="Times New Roman" pitchFamily="18" charset="0"/>
                          <a:ea typeface="宋体"/>
                          <a:cs typeface="Times New Roman" pitchFamily="18" charset="0"/>
                        </a:rPr>
                        <a:t>Sequence</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40">
                <a:tc>
                  <a:txBody>
                    <a:bodyPr/>
                    <a:lstStyle/>
                    <a:p>
                      <a:pPr algn="ctr">
                        <a:spcAft>
                          <a:spcPts val="0"/>
                        </a:spcAft>
                      </a:pPr>
                      <a:r>
                        <a:rPr lang="en-US" sz="2000" i="1" kern="100" dirty="0">
                          <a:latin typeface="Times New Roman" pitchFamily="18" charset="0"/>
                          <a:ea typeface="宋体"/>
                          <a:cs typeface="Times New Roman" pitchFamily="18" charset="0"/>
                        </a:rPr>
                        <a:t>s</a:t>
                      </a:r>
                      <a:r>
                        <a:rPr lang="en-US" sz="2000" kern="100" baseline="-25000" dirty="0">
                          <a:latin typeface="Times New Roman" pitchFamily="18" charset="0"/>
                          <a:ea typeface="宋体"/>
                          <a:cs typeface="Times New Roman" pitchFamily="18" charset="0"/>
                        </a:rPr>
                        <a:t>1</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a:t>
                      </a:r>
                      <a:r>
                        <a:rPr lang="en-US" sz="2000" i="1" kern="100" dirty="0">
                          <a:latin typeface="Times New Roman" pitchFamily="18" charset="0"/>
                          <a:ea typeface="宋体"/>
                          <a:cs typeface="Times New Roman" pitchFamily="18" charset="0"/>
                        </a:rPr>
                        <a:t>ABC</a:t>
                      </a:r>
                      <a:r>
                        <a:rPr lang="en-US" altLang="zh-CN" sz="2000" i="1" kern="100" dirty="0">
                          <a:latin typeface="Times New Roman" pitchFamily="18" charset="0"/>
                          <a:ea typeface="+mn-ea"/>
                          <a:cs typeface="Times New Roman" pitchFamily="18" charset="0"/>
                        </a:rPr>
                        <a:t>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2</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BABC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3</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dirty="0">
                          <a:latin typeface="Times New Roman" pitchFamily="18" charset="0"/>
                          <a:ea typeface="宋体"/>
                          <a:cs typeface="Times New Roman" pitchFamily="18" charset="0"/>
                        </a:rPr>
                        <a:t> AB</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4</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dirty="0">
                          <a:latin typeface="Times New Roman" pitchFamily="18" charset="0"/>
                          <a:ea typeface="宋体"/>
                          <a:cs typeface="Times New Roman" pitchFamily="18" charset="0"/>
                        </a:rPr>
                        <a:t> BC</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0" name="矩形 7">
            <a:extLst>
              <a:ext uri="{FF2B5EF4-FFF2-40B4-BE49-F238E27FC236}">
                <a16:creationId xmlns:a16="http://schemas.microsoft.com/office/drawing/2014/main" id="{A236F1B1-E2ED-FD49-80E2-78493C6036CB}"/>
              </a:ext>
            </a:extLst>
          </p:cNvPr>
          <p:cNvSpPr/>
          <p:nvPr/>
        </p:nvSpPr>
        <p:spPr>
          <a:xfrm>
            <a:off x="3015101" y="4530934"/>
            <a:ext cx="907621" cy="400110"/>
          </a:xfrm>
          <a:prstGeom prst="rect">
            <a:avLst/>
          </a:prstGeom>
        </p:spPr>
        <p:txBody>
          <a:bodyPr wrap="none">
            <a:spAutoFit/>
          </a:bodyPr>
          <a:lstStyle/>
          <a:p>
            <a:r>
              <a:rPr lang="en-US" altLang="zh-CN" sz="2000" kern="100" dirty="0">
                <a:latin typeface="Times New Roman" pitchFamily="18" charset="0"/>
                <a:cs typeface="Times New Roman" pitchFamily="18" charset="0"/>
              </a:rPr>
              <a:t>(b) </a:t>
            </a:r>
            <a:r>
              <a:rPr lang="en-US" altLang="zh-CN" sz="2000" i="1" kern="100" dirty="0">
                <a:latin typeface="Times New Roman" pitchFamily="18" charset="0"/>
                <a:cs typeface="Times New Roman" pitchFamily="18" charset="0"/>
              </a:rPr>
              <a:t>D|</a:t>
            </a:r>
            <a:r>
              <a:rPr lang="en-US" altLang="zh-CN" sz="2000" i="1" kern="100" baseline="-25000" dirty="0">
                <a:latin typeface="Times New Roman" pitchFamily="18" charset="0"/>
                <a:cs typeface="Times New Roman" pitchFamily="18" charset="0"/>
              </a:rPr>
              <a:t>A</a:t>
            </a:r>
            <a:endParaRPr lang="zh-CN" altLang="en-US" sz="2000" baseline="-25000" dirty="0"/>
          </a:p>
        </p:txBody>
      </p:sp>
      <p:sp>
        <p:nvSpPr>
          <p:cNvPr id="11" name="矩形 8">
            <a:extLst>
              <a:ext uri="{FF2B5EF4-FFF2-40B4-BE49-F238E27FC236}">
                <a16:creationId xmlns:a16="http://schemas.microsoft.com/office/drawing/2014/main" id="{3E2BEEED-F654-8A40-AC48-0C7F19DCF025}"/>
              </a:ext>
            </a:extLst>
          </p:cNvPr>
          <p:cNvSpPr/>
          <p:nvPr/>
        </p:nvSpPr>
        <p:spPr>
          <a:xfrm>
            <a:off x="814771" y="4850904"/>
            <a:ext cx="732893" cy="400110"/>
          </a:xfrm>
          <a:prstGeom prst="rect">
            <a:avLst/>
          </a:prstGeom>
        </p:spPr>
        <p:txBody>
          <a:bodyPr wrap="none">
            <a:spAutoFit/>
          </a:bodyPr>
          <a:lstStyle/>
          <a:p>
            <a:r>
              <a:rPr lang="en-US" altLang="zh-CN" sz="2000" kern="100" dirty="0">
                <a:latin typeface="Times New Roman" pitchFamily="18" charset="0"/>
                <a:cs typeface="Times New Roman" pitchFamily="18" charset="0"/>
              </a:rPr>
              <a:t>(a) </a:t>
            </a:r>
            <a:r>
              <a:rPr lang="en-US" altLang="zh-CN" sz="2000" i="1" kern="100" dirty="0">
                <a:latin typeface="Times New Roman" pitchFamily="18" charset="0"/>
                <a:cs typeface="Times New Roman" pitchFamily="18" charset="0"/>
              </a:rPr>
              <a:t>D</a:t>
            </a:r>
            <a:endParaRPr lang="zh-CN" altLang="en-US" sz="2000" i="1" baseline="-25000" dirty="0"/>
          </a:p>
        </p:txBody>
      </p:sp>
      <p:graphicFrame>
        <p:nvGraphicFramePr>
          <p:cNvPr id="12" name="表格 10">
            <a:extLst>
              <a:ext uri="{FF2B5EF4-FFF2-40B4-BE49-F238E27FC236}">
                <a16:creationId xmlns:a16="http://schemas.microsoft.com/office/drawing/2014/main" id="{E1417036-903E-2E42-A15D-DCF030C26D31}"/>
              </a:ext>
            </a:extLst>
          </p:cNvPr>
          <p:cNvGraphicFramePr>
            <a:graphicFrameLocks noGrp="1"/>
          </p:cNvGraphicFramePr>
          <p:nvPr/>
        </p:nvGraphicFramePr>
        <p:xfrm>
          <a:off x="2511045" y="3090774"/>
          <a:ext cx="1800200" cy="1440159"/>
        </p:xfrm>
        <a:graphic>
          <a:graphicData uri="http://schemas.openxmlformats.org/drawingml/2006/table">
            <a:tbl>
              <a:tblPr/>
              <a:tblGrid>
                <a:gridCol w="621800">
                  <a:extLst>
                    <a:ext uri="{9D8B030D-6E8A-4147-A177-3AD203B41FA5}">
                      <a16:colId xmlns:a16="http://schemas.microsoft.com/office/drawing/2014/main" val="20000"/>
                    </a:ext>
                  </a:extLst>
                </a:gridCol>
                <a:gridCol w="1178400">
                  <a:extLst>
                    <a:ext uri="{9D8B030D-6E8A-4147-A177-3AD203B41FA5}">
                      <a16:colId xmlns:a16="http://schemas.microsoft.com/office/drawing/2014/main" val="20001"/>
                    </a:ext>
                  </a:extLst>
                </a:gridCol>
              </a:tblGrid>
              <a:tr h="360039">
                <a:tc>
                  <a:txBody>
                    <a:bodyPr/>
                    <a:lstStyle/>
                    <a:p>
                      <a:pPr algn="ctr">
                        <a:spcAft>
                          <a:spcPts val="0"/>
                        </a:spcAft>
                      </a:pPr>
                      <a:r>
                        <a:rPr lang="en-US" sz="2000" kern="100" dirty="0">
                          <a:latin typeface="Times New Roman" pitchFamily="18" charset="0"/>
                          <a:ea typeface="宋体"/>
                          <a:cs typeface="Times New Roman" pitchFamily="18" charset="0"/>
                        </a:rPr>
                        <a:t>SID</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kern="100" dirty="0">
                          <a:latin typeface="Times New Roman" pitchFamily="18" charset="0"/>
                          <a:ea typeface="宋体"/>
                          <a:cs typeface="Times New Roman" pitchFamily="18" charset="0"/>
                        </a:rPr>
                        <a:t>Sequence</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40">
                <a:tc>
                  <a:txBody>
                    <a:bodyPr/>
                    <a:lstStyle/>
                    <a:p>
                      <a:pPr algn="ctr">
                        <a:spcAft>
                          <a:spcPts val="0"/>
                        </a:spcAft>
                      </a:pPr>
                      <a:r>
                        <a:rPr lang="en-US" sz="2000" i="1" kern="100" dirty="0">
                          <a:latin typeface="Times New Roman" pitchFamily="18" charset="0"/>
                          <a:ea typeface="宋体"/>
                          <a:cs typeface="Times New Roman" pitchFamily="18" charset="0"/>
                        </a:rPr>
                        <a:t>s</a:t>
                      </a:r>
                      <a:r>
                        <a:rPr lang="en-US" sz="2000" kern="100" baseline="-25000" dirty="0">
                          <a:latin typeface="Times New Roman" pitchFamily="18" charset="0"/>
                          <a:ea typeface="宋体"/>
                          <a:cs typeface="Times New Roman" pitchFamily="18" charset="0"/>
                        </a:rPr>
                        <a:t>1</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_</a:t>
                      </a:r>
                      <a:r>
                        <a:rPr lang="en-US" sz="2000" i="1" kern="100" dirty="0">
                          <a:latin typeface="Times New Roman" pitchFamily="18" charset="0"/>
                          <a:ea typeface="宋体"/>
                          <a:cs typeface="Times New Roman" pitchFamily="18" charset="0"/>
                        </a:rPr>
                        <a:t>BC</a:t>
                      </a:r>
                      <a:r>
                        <a:rPr lang="en-US" altLang="zh-CN" sz="2000" i="1" kern="100" dirty="0">
                          <a:latin typeface="Times New Roman" pitchFamily="18" charset="0"/>
                          <a:ea typeface="+mn-ea"/>
                          <a:cs typeface="Times New Roman" pitchFamily="18" charset="0"/>
                        </a:rPr>
                        <a:t>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2</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_BC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3</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dirty="0">
                          <a:latin typeface="Times New Roman" pitchFamily="18" charset="0"/>
                          <a:ea typeface="宋体"/>
                          <a:cs typeface="Times New Roman" pitchFamily="18" charset="0"/>
                        </a:rPr>
                        <a:t> _B</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3" name="表格 12">
            <a:extLst>
              <a:ext uri="{FF2B5EF4-FFF2-40B4-BE49-F238E27FC236}">
                <a16:creationId xmlns:a16="http://schemas.microsoft.com/office/drawing/2014/main" id="{2533ECB0-4C53-4049-B830-3DFB0E3332E7}"/>
              </a:ext>
            </a:extLst>
          </p:cNvPr>
          <p:cNvGraphicFramePr>
            <a:graphicFrameLocks noGrp="1"/>
          </p:cNvGraphicFramePr>
          <p:nvPr/>
        </p:nvGraphicFramePr>
        <p:xfrm>
          <a:off x="4815301" y="3090774"/>
          <a:ext cx="1800200" cy="1440159"/>
        </p:xfrm>
        <a:graphic>
          <a:graphicData uri="http://schemas.openxmlformats.org/drawingml/2006/table">
            <a:tbl>
              <a:tblPr/>
              <a:tblGrid>
                <a:gridCol w="621800">
                  <a:extLst>
                    <a:ext uri="{9D8B030D-6E8A-4147-A177-3AD203B41FA5}">
                      <a16:colId xmlns:a16="http://schemas.microsoft.com/office/drawing/2014/main" val="20000"/>
                    </a:ext>
                  </a:extLst>
                </a:gridCol>
                <a:gridCol w="1178400">
                  <a:extLst>
                    <a:ext uri="{9D8B030D-6E8A-4147-A177-3AD203B41FA5}">
                      <a16:colId xmlns:a16="http://schemas.microsoft.com/office/drawing/2014/main" val="20001"/>
                    </a:ext>
                  </a:extLst>
                </a:gridCol>
              </a:tblGrid>
              <a:tr h="360039">
                <a:tc>
                  <a:txBody>
                    <a:bodyPr/>
                    <a:lstStyle/>
                    <a:p>
                      <a:pPr algn="ctr">
                        <a:spcAft>
                          <a:spcPts val="0"/>
                        </a:spcAft>
                      </a:pPr>
                      <a:r>
                        <a:rPr lang="en-US" sz="2000" kern="100" dirty="0">
                          <a:latin typeface="Times New Roman" pitchFamily="18" charset="0"/>
                          <a:ea typeface="宋体"/>
                          <a:cs typeface="Times New Roman" pitchFamily="18" charset="0"/>
                        </a:rPr>
                        <a:t>SID</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kern="100" dirty="0">
                          <a:latin typeface="Times New Roman" pitchFamily="18" charset="0"/>
                          <a:ea typeface="宋体"/>
                          <a:cs typeface="Times New Roman" pitchFamily="18" charset="0"/>
                        </a:rPr>
                        <a:t>Sequence</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40">
                <a:tc>
                  <a:txBody>
                    <a:bodyPr/>
                    <a:lstStyle/>
                    <a:p>
                      <a:pPr algn="ctr">
                        <a:spcAft>
                          <a:spcPts val="0"/>
                        </a:spcAft>
                      </a:pPr>
                      <a:r>
                        <a:rPr lang="en-US" sz="2000" i="1" kern="100" dirty="0">
                          <a:latin typeface="Times New Roman" pitchFamily="18" charset="0"/>
                          <a:ea typeface="宋体"/>
                          <a:cs typeface="Times New Roman" pitchFamily="18" charset="0"/>
                        </a:rPr>
                        <a:t>s</a:t>
                      </a:r>
                      <a:r>
                        <a:rPr lang="en-US" sz="2000" kern="100" baseline="-25000" dirty="0">
                          <a:latin typeface="Times New Roman" pitchFamily="18" charset="0"/>
                          <a:ea typeface="宋体"/>
                          <a:cs typeface="Times New Roman" pitchFamily="18" charset="0"/>
                        </a:rPr>
                        <a:t>1</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baseline="0" dirty="0">
                          <a:latin typeface="Times New Roman" pitchFamily="18" charset="0"/>
                          <a:ea typeface="+mn-ea"/>
                          <a:cs typeface="Times New Roman" pitchFamily="18" charset="0"/>
                        </a:rPr>
                        <a:t> _</a:t>
                      </a:r>
                      <a:r>
                        <a:rPr lang="en-US" sz="2000" i="1" kern="100" dirty="0">
                          <a:latin typeface="Times New Roman" pitchFamily="18" charset="0"/>
                          <a:ea typeface="宋体"/>
                          <a:cs typeface="Times New Roman" pitchFamily="18" charset="0"/>
                        </a:rPr>
                        <a:t>C</a:t>
                      </a:r>
                      <a:r>
                        <a:rPr lang="en-US" altLang="zh-CN" sz="2000" i="1" kern="100" dirty="0">
                          <a:latin typeface="Times New Roman" pitchFamily="18" charset="0"/>
                          <a:ea typeface="+mn-ea"/>
                          <a:cs typeface="Times New Roman" pitchFamily="18" charset="0"/>
                        </a:rPr>
                        <a:t>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2</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_C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3</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00" dirty="0">
                          <a:latin typeface="Times New Roman" pitchFamily="18" charset="0"/>
                          <a:ea typeface="宋体"/>
                          <a:cs typeface="Times New Roman" pitchFamily="18" charset="0"/>
                        </a:rPr>
                        <a:t> _</a:t>
                      </a:r>
                      <a:endParaRPr lang="en-US" sz="2000" i="1"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4" name="表格 14">
            <a:extLst>
              <a:ext uri="{FF2B5EF4-FFF2-40B4-BE49-F238E27FC236}">
                <a16:creationId xmlns:a16="http://schemas.microsoft.com/office/drawing/2014/main" id="{173AF924-388C-5F46-B763-219B92DF3E2D}"/>
              </a:ext>
            </a:extLst>
          </p:cNvPr>
          <p:cNvGraphicFramePr>
            <a:graphicFrameLocks noGrp="1"/>
          </p:cNvGraphicFramePr>
          <p:nvPr/>
        </p:nvGraphicFramePr>
        <p:xfrm>
          <a:off x="7092280" y="3122713"/>
          <a:ext cx="1800200" cy="1080119"/>
        </p:xfrm>
        <a:graphic>
          <a:graphicData uri="http://schemas.openxmlformats.org/drawingml/2006/table">
            <a:tbl>
              <a:tblPr/>
              <a:tblGrid>
                <a:gridCol w="621800">
                  <a:extLst>
                    <a:ext uri="{9D8B030D-6E8A-4147-A177-3AD203B41FA5}">
                      <a16:colId xmlns:a16="http://schemas.microsoft.com/office/drawing/2014/main" val="20000"/>
                    </a:ext>
                  </a:extLst>
                </a:gridCol>
                <a:gridCol w="1178400">
                  <a:extLst>
                    <a:ext uri="{9D8B030D-6E8A-4147-A177-3AD203B41FA5}">
                      <a16:colId xmlns:a16="http://schemas.microsoft.com/office/drawing/2014/main" val="20001"/>
                    </a:ext>
                  </a:extLst>
                </a:gridCol>
              </a:tblGrid>
              <a:tr h="360039">
                <a:tc>
                  <a:txBody>
                    <a:bodyPr/>
                    <a:lstStyle/>
                    <a:p>
                      <a:pPr algn="ctr">
                        <a:spcAft>
                          <a:spcPts val="0"/>
                        </a:spcAft>
                      </a:pPr>
                      <a:r>
                        <a:rPr lang="en-US" sz="2000" kern="100" dirty="0">
                          <a:latin typeface="Times New Roman" pitchFamily="18" charset="0"/>
                          <a:ea typeface="宋体"/>
                          <a:cs typeface="Times New Roman" pitchFamily="18" charset="0"/>
                        </a:rPr>
                        <a:t>SID</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kern="100" dirty="0">
                          <a:latin typeface="Times New Roman" pitchFamily="18" charset="0"/>
                          <a:ea typeface="宋体"/>
                          <a:cs typeface="Times New Roman" pitchFamily="18" charset="0"/>
                        </a:rPr>
                        <a:t>Sequence</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40">
                <a:tc>
                  <a:txBody>
                    <a:bodyPr/>
                    <a:lstStyle/>
                    <a:p>
                      <a:pPr algn="ctr">
                        <a:spcAft>
                          <a:spcPts val="0"/>
                        </a:spcAft>
                      </a:pPr>
                      <a:r>
                        <a:rPr lang="en-US" sz="2000" i="1" kern="100" dirty="0">
                          <a:latin typeface="Times New Roman" pitchFamily="18" charset="0"/>
                          <a:ea typeface="宋体"/>
                          <a:cs typeface="Times New Roman" pitchFamily="18" charset="0"/>
                        </a:rPr>
                        <a:t>s</a:t>
                      </a:r>
                      <a:r>
                        <a:rPr lang="en-US" sz="2000" kern="100" baseline="-25000" dirty="0">
                          <a:latin typeface="Times New Roman" pitchFamily="18" charset="0"/>
                          <a:ea typeface="宋体"/>
                          <a:cs typeface="Times New Roman" pitchFamily="18" charset="0"/>
                        </a:rPr>
                        <a:t>1</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baseline="0" dirty="0">
                          <a:latin typeface="Times New Roman" pitchFamily="18" charset="0"/>
                          <a:ea typeface="+mn-ea"/>
                          <a:cs typeface="Times New Roman" pitchFamily="18" charset="0"/>
                        </a:rPr>
                        <a:t> _</a:t>
                      </a:r>
                      <a:r>
                        <a:rPr lang="en-US" altLang="zh-CN" sz="2000" i="1" kern="100" dirty="0">
                          <a:latin typeface="Times New Roman" pitchFamily="18" charset="0"/>
                          <a:ea typeface="+mn-ea"/>
                          <a:cs typeface="Times New Roman" pitchFamily="18" charset="0"/>
                        </a:rPr>
                        <a:t>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2</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_</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5" name="右箭头 15">
            <a:extLst>
              <a:ext uri="{FF2B5EF4-FFF2-40B4-BE49-F238E27FC236}">
                <a16:creationId xmlns:a16="http://schemas.microsoft.com/office/drawing/2014/main" id="{81752544-4C60-5547-904B-C45B4FADF46B}"/>
              </a:ext>
            </a:extLst>
          </p:cNvPr>
          <p:cNvSpPr/>
          <p:nvPr/>
        </p:nvSpPr>
        <p:spPr>
          <a:xfrm>
            <a:off x="2151005" y="3738846"/>
            <a:ext cx="288032" cy="21602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6">
            <a:extLst>
              <a:ext uri="{FF2B5EF4-FFF2-40B4-BE49-F238E27FC236}">
                <a16:creationId xmlns:a16="http://schemas.microsoft.com/office/drawing/2014/main" id="{50D44965-4717-724A-8377-087CAFDF300D}"/>
              </a:ext>
            </a:extLst>
          </p:cNvPr>
          <p:cNvSpPr/>
          <p:nvPr/>
        </p:nvSpPr>
        <p:spPr>
          <a:xfrm>
            <a:off x="4436981" y="3738845"/>
            <a:ext cx="288032" cy="21602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7">
            <a:extLst>
              <a:ext uri="{FF2B5EF4-FFF2-40B4-BE49-F238E27FC236}">
                <a16:creationId xmlns:a16="http://schemas.microsoft.com/office/drawing/2014/main" id="{27C69A44-7F97-8D4B-8386-735E3DA2F985}"/>
              </a:ext>
            </a:extLst>
          </p:cNvPr>
          <p:cNvSpPr/>
          <p:nvPr/>
        </p:nvSpPr>
        <p:spPr>
          <a:xfrm>
            <a:off x="6717812" y="3770784"/>
            <a:ext cx="288032" cy="21602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8">
            <a:extLst>
              <a:ext uri="{FF2B5EF4-FFF2-40B4-BE49-F238E27FC236}">
                <a16:creationId xmlns:a16="http://schemas.microsoft.com/office/drawing/2014/main" id="{9B9F177A-674F-554B-8E3E-52C07130622E}"/>
              </a:ext>
            </a:extLst>
          </p:cNvPr>
          <p:cNvSpPr/>
          <p:nvPr/>
        </p:nvSpPr>
        <p:spPr>
          <a:xfrm>
            <a:off x="4383253" y="3306797"/>
            <a:ext cx="341760" cy="400110"/>
          </a:xfrm>
          <a:prstGeom prst="rect">
            <a:avLst/>
          </a:prstGeom>
        </p:spPr>
        <p:txBody>
          <a:bodyPr wrap="none">
            <a:spAutoFit/>
          </a:bodyPr>
          <a:lstStyle/>
          <a:p>
            <a:r>
              <a:rPr lang="en-US" altLang="zh-CN" sz="2000" i="1" kern="100" dirty="0">
                <a:latin typeface="Times New Roman" pitchFamily="18" charset="0"/>
                <a:cs typeface="Times New Roman" pitchFamily="18" charset="0"/>
              </a:rPr>
              <a:t>B</a:t>
            </a:r>
            <a:endParaRPr lang="zh-CN" altLang="en-US" sz="2000" dirty="0"/>
          </a:p>
        </p:txBody>
      </p:sp>
      <p:sp>
        <p:nvSpPr>
          <p:cNvPr id="19" name="矩形 19">
            <a:extLst>
              <a:ext uri="{FF2B5EF4-FFF2-40B4-BE49-F238E27FC236}">
                <a16:creationId xmlns:a16="http://schemas.microsoft.com/office/drawing/2014/main" id="{D926DAF0-E8F5-CC43-90A0-A48FA91B4AE7}"/>
              </a:ext>
            </a:extLst>
          </p:cNvPr>
          <p:cNvSpPr/>
          <p:nvPr/>
        </p:nvSpPr>
        <p:spPr>
          <a:xfrm>
            <a:off x="2097277" y="3306798"/>
            <a:ext cx="341760" cy="400110"/>
          </a:xfrm>
          <a:prstGeom prst="rect">
            <a:avLst/>
          </a:prstGeom>
        </p:spPr>
        <p:txBody>
          <a:bodyPr wrap="none">
            <a:spAutoFit/>
          </a:bodyPr>
          <a:lstStyle/>
          <a:p>
            <a:r>
              <a:rPr lang="en-US" altLang="zh-CN" sz="2000" i="1" kern="100" dirty="0">
                <a:latin typeface="Times New Roman" pitchFamily="18" charset="0"/>
                <a:cs typeface="Times New Roman" pitchFamily="18" charset="0"/>
              </a:rPr>
              <a:t>A</a:t>
            </a:r>
            <a:endParaRPr lang="zh-CN" altLang="en-US" sz="2000" dirty="0"/>
          </a:p>
        </p:txBody>
      </p:sp>
      <p:sp>
        <p:nvSpPr>
          <p:cNvPr id="20" name="矩形 20">
            <a:extLst>
              <a:ext uri="{FF2B5EF4-FFF2-40B4-BE49-F238E27FC236}">
                <a16:creationId xmlns:a16="http://schemas.microsoft.com/office/drawing/2014/main" id="{9D446019-3F7E-C940-9043-0759F2EDDC72}"/>
              </a:ext>
            </a:extLst>
          </p:cNvPr>
          <p:cNvSpPr/>
          <p:nvPr/>
        </p:nvSpPr>
        <p:spPr>
          <a:xfrm>
            <a:off x="6664084" y="3338736"/>
            <a:ext cx="356188" cy="400110"/>
          </a:xfrm>
          <a:prstGeom prst="rect">
            <a:avLst/>
          </a:prstGeom>
        </p:spPr>
        <p:txBody>
          <a:bodyPr wrap="none">
            <a:spAutoFit/>
          </a:bodyPr>
          <a:lstStyle/>
          <a:p>
            <a:r>
              <a:rPr lang="en-US" altLang="zh-CN" sz="2000" i="1" kern="100" dirty="0">
                <a:latin typeface="Times New Roman" pitchFamily="18" charset="0"/>
                <a:cs typeface="Times New Roman" pitchFamily="18" charset="0"/>
              </a:rPr>
              <a:t>C</a:t>
            </a:r>
            <a:endParaRPr lang="zh-CN" altLang="en-US" sz="2000" dirty="0"/>
          </a:p>
        </p:txBody>
      </p:sp>
      <p:sp>
        <p:nvSpPr>
          <p:cNvPr id="21" name="矩形 21">
            <a:extLst>
              <a:ext uri="{FF2B5EF4-FFF2-40B4-BE49-F238E27FC236}">
                <a16:creationId xmlns:a16="http://schemas.microsoft.com/office/drawing/2014/main" id="{5F2C170B-12A3-A541-8B29-0121F72ABDB2}"/>
              </a:ext>
            </a:extLst>
          </p:cNvPr>
          <p:cNvSpPr/>
          <p:nvPr/>
        </p:nvSpPr>
        <p:spPr>
          <a:xfrm>
            <a:off x="5346364" y="4530933"/>
            <a:ext cx="997389" cy="400110"/>
          </a:xfrm>
          <a:prstGeom prst="rect">
            <a:avLst/>
          </a:prstGeom>
        </p:spPr>
        <p:txBody>
          <a:bodyPr wrap="none">
            <a:spAutoFit/>
          </a:bodyPr>
          <a:lstStyle/>
          <a:p>
            <a:r>
              <a:rPr lang="en-US" altLang="zh-CN" sz="2000" kern="100" dirty="0">
                <a:latin typeface="Times New Roman" pitchFamily="18" charset="0"/>
                <a:cs typeface="Times New Roman" pitchFamily="18" charset="0"/>
              </a:rPr>
              <a:t>(c) </a:t>
            </a:r>
            <a:r>
              <a:rPr lang="en-US" altLang="zh-CN" sz="2000" i="1" kern="100" dirty="0">
                <a:latin typeface="Times New Roman" pitchFamily="18" charset="0"/>
                <a:cs typeface="Times New Roman" pitchFamily="18" charset="0"/>
              </a:rPr>
              <a:t>D|</a:t>
            </a:r>
            <a:r>
              <a:rPr lang="en-US" altLang="zh-CN" sz="2000" i="1" kern="100" baseline="-25000" dirty="0">
                <a:latin typeface="Times New Roman" pitchFamily="18" charset="0"/>
                <a:cs typeface="Times New Roman" pitchFamily="18" charset="0"/>
              </a:rPr>
              <a:t>AB</a:t>
            </a:r>
            <a:endParaRPr lang="zh-CN" altLang="en-US" sz="2000" baseline="-25000" dirty="0"/>
          </a:p>
        </p:txBody>
      </p:sp>
      <p:sp>
        <p:nvSpPr>
          <p:cNvPr id="22" name="矩形 22">
            <a:extLst>
              <a:ext uri="{FF2B5EF4-FFF2-40B4-BE49-F238E27FC236}">
                <a16:creationId xmlns:a16="http://schemas.microsoft.com/office/drawing/2014/main" id="{BC3D9728-71F9-724B-95D5-9DDEB028ACE8}"/>
              </a:ext>
            </a:extLst>
          </p:cNvPr>
          <p:cNvSpPr/>
          <p:nvPr/>
        </p:nvSpPr>
        <p:spPr>
          <a:xfrm>
            <a:off x="7533575" y="4202832"/>
            <a:ext cx="1125629" cy="400110"/>
          </a:xfrm>
          <a:prstGeom prst="rect">
            <a:avLst/>
          </a:prstGeom>
        </p:spPr>
        <p:txBody>
          <a:bodyPr wrap="none">
            <a:spAutoFit/>
          </a:bodyPr>
          <a:lstStyle/>
          <a:p>
            <a:r>
              <a:rPr lang="en-US" altLang="zh-CN" sz="2000" kern="100" dirty="0">
                <a:latin typeface="Times New Roman" pitchFamily="18" charset="0"/>
                <a:cs typeface="Times New Roman" pitchFamily="18" charset="0"/>
              </a:rPr>
              <a:t>(d) </a:t>
            </a:r>
            <a:r>
              <a:rPr lang="en-US" altLang="zh-CN" sz="2000" i="1" kern="100" dirty="0">
                <a:latin typeface="Times New Roman" pitchFamily="18" charset="0"/>
                <a:cs typeface="Times New Roman" pitchFamily="18" charset="0"/>
              </a:rPr>
              <a:t>D|</a:t>
            </a:r>
            <a:r>
              <a:rPr lang="en-US" altLang="zh-CN" sz="2000" i="1" kern="100" baseline="-25000" dirty="0">
                <a:latin typeface="Times New Roman" pitchFamily="18" charset="0"/>
                <a:cs typeface="Times New Roman" pitchFamily="18" charset="0"/>
              </a:rPr>
              <a:t>ABC</a:t>
            </a:r>
            <a:endParaRPr lang="zh-CN" altLang="en-US" sz="2000" baseline="-25000" dirty="0"/>
          </a:p>
        </p:txBody>
      </p:sp>
      <p:sp>
        <p:nvSpPr>
          <p:cNvPr id="3" name="TextBox 2">
            <a:extLst>
              <a:ext uri="{FF2B5EF4-FFF2-40B4-BE49-F238E27FC236}">
                <a16:creationId xmlns:a16="http://schemas.microsoft.com/office/drawing/2014/main" id="{E4A65375-F55C-E240-979F-96151E46897C}"/>
              </a:ext>
            </a:extLst>
          </p:cNvPr>
          <p:cNvSpPr txBox="1"/>
          <p:nvPr/>
        </p:nvSpPr>
        <p:spPr>
          <a:xfrm>
            <a:off x="3516371" y="5679602"/>
            <a:ext cx="1627369" cy="461665"/>
          </a:xfrm>
          <a:prstGeom prst="rect">
            <a:avLst/>
          </a:prstGeom>
          <a:noFill/>
        </p:spPr>
        <p:txBody>
          <a:bodyPr wrap="none" rtlCol="0">
            <a:spAutoFit/>
          </a:bodyPr>
          <a:lstStyle/>
          <a:p>
            <a:r>
              <a:rPr lang="en-US" altLang="zh-CN" b="1" dirty="0">
                <a:solidFill>
                  <a:srgbClr val="0070C0"/>
                </a:solidFill>
              </a:rPr>
              <a:t>Pattern</a:t>
            </a:r>
            <a:r>
              <a:rPr lang="en-US" b="1" dirty="0">
                <a:solidFill>
                  <a:srgbClr val="0070C0"/>
                </a:solidFill>
              </a:rPr>
              <a:t>: </a:t>
            </a:r>
            <a:r>
              <a:rPr lang="en-US" dirty="0">
                <a:solidFill>
                  <a:srgbClr val="0070C0"/>
                </a:solidFill>
              </a:rPr>
              <a:t>∅</a:t>
            </a:r>
          </a:p>
        </p:txBody>
      </p:sp>
      <p:sp>
        <p:nvSpPr>
          <p:cNvPr id="23" name="TextBox 22">
            <a:extLst>
              <a:ext uri="{FF2B5EF4-FFF2-40B4-BE49-F238E27FC236}">
                <a16:creationId xmlns:a16="http://schemas.microsoft.com/office/drawing/2014/main" id="{8776EF48-7A1B-894D-9EBC-F85CA73C0210}"/>
              </a:ext>
            </a:extLst>
          </p:cNvPr>
          <p:cNvSpPr txBox="1"/>
          <p:nvPr/>
        </p:nvSpPr>
        <p:spPr>
          <a:xfrm>
            <a:off x="3516371" y="5679914"/>
            <a:ext cx="1638590" cy="461665"/>
          </a:xfrm>
          <a:prstGeom prst="rect">
            <a:avLst/>
          </a:prstGeom>
          <a:noFill/>
        </p:spPr>
        <p:txBody>
          <a:bodyPr wrap="none" rtlCol="0">
            <a:spAutoFit/>
          </a:bodyPr>
          <a:lstStyle/>
          <a:p>
            <a:r>
              <a:rPr lang="en-US" altLang="zh-CN" b="1" dirty="0">
                <a:solidFill>
                  <a:srgbClr val="0070C0"/>
                </a:solidFill>
              </a:rPr>
              <a:t>Pattern</a:t>
            </a:r>
            <a:r>
              <a:rPr lang="en-US" b="1" dirty="0">
                <a:solidFill>
                  <a:srgbClr val="0070C0"/>
                </a:solidFill>
              </a:rPr>
              <a:t>: </a:t>
            </a:r>
            <a:r>
              <a:rPr lang="en-US" u="sng" dirty="0">
                <a:solidFill>
                  <a:srgbClr val="0070C0"/>
                </a:solidFill>
              </a:rPr>
              <a:t>A</a:t>
            </a:r>
          </a:p>
        </p:txBody>
      </p:sp>
      <p:sp>
        <p:nvSpPr>
          <p:cNvPr id="25" name="TextBox 24">
            <a:extLst>
              <a:ext uri="{FF2B5EF4-FFF2-40B4-BE49-F238E27FC236}">
                <a16:creationId xmlns:a16="http://schemas.microsoft.com/office/drawing/2014/main" id="{3C4E6C8B-A2D8-984C-8A8D-F2094602A756}"/>
              </a:ext>
            </a:extLst>
          </p:cNvPr>
          <p:cNvSpPr txBox="1"/>
          <p:nvPr/>
        </p:nvSpPr>
        <p:spPr>
          <a:xfrm>
            <a:off x="3516371" y="5679914"/>
            <a:ext cx="1843774" cy="461665"/>
          </a:xfrm>
          <a:prstGeom prst="rect">
            <a:avLst/>
          </a:prstGeom>
          <a:noFill/>
        </p:spPr>
        <p:txBody>
          <a:bodyPr wrap="none" rtlCol="0">
            <a:spAutoFit/>
          </a:bodyPr>
          <a:lstStyle/>
          <a:p>
            <a:r>
              <a:rPr lang="en-US" altLang="zh-CN" b="1" dirty="0">
                <a:solidFill>
                  <a:srgbClr val="0070C0"/>
                </a:solidFill>
              </a:rPr>
              <a:t>Pattern</a:t>
            </a:r>
            <a:r>
              <a:rPr lang="en-US" b="1" dirty="0">
                <a:solidFill>
                  <a:srgbClr val="0070C0"/>
                </a:solidFill>
              </a:rPr>
              <a:t>: </a:t>
            </a:r>
            <a:r>
              <a:rPr lang="en-US" dirty="0">
                <a:solidFill>
                  <a:srgbClr val="0070C0"/>
                </a:solidFill>
              </a:rPr>
              <a:t>A</a:t>
            </a:r>
            <a:r>
              <a:rPr lang="en-US" altLang="zh-CN" u="sng" dirty="0">
                <a:solidFill>
                  <a:srgbClr val="0070C0"/>
                </a:solidFill>
              </a:rPr>
              <a:t>B</a:t>
            </a:r>
            <a:endParaRPr lang="en-US" u="sng" dirty="0">
              <a:solidFill>
                <a:srgbClr val="0070C0"/>
              </a:solidFill>
            </a:endParaRPr>
          </a:p>
        </p:txBody>
      </p:sp>
      <p:sp>
        <p:nvSpPr>
          <p:cNvPr id="26" name="TextBox 25">
            <a:extLst>
              <a:ext uri="{FF2B5EF4-FFF2-40B4-BE49-F238E27FC236}">
                <a16:creationId xmlns:a16="http://schemas.microsoft.com/office/drawing/2014/main" id="{9E8E108A-C400-3A4C-8D76-8BDBB859EA73}"/>
              </a:ext>
            </a:extLst>
          </p:cNvPr>
          <p:cNvSpPr txBox="1"/>
          <p:nvPr/>
        </p:nvSpPr>
        <p:spPr>
          <a:xfrm>
            <a:off x="3531153" y="5670669"/>
            <a:ext cx="2048959" cy="461665"/>
          </a:xfrm>
          <a:prstGeom prst="rect">
            <a:avLst/>
          </a:prstGeom>
          <a:noFill/>
        </p:spPr>
        <p:txBody>
          <a:bodyPr wrap="none" rtlCol="0">
            <a:spAutoFit/>
          </a:bodyPr>
          <a:lstStyle/>
          <a:p>
            <a:r>
              <a:rPr lang="en-US" altLang="zh-CN" b="1" dirty="0">
                <a:solidFill>
                  <a:srgbClr val="0070C0"/>
                </a:solidFill>
              </a:rPr>
              <a:t>Pattern</a:t>
            </a:r>
            <a:r>
              <a:rPr lang="en-US" b="1" dirty="0">
                <a:solidFill>
                  <a:srgbClr val="0070C0"/>
                </a:solidFill>
              </a:rPr>
              <a:t>: </a:t>
            </a:r>
            <a:r>
              <a:rPr lang="en-US" dirty="0">
                <a:solidFill>
                  <a:srgbClr val="0070C0"/>
                </a:solidFill>
              </a:rPr>
              <a:t>A</a:t>
            </a:r>
            <a:r>
              <a:rPr lang="en-US" altLang="zh-CN" dirty="0">
                <a:solidFill>
                  <a:srgbClr val="0070C0"/>
                </a:solidFill>
              </a:rPr>
              <a:t>B</a:t>
            </a:r>
            <a:r>
              <a:rPr lang="en-US" altLang="zh-CN" u="sng" dirty="0">
                <a:solidFill>
                  <a:srgbClr val="0070C0"/>
                </a:solidFill>
              </a:rPr>
              <a:t>C</a:t>
            </a:r>
            <a:endParaRPr lang="en-US" u="sng" dirty="0">
              <a:solidFill>
                <a:srgbClr val="0070C0"/>
              </a:solidFill>
            </a:endParaRPr>
          </a:p>
        </p:txBody>
      </p:sp>
      <p:sp>
        <p:nvSpPr>
          <p:cNvPr id="4" name="Rectangle 3">
            <a:extLst>
              <a:ext uri="{FF2B5EF4-FFF2-40B4-BE49-F238E27FC236}">
                <a16:creationId xmlns:a16="http://schemas.microsoft.com/office/drawing/2014/main" id="{8F556320-EA36-8D49-A8EB-5D69BFC7AFC6}"/>
              </a:ext>
            </a:extLst>
          </p:cNvPr>
          <p:cNvSpPr/>
          <p:nvPr/>
        </p:nvSpPr>
        <p:spPr>
          <a:xfrm>
            <a:off x="35496" y="5152117"/>
            <a:ext cx="2442335" cy="461665"/>
          </a:xfrm>
          <a:prstGeom prst="rect">
            <a:avLst/>
          </a:prstGeom>
        </p:spPr>
        <p:txBody>
          <a:bodyPr wrap="none">
            <a:spAutoFit/>
          </a:bodyPr>
          <a:lstStyle/>
          <a:p>
            <a:r>
              <a:rPr lang="en-US" altLang="zh-CN" b="1" dirty="0">
                <a:solidFill>
                  <a:srgbClr val="E50204"/>
                </a:solidFill>
              </a:rPr>
              <a:t>Transaction</a:t>
            </a:r>
            <a:r>
              <a:rPr lang="zh-CN" altLang="en-US" b="1" dirty="0">
                <a:solidFill>
                  <a:srgbClr val="E50204"/>
                </a:solidFill>
              </a:rPr>
              <a:t> </a:t>
            </a:r>
            <a:r>
              <a:rPr lang="en-US" altLang="zh-CN" b="1" dirty="0">
                <a:solidFill>
                  <a:srgbClr val="E50204"/>
                </a:solidFill>
              </a:rPr>
              <a:t>DB</a:t>
            </a:r>
            <a:endParaRPr lang="en-US" dirty="0">
              <a:solidFill>
                <a:srgbClr val="E50204"/>
              </a:solidFill>
            </a:endParaRPr>
          </a:p>
        </p:txBody>
      </p:sp>
      <p:sp>
        <p:nvSpPr>
          <p:cNvPr id="27" name="Rectangle 26">
            <a:extLst>
              <a:ext uri="{FF2B5EF4-FFF2-40B4-BE49-F238E27FC236}">
                <a16:creationId xmlns:a16="http://schemas.microsoft.com/office/drawing/2014/main" id="{8ACFEBCC-ACA4-734C-A8BA-663AEF2CBF91}"/>
              </a:ext>
            </a:extLst>
          </p:cNvPr>
          <p:cNvSpPr/>
          <p:nvPr/>
        </p:nvSpPr>
        <p:spPr>
          <a:xfrm>
            <a:off x="2388070" y="4850449"/>
            <a:ext cx="2117887" cy="461665"/>
          </a:xfrm>
          <a:prstGeom prst="rect">
            <a:avLst/>
          </a:prstGeom>
        </p:spPr>
        <p:txBody>
          <a:bodyPr wrap="none">
            <a:spAutoFit/>
          </a:bodyPr>
          <a:lstStyle/>
          <a:p>
            <a:r>
              <a:rPr lang="en-US" altLang="zh-CN" b="1" dirty="0">
                <a:solidFill>
                  <a:srgbClr val="E50204"/>
                </a:solidFill>
              </a:rPr>
              <a:t>Projected</a:t>
            </a:r>
            <a:r>
              <a:rPr lang="zh-CN" altLang="en-US" b="1" dirty="0">
                <a:solidFill>
                  <a:srgbClr val="E50204"/>
                </a:solidFill>
              </a:rPr>
              <a:t> </a:t>
            </a:r>
            <a:r>
              <a:rPr lang="en-US" altLang="zh-CN" b="1" dirty="0">
                <a:solidFill>
                  <a:srgbClr val="E50204"/>
                </a:solidFill>
              </a:rPr>
              <a:t>DB</a:t>
            </a:r>
            <a:endParaRPr lang="en-US" dirty="0">
              <a:solidFill>
                <a:srgbClr val="E50204"/>
              </a:solidFill>
            </a:endParaRPr>
          </a:p>
        </p:txBody>
      </p:sp>
    </p:spTree>
    <p:extLst>
      <p:ext uri="{BB962C8B-B14F-4D97-AF65-F5344CB8AC3E}">
        <p14:creationId xmlns:p14="http://schemas.microsoft.com/office/powerpoint/2010/main" val="3420047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1" grpId="0"/>
      <p:bldP spid="22" grpId="0"/>
      <p:bldP spid="3" grpId="0"/>
      <p:bldP spid="23" grpId="0"/>
      <p:bldP spid="23" grpId="1"/>
      <p:bldP spid="25" grpId="0"/>
      <p:bldP spid="25" grpId="1"/>
      <p:bldP spid="26" grpId="0"/>
      <p:bldP spid="4" grpId="0"/>
      <p:bldP spid="2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Category</a:t>
            </a:r>
            <a:r>
              <a:rPr lang="zh-CN" altLang="en-US" sz="4800" dirty="0"/>
              <a:t> </a:t>
            </a:r>
            <a:r>
              <a:rPr lang="en-US" altLang="zh-CN" sz="4800" dirty="0"/>
              <a:t>II:</a:t>
            </a:r>
            <a:r>
              <a:rPr lang="zh-CN" altLang="en-US" sz="4800" dirty="0"/>
              <a:t> </a:t>
            </a:r>
            <a:r>
              <a:rPr lang="en-US" altLang="zh-CN" sz="4800" dirty="0"/>
              <a:t>Frequent</a:t>
            </a:r>
            <a:r>
              <a:rPr lang="zh-CN" altLang="en-US" sz="4800" dirty="0"/>
              <a:t> </a:t>
            </a:r>
            <a:r>
              <a:rPr lang="en-US" altLang="zh-CN" sz="4800" dirty="0"/>
              <a:t>Patterns</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75</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541858"/>
          </a:xfrm>
        </p:spPr>
        <p:txBody>
          <a:bodyPr/>
          <a:lstStyle/>
          <a:p>
            <a:r>
              <a:rPr lang="en-US" altLang="zh-CN" b="1" dirty="0"/>
              <a:t>Depth-First</a:t>
            </a:r>
            <a:r>
              <a:rPr lang="zh-CN" altLang="en-US" b="1" dirty="0"/>
              <a:t> </a:t>
            </a:r>
            <a:r>
              <a:rPr lang="en-US" altLang="zh-CN" b="1" dirty="0"/>
              <a:t>Pattern</a:t>
            </a:r>
            <a:r>
              <a:rPr lang="zh-CN" altLang="en-US" b="1" dirty="0"/>
              <a:t> </a:t>
            </a:r>
            <a:r>
              <a:rPr lang="en-US" altLang="zh-CN" b="1" dirty="0"/>
              <a:t>Growth</a:t>
            </a:r>
            <a:endParaRPr lang="en-US" altLang="zh-CN" dirty="0"/>
          </a:p>
        </p:txBody>
      </p:sp>
      <p:sp>
        <p:nvSpPr>
          <p:cNvPr id="3" name="Rectangle 2">
            <a:extLst>
              <a:ext uri="{FF2B5EF4-FFF2-40B4-BE49-F238E27FC236}">
                <a16:creationId xmlns:a16="http://schemas.microsoft.com/office/drawing/2014/main" id="{78E8A150-73A9-0F48-BEFB-56B0BAC8C77C}"/>
              </a:ext>
            </a:extLst>
          </p:cNvPr>
          <p:cNvSpPr/>
          <p:nvPr/>
        </p:nvSpPr>
        <p:spPr>
          <a:xfrm>
            <a:off x="4499992" y="2696504"/>
            <a:ext cx="442750" cy="584775"/>
          </a:xfrm>
          <a:prstGeom prst="rect">
            <a:avLst/>
          </a:prstGeom>
        </p:spPr>
        <p:txBody>
          <a:bodyPr wrap="none">
            <a:spAutoFit/>
          </a:bodyPr>
          <a:lstStyle/>
          <a:p>
            <a:r>
              <a:rPr lang="en-US" sz="3200" dirty="0">
                <a:solidFill>
                  <a:srgbClr val="0070C0"/>
                </a:solidFill>
                <a:latin typeface="Roboto"/>
              </a:rPr>
              <a:t>∅</a:t>
            </a:r>
            <a:endParaRPr lang="en-US" sz="3200" dirty="0">
              <a:solidFill>
                <a:srgbClr val="0070C0"/>
              </a:solidFill>
            </a:endParaRPr>
          </a:p>
        </p:txBody>
      </p:sp>
      <p:sp>
        <p:nvSpPr>
          <p:cNvPr id="14" name="Rectangle 13">
            <a:extLst>
              <a:ext uri="{FF2B5EF4-FFF2-40B4-BE49-F238E27FC236}">
                <a16:creationId xmlns:a16="http://schemas.microsoft.com/office/drawing/2014/main" id="{0997B615-3646-F949-B4D1-A2F13C9594CF}"/>
              </a:ext>
            </a:extLst>
          </p:cNvPr>
          <p:cNvSpPr/>
          <p:nvPr/>
        </p:nvSpPr>
        <p:spPr>
          <a:xfrm>
            <a:off x="2692296" y="5654873"/>
            <a:ext cx="817853" cy="461665"/>
          </a:xfrm>
          <a:prstGeom prst="rect">
            <a:avLst/>
          </a:prstGeom>
        </p:spPr>
        <p:txBody>
          <a:bodyPr wrap="none">
            <a:spAutoFit/>
          </a:bodyPr>
          <a:lstStyle/>
          <a:p>
            <a:r>
              <a:rPr lang="en-US" altLang="zh-CN" dirty="0">
                <a:solidFill>
                  <a:srgbClr val="0070C0"/>
                </a:solidFill>
                <a:latin typeface="Roboto"/>
              </a:rPr>
              <a:t>ABC</a:t>
            </a:r>
            <a:endParaRPr lang="en-US" dirty="0">
              <a:solidFill>
                <a:srgbClr val="0070C0"/>
              </a:solidFill>
            </a:endParaRPr>
          </a:p>
        </p:txBody>
      </p:sp>
      <p:pic>
        <p:nvPicPr>
          <p:cNvPr id="23" name="Picture 22">
            <a:extLst>
              <a:ext uri="{FF2B5EF4-FFF2-40B4-BE49-F238E27FC236}">
                <a16:creationId xmlns:a16="http://schemas.microsoft.com/office/drawing/2014/main" id="{6E7E47CA-CB08-E24F-8B7E-EB54A839996C}"/>
              </a:ext>
            </a:extLst>
          </p:cNvPr>
          <p:cNvPicPr>
            <a:picLocks noChangeAspect="1"/>
          </p:cNvPicPr>
          <p:nvPr/>
        </p:nvPicPr>
        <p:blipFill>
          <a:blip r:embed="rId3"/>
          <a:stretch>
            <a:fillRect/>
          </a:stretch>
        </p:blipFill>
        <p:spPr>
          <a:xfrm>
            <a:off x="5106640" y="2627005"/>
            <a:ext cx="689496" cy="689496"/>
          </a:xfrm>
          <a:prstGeom prst="rect">
            <a:avLst/>
          </a:prstGeom>
        </p:spPr>
      </p:pic>
      <p:sp>
        <p:nvSpPr>
          <p:cNvPr id="24" name="Rectangle 23">
            <a:extLst>
              <a:ext uri="{FF2B5EF4-FFF2-40B4-BE49-F238E27FC236}">
                <a16:creationId xmlns:a16="http://schemas.microsoft.com/office/drawing/2014/main" id="{23725C77-D70B-1F4C-AEB1-39AC82C03E1C}"/>
              </a:ext>
            </a:extLst>
          </p:cNvPr>
          <p:cNvSpPr/>
          <p:nvPr/>
        </p:nvSpPr>
        <p:spPr>
          <a:xfrm>
            <a:off x="4904037" y="2486521"/>
            <a:ext cx="1180131" cy="253916"/>
          </a:xfrm>
          <a:prstGeom prst="rect">
            <a:avLst/>
          </a:prstGeom>
        </p:spPr>
        <p:txBody>
          <a:bodyPr wrap="none">
            <a:spAutoFit/>
          </a:bodyPr>
          <a:lstStyle/>
          <a:p>
            <a:r>
              <a:rPr lang="en-US" altLang="zh-CN" sz="1050" b="1" dirty="0">
                <a:solidFill>
                  <a:schemeClr val="accent5">
                    <a:lumMod val="50000"/>
                  </a:schemeClr>
                </a:solidFill>
              </a:rPr>
              <a:t>Transaction</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nvGrpSpPr>
          <p:cNvPr id="27" name="Group 26">
            <a:extLst>
              <a:ext uri="{FF2B5EF4-FFF2-40B4-BE49-F238E27FC236}">
                <a16:creationId xmlns:a16="http://schemas.microsoft.com/office/drawing/2014/main" id="{7BD7ED98-D841-474C-83CE-DB18B74CDDB7}"/>
              </a:ext>
            </a:extLst>
          </p:cNvPr>
          <p:cNvGrpSpPr/>
          <p:nvPr/>
        </p:nvGrpSpPr>
        <p:grpSpPr>
          <a:xfrm>
            <a:off x="1115616" y="3101925"/>
            <a:ext cx="3310018" cy="1096649"/>
            <a:chOff x="899592" y="3108300"/>
            <a:chExt cx="3310018" cy="1096649"/>
          </a:xfrm>
        </p:grpSpPr>
        <p:sp>
          <p:nvSpPr>
            <p:cNvPr id="7" name="Rectangle 6">
              <a:extLst>
                <a:ext uri="{FF2B5EF4-FFF2-40B4-BE49-F238E27FC236}">
                  <a16:creationId xmlns:a16="http://schemas.microsoft.com/office/drawing/2014/main" id="{118778B2-CF31-6E46-B9F7-6331FF91BA3E}"/>
                </a:ext>
              </a:extLst>
            </p:cNvPr>
            <p:cNvSpPr/>
            <p:nvPr/>
          </p:nvSpPr>
          <p:spPr>
            <a:xfrm>
              <a:off x="1835696" y="3743284"/>
              <a:ext cx="389850" cy="461665"/>
            </a:xfrm>
            <a:prstGeom prst="rect">
              <a:avLst/>
            </a:prstGeom>
          </p:spPr>
          <p:txBody>
            <a:bodyPr wrap="none">
              <a:spAutoFit/>
            </a:bodyPr>
            <a:lstStyle/>
            <a:p>
              <a:r>
                <a:rPr lang="en-US" dirty="0">
                  <a:solidFill>
                    <a:srgbClr val="0070C0"/>
                  </a:solidFill>
                  <a:latin typeface="Roboto"/>
                </a:rPr>
                <a:t>A</a:t>
              </a:r>
              <a:endParaRPr lang="en-US" dirty="0">
                <a:solidFill>
                  <a:srgbClr val="0070C0"/>
                </a:solidFill>
              </a:endParaRPr>
            </a:p>
          </p:txBody>
        </p:sp>
        <p:cxnSp>
          <p:nvCxnSpPr>
            <p:cNvPr id="5" name="Straight Connector 4">
              <a:extLst>
                <a:ext uri="{FF2B5EF4-FFF2-40B4-BE49-F238E27FC236}">
                  <a16:creationId xmlns:a16="http://schemas.microsoft.com/office/drawing/2014/main" id="{4EFEC991-188F-214B-A8D8-B83202E017EB}"/>
                </a:ext>
              </a:extLst>
            </p:cNvPr>
            <p:cNvCxnSpPr>
              <a:cxnSpLocks/>
            </p:cNvCxnSpPr>
            <p:nvPr/>
          </p:nvCxnSpPr>
          <p:spPr>
            <a:xfrm flipH="1">
              <a:off x="2234809" y="3108300"/>
              <a:ext cx="1974801" cy="746248"/>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FFE8D4EF-61D3-9A4B-8304-71B210CE0BDB}"/>
                </a:ext>
              </a:extLst>
            </p:cNvPr>
            <p:cNvPicPr>
              <a:picLocks noChangeAspect="1"/>
            </p:cNvPicPr>
            <p:nvPr/>
          </p:nvPicPr>
          <p:blipFill>
            <a:blip r:embed="rId3"/>
            <a:stretch>
              <a:fillRect/>
            </a:stretch>
          </p:blipFill>
          <p:spPr>
            <a:xfrm>
              <a:off x="1043607" y="3436443"/>
              <a:ext cx="689496" cy="689496"/>
            </a:xfrm>
            <a:prstGeom prst="rect">
              <a:avLst/>
            </a:prstGeom>
          </p:spPr>
        </p:pic>
        <p:sp>
          <p:nvSpPr>
            <p:cNvPr id="26" name="Rectangle 25">
              <a:extLst>
                <a:ext uri="{FF2B5EF4-FFF2-40B4-BE49-F238E27FC236}">
                  <a16:creationId xmlns:a16="http://schemas.microsoft.com/office/drawing/2014/main" id="{167EA8F2-FAA3-8A49-926C-9C7261DF11B9}"/>
                </a:ext>
              </a:extLst>
            </p:cNvPr>
            <p:cNvSpPr/>
            <p:nvPr/>
          </p:nvSpPr>
          <p:spPr>
            <a:xfrm>
              <a:off x="899592" y="3284984"/>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sp>
        <p:nvSpPr>
          <p:cNvPr id="30" name="Rectangle 29">
            <a:extLst>
              <a:ext uri="{FF2B5EF4-FFF2-40B4-BE49-F238E27FC236}">
                <a16:creationId xmlns:a16="http://schemas.microsoft.com/office/drawing/2014/main" id="{CE50FD9D-34A8-D04D-A2CD-CD25966E02F2}"/>
              </a:ext>
            </a:extLst>
          </p:cNvPr>
          <p:cNvSpPr/>
          <p:nvPr/>
        </p:nvSpPr>
        <p:spPr>
          <a:xfrm>
            <a:off x="518529" y="3617657"/>
            <a:ext cx="723275" cy="253916"/>
          </a:xfrm>
          <a:prstGeom prst="rect">
            <a:avLst/>
          </a:prstGeom>
        </p:spPr>
        <p:txBody>
          <a:bodyPr wrap="none">
            <a:spAutoFit/>
          </a:bodyPr>
          <a:lstStyle/>
          <a:p>
            <a:r>
              <a:rPr lang="en-US" altLang="zh-CN" sz="1050" b="1" dirty="0">
                <a:solidFill>
                  <a:srgbClr val="00B050"/>
                </a:solidFill>
              </a:rPr>
              <a:t>frequent</a:t>
            </a:r>
            <a:endParaRPr lang="en-US" sz="1050" dirty="0">
              <a:solidFill>
                <a:srgbClr val="00B050"/>
              </a:solidFill>
            </a:endParaRPr>
          </a:p>
        </p:txBody>
      </p:sp>
      <p:grpSp>
        <p:nvGrpSpPr>
          <p:cNvPr id="33" name="Group 32">
            <a:extLst>
              <a:ext uri="{FF2B5EF4-FFF2-40B4-BE49-F238E27FC236}">
                <a16:creationId xmlns:a16="http://schemas.microsoft.com/office/drawing/2014/main" id="{7721230C-370E-B244-9BE0-FF6594305D99}"/>
              </a:ext>
            </a:extLst>
          </p:cNvPr>
          <p:cNvGrpSpPr/>
          <p:nvPr/>
        </p:nvGrpSpPr>
        <p:grpSpPr>
          <a:xfrm>
            <a:off x="415546" y="4167277"/>
            <a:ext cx="1610363" cy="1083423"/>
            <a:chOff x="199522" y="4173652"/>
            <a:chExt cx="1610363" cy="1083423"/>
          </a:xfrm>
        </p:grpSpPr>
        <p:sp>
          <p:nvSpPr>
            <p:cNvPr id="10" name="Rectangle 9">
              <a:extLst>
                <a:ext uri="{FF2B5EF4-FFF2-40B4-BE49-F238E27FC236}">
                  <a16:creationId xmlns:a16="http://schemas.microsoft.com/office/drawing/2014/main" id="{149011EA-436D-634F-A2D2-681D8EF232BA}"/>
                </a:ext>
              </a:extLst>
            </p:cNvPr>
            <p:cNvSpPr/>
            <p:nvPr/>
          </p:nvSpPr>
          <p:spPr>
            <a:xfrm>
              <a:off x="1043608" y="4725144"/>
              <a:ext cx="595035" cy="461665"/>
            </a:xfrm>
            <a:prstGeom prst="rect">
              <a:avLst/>
            </a:prstGeom>
          </p:spPr>
          <p:txBody>
            <a:bodyPr wrap="none">
              <a:spAutoFit/>
            </a:bodyPr>
            <a:lstStyle/>
            <a:p>
              <a:r>
                <a:rPr lang="en-US" dirty="0">
                  <a:solidFill>
                    <a:srgbClr val="0070C0"/>
                  </a:solidFill>
                  <a:latin typeface="Roboto"/>
                </a:rPr>
                <a:t>AA</a:t>
              </a:r>
              <a:endParaRPr lang="en-US" dirty="0">
                <a:solidFill>
                  <a:srgbClr val="0070C0"/>
                </a:solidFill>
              </a:endParaRPr>
            </a:p>
          </p:txBody>
        </p:sp>
        <p:cxnSp>
          <p:nvCxnSpPr>
            <p:cNvPr id="28" name="Straight Connector 27">
              <a:extLst>
                <a:ext uri="{FF2B5EF4-FFF2-40B4-BE49-F238E27FC236}">
                  <a16:creationId xmlns:a16="http://schemas.microsoft.com/office/drawing/2014/main" id="{12D189E4-FC8B-D54A-BC13-97D9F532BDA8}"/>
                </a:ext>
              </a:extLst>
            </p:cNvPr>
            <p:cNvCxnSpPr>
              <a:cxnSpLocks/>
            </p:cNvCxnSpPr>
            <p:nvPr/>
          </p:nvCxnSpPr>
          <p:spPr>
            <a:xfrm flipH="1">
              <a:off x="1321685" y="4173652"/>
              <a:ext cx="488200" cy="576563"/>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671E42C6-33D1-5747-8405-767459ADACC9}"/>
                </a:ext>
              </a:extLst>
            </p:cNvPr>
            <p:cNvPicPr>
              <a:picLocks noChangeAspect="1"/>
            </p:cNvPicPr>
            <p:nvPr/>
          </p:nvPicPr>
          <p:blipFill>
            <a:blip r:embed="rId3"/>
            <a:stretch>
              <a:fillRect/>
            </a:stretch>
          </p:blipFill>
          <p:spPr>
            <a:xfrm>
              <a:off x="343537" y="4567579"/>
              <a:ext cx="689496" cy="689496"/>
            </a:xfrm>
            <a:prstGeom prst="rect">
              <a:avLst/>
            </a:prstGeom>
          </p:spPr>
        </p:pic>
        <p:sp>
          <p:nvSpPr>
            <p:cNvPr id="32" name="Rectangle 31">
              <a:extLst>
                <a:ext uri="{FF2B5EF4-FFF2-40B4-BE49-F238E27FC236}">
                  <a16:creationId xmlns:a16="http://schemas.microsoft.com/office/drawing/2014/main" id="{AD1188F6-BBF8-254D-AE48-6AD4C2B635FE}"/>
                </a:ext>
              </a:extLst>
            </p:cNvPr>
            <p:cNvSpPr/>
            <p:nvPr/>
          </p:nvSpPr>
          <p:spPr>
            <a:xfrm>
              <a:off x="199522" y="4416120"/>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sp>
        <p:nvSpPr>
          <p:cNvPr id="34" name="Rectangle 33">
            <a:extLst>
              <a:ext uri="{FF2B5EF4-FFF2-40B4-BE49-F238E27FC236}">
                <a16:creationId xmlns:a16="http://schemas.microsoft.com/office/drawing/2014/main" id="{F67EC503-3D6E-804D-AD03-6DC53DDB849C}"/>
              </a:ext>
            </a:extLst>
          </p:cNvPr>
          <p:cNvSpPr/>
          <p:nvPr/>
        </p:nvSpPr>
        <p:spPr>
          <a:xfrm>
            <a:off x="483360" y="5167902"/>
            <a:ext cx="841897" cy="253916"/>
          </a:xfrm>
          <a:prstGeom prst="rect">
            <a:avLst/>
          </a:prstGeom>
        </p:spPr>
        <p:txBody>
          <a:bodyPr wrap="none">
            <a:spAutoFit/>
          </a:bodyPr>
          <a:lstStyle/>
          <a:p>
            <a:r>
              <a:rPr lang="en-US" altLang="zh-CN" sz="1050" b="1" dirty="0">
                <a:solidFill>
                  <a:srgbClr val="E50204"/>
                </a:solidFill>
              </a:rPr>
              <a:t>infrequent</a:t>
            </a:r>
            <a:endParaRPr lang="en-US" sz="1050" dirty="0">
              <a:solidFill>
                <a:srgbClr val="E50204"/>
              </a:solidFill>
            </a:endParaRPr>
          </a:p>
        </p:txBody>
      </p:sp>
      <p:pic>
        <p:nvPicPr>
          <p:cNvPr id="39" name="Picture 38">
            <a:extLst>
              <a:ext uri="{FF2B5EF4-FFF2-40B4-BE49-F238E27FC236}">
                <a16:creationId xmlns:a16="http://schemas.microsoft.com/office/drawing/2014/main" id="{D8AC0411-E55E-EC40-A835-4B68E0ACA2B7}"/>
              </a:ext>
            </a:extLst>
          </p:cNvPr>
          <p:cNvPicPr>
            <a:picLocks noChangeAspect="1"/>
          </p:cNvPicPr>
          <p:nvPr/>
        </p:nvPicPr>
        <p:blipFill rotWithShape="1">
          <a:blip r:embed="rId4"/>
          <a:srcRect l="54285"/>
          <a:stretch/>
        </p:blipFill>
        <p:spPr>
          <a:xfrm>
            <a:off x="1357222" y="5152645"/>
            <a:ext cx="292732" cy="287654"/>
          </a:xfrm>
          <a:prstGeom prst="rect">
            <a:avLst/>
          </a:prstGeom>
        </p:spPr>
      </p:pic>
      <p:grpSp>
        <p:nvGrpSpPr>
          <p:cNvPr id="46" name="Group 45">
            <a:extLst>
              <a:ext uri="{FF2B5EF4-FFF2-40B4-BE49-F238E27FC236}">
                <a16:creationId xmlns:a16="http://schemas.microsoft.com/office/drawing/2014/main" id="{346B074F-1D16-EE47-9840-2848874AD689}"/>
              </a:ext>
            </a:extLst>
          </p:cNvPr>
          <p:cNvGrpSpPr/>
          <p:nvPr/>
        </p:nvGrpSpPr>
        <p:grpSpPr>
          <a:xfrm>
            <a:off x="1949127" y="4168537"/>
            <a:ext cx="595035" cy="1011897"/>
            <a:chOff x="1733103" y="4174912"/>
            <a:chExt cx="595035" cy="1011897"/>
          </a:xfrm>
        </p:grpSpPr>
        <p:sp>
          <p:nvSpPr>
            <p:cNvPr id="9" name="Rectangle 8">
              <a:extLst>
                <a:ext uri="{FF2B5EF4-FFF2-40B4-BE49-F238E27FC236}">
                  <a16:creationId xmlns:a16="http://schemas.microsoft.com/office/drawing/2014/main" id="{ECFD7CA9-0933-2947-A6A1-D55A1267112B}"/>
                </a:ext>
              </a:extLst>
            </p:cNvPr>
            <p:cNvSpPr/>
            <p:nvPr/>
          </p:nvSpPr>
          <p:spPr>
            <a:xfrm>
              <a:off x="1733103" y="4725144"/>
              <a:ext cx="595035" cy="461665"/>
            </a:xfrm>
            <a:prstGeom prst="rect">
              <a:avLst/>
            </a:prstGeom>
          </p:spPr>
          <p:txBody>
            <a:bodyPr wrap="none">
              <a:spAutoFit/>
            </a:bodyPr>
            <a:lstStyle/>
            <a:p>
              <a:r>
                <a:rPr lang="en-US" dirty="0">
                  <a:solidFill>
                    <a:srgbClr val="0070C0"/>
                  </a:solidFill>
                  <a:latin typeface="Roboto"/>
                </a:rPr>
                <a:t>AB</a:t>
              </a:r>
              <a:endParaRPr lang="en-US" dirty="0">
                <a:solidFill>
                  <a:srgbClr val="0070C0"/>
                </a:solidFill>
              </a:endParaRPr>
            </a:p>
          </p:txBody>
        </p:sp>
        <p:cxnSp>
          <p:nvCxnSpPr>
            <p:cNvPr id="40" name="Straight Connector 39">
              <a:extLst>
                <a:ext uri="{FF2B5EF4-FFF2-40B4-BE49-F238E27FC236}">
                  <a16:creationId xmlns:a16="http://schemas.microsoft.com/office/drawing/2014/main" id="{FF8E098C-D15E-2344-BA4F-3DB5E9DE9226}"/>
                </a:ext>
              </a:extLst>
            </p:cNvPr>
            <p:cNvCxnSpPr>
              <a:cxnSpLocks/>
            </p:cNvCxnSpPr>
            <p:nvPr/>
          </p:nvCxnSpPr>
          <p:spPr>
            <a:xfrm>
              <a:off x="2030620" y="4174912"/>
              <a:ext cx="0" cy="550231"/>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9164D376-9DC2-AD48-A281-3B61AFD579FA}"/>
              </a:ext>
            </a:extLst>
          </p:cNvPr>
          <p:cNvGrpSpPr/>
          <p:nvPr/>
        </p:nvGrpSpPr>
        <p:grpSpPr>
          <a:xfrm>
            <a:off x="994858" y="4415587"/>
            <a:ext cx="1031051" cy="1023262"/>
            <a:chOff x="5064586" y="4719165"/>
            <a:chExt cx="1031051" cy="1023262"/>
          </a:xfrm>
        </p:grpSpPr>
        <p:pic>
          <p:nvPicPr>
            <p:cNvPr id="42" name="Picture 41">
              <a:extLst>
                <a:ext uri="{FF2B5EF4-FFF2-40B4-BE49-F238E27FC236}">
                  <a16:creationId xmlns:a16="http://schemas.microsoft.com/office/drawing/2014/main" id="{8E8895DE-4552-B749-931A-9B71DFD274C2}"/>
                </a:ext>
              </a:extLst>
            </p:cNvPr>
            <p:cNvPicPr>
              <a:picLocks noChangeAspect="1"/>
            </p:cNvPicPr>
            <p:nvPr/>
          </p:nvPicPr>
          <p:blipFill>
            <a:blip r:embed="rId3"/>
            <a:stretch>
              <a:fillRect/>
            </a:stretch>
          </p:blipFill>
          <p:spPr>
            <a:xfrm>
              <a:off x="5208601" y="4870624"/>
              <a:ext cx="689496" cy="689496"/>
            </a:xfrm>
            <a:prstGeom prst="rect">
              <a:avLst/>
            </a:prstGeom>
          </p:spPr>
        </p:pic>
        <p:sp>
          <p:nvSpPr>
            <p:cNvPr id="43" name="Rectangle 42">
              <a:extLst>
                <a:ext uri="{FF2B5EF4-FFF2-40B4-BE49-F238E27FC236}">
                  <a16:creationId xmlns:a16="http://schemas.microsoft.com/office/drawing/2014/main" id="{7A318406-F22F-3347-B3B3-FFAF59942D13}"/>
                </a:ext>
              </a:extLst>
            </p:cNvPr>
            <p:cNvSpPr/>
            <p:nvPr/>
          </p:nvSpPr>
          <p:spPr>
            <a:xfrm>
              <a:off x="5064586" y="4719165"/>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sp>
          <p:nvSpPr>
            <p:cNvPr id="44" name="Rectangle 43">
              <a:extLst>
                <a:ext uri="{FF2B5EF4-FFF2-40B4-BE49-F238E27FC236}">
                  <a16:creationId xmlns:a16="http://schemas.microsoft.com/office/drawing/2014/main" id="{6EA07F11-F933-784B-A3D6-D6A29EB3A10C}"/>
                </a:ext>
              </a:extLst>
            </p:cNvPr>
            <p:cNvSpPr/>
            <p:nvPr/>
          </p:nvSpPr>
          <p:spPr>
            <a:xfrm>
              <a:off x="5205235" y="5488511"/>
              <a:ext cx="723275" cy="253916"/>
            </a:xfrm>
            <a:prstGeom prst="rect">
              <a:avLst/>
            </a:prstGeom>
          </p:spPr>
          <p:txBody>
            <a:bodyPr wrap="none">
              <a:spAutoFit/>
            </a:bodyPr>
            <a:lstStyle/>
            <a:p>
              <a:r>
                <a:rPr lang="en-US" altLang="zh-CN" sz="1050" b="1" dirty="0">
                  <a:solidFill>
                    <a:srgbClr val="00B050"/>
                  </a:solidFill>
                </a:rPr>
                <a:t>frequent</a:t>
              </a:r>
              <a:endParaRPr lang="en-US" sz="1050" dirty="0">
                <a:solidFill>
                  <a:srgbClr val="00B050"/>
                </a:solidFill>
              </a:endParaRPr>
            </a:p>
          </p:txBody>
        </p:sp>
      </p:grpSp>
      <p:grpSp>
        <p:nvGrpSpPr>
          <p:cNvPr id="60" name="Group 59">
            <a:extLst>
              <a:ext uri="{FF2B5EF4-FFF2-40B4-BE49-F238E27FC236}">
                <a16:creationId xmlns:a16="http://schemas.microsoft.com/office/drawing/2014/main" id="{77C7F244-08E1-5945-ABF8-EEC20EC4D56E}"/>
              </a:ext>
            </a:extLst>
          </p:cNvPr>
          <p:cNvGrpSpPr/>
          <p:nvPr/>
        </p:nvGrpSpPr>
        <p:grpSpPr>
          <a:xfrm>
            <a:off x="981590" y="5180222"/>
            <a:ext cx="1168165" cy="950861"/>
            <a:chOff x="1125606" y="5273390"/>
            <a:chExt cx="1168165" cy="950861"/>
          </a:xfrm>
        </p:grpSpPr>
        <p:sp>
          <p:nvSpPr>
            <p:cNvPr id="12" name="Rectangle 11">
              <a:extLst>
                <a:ext uri="{FF2B5EF4-FFF2-40B4-BE49-F238E27FC236}">
                  <a16:creationId xmlns:a16="http://schemas.microsoft.com/office/drawing/2014/main" id="{9088B041-41D9-9147-AC89-C3648359052D}"/>
                </a:ext>
              </a:extLst>
            </p:cNvPr>
            <p:cNvSpPr/>
            <p:nvPr/>
          </p:nvSpPr>
          <p:spPr>
            <a:xfrm>
              <a:off x="1125606" y="5762586"/>
              <a:ext cx="800219" cy="461665"/>
            </a:xfrm>
            <a:prstGeom prst="rect">
              <a:avLst/>
            </a:prstGeom>
          </p:spPr>
          <p:txBody>
            <a:bodyPr wrap="none">
              <a:spAutoFit/>
            </a:bodyPr>
            <a:lstStyle/>
            <a:p>
              <a:r>
                <a:rPr lang="en-US" dirty="0">
                  <a:solidFill>
                    <a:srgbClr val="0070C0"/>
                  </a:solidFill>
                  <a:latin typeface="Roboto"/>
                </a:rPr>
                <a:t>AB</a:t>
              </a:r>
              <a:r>
                <a:rPr lang="en-US" altLang="zh-CN" dirty="0">
                  <a:solidFill>
                    <a:srgbClr val="0070C0"/>
                  </a:solidFill>
                  <a:latin typeface="Roboto"/>
                </a:rPr>
                <a:t>A</a:t>
              </a:r>
              <a:endParaRPr lang="en-US" dirty="0">
                <a:solidFill>
                  <a:srgbClr val="0070C0"/>
                </a:solidFill>
              </a:endParaRPr>
            </a:p>
          </p:txBody>
        </p:sp>
        <p:sp>
          <p:nvSpPr>
            <p:cNvPr id="47" name="Freeform 46">
              <a:extLst>
                <a:ext uri="{FF2B5EF4-FFF2-40B4-BE49-F238E27FC236}">
                  <a16:creationId xmlns:a16="http://schemas.microsoft.com/office/drawing/2014/main" id="{54759547-D529-784A-98E8-30B953582AB3}"/>
                </a:ext>
              </a:extLst>
            </p:cNvPr>
            <p:cNvSpPr/>
            <p:nvPr/>
          </p:nvSpPr>
          <p:spPr>
            <a:xfrm>
              <a:off x="1619214" y="5273390"/>
              <a:ext cx="674557" cy="554636"/>
            </a:xfrm>
            <a:custGeom>
              <a:avLst/>
              <a:gdLst>
                <a:gd name="connsiteX0" fmla="*/ 674557 w 674557"/>
                <a:gd name="connsiteY0" fmla="*/ 0 h 554636"/>
                <a:gd name="connsiteX1" fmla="*/ 344774 w 674557"/>
                <a:gd name="connsiteY1" fmla="*/ 329783 h 554636"/>
                <a:gd name="connsiteX2" fmla="*/ 0 w 674557"/>
                <a:gd name="connsiteY2" fmla="*/ 554636 h 554636"/>
              </a:gdLst>
              <a:ahLst/>
              <a:cxnLst>
                <a:cxn ang="0">
                  <a:pos x="connsiteX0" y="connsiteY0"/>
                </a:cxn>
                <a:cxn ang="0">
                  <a:pos x="connsiteX1" y="connsiteY1"/>
                </a:cxn>
                <a:cxn ang="0">
                  <a:pos x="connsiteX2" y="connsiteY2"/>
                </a:cxn>
              </a:cxnLst>
              <a:rect l="l" t="t" r="r" b="b"/>
              <a:pathLst>
                <a:path w="674557" h="554636">
                  <a:moveTo>
                    <a:pt x="674557" y="0"/>
                  </a:moveTo>
                  <a:cubicBezTo>
                    <a:pt x="565878" y="118672"/>
                    <a:pt x="457200" y="237344"/>
                    <a:pt x="344774" y="329783"/>
                  </a:cubicBezTo>
                  <a:cubicBezTo>
                    <a:pt x="232348" y="422222"/>
                    <a:pt x="116174" y="488429"/>
                    <a:pt x="0" y="554636"/>
                  </a:cubicBezTo>
                </a:path>
              </a:pathLst>
            </a:custGeom>
            <a:noFill/>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A4A61016-929A-FF4F-804D-90A337BE9137}"/>
              </a:ext>
            </a:extLst>
          </p:cNvPr>
          <p:cNvSpPr/>
          <p:nvPr/>
        </p:nvSpPr>
        <p:spPr>
          <a:xfrm>
            <a:off x="1259631" y="2514184"/>
            <a:ext cx="3175869" cy="461665"/>
          </a:xfrm>
          <a:prstGeom prst="rect">
            <a:avLst/>
          </a:prstGeom>
        </p:spPr>
        <p:txBody>
          <a:bodyPr wrap="none">
            <a:spAutoFit/>
          </a:bodyPr>
          <a:lstStyle/>
          <a:p>
            <a:r>
              <a:rPr lang="en-US" altLang="zh-CN" b="1" dirty="0">
                <a:solidFill>
                  <a:srgbClr val="950001"/>
                </a:solidFill>
              </a:rPr>
              <a:t>Alphabet</a:t>
            </a:r>
            <a:r>
              <a:rPr lang="zh-CN" altLang="en-US" b="1" dirty="0">
                <a:solidFill>
                  <a:srgbClr val="950001"/>
                </a:solidFill>
              </a:rPr>
              <a:t> </a:t>
            </a:r>
            <a:r>
              <a:rPr lang="en-US" altLang="zh-CN" b="1" dirty="0">
                <a:solidFill>
                  <a:srgbClr val="950001"/>
                </a:solidFill>
              </a:rPr>
              <a:t>is</a:t>
            </a:r>
            <a:r>
              <a:rPr lang="zh-CN" altLang="en-US" b="1" dirty="0">
                <a:solidFill>
                  <a:srgbClr val="950001"/>
                </a:solidFill>
              </a:rPr>
              <a:t> </a:t>
            </a:r>
            <a:r>
              <a:rPr lang="en-US" altLang="zh-CN" b="1" dirty="0">
                <a:solidFill>
                  <a:srgbClr val="950001"/>
                </a:solidFill>
              </a:rPr>
              <a:t>{A,</a:t>
            </a:r>
            <a:r>
              <a:rPr lang="zh-CN" altLang="en-US" b="1" dirty="0">
                <a:solidFill>
                  <a:srgbClr val="950001"/>
                </a:solidFill>
              </a:rPr>
              <a:t> </a:t>
            </a:r>
            <a:r>
              <a:rPr lang="en-US" altLang="zh-CN" b="1" dirty="0">
                <a:solidFill>
                  <a:srgbClr val="950001"/>
                </a:solidFill>
              </a:rPr>
              <a:t>B,</a:t>
            </a:r>
            <a:r>
              <a:rPr lang="zh-CN" altLang="en-US" b="1" dirty="0">
                <a:solidFill>
                  <a:srgbClr val="950001"/>
                </a:solidFill>
              </a:rPr>
              <a:t> </a:t>
            </a:r>
            <a:r>
              <a:rPr lang="en-US" altLang="zh-CN" b="1" dirty="0">
                <a:solidFill>
                  <a:srgbClr val="950001"/>
                </a:solidFill>
              </a:rPr>
              <a:t>C}</a:t>
            </a:r>
            <a:endParaRPr lang="en-US" b="1" dirty="0">
              <a:solidFill>
                <a:srgbClr val="950001"/>
              </a:solidFill>
            </a:endParaRPr>
          </a:p>
        </p:txBody>
      </p:sp>
      <p:grpSp>
        <p:nvGrpSpPr>
          <p:cNvPr id="54" name="Group 53">
            <a:extLst>
              <a:ext uri="{FF2B5EF4-FFF2-40B4-BE49-F238E27FC236}">
                <a16:creationId xmlns:a16="http://schemas.microsoft.com/office/drawing/2014/main" id="{D258D53E-3971-4C4D-A5F0-34439176FF46}"/>
              </a:ext>
            </a:extLst>
          </p:cNvPr>
          <p:cNvGrpSpPr/>
          <p:nvPr/>
        </p:nvGrpSpPr>
        <p:grpSpPr>
          <a:xfrm>
            <a:off x="35860" y="5375197"/>
            <a:ext cx="1031051" cy="840955"/>
            <a:chOff x="199522" y="4416120"/>
            <a:chExt cx="1031051" cy="840955"/>
          </a:xfrm>
        </p:grpSpPr>
        <p:pic>
          <p:nvPicPr>
            <p:cNvPr id="57" name="Picture 56">
              <a:extLst>
                <a:ext uri="{FF2B5EF4-FFF2-40B4-BE49-F238E27FC236}">
                  <a16:creationId xmlns:a16="http://schemas.microsoft.com/office/drawing/2014/main" id="{826F9F35-D73A-1248-9B76-D6ACA34D556C}"/>
                </a:ext>
              </a:extLst>
            </p:cNvPr>
            <p:cNvPicPr>
              <a:picLocks noChangeAspect="1"/>
            </p:cNvPicPr>
            <p:nvPr/>
          </p:nvPicPr>
          <p:blipFill>
            <a:blip r:embed="rId3"/>
            <a:stretch>
              <a:fillRect/>
            </a:stretch>
          </p:blipFill>
          <p:spPr>
            <a:xfrm>
              <a:off x="343537" y="4567579"/>
              <a:ext cx="689496" cy="689496"/>
            </a:xfrm>
            <a:prstGeom prst="rect">
              <a:avLst/>
            </a:prstGeom>
          </p:spPr>
        </p:pic>
        <p:sp>
          <p:nvSpPr>
            <p:cNvPr id="58" name="Rectangle 57">
              <a:extLst>
                <a:ext uri="{FF2B5EF4-FFF2-40B4-BE49-F238E27FC236}">
                  <a16:creationId xmlns:a16="http://schemas.microsoft.com/office/drawing/2014/main" id="{3830C030-72E6-8B41-A071-3FA1876DF8FC}"/>
                </a:ext>
              </a:extLst>
            </p:cNvPr>
            <p:cNvSpPr/>
            <p:nvPr/>
          </p:nvSpPr>
          <p:spPr>
            <a:xfrm>
              <a:off x="199522" y="4416120"/>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sp>
        <p:nvSpPr>
          <p:cNvPr id="59" name="Rectangle 58">
            <a:extLst>
              <a:ext uri="{FF2B5EF4-FFF2-40B4-BE49-F238E27FC236}">
                <a16:creationId xmlns:a16="http://schemas.microsoft.com/office/drawing/2014/main" id="{D9FB62B0-F7AF-9748-8812-8ECE967A5C5D}"/>
              </a:ext>
            </a:extLst>
          </p:cNvPr>
          <p:cNvSpPr/>
          <p:nvPr/>
        </p:nvSpPr>
        <p:spPr>
          <a:xfrm>
            <a:off x="103674" y="6144144"/>
            <a:ext cx="841897" cy="253916"/>
          </a:xfrm>
          <a:prstGeom prst="rect">
            <a:avLst/>
          </a:prstGeom>
        </p:spPr>
        <p:txBody>
          <a:bodyPr wrap="none">
            <a:spAutoFit/>
          </a:bodyPr>
          <a:lstStyle/>
          <a:p>
            <a:r>
              <a:rPr lang="en-US" altLang="zh-CN" sz="1050" b="1" dirty="0">
                <a:solidFill>
                  <a:srgbClr val="E50204"/>
                </a:solidFill>
              </a:rPr>
              <a:t>infrequent</a:t>
            </a:r>
            <a:endParaRPr lang="en-US" sz="1050" dirty="0">
              <a:solidFill>
                <a:srgbClr val="E50204"/>
              </a:solidFill>
            </a:endParaRPr>
          </a:p>
        </p:txBody>
      </p:sp>
      <p:pic>
        <p:nvPicPr>
          <p:cNvPr id="61" name="Picture 60">
            <a:extLst>
              <a:ext uri="{FF2B5EF4-FFF2-40B4-BE49-F238E27FC236}">
                <a16:creationId xmlns:a16="http://schemas.microsoft.com/office/drawing/2014/main" id="{C9BD44B5-1F16-DF43-A02B-90539116A938}"/>
              </a:ext>
            </a:extLst>
          </p:cNvPr>
          <p:cNvPicPr>
            <a:picLocks noChangeAspect="1"/>
          </p:cNvPicPr>
          <p:nvPr/>
        </p:nvPicPr>
        <p:blipFill rotWithShape="1">
          <a:blip r:embed="rId4"/>
          <a:srcRect l="54285"/>
          <a:stretch/>
        </p:blipFill>
        <p:spPr>
          <a:xfrm>
            <a:off x="1193740" y="6075302"/>
            <a:ext cx="292732" cy="287654"/>
          </a:xfrm>
          <a:prstGeom prst="rect">
            <a:avLst/>
          </a:prstGeom>
        </p:spPr>
      </p:pic>
      <p:grpSp>
        <p:nvGrpSpPr>
          <p:cNvPr id="70" name="Group 69">
            <a:extLst>
              <a:ext uri="{FF2B5EF4-FFF2-40B4-BE49-F238E27FC236}">
                <a16:creationId xmlns:a16="http://schemas.microsoft.com/office/drawing/2014/main" id="{3BB521D5-189D-4442-8F2E-F51DF43D015A}"/>
              </a:ext>
            </a:extLst>
          </p:cNvPr>
          <p:cNvGrpSpPr/>
          <p:nvPr/>
        </p:nvGrpSpPr>
        <p:grpSpPr>
          <a:xfrm>
            <a:off x="968095" y="5221183"/>
            <a:ext cx="1669067" cy="1163815"/>
            <a:chOff x="1112111" y="5314351"/>
            <a:chExt cx="1669067" cy="1163815"/>
          </a:xfrm>
        </p:grpSpPr>
        <p:grpSp>
          <p:nvGrpSpPr>
            <p:cNvPr id="64" name="Group 63">
              <a:extLst>
                <a:ext uri="{FF2B5EF4-FFF2-40B4-BE49-F238E27FC236}">
                  <a16:creationId xmlns:a16="http://schemas.microsoft.com/office/drawing/2014/main" id="{25402965-5CE8-2B4C-92D2-8E6A79C3E4F5}"/>
                </a:ext>
              </a:extLst>
            </p:cNvPr>
            <p:cNvGrpSpPr/>
            <p:nvPr/>
          </p:nvGrpSpPr>
          <p:grpSpPr>
            <a:xfrm>
              <a:off x="1980959" y="5314351"/>
              <a:ext cx="800219" cy="895356"/>
              <a:chOff x="1980959" y="5314351"/>
              <a:chExt cx="800219" cy="895356"/>
            </a:xfrm>
          </p:grpSpPr>
          <p:sp>
            <p:nvSpPr>
              <p:cNvPr id="13" name="Rectangle 12">
                <a:extLst>
                  <a:ext uri="{FF2B5EF4-FFF2-40B4-BE49-F238E27FC236}">
                    <a16:creationId xmlns:a16="http://schemas.microsoft.com/office/drawing/2014/main" id="{DBBCE5A2-7031-BA45-B05B-DC822D9969F9}"/>
                  </a:ext>
                </a:extLst>
              </p:cNvPr>
              <p:cNvSpPr/>
              <p:nvPr/>
            </p:nvSpPr>
            <p:spPr>
              <a:xfrm>
                <a:off x="1980959" y="5748042"/>
                <a:ext cx="800219" cy="461665"/>
              </a:xfrm>
              <a:prstGeom prst="rect">
                <a:avLst/>
              </a:prstGeom>
            </p:spPr>
            <p:txBody>
              <a:bodyPr wrap="none">
                <a:spAutoFit/>
              </a:bodyPr>
              <a:lstStyle/>
              <a:p>
                <a:r>
                  <a:rPr lang="en-US" dirty="0">
                    <a:solidFill>
                      <a:srgbClr val="0070C0"/>
                    </a:solidFill>
                    <a:latin typeface="Roboto"/>
                  </a:rPr>
                  <a:t>AB</a:t>
                </a:r>
                <a:r>
                  <a:rPr lang="en-US" altLang="zh-CN" dirty="0">
                    <a:solidFill>
                      <a:srgbClr val="0070C0"/>
                    </a:solidFill>
                    <a:latin typeface="Roboto"/>
                  </a:rPr>
                  <a:t>B</a:t>
                </a:r>
                <a:endParaRPr lang="en-US" dirty="0">
                  <a:solidFill>
                    <a:srgbClr val="0070C0"/>
                  </a:solidFill>
                </a:endParaRPr>
              </a:p>
            </p:txBody>
          </p:sp>
          <p:cxnSp>
            <p:nvCxnSpPr>
              <p:cNvPr id="62" name="Straight Connector 61">
                <a:extLst>
                  <a:ext uri="{FF2B5EF4-FFF2-40B4-BE49-F238E27FC236}">
                    <a16:creationId xmlns:a16="http://schemas.microsoft.com/office/drawing/2014/main" id="{CB3EED9E-EEBE-3C4B-BA58-5E3FA60EF030}"/>
                  </a:ext>
                </a:extLst>
              </p:cNvPr>
              <p:cNvCxnSpPr>
                <a:cxnSpLocks/>
              </p:cNvCxnSpPr>
              <p:nvPr/>
            </p:nvCxnSpPr>
            <p:spPr>
              <a:xfrm>
                <a:off x="2395225" y="5314351"/>
                <a:ext cx="0" cy="432679"/>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E59B98EC-C268-CC40-9B91-398A005416C5}"/>
                </a:ext>
              </a:extLst>
            </p:cNvPr>
            <p:cNvGrpSpPr/>
            <p:nvPr/>
          </p:nvGrpSpPr>
          <p:grpSpPr>
            <a:xfrm>
              <a:off x="1112111" y="5637211"/>
              <a:ext cx="1031051" cy="840955"/>
              <a:chOff x="899592" y="3284984"/>
              <a:chExt cx="1031051" cy="840955"/>
            </a:xfrm>
          </p:grpSpPr>
          <p:pic>
            <p:nvPicPr>
              <p:cNvPr id="68" name="Picture 67">
                <a:extLst>
                  <a:ext uri="{FF2B5EF4-FFF2-40B4-BE49-F238E27FC236}">
                    <a16:creationId xmlns:a16="http://schemas.microsoft.com/office/drawing/2014/main" id="{F403815B-ACE7-3744-ADD7-A5BE03C155B3}"/>
                  </a:ext>
                </a:extLst>
              </p:cNvPr>
              <p:cNvPicPr>
                <a:picLocks noChangeAspect="1"/>
              </p:cNvPicPr>
              <p:nvPr/>
            </p:nvPicPr>
            <p:blipFill>
              <a:blip r:embed="rId3"/>
              <a:stretch>
                <a:fillRect/>
              </a:stretch>
            </p:blipFill>
            <p:spPr>
              <a:xfrm>
                <a:off x="1043607" y="3436443"/>
                <a:ext cx="689496" cy="689496"/>
              </a:xfrm>
              <a:prstGeom prst="rect">
                <a:avLst/>
              </a:prstGeom>
            </p:spPr>
          </p:pic>
          <p:sp>
            <p:nvSpPr>
              <p:cNvPr id="69" name="Rectangle 68">
                <a:extLst>
                  <a:ext uri="{FF2B5EF4-FFF2-40B4-BE49-F238E27FC236}">
                    <a16:creationId xmlns:a16="http://schemas.microsoft.com/office/drawing/2014/main" id="{055A5BF4-7D87-D749-B141-D47C639C24BA}"/>
                  </a:ext>
                </a:extLst>
              </p:cNvPr>
              <p:cNvSpPr/>
              <p:nvPr/>
            </p:nvSpPr>
            <p:spPr>
              <a:xfrm>
                <a:off x="899592" y="3284984"/>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grpSp>
      <p:sp>
        <p:nvSpPr>
          <p:cNvPr id="71" name="Rectangle 70">
            <a:extLst>
              <a:ext uri="{FF2B5EF4-FFF2-40B4-BE49-F238E27FC236}">
                <a16:creationId xmlns:a16="http://schemas.microsoft.com/office/drawing/2014/main" id="{456616F6-5934-EF4E-91AA-45767F2EC105}"/>
              </a:ext>
            </a:extLst>
          </p:cNvPr>
          <p:cNvSpPr/>
          <p:nvPr/>
        </p:nvSpPr>
        <p:spPr>
          <a:xfrm>
            <a:off x="1013386" y="6318786"/>
            <a:ext cx="841897" cy="253916"/>
          </a:xfrm>
          <a:prstGeom prst="rect">
            <a:avLst/>
          </a:prstGeom>
        </p:spPr>
        <p:txBody>
          <a:bodyPr wrap="none">
            <a:spAutoFit/>
          </a:bodyPr>
          <a:lstStyle/>
          <a:p>
            <a:r>
              <a:rPr lang="en-US" altLang="zh-CN" sz="1050" b="1" dirty="0">
                <a:solidFill>
                  <a:srgbClr val="E50204"/>
                </a:solidFill>
              </a:rPr>
              <a:t>infrequent</a:t>
            </a:r>
            <a:endParaRPr lang="en-US" sz="1050" dirty="0">
              <a:solidFill>
                <a:srgbClr val="E50204"/>
              </a:solidFill>
            </a:endParaRPr>
          </a:p>
        </p:txBody>
      </p:sp>
      <p:pic>
        <p:nvPicPr>
          <p:cNvPr id="73" name="Picture 72">
            <a:extLst>
              <a:ext uri="{FF2B5EF4-FFF2-40B4-BE49-F238E27FC236}">
                <a16:creationId xmlns:a16="http://schemas.microsoft.com/office/drawing/2014/main" id="{202D87DB-AA3F-1C42-BEF5-ADE6232A7B6E}"/>
              </a:ext>
            </a:extLst>
          </p:cNvPr>
          <p:cNvPicPr>
            <a:picLocks noChangeAspect="1"/>
          </p:cNvPicPr>
          <p:nvPr/>
        </p:nvPicPr>
        <p:blipFill rotWithShape="1">
          <a:blip r:embed="rId4"/>
          <a:srcRect l="54285"/>
          <a:stretch/>
        </p:blipFill>
        <p:spPr>
          <a:xfrm>
            <a:off x="2071148" y="6073836"/>
            <a:ext cx="292732" cy="287654"/>
          </a:xfrm>
          <a:prstGeom prst="rect">
            <a:avLst/>
          </a:prstGeom>
        </p:spPr>
      </p:pic>
      <p:cxnSp>
        <p:nvCxnSpPr>
          <p:cNvPr id="74" name="Straight Connector 73">
            <a:extLst>
              <a:ext uri="{FF2B5EF4-FFF2-40B4-BE49-F238E27FC236}">
                <a16:creationId xmlns:a16="http://schemas.microsoft.com/office/drawing/2014/main" id="{9DB999A3-04CC-8A46-8F54-C73B309FEB2E}"/>
              </a:ext>
            </a:extLst>
          </p:cNvPr>
          <p:cNvCxnSpPr>
            <a:cxnSpLocks/>
            <a:endCxn id="14" idx="0"/>
          </p:cNvCxnSpPr>
          <p:nvPr/>
        </p:nvCxnSpPr>
        <p:spPr>
          <a:xfrm>
            <a:off x="2401323" y="5221183"/>
            <a:ext cx="699900" cy="433690"/>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35CE5EFB-3526-894E-8462-F00214DC7779}"/>
              </a:ext>
            </a:extLst>
          </p:cNvPr>
          <p:cNvSpPr/>
          <p:nvPr/>
        </p:nvSpPr>
        <p:spPr>
          <a:xfrm>
            <a:off x="2832026" y="5961222"/>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grpSp>
        <p:nvGrpSpPr>
          <p:cNvPr id="87" name="Group 86">
            <a:extLst>
              <a:ext uri="{FF2B5EF4-FFF2-40B4-BE49-F238E27FC236}">
                <a16:creationId xmlns:a16="http://schemas.microsoft.com/office/drawing/2014/main" id="{C32A5D52-DE1C-054A-A800-5F3185E6C61C}"/>
              </a:ext>
            </a:extLst>
          </p:cNvPr>
          <p:cNvGrpSpPr/>
          <p:nvPr/>
        </p:nvGrpSpPr>
        <p:grpSpPr>
          <a:xfrm>
            <a:off x="4058845" y="3155688"/>
            <a:ext cx="2385363" cy="1518796"/>
            <a:chOff x="4202861" y="3248856"/>
            <a:chExt cx="2385363" cy="1518796"/>
          </a:xfrm>
        </p:grpSpPr>
        <p:sp>
          <p:nvSpPr>
            <p:cNvPr id="15" name="Rectangle 14">
              <a:extLst>
                <a:ext uri="{FF2B5EF4-FFF2-40B4-BE49-F238E27FC236}">
                  <a16:creationId xmlns:a16="http://schemas.microsoft.com/office/drawing/2014/main" id="{7994E584-52DC-484F-8B30-087CDB547ADF}"/>
                </a:ext>
              </a:extLst>
            </p:cNvPr>
            <p:cNvSpPr/>
            <p:nvPr/>
          </p:nvSpPr>
          <p:spPr>
            <a:xfrm>
              <a:off x="4254158" y="3851400"/>
              <a:ext cx="389850" cy="461665"/>
            </a:xfrm>
            <a:prstGeom prst="rect">
              <a:avLst/>
            </a:prstGeom>
          </p:spPr>
          <p:txBody>
            <a:bodyPr wrap="none">
              <a:spAutoFit/>
            </a:bodyPr>
            <a:lstStyle/>
            <a:p>
              <a:r>
                <a:rPr lang="en-US" altLang="zh-CN" dirty="0">
                  <a:solidFill>
                    <a:srgbClr val="0070C0"/>
                  </a:solidFill>
                  <a:latin typeface="Roboto"/>
                </a:rPr>
                <a:t>B</a:t>
              </a:r>
              <a:endParaRPr lang="en-US" dirty="0">
                <a:solidFill>
                  <a:srgbClr val="0070C0"/>
                </a:solidFill>
              </a:endParaRPr>
            </a:p>
          </p:txBody>
        </p:sp>
        <p:sp>
          <p:nvSpPr>
            <p:cNvPr id="16" name="Rectangle 15">
              <a:extLst>
                <a:ext uri="{FF2B5EF4-FFF2-40B4-BE49-F238E27FC236}">
                  <a16:creationId xmlns:a16="http://schemas.microsoft.com/office/drawing/2014/main" id="{CFEA761D-A171-A44D-81D8-81E3218D098E}"/>
                </a:ext>
              </a:extLst>
            </p:cNvPr>
            <p:cNvSpPr/>
            <p:nvPr/>
          </p:nvSpPr>
          <p:spPr>
            <a:xfrm>
              <a:off x="6138261" y="3826189"/>
              <a:ext cx="407484" cy="461665"/>
            </a:xfrm>
            <a:prstGeom prst="rect">
              <a:avLst/>
            </a:prstGeom>
          </p:spPr>
          <p:txBody>
            <a:bodyPr wrap="none">
              <a:spAutoFit/>
            </a:bodyPr>
            <a:lstStyle/>
            <a:p>
              <a:r>
                <a:rPr lang="en-US" altLang="zh-CN" dirty="0">
                  <a:solidFill>
                    <a:srgbClr val="0070C0"/>
                  </a:solidFill>
                  <a:latin typeface="Roboto"/>
                </a:rPr>
                <a:t>C</a:t>
              </a:r>
              <a:endParaRPr lang="en-US" dirty="0">
                <a:solidFill>
                  <a:srgbClr val="0070C0"/>
                </a:solidFill>
              </a:endParaRPr>
            </a:p>
          </p:txBody>
        </p:sp>
        <p:cxnSp>
          <p:nvCxnSpPr>
            <p:cNvPr id="35" name="Straight Connector 34">
              <a:extLst>
                <a:ext uri="{FF2B5EF4-FFF2-40B4-BE49-F238E27FC236}">
                  <a16:creationId xmlns:a16="http://schemas.microsoft.com/office/drawing/2014/main" id="{E033004D-5A5E-0748-BE33-C43B73B49605}"/>
                </a:ext>
              </a:extLst>
            </p:cNvPr>
            <p:cNvCxnSpPr>
              <a:cxnSpLocks/>
            </p:cNvCxnSpPr>
            <p:nvPr/>
          </p:nvCxnSpPr>
          <p:spPr>
            <a:xfrm flipH="1">
              <a:off x="4431979" y="3371777"/>
              <a:ext cx="286387" cy="500934"/>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9DCCE98F-EBDC-6641-8D68-54B9C926B889}"/>
                </a:ext>
              </a:extLst>
            </p:cNvPr>
            <p:cNvSpPr/>
            <p:nvPr/>
          </p:nvSpPr>
          <p:spPr>
            <a:xfrm>
              <a:off x="4202861" y="4305987"/>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sp>
          <p:nvSpPr>
            <p:cNvPr id="81" name="Rectangle 80">
              <a:extLst>
                <a:ext uri="{FF2B5EF4-FFF2-40B4-BE49-F238E27FC236}">
                  <a16:creationId xmlns:a16="http://schemas.microsoft.com/office/drawing/2014/main" id="{862E9E52-2640-984E-B8E0-E373E819FB2C}"/>
                </a:ext>
              </a:extLst>
            </p:cNvPr>
            <p:cNvSpPr/>
            <p:nvPr/>
          </p:nvSpPr>
          <p:spPr>
            <a:xfrm>
              <a:off x="6095781" y="4287854"/>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cxnSp>
          <p:nvCxnSpPr>
            <p:cNvPr id="83" name="Straight Connector 82">
              <a:extLst>
                <a:ext uri="{FF2B5EF4-FFF2-40B4-BE49-F238E27FC236}">
                  <a16:creationId xmlns:a16="http://schemas.microsoft.com/office/drawing/2014/main" id="{45F6CB53-4012-D340-8E90-78CA440FD723}"/>
                </a:ext>
              </a:extLst>
            </p:cNvPr>
            <p:cNvCxnSpPr>
              <a:cxnSpLocks/>
            </p:cNvCxnSpPr>
            <p:nvPr/>
          </p:nvCxnSpPr>
          <p:spPr>
            <a:xfrm>
              <a:off x="5048053" y="3248856"/>
              <a:ext cx="1137651" cy="594598"/>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16CEDA98-0EAD-2E4C-8573-55D19CE388ED}"/>
              </a:ext>
            </a:extLst>
          </p:cNvPr>
          <p:cNvGrpSpPr/>
          <p:nvPr/>
        </p:nvGrpSpPr>
        <p:grpSpPr>
          <a:xfrm>
            <a:off x="2461206" y="4174156"/>
            <a:ext cx="790084" cy="1223138"/>
            <a:chOff x="3118377" y="4174156"/>
            <a:chExt cx="790084" cy="1223138"/>
          </a:xfrm>
        </p:grpSpPr>
        <p:sp>
          <p:nvSpPr>
            <p:cNvPr id="11" name="Rectangle 10">
              <a:extLst>
                <a:ext uri="{FF2B5EF4-FFF2-40B4-BE49-F238E27FC236}">
                  <a16:creationId xmlns:a16="http://schemas.microsoft.com/office/drawing/2014/main" id="{F5CF3978-1E83-824D-AD27-55F01F5D43C5}"/>
                </a:ext>
              </a:extLst>
            </p:cNvPr>
            <p:cNvSpPr/>
            <p:nvPr/>
          </p:nvSpPr>
          <p:spPr>
            <a:xfrm>
              <a:off x="3295793" y="4718768"/>
              <a:ext cx="612668" cy="461665"/>
            </a:xfrm>
            <a:prstGeom prst="rect">
              <a:avLst/>
            </a:prstGeom>
          </p:spPr>
          <p:txBody>
            <a:bodyPr wrap="none">
              <a:spAutoFit/>
            </a:bodyPr>
            <a:lstStyle/>
            <a:p>
              <a:r>
                <a:rPr lang="en-US" dirty="0">
                  <a:solidFill>
                    <a:srgbClr val="0070C0"/>
                  </a:solidFill>
                  <a:latin typeface="Roboto"/>
                </a:rPr>
                <a:t>A</a:t>
              </a:r>
              <a:r>
                <a:rPr lang="en-US" altLang="zh-CN" dirty="0">
                  <a:solidFill>
                    <a:srgbClr val="0070C0"/>
                  </a:solidFill>
                  <a:latin typeface="Roboto"/>
                </a:rPr>
                <a:t>C</a:t>
              </a:r>
              <a:endParaRPr lang="en-US" dirty="0">
                <a:solidFill>
                  <a:srgbClr val="0070C0"/>
                </a:solidFill>
              </a:endParaRPr>
            </a:p>
          </p:txBody>
        </p:sp>
        <p:cxnSp>
          <p:nvCxnSpPr>
            <p:cNvPr id="88" name="Straight Connector 87">
              <a:extLst>
                <a:ext uri="{FF2B5EF4-FFF2-40B4-BE49-F238E27FC236}">
                  <a16:creationId xmlns:a16="http://schemas.microsoft.com/office/drawing/2014/main" id="{50F50CB0-8F50-5F46-A993-C92D094A79D9}"/>
                </a:ext>
              </a:extLst>
            </p:cNvPr>
            <p:cNvCxnSpPr>
              <a:cxnSpLocks/>
            </p:cNvCxnSpPr>
            <p:nvPr/>
          </p:nvCxnSpPr>
          <p:spPr>
            <a:xfrm>
              <a:off x="3118377" y="4174156"/>
              <a:ext cx="449457" cy="531869"/>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5BDF9B5E-6901-A04B-AF53-0B04678CD0C3}"/>
                </a:ext>
              </a:extLst>
            </p:cNvPr>
            <p:cNvSpPr/>
            <p:nvPr/>
          </p:nvSpPr>
          <p:spPr>
            <a:xfrm>
              <a:off x="3362707" y="4935629"/>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grpSp>
      <p:sp>
        <p:nvSpPr>
          <p:cNvPr id="92" name="Rectangle 91">
            <a:extLst>
              <a:ext uri="{FF2B5EF4-FFF2-40B4-BE49-F238E27FC236}">
                <a16:creationId xmlns:a16="http://schemas.microsoft.com/office/drawing/2014/main" id="{D1A00D0B-50D0-EF4A-96D0-33F9DA8959C7}"/>
              </a:ext>
            </a:extLst>
          </p:cNvPr>
          <p:cNvSpPr/>
          <p:nvPr/>
        </p:nvSpPr>
        <p:spPr>
          <a:xfrm>
            <a:off x="3718203" y="6021288"/>
            <a:ext cx="5211683" cy="369332"/>
          </a:xfrm>
          <a:prstGeom prst="rect">
            <a:avLst/>
          </a:prstGeom>
        </p:spPr>
        <p:txBody>
          <a:bodyPr wrap="none">
            <a:spAutoFit/>
          </a:bodyPr>
          <a:lstStyle/>
          <a:p>
            <a:r>
              <a:rPr lang="en-US" altLang="zh-CN" sz="1800" b="1" dirty="0">
                <a:solidFill>
                  <a:srgbClr val="950001"/>
                </a:solidFill>
              </a:rPr>
              <a:t>Child-branches</a:t>
            </a:r>
            <a:r>
              <a:rPr lang="zh-CN" altLang="en-US" sz="1800" b="1" dirty="0">
                <a:solidFill>
                  <a:srgbClr val="950001"/>
                </a:solidFill>
              </a:rPr>
              <a:t> </a:t>
            </a:r>
            <a:r>
              <a:rPr lang="en-US" altLang="zh-CN" sz="1800" b="1" dirty="0">
                <a:solidFill>
                  <a:srgbClr val="950001"/>
                </a:solidFill>
              </a:rPr>
              <a:t>are</a:t>
            </a:r>
            <a:r>
              <a:rPr lang="zh-CN" altLang="en-US" sz="1800" b="1" dirty="0">
                <a:solidFill>
                  <a:srgbClr val="950001"/>
                </a:solidFill>
              </a:rPr>
              <a:t> </a:t>
            </a:r>
            <a:r>
              <a:rPr lang="en-US" altLang="zh-CN" sz="1800" b="1" dirty="0">
                <a:solidFill>
                  <a:srgbClr val="950001"/>
                </a:solidFill>
              </a:rPr>
              <a:t>embarrassingly</a:t>
            </a:r>
            <a:r>
              <a:rPr lang="zh-CN" altLang="en-US" sz="1800" b="1" dirty="0">
                <a:solidFill>
                  <a:srgbClr val="950001"/>
                </a:solidFill>
              </a:rPr>
              <a:t> </a:t>
            </a:r>
            <a:r>
              <a:rPr lang="en-US" altLang="zh-CN" sz="1800" b="1" dirty="0">
                <a:solidFill>
                  <a:srgbClr val="950001"/>
                </a:solidFill>
              </a:rPr>
              <a:t>parallel</a:t>
            </a:r>
            <a:r>
              <a:rPr lang="zh-CN" altLang="en-US" sz="1800" b="1" dirty="0">
                <a:solidFill>
                  <a:srgbClr val="950001"/>
                </a:solidFill>
              </a:rPr>
              <a:t> </a:t>
            </a:r>
            <a:r>
              <a:rPr lang="en-US" altLang="zh-CN" sz="1800" b="1" dirty="0">
                <a:solidFill>
                  <a:srgbClr val="950001"/>
                </a:solidFill>
              </a:rPr>
              <a:t>!!!</a:t>
            </a:r>
            <a:endParaRPr lang="en-US" sz="1800" b="1" dirty="0">
              <a:solidFill>
                <a:srgbClr val="950001"/>
              </a:solidFill>
            </a:endParaRPr>
          </a:p>
        </p:txBody>
      </p:sp>
      <p:sp>
        <p:nvSpPr>
          <p:cNvPr id="93" name="Rectangle 92">
            <a:extLst>
              <a:ext uri="{FF2B5EF4-FFF2-40B4-BE49-F238E27FC236}">
                <a16:creationId xmlns:a16="http://schemas.microsoft.com/office/drawing/2014/main" id="{B70CA18E-2644-A14C-8B24-C2A417216FB3}"/>
              </a:ext>
            </a:extLst>
          </p:cNvPr>
          <p:cNvSpPr/>
          <p:nvPr/>
        </p:nvSpPr>
        <p:spPr>
          <a:xfrm>
            <a:off x="3739620" y="4725144"/>
            <a:ext cx="5036379" cy="369332"/>
          </a:xfrm>
          <a:prstGeom prst="rect">
            <a:avLst/>
          </a:prstGeom>
        </p:spPr>
        <p:txBody>
          <a:bodyPr wrap="none">
            <a:spAutoFit/>
          </a:bodyPr>
          <a:lstStyle/>
          <a:p>
            <a:r>
              <a:rPr lang="en-US" altLang="zh-CN" sz="1800" b="1" dirty="0">
                <a:solidFill>
                  <a:srgbClr val="950001"/>
                </a:solidFill>
              </a:rPr>
              <a:t>A</a:t>
            </a:r>
            <a:r>
              <a:rPr lang="zh-CN" altLang="en-US" sz="1800" b="1" dirty="0">
                <a:solidFill>
                  <a:srgbClr val="950001"/>
                </a:solidFill>
              </a:rPr>
              <a:t> </a:t>
            </a:r>
            <a:r>
              <a:rPr lang="en-US" altLang="zh-CN" sz="1800" b="1" dirty="0">
                <a:solidFill>
                  <a:srgbClr val="950001"/>
                </a:solidFill>
              </a:rPr>
              <a:t>stack</a:t>
            </a:r>
            <a:r>
              <a:rPr lang="zh-CN" altLang="en-US" sz="1800" b="1" dirty="0">
                <a:solidFill>
                  <a:srgbClr val="950001"/>
                </a:solidFill>
              </a:rPr>
              <a:t> </a:t>
            </a:r>
            <a:r>
              <a:rPr lang="en-US" altLang="zh-CN" sz="1800" b="1" dirty="0">
                <a:solidFill>
                  <a:srgbClr val="950001"/>
                </a:solidFill>
              </a:rPr>
              <a:t>of</a:t>
            </a:r>
            <a:r>
              <a:rPr lang="zh-CN" altLang="en-US" sz="1800" b="1" dirty="0">
                <a:solidFill>
                  <a:srgbClr val="950001"/>
                </a:solidFill>
              </a:rPr>
              <a:t> </a:t>
            </a:r>
            <a:r>
              <a:rPr lang="en-US" altLang="zh-CN" sz="1800" b="1" dirty="0">
                <a:solidFill>
                  <a:srgbClr val="950001"/>
                </a:solidFill>
              </a:rPr>
              <a:t>projected</a:t>
            </a:r>
            <a:r>
              <a:rPr lang="zh-CN" altLang="en-US" sz="1800" b="1" dirty="0">
                <a:solidFill>
                  <a:srgbClr val="950001"/>
                </a:solidFill>
              </a:rPr>
              <a:t> </a:t>
            </a:r>
            <a:r>
              <a:rPr lang="en-US" altLang="zh-CN" sz="1800" b="1" dirty="0">
                <a:solidFill>
                  <a:srgbClr val="950001"/>
                </a:solidFill>
              </a:rPr>
              <a:t>DBs</a:t>
            </a:r>
            <a:r>
              <a:rPr lang="zh-CN" altLang="en-US" sz="1800" b="1" dirty="0">
                <a:solidFill>
                  <a:srgbClr val="950001"/>
                </a:solidFill>
              </a:rPr>
              <a:t> </a:t>
            </a:r>
            <a:r>
              <a:rPr lang="en-US" altLang="zh-CN" sz="1800" b="1" dirty="0">
                <a:solidFill>
                  <a:srgbClr val="950001"/>
                </a:solidFill>
              </a:rPr>
              <a:t>with</a:t>
            </a:r>
            <a:r>
              <a:rPr lang="zh-CN" altLang="en-US" sz="1800" b="1" dirty="0">
                <a:solidFill>
                  <a:srgbClr val="950001"/>
                </a:solidFill>
              </a:rPr>
              <a:t> </a:t>
            </a:r>
            <a:r>
              <a:rPr lang="en-US" altLang="zh-CN" sz="1800" b="1" dirty="0">
                <a:solidFill>
                  <a:srgbClr val="950001"/>
                </a:solidFill>
              </a:rPr>
              <a:t>shrinking</a:t>
            </a:r>
            <a:r>
              <a:rPr lang="zh-CN" altLang="en-US" sz="1800" b="1" dirty="0">
                <a:solidFill>
                  <a:srgbClr val="950001"/>
                </a:solidFill>
              </a:rPr>
              <a:t> </a:t>
            </a:r>
            <a:r>
              <a:rPr lang="en-US" altLang="zh-CN" sz="1800" b="1" dirty="0">
                <a:solidFill>
                  <a:srgbClr val="950001"/>
                </a:solidFill>
              </a:rPr>
              <a:t>size</a:t>
            </a:r>
            <a:endParaRPr lang="en-US" sz="1800" b="1" dirty="0">
              <a:solidFill>
                <a:srgbClr val="950001"/>
              </a:solidFill>
            </a:endParaRPr>
          </a:p>
        </p:txBody>
      </p:sp>
      <p:sp>
        <p:nvSpPr>
          <p:cNvPr id="94" name="Rectangle 93">
            <a:extLst>
              <a:ext uri="{FF2B5EF4-FFF2-40B4-BE49-F238E27FC236}">
                <a16:creationId xmlns:a16="http://schemas.microsoft.com/office/drawing/2014/main" id="{8BC39DDF-A9E2-544D-8E76-67A20EE16F67}"/>
              </a:ext>
            </a:extLst>
          </p:cNvPr>
          <p:cNvSpPr/>
          <p:nvPr/>
        </p:nvSpPr>
        <p:spPr>
          <a:xfrm>
            <a:off x="3739619" y="5157925"/>
            <a:ext cx="2916183" cy="369332"/>
          </a:xfrm>
          <a:prstGeom prst="rect">
            <a:avLst/>
          </a:prstGeom>
        </p:spPr>
        <p:txBody>
          <a:bodyPr wrap="none">
            <a:spAutoFit/>
          </a:bodyPr>
          <a:lstStyle/>
          <a:p>
            <a:r>
              <a:rPr lang="en-US" altLang="zh-CN" sz="1800" b="1" dirty="0">
                <a:solidFill>
                  <a:srgbClr val="950001"/>
                </a:solidFill>
              </a:rPr>
              <a:t>Effective</a:t>
            </a:r>
            <a:r>
              <a:rPr lang="zh-CN" altLang="en-US" sz="1800" b="1" dirty="0">
                <a:solidFill>
                  <a:srgbClr val="950001"/>
                </a:solidFill>
              </a:rPr>
              <a:t> </a:t>
            </a:r>
            <a:r>
              <a:rPr lang="en-US" altLang="zh-CN" sz="1800" b="1" dirty="0">
                <a:solidFill>
                  <a:srgbClr val="950001"/>
                </a:solidFill>
              </a:rPr>
              <a:t>pattern</a:t>
            </a:r>
            <a:r>
              <a:rPr lang="zh-CN" altLang="en-US" sz="1800" b="1" dirty="0">
                <a:solidFill>
                  <a:srgbClr val="950001"/>
                </a:solidFill>
              </a:rPr>
              <a:t> </a:t>
            </a:r>
            <a:r>
              <a:rPr lang="en-US" altLang="zh-CN" sz="1800" b="1" dirty="0">
                <a:solidFill>
                  <a:srgbClr val="950001"/>
                </a:solidFill>
              </a:rPr>
              <a:t>pruning</a:t>
            </a:r>
            <a:endParaRPr lang="en-US" sz="1800" b="1" dirty="0">
              <a:solidFill>
                <a:srgbClr val="950001"/>
              </a:solidFill>
            </a:endParaRPr>
          </a:p>
        </p:txBody>
      </p:sp>
      <p:sp>
        <p:nvSpPr>
          <p:cNvPr id="95" name="Rectangle 94">
            <a:extLst>
              <a:ext uri="{FF2B5EF4-FFF2-40B4-BE49-F238E27FC236}">
                <a16:creationId xmlns:a16="http://schemas.microsoft.com/office/drawing/2014/main" id="{0762AF84-E570-BD4C-9DAD-371FAAEFC69A}"/>
              </a:ext>
            </a:extLst>
          </p:cNvPr>
          <p:cNvSpPr/>
          <p:nvPr/>
        </p:nvSpPr>
        <p:spPr>
          <a:xfrm>
            <a:off x="3753670" y="5582026"/>
            <a:ext cx="4442242" cy="369332"/>
          </a:xfrm>
          <a:prstGeom prst="rect">
            <a:avLst/>
          </a:prstGeom>
        </p:spPr>
        <p:txBody>
          <a:bodyPr wrap="none">
            <a:spAutoFit/>
          </a:bodyPr>
          <a:lstStyle/>
          <a:p>
            <a:r>
              <a:rPr lang="en-US" altLang="zh-CN" sz="1800" b="1" dirty="0">
                <a:solidFill>
                  <a:srgbClr val="950001"/>
                </a:solidFill>
              </a:rPr>
              <a:t>Incremental</a:t>
            </a:r>
            <a:r>
              <a:rPr lang="zh-CN" altLang="en-US" sz="1800" b="1" dirty="0">
                <a:solidFill>
                  <a:srgbClr val="950001"/>
                </a:solidFill>
              </a:rPr>
              <a:t> </a:t>
            </a:r>
            <a:r>
              <a:rPr lang="en-US" altLang="zh-CN" sz="1800" b="1" dirty="0">
                <a:solidFill>
                  <a:srgbClr val="950001"/>
                </a:solidFill>
              </a:rPr>
              <a:t>projected</a:t>
            </a:r>
            <a:r>
              <a:rPr lang="zh-CN" altLang="en-US" sz="1800" b="1" dirty="0">
                <a:solidFill>
                  <a:srgbClr val="950001"/>
                </a:solidFill>
              </a:rPr>
              <a:t> </a:t>
            </a:r>
            <a:r>
              <a:rPr lang="en-US" altLang="zh-CN" sz="1800" b="1" dirty="0">
                <a:solidFill>
                  <a:srgbClr val="950001"/>
                </a:solidFill>
              </a:rPr>
              <a:t>DB</a:t>
            </a:r>
            <a:r>
              <a:rPr lang="zh-CN" altLang="en-US" sz="1800" b="1" dirty="0">
                <a:solidFill>
                  <a:srgbClr val="950001"/>
                </a:solidFill>
              </a:rPr>
              <a:t> </a:t>
            </a:r>
            <a:r>
              <a:rPr lang="en-US" altLang="zh-CN" sz="1800" b="1" dirty="0">
                <a:solidFill>
                  <a:srgbClr val="950001"/>
                </a:solidFill>
              </a:rPr>
              <a:t>construction</a:t>
            </a:r>
            <a:endParaRPr lang="en-US" sz="1800" b="1" dirty="0">
              <a:solidFill>
                <a:srgbClr val="950001"/>
              </a:solidFill>
            </a:endParaRPr>
          </a:p>
        </p:txBody>
      </p:sp>
    </p:spTree>
    <p:extLst>
      <p:ext uri="{BB962C8B-B14F-4D97-AF65-F5344CB8AC3E}">
        <p14:creationId xmlns:p14="http://schemas.microsoft.com/office/powerpoint/2010/main" val="128463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5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0"/>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1"/>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7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73"/>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30" grpId="0"/>
      <p:bldP spid="34" grpId="0"/>
      <p:bldP spid="34" grpId="1"/>
      <p:bldP spid="59" grpId="0"/>
      <p:bldP spid="59" grpId="1"/>
      <p:bldP spid="71" grpId="0"/>
      <p:bldP spid="71" grpId="1"/>
      <p:bldP spid="79" grpId="0"/>
      <p:bldP spid="92" grpId="0"/>
      <p:bldP spid="93" grpId="0"/>
      <p:bldP spid="94" grpId="0"/>
      <p:bldP spid="9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Prefix Projection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76</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541858"/>
          </a:xfrm>
        </p:spPr>
        <p:txBody>
          <a:bodyPr/>
          <a:lstStyle/>
          <a:p>
            <a:r>
              <a:rPr lang="en-US" altLang="zh-CN" b="1" dirty="0"/>
              <a:t>From</a:t>
            </a:r>
            <a:r>
              <a:rPr lang="zh-CN" altLang="en-US" b="1" dirty="0"/>
              <a:t> </a:t>
            </a:r>
            <a:r>
              <a:rPr lang="en-US" altLang="zh-CN" b="1" dirty="0"/>
              <a:t>Sequences</a:t>
            </a:r>
            <a:r>
              <a:rPr lang="zh-CN" altLang="en-US" b="1" dirty="0"/>
              <a:t> </a:t>
            </a:r>
            <a:r>
              <a:rPr lang="en-US" altLang="zh-CN" b="1" dirty="0"/>
              <a:t>to</a:t>
            </a:r>
            <a:r>
              <a:rPr lang="zh-CN" altLang="en-US" b="1" dirty="0"/>
              <a:t> </a:t>
            </a:r>
            <a:r>
              <a:rPr lang="en-US" altLang="zh-CN" b="1" dirty="0"/>
              <a:t>Graphs</a:t>
            </a:r>
            <a:endParaRPr lang="en-US" altLang="zh-CN" dirty="0"/>
          </a:p>
        </p:txBody>
      </p:sp>
      <p:sp>
        <p:nvSpPr>
          <p:cNvPr id="66" name="Rectangle 65">
            <a:extLst>
              <a:ext uri="{FF2B5EF4-FFF2-40B4-BE49-F238E27FC236}">
                <a16:creationId xmlns:a16="http://schemas.microsoft.com/office/drawing/2014/main" id="{396AEAA5-0295-1546-A907-143D2F38B072}"/>
              </a:ext>
            </a:extLst>
          </p:cNvPr>
          <p:cNvSpPr/>
          <p:nvPr/>
        </p:nvSpPr>
        <p:spPr>
          <a:xfrm>
            <a:off x="2411760" y="2564904"/>
            <a:ext cx="4612160" cy="461665"/>
          </a:xfrm>
          <a:prstGeom prst="rect">
            <a:avLst/>
          </a:prstGeom>
        </p:spPr>
        <p:txBody>
          <a:bodyPr wrap="none">
            <a:spAutoFit/>
          </a:bodyPr>
          <a:lstStyle/>
          <a:p>
            <a:r>
              <a:rPr lang="en-US" altLang="zh-CN" b="1" dirty="0">
                <a:solidFill>
                  <a:srgbClr val="950001"/>
                </a:solidFill>
              </a:rPr>
              <a:t>Encode</a:t>
            </a:r>
            <a:r>
              <a:rPr lang="zh-CN" altLang="en-US" b="1" dirty="0">
                <a:solidFill>
                  <a:srgbClr val="950001"/>
                </a:solidFill>
              </a:rPr>
              <a:t> </a:t>
            </a:r>
            <a:r>
              <a:rPr lang="en-US" altLang="zh-CN" b="1" dirty="0">
                <a:solidFill>
                  <a:srgbClr val="950001"/>
                </a:solidFill>
              </a:rPr>
              <a:t>a</a:t>
            </a:r>
            <a:r>
              <a:rPr lang="zh-CN" altLang="en-US" b="1" dirty="0">
                <a:solidFill>
                  <a:srgbClr val="950001"/>
                </a:solidFill>
              </a:rPr>
              <a:t> </a:t>
            </a:r>
            <a:r>
              <a:rPr lang="en-US" altLang="zh-CN" b="1" dirty="0">
                <a:solidFill>
                  <a:srgbClr val="950001"/>
                </a:solidFill>
              </a:rPr>
              <a:t>tree</a:t>
            </a:r>
            <a:r>
              <a:rPr lang="zh-CN" altLang="en-US" b="1" dirty="0">
                <a:solidFill>
                  <a:srgbClr val="950001"/>
                </a:solidFill>
              </a:rPr>
              <a:t> </a:t>
            </a:r>
            <a:r>
              <a:rPr lang="en-US" altLang="zh-CN" b="1" dirty="0">
                <a:solidFill>
                  <a:srgbClr val="950001"/>
                </a:solidFill>
              </a:rPr>
              <a:t>into</a:t>
            </a:r>
            <a:r>
              <a:rPr lang="zh-CN" altLang="en-US" b="1" dirty="0">
                <a:solidFill>
                  <a:srgbClr val="950001"/>
                </a:solidFill>
              </a:rPr>
              <a:t> </a:t>
            </a:r>
            <a:r>
              <a:rPr lang="en-US" altLang="zh-CN" b="1" dirty="0">
                <a:solidFill>
                  <a:srgbClr val="950001"/>
                </a:solidFill>
              </a:rPr>
              <a:t>a</a:t>
            </a:r>
            <a:r>
              <a:rPr lang="zh-CN" altLang="en-US" b="1" dirty="0">
                <a:solidFill>
                  <a:srgbClr val="950001"/>
                </a:solidFill>
              </a:rPr>
              <a:t> </a:t>
            </a:r>
            <a:r>
              <a:rPr lang="en-US" altLang="zh-CN" b="1" dirty="0">
                <a:solidFill>
                  <a:srgbClr val="950001"/>
                </a:solidFill>
              </a:rPr>
              <a:t>sequence</a:t>
            </a:r>
            <a:endParaRPr lang="en-US" b="1" dirty="0">
              <a:solidFill>
                <a:srgbClr val="950001"/>
              </a:solidFill>
            </a:endParaRPr>
          </a:p>
        </p:txBody>
      </p:sp>
      <p:pic>
        <p:nvPicPr>
          <p:cNvPr id="67" name="Picture 66">
            <a:extLst>
              <a:ext uri="{FF2B5EF4-FFF2-40B4-BE49-F238E27FC236}">
                <a16:creationId xmlns:a16="http://schemas.microsoft.com/office/drawing/2014/main" id="{03F72833-CD3D-2C40-9156-D993687CF569}"/>
              </a:ext>
            </a:extLst>
          </p:cNvPr>
          <p:cNvPicPr>
            <a:picLocks noChangeAspect="1"/>
          </p:cNvPicPr>
          <p:nvPr/>
        </p:nvPicPr>
        <p:blipFill>
          <a:blip r:embed="rId3"/>
          <a:stretch>
            <a:fillRect/>
          </a:stretch>
        </p:blipFill>
        <p:spPr>
          <a:xfrm>
            <a:off x="683568" y="3098577"/>
            <a:ext cx="7554317" cy="1875904"/>
          </a:xfrm>
          <a:prstGeom prst="rect">
            <a:avLst/>
          </a:prstGeom>
        </p:spPr>
      </p:pic>
      <p:pic>
        <p:nvPicPr>
          <p:cNvPr id="17" name="Picture 16">
            <a:extLst>
              <a:ext uri="{FF2B5EF4-FFF2-40B4-BE49-F238E27FC236}">
                <a16:creationId xmlns:a16="http://schemas.microsoft.com/office/drawing/2014/main" id="{BF1AA30F-7E12-7F44-9626-5B4234E6AF97}"/>
              </a:ext>
            </a:extLst>
          </p:cNvPr>
          <p:cNvPicPr>
            <a:picLocks noChangeAspect="1"/>
          </p:cNvPicPr>
          <p:nvPr/>
        </p:nvPicPr>
        <p:blipFill rotWithShape="1">
          <a:blip r:embed="rId4"/>
          <a:srcRect l="16408" t="30297" b="-758"/>
          <a:stretch/>
        </p:blipFill>
        <p:spPr>
          <a:xfrm>
            <a:off x="910896" y="5805264"/>
            <a:ext cx="7261504" cy="551085"/>
          </a:xfrm>
          <a:prstGeom prst="rect">
            <a:avLst/>
          </a:prstGeom>
        </p:spPr>
      </p:pic>
      <p:sp>
        <p:nvSpPr>
          <p:cNvPr id="18" name="Rectangle 17">
            <a:extLst>
              <a:ext uri="{FF2B5EF4-FFF2-40B4-BE49-F238E27FC236}">
                <a16:creationId xmlns:a16="http://schemas.microsoft.com/office/drawing/2014/main" id="{5128053F-1898-5A45-B22E-12449F565F33}"/>
              </a:ext>
            </a:extLst>
          </p:cNvPr>
          <p:cNvSpPr/>
          <p:nvPr/>
        </p:nvSpPr>
        <p:spPr>
          <a:xfrm>
            <a:off x="3086000" y="6040563"/>
            <a:ext cx="1741276" cy="340765"/>
          </a:xfrm>
          <a:prstGeom prst="rect">
            <a:avLst/>
          </a:prstGeom>
          <a:ln w="38100">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23936922-2CB8-7542-B5A8-1C1AB3594536}"/>
              </a:ext>
            </a:extLst>
          </p:cNvPr>
          <p:cNvSpPr/>
          <p:nvPr/>
        </p:nvSpPr>
        <p:spPr>
          <a:xfrm>
            <a:off x="971600" y="4981649"/>
            <a:ext cx="1890261" cy="369332"/>
          </a:xfrm>
          <a:prstGeom prst="rect">
            <a:avLst/>
          </a:prstGeom>
        </p:spPr>
        <p:txBody>
          <a:bodyPr wrap="none">
            <a:spAutoFit/>
          </a:bodyPr>
          <a:lstStyle/>
          <a:p>
            <a:r>
              <a:rPr lang="en-US" sz="1800" b="1" dirty="0">
                <a:solidFill>
                  <a:srgbClr val="0070C0"/>
                </a:solidFill>
                <a:latin typeface="Arial" panose="020B0604020202020204" pitchFamily="34" charset="0"/>
                <a:cs typeface="Arial" panose="020B0604020202020204" pitchFamily="34" charset="0"/>
              </a:rPr>
              <a:t>BAB$D$$B$C$ </a:t>
            </a:r>
          </a:p>
        </p:txBody>
      </p:sp>
      <p:sp>
        <p:nvSpPr>
          <p:cNvPr id="72" name="Rectangle 71">
            <a:extLst>
              <a:ext uri="{FF2B5EF4-FFF2-40B4-BE49-F238E27FC236}">
                <a16:creationId xmlns:a16="http://schemas.microsoft.com/office/drawing/2014/main" id="{612CFF60-C5B6-B344-BA92-4ECB460CF606}"/>
              </a:ext>
            </a:extLst>
          </p:cNvPr>
          <p:cNvSpPr/>
          <p:nvPr/>
        </p:nvSpPr>
        <p:spPr>
          <a:xfrm>
            <a:off x="3702935" y="4981649"/>
            <a:ext cx="1890261" cy="369332"/>
          </a:xfrm>
          <a:prstGeom prst="rect">
            <a:avLst/>
          </a:prstGeom>
        </p:spPr>
        <p:txBody>
          <a:bodyPr wrap="none">
            <a:spAutoFit/>
          </a:bodyPr>
          <a:lstStyle/>
          <a:p>
            <a:r>
              <a:rPr lang="en-US" sz="1800" b="1" dirty="0">
                <a:solidFill>
                  <a:srgbClr val="0070C0"/>
                </a:solidFill>
                <a:latin typeface="Arial" panose="020B0604020202020204" pitchFamily="34" charset="0"/>
                <a:cs typeface="Arial" panose="020B0604020202020204" pitchFamily="34" charset="0"/>
              </a:rPr>
              <a:t>BAB$D$$</a:t>
            </a:r>
            <a:r>
              <a:rPr lang="en-US" altLang="zh-CN" sz="1800" b="1" dirty="0">
                <a:solidFill>
                  <a:srgbClr val="0070C0"/>
                </a:solidFill>
                <a:latin typeface="Arial" panose="020B0604020202020204" pitchFamily="34" charset="0"/>
                <a:cs typeface="Arial" panose="020B0604020202020204" pitchFamily="34" charset="0"/>
              </a:rPr>
              <a:t>C</a:t>
            </a:r>
            <a:r>
              <a:rPr lang="en-US" sz="1800" b="1" dirty="0">
                <a:solidFill>
                  <a:srgbClr val="0070C0"/>
                </a:solidFill>
                <a:latin typeface="Arial" panose="020B0604020202020204" pitchFamily="34" charset="0"/>
                <a:cs typeface="Arial" panose="020B0604020202020204" pitchFamily="34" charset="0"/>
              </a:rPr>
              <a:t>$</a:t>
            </a:r>
            <a:r>
              <a:rPr lang="en-US" altLang="zh-CN" sz="1800" b="1" dirty="0">
                <a:solidFill>
                  <a:srgbClr val="0070C0"/>
                </a:solidFill>
                <a:latin typeface="Arial" panose="020B0604020202020204" pitchFamily="34" charset="0"/>
                <a:cs typeface="Arial" panose="020B0604020202020204" pitchFamily="34" charset="0"/>
              </a:rPr>
              <a:t>B</a:t>
            </a:r>
            <a:r>
              <a:rPr lang="en-US" sz="1800" b="1" dirty="0">
                <a:solidFill>
                  <a:srgbClr val="0070C0"/>
                </a:solidFill>
                <a:latin typeface="Arial" panose="020B0604020202020204" pitchFamily="34" charset="0"/>
                <a:cs typeface="Arial" panose="020B0604020202020204" pitchFamily="34" charset="0"/>
              </a:rPr>
              <a:t>$ </a:t>
            </a:r>
          </a:p>
        </p:txBody>
      </p:sp>
      <p:sp>
        <p:nvSpPr>
          <p:cNvPr id="75" name="Rectangle 74">
            <a:extLst>
              <a:ext uri="{FF2B5EF4-FFF2-40B4-BE49-F238E27FC236}">
                <a16:creationId xmlns:a16="http://schemas.microsoft.com/office/drawing/2014/main" id="{54C50A8A-23D7-8948-99BA-2CBC5BC2499F}"/>
              </a:ext>
            </a:extLst>
          </p:cNvPr>
          <p:cNvSpPr/>
          <p:nvPr/>
        </p:nvSpPr>
        <p:spPr>
          <a:xfrm>
            <a:off x="6347624" y="4981649"/>
            <a:ext cx="1890261" cy="369332"/>
          </a:xfrm>
          <a:prstGeom prst="rect">
            <a:avLst/>
          </a:prstGeom>
        </p:spPr>
        <p:txBody>
          <a:bodyPr wrap="none">
            <a:spAutoFit/>
          </a:bodyPr>
          <a:lstStyle/>
          <a:p>
            <a:r>
              <a:rPr lang="en-US" sz="1800" b="1" dirty="0">
                <a:solidFill>
                  <a:srgbClr val="0070C0"/>
                </a:solidFill>
                <a:latin typeface="Arial" panose="020B0604020202020204" pitchFamily="34" charset="0"/>
                <a:cs typeface="Arial" panose="020B0604020202020204" pitchFamily="34" charset="0"/>
              </a:rPr>
              <a:t>B</a:t>
            </a:r>
            <a:r>
              <a:rPr lang="en-US" altLang="zh-CN" sz="1800" b="1" dirty="0">
                <a:solidFill>
                  <a:srgbClr val="0070C0"/>
                </a:solidFill>
                <a:latin typeface="Arial" panose="020B0604020202020204" pitchFamily="34" charset="0"/>
                <a:cs typeface="Arial" panose="020B0604020202020204" pitchFamily="34" charset="0"/>
              </a:rPr>
              <a:t>C$</a:t>
            </a:r>
            <a:r>
              <a:rPr lang="en-US" sz="1800" b="1" dirty="0">
                <a:solidFill>
                  <a:srgbClr val="0070C0"/>
                </a:solidFill>
                <a:latin typeface="Arial" panose="020B0604020202020204" pitchFamily="34" charset="0"/>
                <a:cs typeface="Arial" panose="020B0604020202020204" pitchFamily="34" charset="0"/>
              </a:rPr>
              <a:t>B$</a:t>
            </a:r>
            <a:r>
              <a:rPr lang="en-US" altLang="zh-CN" sz="1800" b="1" dirty="0">
                <a:solidFill>
                  <a:srgbClr val="0070C0"/>
                </a:solidFill>
                <a:latin typeface="Arial" panose="020B0604020202020204" pitchFamily="34" charset="0"/>
                <a:cs typeface="Arial" panose="020B0604020202020204" pitchFamily="34" charset="0"/>
              </a:rPr>
              <a:t>AB</a:t>
            </a:r>
            <a:r>
              <a:rPr lang="en-US" sz="1800" b="1" dirty="0">
                <a:solidFill>
                  <a:srgbClr val="0070C0"/>
                </a:solidFill>
                <a:latin typeface="Arial" panose="020B0604020202020204" pitchFamily="34" charset="0"/>
                <a:cs typeface="Arial" panose="020B0604020202020204" pitchFamily="34" charset="0"/>
              </a:rPr>
              <a:t>$</a:t>
            </a:r>
            <a:r>
              <a:rPr lang="en-US" altLang="zh-CN" sz="1800" b="1" dirty="0">
                <a:solidFill>
                  <a:srgbClr val="0070C0"/>
                </a:solidFill>
                <a:latin typeface="Arial" panose="020B0604020202020204" pitchFamily="34" charset="0"/>
                <a:cs typeface="Arial" panose="020B0604020202020204" pitchFamily="34" charset="0"/>
              </a:rPr>
              <a:t>D</a:t>
            </a:r>
            <a:r>
              <a:rPr lang="en-US" sz="1800" b="1" dirty="0">
                <a:solidFill>
                  <a:srgbClr val="0070C0"/>
                </a:solidFill>
                <a:latin typeface="Arial" panose="020B0604020202020204" pitchFamily="34" charset="0"/>
                <a:cs typeface="Arial" panose="020B0604020202020204" pitchFamily="34" charset="0"/>
              </a:rPr>
              <a:t>$$ </a:t>
            </a:r>
          </a:p>
        </p:txBody>
      </p:sp>
      <p:sp>
        <p:nvSpPr>
          <p:cNvPr id="76" name="Rectangle 75">
            <a:extLst>
              <a:ext uri="{FF2B5EF4-FFF2-40B4-BE49-F238E27FC236}">
                <a16:creationId xmlns:a16="http://schemas.microsoft.com/office/drawing/2014/main" id="{5A6AF0AE-878A-8B40-AB7F-ADC5D07EC250}"/>
              </a:ext>
            </a:extLst>
          </p:cNvPr>
          <p:cNvSpPr/>
          <p:nvPr/>
        </p:nvSpPr>
        <p:spPr>
          <a:xfrm>
            <a:off x="1256028" y="2523766"/>
            <a:ext cx="6545382" cy="461665"/>
          </a:xfrm>
          <a:prstGeom prst="rect">
            <a:avLst/>
          </a:prstGeom>
        </p:spPr>
        <p:txBody>
          <a:bodyPr wrap="none">
            <a:spAutoFit/>
          </a:bodyPr>
          <a:lstStyle/>
          <a:p>
            <a:r>
              <a:rPr lang="en-US" altLang="zh-CN" b="1" dirty="0">
                <a:solidFill>
                  <a:srgbClr val="950001"/>
                </a:solidFill>
              </a:rPr>
              <a:t>Duplicated</a:t>
            </a:r>
            <a:r>
              <a:rPr lang="zh-CN" altLang="en-US" b="1" dirty="0">
                <a:solidFill>
                  <a:srgbClr val="950001"/>
                </a:solidFill>
              </a:rPr>
              <a:t> </a:t>
            </a:r>
            <a:r>
              <a:rPr lang="en-US" altLang="zh-CN" b="1" dirty="0">
                <a:solidFill>
                  <a:srgbClr val="950001"/>
                </a:solidFill>
              </a:rPr>
              <a:t>patterns</a:t>
            </a:r>
            <a:r>
              <a:rPr lang="zh-CN" altLang="en-US" b="1" dirty="0">
                <a:solidFill>
                  <a:srgbClr val="950001"/>
                </a:solidFill>
              </a:rPr>
              <a:t> </a:t>
            </a:r>
            <a:r>
              <a:rPr lang="en-US" altLang="zh-CN" b="1" dirty="0">
                <a:solidFill>
                  <a:srgbClr val="950001"/>
                </a:solidFill>
              </a:rPr>
              <a:t>for</a:t>
            </a:r>
            <a:r>
              <a:rPr lang="zh-CN" altLang="en-US" b="1" dirty="0">
                <a:solidFill>
                  <a:srgbClr val="950001"/>
                </a:solidFill>
              </a:rPr>
              <a:t> </a:t>
            </a:r>
            <a:r>
              <a:rPr lang="en-US" altLang="zh-CN" b="1" dirty="0">
                <a:solidFill>
                  <a:srgbClr val="950001"/>
                </a:solidFill>
              </a:rPr>
              <a:t>different</a:t>
            </a:r>
            <a:r>
              <a:rPr lang="zh-CN" altLang="en-US" b="1" dirty="0">
                <a:solidFill>
                  <a:srgbClr val="950001"/>
                </a:solidFill>
              </a:rPr>
              <a:t> </a:t>
            </a:r>
            <a:r>
              <a:rPr lang="en-US" altLang="zh-CN" b="1" dirty="0">
                <a:solidFill>
                  <a:srgbClr val="950001"/>
                </a:solidFill>
              </a:rPr>
              <a:t>sequences</a:t>
            </a:r>
            <a:endParaRPr lang="en-US" b="1" dirty="0">
              <a:solidFill>
                <a:srgbClr val="950001"/>
              </a:solidFill>
            </a:endParaRPr>
          </a:p>
        </p:txBody>
      </p:sp>
      <p:sp>
        <p:nvSpPr>
          <p:cNvPr id="3" name="Rectangle 2">
            <a:extLst>
              <a:ext uri="{FF2B5EF4-FFF2-40B4-BE49-F238E27FC236}">
                <a16:creationId xmlns:a16="http://schemas.microsoft.com/office/drawing/2014/main" id="{A4B49DF9-C2FD-4246-929C-FC9901FC0B32}"/>
              </a:ext>
            </a:extLst>
          </p:cNvPr>
          <p:cNvSpPr/>
          <p:nvPr/>
        </p:nvSpPr>
        <p:spPr>
          <a:xfrm>
            <a:off x="395536" y="5343598"/>
            <a:ext cx="3054041" cy="461665"/>
          </a:xfrm>
          <a:prstGeom prst="rect">
            <a:avLst/>
          </a:prstGeom>
        </p:spPr>
        <p:txBody>
          <a:bodyPr wrap="none">
            <a:spAutoFit/>
          </a:bodyPr>
          <a:lstStyle/>
          <a:p>
            <a:r>
              <a:rPr lang="en-US" altLang="zh-CN" b="1" dirty="0">
                <a:solidFill>
                  <a:srgbClr val="FF0000"/>
                </a:solidFill>
              </a:rPr>
              <a:t>canonical</a:t>
            </a:r>
            <a:r>
              <a:rPr lang="zh-CN" altLang="en-US" b="1" dirty="0">
                <a:solidFill>
                  <a:srgbClr val="FF0000"/>
                </a:solidFill>
              </a:rPr>
              <a:t> </a:t>
            </a:r>
            <a:r>
              <a:rPr lang="en-US" altLang="zh-CN" b="1" dirty="0">
                <a:solidFill>
                  <a:srgbClr val="FF0000"/>
                </a:solidFill>
              </a:rPr>
              <a:t>encoding</a:t>
            </a:r>
            <a:endParaRPr lang="en-US" dirty="0">
              <a:solidFill>
                <a:srgbClr val="FF0000"/>
              </a:solidFill>
            </a:endParaRPr>
          </a:p>
        </p:txBody>
      </p:sp>
      <p:sp>
        <p:nvSpPr>
          <p:cNvPr id="4" name="Oval 3">
            <a:extLst>
              <a:ext uri="{FF2B5EF4-FFF2-40B4-BE49-F238E27FC236}">
                <a16:creationId xmlns:a16="http://schemas.microsoft.com/office/drawing/2014/main" id="{E379B8C1-EE50-984C-9B10-123F14D15BB0}"/>
              </a:ext>
            </a:extLst>
          </p:cNvPr>
          <p:cNvSpPr/>
          <p:nvPr/>
        </p:nvSpPr>
        <p:spPr>
          <a:xfrm>
            <a:off x="649683" y="4941168"/>
            <a:ext cx="2491307" cy="453642"/>
          </a:xfrm>
          <a:prstGeom prst="ellips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909B73D-278D-1146-9994-477278B3ABA5}"/>
              </a:ext>
            </a:extLst>
          </p:cNvPr>
          <p:cNvSpPr txBox="1"/>
          <p:nvPr/>
        </p:nvSpPr>
        <p:spPr>
          <a:xfrm>
            <a:off x="2712203" y="6664271"/>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0234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8" grpId="0" animBg="1"/>
      <p:bldP spid="19" grpId="0"/>
      <p:bldP spid="72" grpId="0"/>
      <p:bldP spid="75" grpId="0"/>
      <p:bldP spid="76" grpId="0"/>
      <p:bldP spid="3" grpId="0"/>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Prefix Projection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77</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541858"/>
          </a:xfrm>
        </p:spPr>
        <p:txBody>
          <a:bodyPr/>
          <a:lstStyle/>
          <a:p>
            <a:r>
              <a:rPr lang="en-US" altLang="zh-CN" b="1" dirty="0"/>
              <a:t>From</a:t>
            </a:r>
            <a:r>
              <a:rPr lang="zh-CN" altLang="en-US" b="1" dirty="0"/>
              <a:t> </a:t>
            </a:r>
            <a:r>
              <a:rPr lang="en-US" altLang="zh-CN" b="1" dirty="0"/>
              <a:t>Sequences</a:t>
            </a:r>
            <a:r>
              <a:rPr lang="zh-CN" altLang="en-US" b="1" dirty="0"/>
              <a:t> </a:t>
            </a:r>
            <a:r>
              <a:rPr lang="en-US" altLang="zh-CN" b="1" dirty="0"/>
              <a:t>to</a:t>
            </a:r>
            <a:r>
              <a:rPr lang="zh-CN" altLang="en-US" b="1" dirty="0"/>
              <a:t> </a:t>
            </a:r>
            <a:r>
              <a:rPr lang="en-US" altLang="zh-CN" b="1" dirty="0"/>
              <a:t>Graphs</a:t>
            </a:r>
            <a:endParaRPr lang="en-US" altLang="zh-CN" dirty="0"/>
          </a:p>
        </p:txBody>
      </p:sp>
      <p:sp>
        <p:nvSpPr>
          <p:cNvPr id="66" name="Rectangle 65">
            <a:extLst>
              <a:ext uri="{FF2B5EF4-FFF2-40B4-BE49-F238E27FC236}">
                <a16:creationId xmlns:a16="http://schemas.microsoft.com/office/drawing/2014/main" id="{396AEAA5-0295-1546-A907-143D2F38B072}"/>
              </a:ext>
            </a:extLst>
          </p:cNvPr>
          <p:cNvSpPr/>
          <p:nvPr/>
        </p:nvSpPr>
        <p:spPr>
          <a:xfrm>
            <a:off x="1936701" y="2564904"/>
            <a:ext cx="5327099" cy="461665"/>
          </a:xfrm>
          <a:prstGeom prst="rect">
            <a:avLst/>
          </a:prstGeom>
        </p:spPr>
        <p:txBody>
          <a:bodyPr wrap="none">
            <a:spAutoFit/>
          </a:bodyPr>
          <a:lstStyle/>
          <a:p>
            <a:r>
              <a:rPr lang="en-US" altLang="zh-CN" b="1" dirty="0">
                <a:solidFill>
                  <a:srgbClr val="950001"/>
                </a:solidFill>
              </a:rPr>
              <a:t>Deduplicate</a:t>
            </a:r>
            <a:r>
              <a:rPr lang="zh-CN" altLang="en-US" b="1" dirty="0">
                <a:solidFill>
                  <a:srgbClr val="950001"/>
                </a:solidFill>
              </a:rPr>
              <a:t> </a:t>
            </a:r>
            <a:r>
              <a:rPr lang="en-US" altLang="zh-CN" b="1" dirty="0">
                <a:solidFill>
                  <a:srgbClr val="950001"/>
                </a:solidFill>
              </a:rPr>
              <a:t>by</a:t>
            </a:r>
            <a:r>
              <a:rPr lang="zh-CN" altLang="en-US" b="1" dirty="0">
                <a:solidFill>
                  <a:srgbClr val="950001"/>
                </a:solidFill>
              </a:rPr>
              <a:t> </a:t>
            </a:r>
            <a:r>
              <a:rPr lang="en-US" altLang="zh-CN" b="1" dirty="0">
                <a:solidFill>
                  <a:srgbClr val="950001"/>
                </a:solidFill>
              </a:rPr>
              <a:t>canonical</a:t>
            </a:r>
            <a:r>
              <a:rPr lang="zh-CN" altLang="en-US" b="1" dirty="0">
                <a:solidFill>
                  <a:srgbClr val="950001"/>
                </a:solidFill>
              </a:rPr>
              <a:t> </a:t>
            </a:r>
            <a:r>
              <a:rPr lang="en-US" altLang="zh-CN" b="1" dirty="0">
                <a:solidFill>
                  <a:srgbClr val="950001"/>
                </a:solidFill>
              </a:rPr>
              <a:t>encoding</a:t>
            </a:r>
            <a:endParaRPr lang="en-US" b="1" dirty="0">
              <a:solidFill>
                <a:srgbClr val="950001"/>
              </a:solidFill>
            </a:endParaRPr>
          </a:p>
        </p:txBody>
      </p:sp>
      <p:pic>
        <p:nvPicPr>
          <p:cNvPr id="4" name="Picture 3">
            <a:extLst>
              <a:ext uri="{FF2B5EF4-FFF2-40B4-BE49-F238E27FC236}">
                <a16:creationId xmlns:a16="http://schemas.microsoft.com/office/drawing/2014/main" id="{192695D5-75A4-9540-9A65-C689BFFBFE6F}"/>
              </a:ext>
            </a:extLst>
          </p:cNvPr>
          <p:cNvPicPr>
            <a:picLocks noChangeAspect="1"/>
          </p:cNvPicPr>
          <p:nvPr/>
        </p:nvPicPr>
        <p:blipFill>
          <a:blip r:embed="rId3"/>
          <a:stretch>
            <a:fillRect/>
          </a:stretch>
        </p:blipFill>
        <p:spPr>
          <a:xfrm>
            <a:off x="2037978" y="2996952"/>
            <a:ext cx="4973513" cy="3533097"/>
          </a:xfrm>
          <a:prstGeom prst="rect">
            <a:avLst/>
          </a:prstGeom>
        </p:spPr>
      </p:pic>
    </p:spTree>
    <p:extLst>
      <p:ext uri="{BB962C8B-B14F-4D97-AF65-F5344CB8AC3E}">
        <p14:creationId xmlns:p14="http://schemas.microsoft.com/office/powerpoint/2010/main" val="357111289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Prefix Projection</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78</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541858"/>
          </a:xfrm>
        </p:spPr>
        <p:txBody>
          <a:bodyPr/>
          <a:lstStyle/>
          <a:p>
            <a:r>
              <a:rPr lang="en-US" altLang="zh-CN" b="1" dirty="0"/>
              <a:t>From</a:t>
            </a:r>
            <a:r>
              <a:rPr lang="zh-CN" altLang="en-US" b="1" dirty="0"/>
              <a:t> </a:t>
            </a:r>
            <a:r>
              <a:rPr lang="en-US" altLang="zh-CN" b="1" dirty="0"/>
              <a:t>Sequences</a:t>
            </a:r>
            <a:r>
              <a:rPr lang="zh-CN" altLang="en-US" b="1" dirty="0"/>
              <a:t> </a:t>
            </a:r>
            <a:r>
              <a:rPr lang="en-US" altLang="zh-CN" b="1" dirty="0"/>
              <a:t>to</a:t>
            </a:r>
            <a:r>
              <a:rPr lang="zh-CN" altLang="en-US" b="1" dirty="0"/>
              <a:t> </a:t>
            </a:r>
            <a:r>
              <a:rPr lang="en-US" altLang="zh-CN" b="1" dirty="0"/>
              <a:t>Graphs</a:t>
            </a:r>
            <a:endParaRPr lang="en-US" altLang="zh-CN" dirty="0"/>
          </a:p>
        </p:txBody>
      </p:sp>
      <p:sp>
        <p:nvSpPr>
          <p:cNvPr id="66" name="Rectangle 65">
            <a:extLst>
              <a:ext uri="{FF2B5EF4-FFF2-40B4-BE49-F238E27FC236}">
                <a16:creationId xmlns:a16="http://schemas.microsoft.com/office/drawing/2014/main" id="{396AEAA5-0295-1546-A907-143D2F38B072}"/>
              </a:ext>
            </a:extLst>
          </p:cNvPr>
          <p:cNvSpPr/>
          <p:nvPr/>
        </p:nvSpPr>
        <p:spPr>
          <a:xfrm>
            <a:off x="2483768" y="2564904"/>
            <a:ext cx="3893053" cy="461665"/>
          </a:xfrm>
          <a:prstGeom prst="rect">
            <a:avLst/>
          </a:prstGeom>
        </p:spPr>
        <p:txBody>
          <a:bodyPr wrap="none">
            <a:spAutoFit/>
          </a:bodyPr>
          <a:lstStyle/>
          <a:p>
            <a:r>
              <a:rPr lang="en-US" altLang="zh-CN" b="1" dirty="0">
                <a:solidFill>
                  <a:srgbClr val="950001"/>
                </a:solidFill>
              </a:rPr>
              <a:t>Truncated</a:t>
            </a:r>
            <a:r>
              <a:rPr lang="zh-CN" altLang="en-US" b="1" dirty="0">
                <a:solidFill>
                  <a:srgbClr val="950001"/>
                </a:solidFill>
              </a:rPr>
              <a:t> </a:t>
            </a:r>
            <a:r>
              <a:rPr lang="en-US" altLang="zh-CN" b="1" dirty="0">
                <a:solidFill>
                  <a:srgbClr val="950001"/>
                </a:solidFill>
              </a:rPr>
              <a:t>pattern</a:t>
            </a:r>
            <a:r>
              <a:rPr lang="zh-CN" altLang="en-US" b="1" dirty="0">
                <a:solidFill>
                  <a:srgbClr val="950001"/>
                </a:solidFill>
              </a:rPr>
              <a:t> </a:t>
            </a:r>
            <a:r>
              <a:rPr lang="en-US" altLang="zh-CN" b="1" dirty="0">
                <a:solidFill>
                  <a:srgbClr val="950001"/>
                </a:solidFill>
              </a:rPr>
              <a:t>growth</a:t>
            </a:r>
            <a:endParaRPr lang="en-US" b="1" dirty="0">
              <a:solidFill>
                <a:srgbClr val="950001"/>
              </a:solidFill>
            </a:endParaRPr>
          </a:p>
        </p:txBody>
      </p:sp>
      <p:pic>
        <p:nvPicPr>
          <p:cNvPr id="5" name="Picture 4">
            <a:extLst>
              <a:ext uri="{FF2B5EF4-FFF2-40B4-BE49-F238E27FC236}">
                <a16:creationId xmlns:a16="http://schemas.microsoft.com/office/drawing/2014/main" id="{1CDE3084-EE1E-244C-9BC7-5723CC56EAE6}"/>
              </a:ext>
            </a:extLst>
          </p:cNvPr>
          <p:cNvPicPr>
            <a:picLocks noChangeAspect="1"/>
          </p:cNvPicPr>
          <p:nvPr/>
        </p:nvPicPr>
        <p:blipFill>
          <a:blip r:embed="rId3"/>
          <a:stretch>
            <a:fillRect/>
          </a:stretch>
        </p:blipFill>
        <p:spPr>
          <a:xfrm>
            <a:off x="3352910" y="3343050"/>
            <a:ext cx="2438179" cy="2994719"/>
          </a:xfrm>
          <a:prstGeom prst="rect">
            <a:avLst/>
          </a:prstGeom>
        </p:spPr>
      </p:pic>
    </p:spTree>
    <p:extLst>
      <p:ext uri="{BB962C8B-B14F-4D97-AF65-F5344CB8AC3E}">
        <p14:creationId xmlns:p14="http://schemas.microsoft.com/office/powerpoint/2010/main" val="269795258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Related</a:t>
            </a:r>
            <a:r>
              <a:rPr lang="zh-CN" altLang="en-US" dirty="0"/>
              <a:t> </a:t>
            </a:r>
            <a:r>
              <a:rPr lang="en-US" altLang="zh-CN" dirty="0"/>
              <a:t>Work</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79</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613866"/>
          </a:xfrm>
        </p:spPr>
        <p:txBody>
          <a:bodyPr/>
          <a:lstStyle/>
          <a:p>
            <a:r>
              <a:rPr lang="en-US" altLang="zh-CN" b="1" dirty="0"/>
              <a:t>Early</a:t>
            </a:r>
            <a:r>
              <a:rPr lang="zh-CN" altLang="en-US" b="1" dirty="0"/>
              <a:t> </a:t>
            </a:r>
            <a:r>
              <a:rPr lang="en-US" altLang="zh-CN" b="1" dirty="0"/>
              <a:t>MapReduce-based</a:t>
            </a:r>
            <a:r>
              <a:rPr lang="zh-CN" altLang="en-US" b="1" dirty="0"/>
              <a:t> </a:t>
            </a:r>
            <a:r>
              <a:rPr lang="en-US" altLang="zh-CN" b="1" dirty="0"/>
              <a:t>Papers</a:t>
            </a:r>
            <a:r>
              <a:rPr lang="zh-CN" altLang="en-US" b="1" dirty="0"/>
              <a:t> </a:t>
            </a:r>
            <a:r>
              <a:rPr lang="en-US" altLang="zh-CN" b="1" dirty="0"/>
              <a:t>on</a:t>
            </a:r>
            <a:r>
              <a:rPr lang="zh-CN" altLang="en-US" b="1" dirty="0"/>
              <a:t> </a:t>
            </a:r>
            <a:r>
              <a:rPr lang="en-US" altLang="zh-CN" b="1" dirty="0" err="1"/>
              <a:t>Itemsets</a:t>
            </a:r>
            <a:endParaRPr lang="en-US" altLang="zh-CN" dirty="0"/>
          </a:p>
        </p:txBody>
      </p:sp>
      <p:sp>
        <p:nvSpPr>
          <p:cNvPr id="5" name="Rectangle 4">
            <a:extLst>
              <a:ext uri="{FF2B5EF4-FFF2-40B4-BE49-F238E27FC236}">
                <a16:creationId xmlns:a16="http://schemas.microsoft.com/office/drawing/2014/main" id="{66D56F53-1FD2-B044-B3A1-5F971479776E}"/>
              </a:ext>
            </a:extLst>
          </p:cNvPr>
          <p:cNvSpPr/>
          <p:nvPr/>
        </p:nvSpPr>
        <p:spPr>
          <a:xfrm>
            <a:off x="469776" y="2400783"/>
            <a:ext cx="4424609" cy="461665"/>
          </a:xfrm>
          <a:prstGeom prst="rect">
            <a:avLst/>
          </a:prstGeom>
        </p:spPr>
        <p:txBody>
          <a:bodyPr wrap="none">
            <a:spAutoFit/>
          </a:bodyPr>
          <a:lstStyle/>
          <a:p>
            <a:r>
              <a:rPr lang="en-US" altLang="zh-CN" b="1" dirty="0">
                <a:solidFill>
                  <a:srgbClr val="950001"/>
                </a:solidFill>
              </a:rPr>
              <a:t>Breadth-First</a:t>
            </a:r>
            <a:r>
              <a:rPr lang="zh-CN" altLang="en-US" b="1" dirty="0">
                <a:solidFill>
                  <a:srgbClr val="950001"/>
                </a:solidFill>
              </a:rPr>
              <a:t> </a:t>
            </a:r>
            <a:r>
              <a:rPr lang="en-US" altLang="zh-CN" b="1" dirty="0">
                <a:solidFill>
                  <a:srgbClr val="950001"/>
                </a:solidFill>
              </a:rPr>
              <a:t>Pattern</a:t>
            </a:r>
            <a:r>
              <a:rPr lang="zh-CN" altLang="en-US" b="1" dirty="0">
                <a:solidFill>
                  <a:srgbClr val="950001"/>
                </a:solidFill>
              </a:rPr>
              <a:t> </a:t>
            </a:r>
            <a:r>
              <a:rPr lang="en-US" altLang="zh-CN" b="1" dirty="0">
                <a:solidFill>
                  <a:srgbClr val="950001"/>
                </a:solidFill>
              </a:rPr>
              <a:t>Growth</a:t>
            </a:r>
            <a:endParaRPr lang="en-US" b="1" dirty="0">
              <a:solidFill>
                <a:srgbClr val="950001"/>
              </a:solidFill>
            </a:endParaRPr>
          </a:p>
        </p:txBody>
      </p:sp>
      <p:sp>
        <p:nvSpPr>
          <p:cNvPr id="7" name="Rectangle 6">
            <a:extLst>
              <a:ext uri="{FF2B5EF4-FFF2-40B4-BE49-F238E27FC236}">
                <a16:creationId xmlns:a16="http://schemas.microsoft.com/office/drawing/2014/main" id="{2A4E20B3-6460-AE47-894D-DD6B98C9A97B}"/>
              </a:ext>
            </a:extLst>
          </p:cNvPr>
          <p:cNvSpPr/>
          <p:nvPr/>
        </p:nvSpPr>
        <p:spPr>
          <a:xfrm>
            <a:off x="2322347" y="3235261"/>
            <a:ext cx="389850" cy="461665"/>
          </a:xfrm>
          <a:prstGeom prst="rect">
            <a:avLst/>
          </a:prstGeom>
        </p:spPr>
        <p:txBody>
          <a:bodyPr wrap="none">
            <a:spAutoFit/>
          </a:bodyPr>
          <a:lstStyle/>
          <a:p>
            <a:r>
              <a:rPr lang="en-US" dirty="0">
                <a:solidFill>
                  <a:srgbClr val="0070C0"/>
                </a:solidFill>
                <a:latin typeface="Roboto"/>
              </a:rPr>
              <a:t>A</a:t>
            </a:r>
            <a:endParaRPr lang="en-US" dirty="0">
              <a:solidFill>
                <a:srgbClr val="0070C0"/>
              </a:solidFill>
            </a:endParaRPr>
          </a:p>
        </p:txBody>
      </p:sp>
      <p:sp>
        <p:nvSpPr>
          <p:cNvPr id="9" name="Rectangle 8">
            <a:extLst>
              <a:ext uri="{FF2B5EF4-FFF2-40B4-BE49-F238E27FC236}">
                <a16:creationId xmlns:a16="http://schemas.microsoft.com/office/drawing/2014/main" id="{6EB16CEE-D55D-1343-88F3-770F811236E6}"/>
              </a:ext>
            </a:extLst>
          </p:cNvPr>
          <p:cNvSpPr/>
          <p:nvPr/>
        </p:nvSpPr>
        <p:spPr>
          <a:xfrm>
            <a:off x="4212267" y="3235262"/>
            <a:ext cx="389850" cy="461665"/>
          </a:xfrm>
          <a:prstGeom prst="rect">
            <a:avLst/>
          </a:prstGeom>
        </p:spPr>
        <p:txBody>
          <a:bodyPr wrap="none">
            <a:spAutoFit/>
          </a:bodyPr>
          <a:lstStyle/>
          <a:p>
            <a:r>
              <a:rPr lang="en-US" altLang="zh-CN" dirty="0">
                <a:solidFill>
                  <a:srgbClr val="0070C0"/>
                </a:solidFill>
                <a:latin typeface="Roboto"/>
              </a:rPr>
              <a:t>B</a:t>
            </a:r>
            <a:endParaRPr lang="en-US" dirty="0">
              <a:solidFill>
                <a:srgbClr val="0070C0"/>
              </a:solidFill>
            </a:endParaRPr>
          </a:p>
        </p:txBody>
      </p:sp>
      <p:sp>
        <p:nvSpPr>
          <p:cNvPr id="10" name="Rectangle 9">
            <a:extLst>
              <a:ext uri="{FF2B5EF4-FFF2-40B4-BE49-F238E27FC236}">
                <a16:creationId xmlns:a16="http://schemas.microsoft.com/office/drawing/2014/main" id="{652B2925-0547-DF4A-8747-26FC5965040F}"/>
              </a:ext>
            </a:extLst>
          </p:cNvPr>
          <p:cNvSpPr/>
          <p:nvPr/>
        </p:nvSpPr>
        <p:spPr>
          <a:xfrm>
            <a:off x="6180740" y="3235261"/>
            <a:ext cx="407484" cy="461665"/>
          </a:xfrm>
          <a:prstGeom prst="rect">
            <a:avLst/>
          </a:prstGeom>
        </p:spPr>
        <p:txBody>
          <a:bodyPr wrap="none">
            <a:spAutoFit/>
          </a:bodyPr>
          <a:lstStyle/>
          <a:p>
            <a:r>
              <a:rPr lang="en-US" altLang="zh-CN" dirty="0">
                <a:solidFill>
                  <a:srgbClr val="0070C0"/>
                </a:solidFill>
                <a:latin typeface="Roboto"/>
              </a:rPr>
              <a:t>C</a:t>
            </a:r>
            <a:endParaRPr lang="en-US" dirty="0">
              <a:solidFill>
                <a:srgbClr val="0070C0"/>
              </a:solidFill>
            </a:endParaRPr>
          </a:p>
        </p:txBody>
      </p:sp>
      <p:sp>
        <p:nvSpPr>
          <p:cNvPr id="3" name="Rounded Rectangle 2">
            <a:extLst>
              <a:ext uri="{FF2B5EF4-FFF2-40B4-BE49-F238E27FC236}">
                <a16:creationId xmlns:a16="http://schemas.microsoft.com/office/drawing/2014/main" id="{3479AB8E-EF71-3E41-A85A-A547534C968B}"/>
              </a:ext>
            </a:extLst>
          </p:cNvPr>
          <p:cNvSpPr/>
          <p:nvPr/>
        </p:nvSpPr>
        <p:spPr>
          <a:xfrm>
            <a:off x="1907704" y="2872192"/>
            <a:ext cx="5132845" cy="392687"/>
          </a:xfrm>
          <a:prstGeom prst="roundRect">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sz="2000" b="1" dirty="0">
                <a:solidFill>
                  <a:schemeClr val="bg1"/>
                </a:solidFill>
              </a:rPr>
              <a:t>Pattern</a:t>
            </a:r>
            <a:r>
              <a:rPr lang="zh-CN" altLang="en-US" sz="2000" b="1" dirty="0">
                <a:solidFill>
                  <a:schemeClr val="bg1"/>
                </a:solidFill>
              </a:rPr>
              <a:t> </a:t>
            </a:r>
            <a:r>
              <a:rPr lang="en-US" altLang="zh-CN" sz="2000" b="1" dirty="0">
                <a:solidFill>
                  <a:schemeClr val="bg1"/>
                </a:solidFill>
              </a:rPr>
              <a:t>Mining</a:t>
            </a:r>
            <a:endParaRPr lang="en-US" sz="2000" b="1" dirty="0">
              <a:solidFill>
                <a:schemeClr val="bg1"/>
              </a:solidFill>
            </a:endParaRPr>
          </a:p>
        </p:txBody>
      </p:sp>
      <p:sp>
        <p:nvSpPr>
          <p:cNvPr id="12" name="Rounded Rectangle 11">
            <a:extLst>
              <a:ext uri="{FF2B5EF4-FFF2-40B4-BE49-F238E27FC236}">
                <a16:creationId xmlns:a16="http://schemas.microsoft.com/office/drawing/2014/main" id="{0C0AAD6B-0657-4846-9735-96D53C9D4ED9}"/>
              </a:ext>
            </a:extLst>
          </p:cNvPr>
          <p:cNvSpPr/>
          <p:nvPr/>
        </p:nvSpPr>
        <p:spPr>
          <a:xfrm>
            <a:off x="1905889" y="3668535"/>
            <a:ext cx="5132845" cy="392687"/>
          </a:xfrm>
          <a:prstGeom prst="roundRect">
            <a:avLst/>
          </a:prstGeom>
          <a:solidFill>
            <a:schemeClr val="accent1">
              <a:lumMod val="5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sz="2000" b="1" dirty="0">
                <a:solidFill>
                  <a:schemeClr val="bg1"/>
                </a:solidFill>
              </a:rPr>
              <a:t>Hadoop</a:t>
            </a:r>
            <a:r>
              <a:rPr lang="zh-CN" altLang="en-US" sz="2000" b="1" dirty="0">
                <a:solidFill>
                  <a:schemeClr val="bg1"/>
                </a:solidFill>
              </a:rPr>
              <a:t> </a:t>
            </a:r>
            <a:r>
              <a:rPr lang="en-US" altLang="zh-CN" sz="2000" b="1" dirty="0">
                <a:solidFill>
                  <a:schemeClr val="bg1"/>
                </a:solidFill>
              </a:rPr>
              <a:t>Distribute</a:t>
            </a:r>
            <a:r>
              <a:rPr lang="zh-CN" altLang="en-US" sz="2000" b="1" dirty="0">
                <a:solidFill>
                  <a:schemeClr val="bg1"/>
                </a:solidFill>
              </a:rPr>
              <a:t> </a:t>
            </a:r>
            <a:r>
              <a:rPr lang="en-US" altLang="zh-CN" sz="2000" b="1" dirty="0">
                <a:solidFill>
                  <a:schemeClr val="bg1"/>
                </a:solidFill>
              </a:rPr>
              <a:t>File</a:t>
            </a:r>
            <a:r>
              <a:rPr lang="zh-CN" altLang="en-US" sz="2000" b="1" dirty="0">
                <a:solidFill>
                  <a:schemeClr val="bg1"/>
                </a:solidFill>
              </a:rPr>
              <a:t> </a:t>
            </a:r>
            <a:r>
              <a:rPr lang="en-US" altLang="zh-CN" sz="2000" b="1" dirty="0">
                <a:solidFill>
                  <a:schemeClr val="bg1"/>
                </a:solidFill>
              </a:rPr>
              <a:t>System</a:t>
            </a:r>
            <a:endParaRPr lang="en-US" sz="2000" b="1" dirty="0">
              <a:solidFill>
                <a:schemeClr val="bg1"/>
              </a:solidFill>
            </a:endParaRPr>
          </a:p>
        </p:txBody>
      </p:sp>
      <p:sp>
        <p:nvSpPr>
          <p:cNvPr id="13" name="Rectangle 12">
            <a:extLst>
              <a:ext uri="{FF2B5EF4-FFF2-40B4-BE49-F238E27FC236}">
                <a16:creationId xmlns:a16="http://schemas.microsoft.com/office/drawing/2014/main" id="{CECD59E0-7015-6046-BB73-240E9C6E78C8}"/>
              </a:ext>
            </a:extLst>
          </p:cNvPr>
          <p:cNvSpPr/>
          <p:nvPr/>
        </p:nvSpPr>
        <p:spPr>
          <a:xfrm>
            <a:off x="2315453" y="4827947"/>
            <a:ext cx="4344779" cy="461665"/>
          </a:xfrm>
          <a:prstGeom prst="rect">
            <a:avLst/>
          </a:prstGeom>
        </p:spPr>
        <p:txBody>
          <a:bodyPr wrap="none">
            <a:spAutoFit/>
          </a:bodyPr>
          <a:lstStyle/>
          <a:p>
            <a:r>
              <a:rPr lang="en-US" dirty="0">
                <a:solidFill>
                  <a:srgbClr val="0070C0"/>
                </a:solidFill>
                <a:latin typeface="Roboto"/>
              </a:rPr>
              <a:t>A</a:t>
            </a:r>
            <a:r>
              <a:rPr lang="en-US" altLang="zh-CN" dirty="0">
                <a:solidFill>
                  <a:srgbClr val="0070C0"/>
                </a:solidFill>
                <a:latin typeface="Roboto"/>
              </a:rPr>
              <a:t>A</a:t>
            </a:r>
            <a:r>
              <a:rPr lang="zh-CN" altLang="en-US" dirty="0">
                <a:solidFill>
                  <a:srgbClr val="0070C0"/>
                </a:solidFill>
                <a:latin typeface="Roboto"/>
              </a:rPr>
              <a:t>  </a:t>
            </a:r>
            <a:r>
              <a:rPr lang="en-US" altLang="zh-CN" dirty="0">
                <a:solidFill>
                  <a:srgbClr val="0070C0"/>
                </a:solidFill>
                <a:latin typeface="Roboto"/>
              </a:rPr>
              <a:t>    AB</a:t>
            </a:r>
            <a:r>
              <a:rPr lang="zh-CN" altLang="en-US" dirty="0">
                <a:solidFill>
                  <a:srgbClr val="0070C0"/>
                </a:solidFill>
                <a:latin typeface="Roboto"/>
              </a:rPr>
              <a:t> </a:t>
            </a:r>
            <a:r>
              <a:rPr lang="en-US" altLang="zh-CN" dirty="0">
                <a:solidFill>
                  <a:srgbClr val="0070C0"/>
                </a:solidFill>
                <a:latin typeface="Roboto"/>
              </a:rPr>
              <a:t>   </a:t>
            </a:r>
            <a:r>
              <a:rPr lang="zh-CN" altLang="en-US" dirty="0">
                <a:solidFill>
                  <a:srgbClr val="0070C0"/>
                </a:solidFill>
                <a:latin typeface="Roboto"/>
              </a:rPr>
              <a:t> </a:t>
            </a:r>
            <a:r>
              <a:rPr lang="en-US" altLang="zh-CN" dirty="0">
                <a:solidFill>
                  <a:srgbClr val="0070C0"/>
                </a:solidFill>
                <a:latin typeface="Roboto"/>
              </a:rPr>
              <a:t> BB</a:t>
            </a:r>
            <a:r>
              <a:rPr lang="zh-CN" altLang="en-US" dirty="0">
                <a:solidFill>
                  <a:srgbClr val="0070C0"/>
                </a:solidFill>
                <a:latin typeface="Roboto"/>
              </a:rPr>
              <a:t> </a:t>
            </a:r>
            <a:r>
              <a:rPr lang="en-US" altLang="zh-CN" dirty="0">
                <a:solidFill>
                  <a:srgbClr val="0070C0"/>
                </a:solidFill>
                <a:latin typeface="Roboto"/>
              </a:rPr>
              <a:t>   </a:t>
            </a:r>
            <a:r>
              <a:rPr lang="zh-CN" altLang="en-US" dirty="0">
                <a:solidFill>
                  <a:srgbClr val="0070C0"/>
                </a:solidFill>
                <a:latin typeface="Roboto"/>
              </a:rPr>
              <a:t> </a:t>
            </a:r>
            <a:r>
              <a:rPr lang="en-US" altLang="zh-CN" dirty="0">
                <a:solidFill>
                  <a:srgbClr val="0070C0"/>
                </a:solidFill>
                <a:latin typeface="Roboto"/>
              </a:rPr>
              <a:t> BC</a:t>
            </a:r>
            <a:r>
              <a:rPr lang="zh-CN" altLang="en-US" dirty="0">
                <a:solidFill>
                  <a:srgbClr val="0070C0"/>
                </a:solidFill>
                <a:latin typeface="Roboto"/>
              </a:rPr>
              <a:t> </a:t>
            </a:r>
            <a:r>
              <a:rPr lang="en-US" altLang="zh-CN" dirty="0">
                <a:solidFill>
                  <a:srgbClr val="0070C0"/>
                </a:solidFill>
                <a:latin typeface="Roboto"/>
              </a:rPr>
              <a:t>   </a:t>
            </a:r>
            <a:r>
              <a:rPr lang="zh-CN" altLang="en-US" dirty="0">
                <a:solidFill>
                  <a:srgbClr val="0070C0"/>
                </a:solidFill>
                <a:latin typeface="Roboto"/>
              </a:rPr>
              <a:t> </a:t>
            </a:r>
            <a:r>
              <a:rPr lang="en-US" altLang="zh-CN" dirty="0">
                <a:solidFill>
                  <a:srgbClr val="0070C0"/>
                </a:solidFill>
                <a:latin typeface="Roboto"/>
              </a:rPr>
              <a:t> CA</a:t>
            </a:r>
            <a:r>
              <a:rPr lang="zh-CN" altLang="en-US" dirty="0">
                <a:solidFill>
                  <a:srgbClr val="0070C0"/>
                </a:solidFill>
                <a:latin typeface="Roboto"/>
              </a:rPr>
              <a:t> </a:t>
            </a:r>
            <a:endParaRPr lang="en-US" dirty="0">
              <a:solidFill>
                <a:srgbClr val="0070C0"/>
              </a:solidFill>
            </a:endParaRPr>
          </a:p>
        </p:txBody>
      </p:sp>
      <p:sp>
        <p:nvSpPr>
          <p:cNvPr id="16" name="Rounded Rectangle 15">
            <a:extLst>
              <a:ext uri="{FF2B5EF4-FFF2-40B4-BE49-F238E27FC236}">
                <a16:creationId xmlns:a16="http://schemas.microsoft.com/office/drawing/2014/main" id="{5DB231F0-9E77-824C-825B-7D0765F38939}"/>
              </a:ext>
            </a:extLst>
          </p:cNvPr>
          <p:cNvSpPr/>
          <p:nvPr/>
        </p:nvSpPr>
        <p:spPr>
          <a:xfrm>
            <a:off x="1890457" y="4464878"/>
            <a:ext cx="5132845" cy="392687"/>
          </a:xfrm>
          <a:prstGeom prst="roundRect">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sz="2000" b="1" dirty="0">
                <a:solidFill>
                  <a:schemeClr val="bg1"/>
                </a:solidFill>
              </a:rPr>
              <a:t>Pattern</a:t>
            </a:r>
            <a:r>
              <a:rPr lang="zh-CN" altLang="en-US" sz="2000" b="1" dirty="0">
                <a:solidFill>
                  <a:schemeClr val="bg1"/>
                </a:solidFill>
              </a:rPr>
              <a:t> </a:t>
            </a:r>
            <a:r>
              <a:rPr lang="en-US" altLang="zh-CN" sz="2000" b="1" dirty="0">
                <a:solidFill>
                  <a:schemeClr val="bg1"/>
                </a:solidFill>
              </a:rPr>
              <a:t>Mining</a:t>
            </a:r>
            <a:endParaRPr lang="en-US" sz="2000" b="1" dirty="0">
              <a:solidFill>
                <a:schemeClr val="bg1"/>
              </a:solidFill>
            </a:endParaRPr>
          </a:p>
        </p:txBody>
      </p:sp>
      <p:sp>
        <p:nvSpPr>
          <p:cNvPr id="17" name="Rounded Rectangle 16">
            <a:extLst>
              <a:ext uri="{FF2B5EF4-FFF2-40B4-BE49-F238E27FC236}">
                <a16:creationId xmlns:a16="http://schemas.microsoft.com/office/drawing/2014/main" id="{4A8A1DFB-0DBB-6743-B571-F3F53755FA22}"/>
              </a:ext>
            </a:extLst>
          </p:cNvPr>
          <p:cNvSpPr/>
          <p:nvPr/>
        </p:nvSpPr>
        <p:spPr>
          <a:xfrm>
            <a:off x="1888642" y="5261221"/>
            <a:ext cx="5132845" cy="392687"/>
          </a:xfrm>
          <a:prstGeom prst="roundRect">
            <a:avLst/>
          </a:prstGeom>
          <a:solidFill>
            <a:schemeClr val="accent1">
              <a:lumMod val="5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sz="2000" b="1" dirty="0">
                <a:solidFill>
                  <a:schemeClr val="bg1"/>
                </a:solidFill>
              </a:rPr>
              <a:t>Hadoop</a:t>
            </a:r>
            <a:r>
              <a:rPr lang="zh-CN" altLang="en-US" sz="2000" b="1" dirty="0">
                <a:solidFill>
                  <a:schemeClr val="bg1"/>
                </a:solidFill>
              </a:rPr>
              <a:t> </a:t>
            </a:r>
            <a:r>
              <a:rPr lang="en-US" altLang="zh-CN" sz="2000" b="1" dirty="0">
                <a:solidFill>
                  <a:schemeClr val="bg1"/>
                </a:solidFill>
              </a:rPr>
              <a:t>Distribute</a:t>
            </a:r>
            <a:r>
              <a:rPr lang="zh-CN" altLang="en-US" sz="2000" b="1" dirty="0">
                <a:solidFill>
                  <a:schemeClr val="bg1"/>
                </a:solidFill>
              </a:rPr>
              <a:t> </a:t>
            </a:r>
            <a:r>
              <a:rPr lang="en-US" altLang="zh-CN" sz="2000" b="1" dirty="0">
                <a:solidFill>
                  <a:schemeClr val="bg1"/>
                </a:solidFill>
              </a:rPr>
              <a:t>File</a:t>
            </a:r>
            <a:r>
              <a:rPr lang="zh-CN" altLang="en-US" sz="2000" b="1" dirty="0">
                <a:solidFill>
                  <a:schemeClr val="bg1"/>
                </a:solidFill>
              </a:rPr>
              <a:t> </a:t>
            </a:r>
            <a:r>
              <a:rPr lang="en-US" altLang="zh-CN" sz="2000" b="1" dirty="0">
                <a:solidFill>
                  <a:schemeClr val="bg1"/>
                </a:solidFill>
              </a:rPr>
              <a:t>System</a:t>
            </a:r>
            <a:endParaRPr lang="en-US" sz="2000" b="1" dirty="0">
              <a:solidFill>
                <a:schemeClr val="bg1"/>
              </a:solidFill>
            </a:endParaRPr>
          </a:p>
        </p:txBody>
      </p:sp>
      <p:sp>
        <p:nvSpPr>
          <p:cNvPr id="18" name="Rectangle 17">
            <a:extLst>
              <a:ext uri="{FF2B5EF4-FFF2-40B4-BE49-F238E27FC236}">
                <a16:creationId xmlns:a16="http://schemas.microsoft.com/office/drawing/2014/main" id="{AA2A1FF8-433C-5643-8D92-E141522A02A9}"/>
              </a:ext>
            </a:extLst>
          </p:cNvPr>
          <p:cNvSpPr/>
          <p:nvPr/>
        </p:nvSpPr>
        <p:spPr>
          <a:xfrm>
            <a:off x="2322347" y="4024865"/>
            <a:ext cx="389850" cy="461665"/>
          </a:xfrm>
          <a:prstGeom prst="rect">
            <a:avLst/>
          </a:prstGeom>
        </p:spPr>
        <p:txBody>
          <a:bodyPr wrap="none">
            <a:spAutoFit/>
          </a:bodyPr>
          <a:lstStyle/>
          <a:p>
            <a:r>
              <a:rPr lang="en-US" dirty="0">
                <a:solidFill>
                  <a:srgbClr val="0070C0"/>
                </a:solidFill>
                <a:latin typeface="Roboto"/>
              </a:rPr>
              <a:t>A</a:t>
            </a:r>
            <a:endParaRPr lang="en-US" dirty="0">
              <a:solidFill>
                <a:srgbClr val="0070C0"/>
              </a:solidFill>
            </a:endParaRPr>
          </a:p>
        </p:txBody>
      </p:sp>
      <p:sp>
        <p:nvSpPr>
          <p:cNvPr id="19" name="Rectangle 18">
            <a:extLst>
              <a:ext uri="{FF2B5EF4-FFF2-40B4-BE49-F238E27FC236}">
                <a16:creationId xmlns:a16="http://schemas.microsoft.com/office/drawing/2014/main" id="{A9374DA9-E5A0-1B44-880D-B9DCED79FA00}"/>
              </a:ext>
            </a:extLst>
          </p:cNvPr>
          <p:cNvSpPr/>
          <p:nvPr/>
        </p:nvSpPr>
        <p:spPr>
          <a:xfrm>
            <a:off x="4212267" y="4024866"/>
            <a:ext cx="389850" cy="461665"/>
          </a:xfrm>
          <a:prstGeom prst="rect">
            <a:avLst/>
          </a:prstGeom>
        </p:spPr>
        <p:txBody>
          <a:bodyPr wrap="none">
            <a:spAutoFit/>
          </a:bodyPr>
          <a:lstStyle/>
          <a:p>
            <a:r>
              <a:rPr lang="en-US" altLang="zh-CN" dirty="0">
                <a:solidFill>
                  <a:srgbClr val="0070C0"/>
                </a:solidFill>
                <a:latin typeface="Roboto"/>
              </a:rPr>
              <a:t>B</a:t>
            </a:r>
            <a:endParaRPr lang="en-US" dirty="0">
              <a:solidFill>
                <a:srgbClr val="0070C0"/>
              </a:solidFill>
            </a:endParaRPr>
          </a:p>
        </p:txBody>
      </p:sp>
      <p:sp>
        <p:nvSpPr>
          <p:cNvPr id="20" name="Rectangle 19">
            <a:extLst>
              <a:ext uri="{FF2B5EF4-FFF2-40B4-BE49-F238E27FC236}">
                <a16:creationId xmlns:a16="http://schemas.microsoft.com/office/drawing/2014/main" id="{41DF817C-3496-994F-B81C-357E1078D201}"/>
              </a:ext>
            </a:extLst>
          </p:cNvPr>
          <p:cNvSpPr/>
          <p:nvPr/>
        </p:nvSpPr>
        <p:spPr>
          <a:xfrm>
            <a:off x="6180740" y="4024865"/>
            <a:ext cx="407484" cy="461665"/>
          </a:xfrm>
          <a:prstGeom prst="rect">
            <a:avLst/>
          </a:prstGeom>
        </p:spPr>
        <p:txBody>
          <a:bodyPr wrap="none">
            <a:spAutoFit/>
          </a:bodyPr>
          <a:lstStyle/>
          <a:p>
            <a:r>
              <a:rPr lang="en-US" altLang="zh-CN" dirty="0">
                <a:solidFill>
                  <a:srgbClr val="0070C0"/>
                </a:solidFill>
                <a:latin typeface="Roboto"/>
              </a:rPr>
              <a:t>C</a:t>
            </a:r>
            <a:endParaRPr lang="en-US" dirty="0">
              <a:solidFill>
                <a:srgbClr val="0070C0"/>
              </a:solidFill>
            </a:endParaRPr>
          </a:p>
        </p:txBody>
      </p:sp>
      <p:sp>
        <p:nvSpPr>
          <p:cNvPr id="21" name="Rectangle 20">
            <a:extLst>
              <a:ext uri="{FF2B5EF4-FFF2-40B4-BE49-F238E27FC236}">
                <a16:creationId xmlns:a16="http://schemas.microsoft.com/office/drawing/2014/main" id="{2B7F9881-EC12-084A-8BA8-32BD2217C58D}"/>
              </a:ext>
            </a:extLst>
          </p:cNvPr>
          <p:cNvSpPr/>
          <p:nvPr/>
        </p:nvSpPr>
        <p:spPr>
          <a:xfrm>
            <a:off x="2315452" y="5627295"/>
            <a:ext cx="4344779" cy="461665"/>
          </a:xfrm>
          <a:prstGeom prst="rect">
            <a:avLst/>
          </a:prstGeom>
        </p:spPr>
        <p:txBody>
          <a:bodyPr wrap="none">
            <a:spAutoFit/>
          </a:bodyPr>
          <a:lstStyle/>
          <a:p>
            <a:r>
              <a:rPr lang="en-US" dirty="0">
                <a:solidFill>
                  <a:srgbClr val="0070C0"/>
                </a:solidFill>
                <a:latin typeface="Roboto"/>
              </a:rPr>
              <a:t>A</a:t>
            </a:r>
            <a:r>
              <a:rPr lang="en-US" altLang="zh-CN" dirty="0">
                <a:solidFill>
                  <a:srgbClr val="0070C0"/>
                </a:solidFill>
                <a:latin typeface="Roboto"/>
              </a:rPr>
              <a:t>A</a:t>
            </a:r>
            <a:r>
              <a:rPr lang="zh-CN" altLang="en-US" dirty="0">
                <a:solidFill>
                  <a:srgbClr val="0070C0"/>
                </a:solidFill>
                <a:latin typeface="Roboto"/>
              </a:rPr>
              <a:t>  </a:t>
            </a:r>
            <a:r>
              <a:rPr lang="en-US" altLang="zh-CN" dirty="0">
                <a:solidFill>
                  <a:srgbClr val="0070C0"/>
                </a:solidFill>
                <a:latin typeface="Roboto"/>
              </a:rPr>
              <a:t>    AB</a:t>
            </a:r>
            <a:r>
              <a:rPr lang="zh-CN" altLang="en-US" dirty="0">
                <a:solidFill>
                  <a:srgbClr val="0070C0"/>
                </a:solidFill>
                <a:latin typeface="Roboto"/>
              </a:rPr>
              <a:t> </a:t>
            </a:r>
            <a:r>
              <a:rPr lang="en-US" altLang="zh-CN" dirty="0">
                <a:solidFill>
                  <a:srgbClr val="0070C0"/>
                </a:solidFill>
                <a:latin typeface="Roboto"/>
              </a:rPr>
              <a:t>   </a:t>
            </a:r>
            <a:r>
              <a:rPr lang="zh-CN" altLang="en-US" dirty="0">
                <a:solidFill>
                  <a:srgbClr val="0070C0"/>
                </a:solidFill>
                <a:latin typeface="Roboto"/>
              </a:rPr>
              <a:t> </a:t>
            </a:r>
            <a:r>
              <a:rPr lang="en-US" altLang="zh-CN" dirty="0">
                <a:solidFill>
                  <a:srgbClr val="0070C0"/>
                </a:solidFill>
                <a:latin typeface="Roboto"/>
              </a:rPr>
              <a:t> BB</a:t>
            </a:r>
            <a:r>
              <a:rPr lang="zh-CN" altLang="en-US" dirty="0">
                <a:solidFill>
                  <a:srgbClr val="0070C0"/>
                </a:solidFill>
                <a:latin typeface="Roboto"/>
              </a:rPr>
              <a:t> </a:t>
            </a:r>
            <a:r>
              <a:rPr lang="en-US" altLang="zh-CN" dirty="0">
                <a:solidFill>
                  <a:srgbClr val="0070C0"/>
                </a:solidFill>
                <a:latin typeface="Roboto"/>
              </a:rPr>
              <a:t>   </a:t>
            </a:r>
            <a:r>
              <a:rPr lang="zh-CN" altLang="en-US" dirty="0">
                <a:solidFill>
                  <a:srgbClr val="0070C0"/>
                </a:solidFill>
                <a:latin typeface="Roboto"/>
              </a:rPr>
              <a:t> </a:t>
            </a:r>
            <a:r>
              <a:rPr lang="en-US" altLang="zh-CN" dirty="0">
                <a:solidFill>
                  <a:srgbClr val="0070C0"/>
                </a:solidFill>
                <a:latin typeface="Roboto"/>
              </a:rPr>
              <a:t> BC</a:t>
            </a:r>
            <a:r>
              <a:rPr lang="zh-CN" altLang="en-US" dirty="0">
                <a:solidFill>
                  <a:srgbClr val="0070C0"/>
                </a:solidFill>
                <a:latin typeface="Roboto"/>
              </a:rPr>
              <a:t> </a:t>
            </a:r>
            <a:r>
              <a:rPr lang="en-US" altLang="zh-CN" dirty="0">
                <a:solidFill>
                  <a:srgbClr val="0070C0"/>
                </a:solidFill>
                <a:latin typeface="Roboto"/>
              </a:rPr>
              <a:t>   </a:t>
            </a:r>
            <a:r>
              <a:rPr lang="zh-CN" altLang="en-US" dirty="0">
                <a:solidFill>
                  <a:srgbClr val="0070C0"/>
                </a:solidFill>
                <a:latin typeface="Roboto"/>
              </a:rPr>
              <a:t> </a:t>
            </a:r>
            <a:r>
              <a:rPr lang="en-US" altLang="zh-CN" dirty="0">
                <a:solidFill>
                  <a:srgbClr val="0070C0"/>
                </a:solidFill>
                <a:latin typeface="Roboto"/>
              </a:rPr>
              <a:t> CA</a:t>
            </a:r>
            <a:r>
              <a:rPr lang="zh-CN" altLang="en-US" dirty="0">
                <a:solidFill>
                  <a:srgbClr val="0070C0"/>
                </a:solidFill>
                <a:latin typeface="Roboto"/>
              </a:rPr>
              <a:t> </a:t>
            </a:r>
            <a:endParaRPr lang="en-US" dirty="0">
              <a:solidFill>
                <a:srgbClr val="0070C0"/>
              </a:solidFill>
            </a:endParaRPr>
          </a:p>
        </p:txBody>
      </p:sp>
      <p:sp>
        <p:nvSpPr>
          <p:cNvPr id="22" name="Rounded Rectangle 21">
            <a:extLst>
              <a:ext uri="{FF2B5EF4-FFF2-40B4-BE49-F238E27FC236}">
                <a16:creationId xmlns:a16="http://schemas.microsoft.com/office/drawing/2014/main" id="{95052F36-E3AF-774B-AC11-B3DBBE8B5009}"/>
              </a:ext>
            </a:extLst>
          </p:cNvPr>
          <p:cNvSpPr/>
          <p:nvPr/>
        </p:nvSpPr>
        <p:spPr>
          <a:xfrm>
            <a:off x="1888642" y="6060649"/>
            <a:ext cx="5132845" cy="392687"/>
          </a:xfrm>
          <a:prstGeom prst="roundRect">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sz="2000" b="1" dirty="0">
                <a:solidFill>
                  <a:schemeClr val="bg1"/>
                </a:solidFill>
              </a:rPr>
              <a:t>Pattern</a:t>
            </a:r>
            <a:r>
              <a:rPr lang="zh-CN" altLang="en-US" sz="2000" b="1" dirty="0">
                <a:solidFill>
                  <a:schemeClr val="bg1"/>
                </a:solidFill>
              </a:rPr>
              <a:t> </a:t>
            </a:r>
            <a:r>
              <a:rPr lang="en-US" altLang="zh-CN" sz="2000" b="1" dirty="0">
                <a:solidFill>
                  <a:schemeClr val="bg1"/>
                </a:solidFill>
              </a:rPr>
              <a:t>Mining</a:t>
            </a:r>
            <a:endParaRPr lang="en-US" sz="2000" b="1" dirty="0">
              <a:solidFill>
                <a:schemeClr val="bg1"/>
              </a:solidFill>
            </a:endParaRPr>
          </a:p>
        </p:txBody>
      </p:sp>
      <p:sp>
        <p:nvSpPr>
          <p:cNvPr id="4" name="Rectangle 3">
            <a:extLst>
              <a:ext uri="{FF2B5EF4-FFF2-40B4-BE49-F238E27FC236}">
                <a16:creationId xmlns:a16="http://schemas.microsoft.com/office/drawing/2014/main" id="{EC310857-136A-7643-82DC-4E41A0CD840A}"/>
              </a:ext>
            </a:extLst>
          </p:cNvPr>
          <p:cNvSpPr/>
          <p:nvPr/>
        </p:nvSpPr>
        <p:spPr>
          <a:xfrm>
            <a:off x="2116172" y="6423719"/>
            <a:ext cx="4832092" cy="461665"/>
          </a:xfrm>
          <a:prstGeom prst="rect">
            <a:avLst/>
          </a:prstGeom>
        </p:spPr>
        <p:txBody>
          <a:bodyPr wrap="none">
            <a:spAutoFit/>
          </a:bodyPr>
          <a:lstStyle/>
          <a:p>
            <a:r>
              <a:rPr lang="en-US" altLang="zh-CN" dirty="0">
                <a:solidFill>
                  <a:srgbClr val="0070C0"/>
                </a:solidFill>
                <a:latin typeface="Roboto"/>
              </a:rPr>
              <a:t>ABB</a:t>
            </a:r>
            <a:r>
              <a:rPr lang="zh-CN" altLang="en-US" dirty="0">
                <a:solidFill>
                  <a:srgbClr val="0070C0"/>
                </a:solidFill>
                <a:latin typeface="Roboto"/>
              </a:rPr>
              <a:t>  </a:t>
            </a:r>
            <a:r>
              <a:rPr lang="en-US" altLang="zh-CN" dirty="0">
                <a:solidFill>
                  <a:srgbClr val="0070C0"/>
                </a:solidFill>
                <a:latin typeface="Roboto"/>
              </a:rPr>
              <a:t>ABC</a:t>
            </a:r>
            <a:r>
              <a:rPr lang="zh-CN" altLang="en-US" dirty="0">
                <a:solidFill>
                  <a:srgbClr val="0070C0"/>
                </a:solidFill>
                <a:latin typeface="Roboto"/>
              </a:rPr>
              <a:t>  </a:t>
            </a:r>
            <a:r>
              <a:rPr lang="en-US" altLang="zh-CN" dirty="0">
                <a:solidFill>
                  <a:srgbClr val="0070C0"/>
                </a:solidFill>
                <a:latin typeface="Roboto"/>
              </a:rPr>
              <a:t>BBA</a:t>
            </a:r>
            <a:r>
              <a:rPr lang="zh-CN" altLang="en-US" dirty="0">
                <a:solidFill>
                  <a:srgbClr val="0070C0"/>
                </a:solidFill>
                <a:latin typeface="Roboto"/>
              </a:rPr>
              <a:t>  </a:t>
            </a:r>
            <a:r>
              <a:rPr lang="en-US" altLang="zh-CN" dirty="0">
                <a:solidFill>
                  <a:srgbClr val="0070C0"/>
                </a:solidFill>
                <a:latin typeface="Roboto"/>
              </a:rPr>
              <a:t>BBC</a:t>
            </a:r>
            <a:r>
              <a:rPr lang="zh-CN" altLang="en-US" dirty="0">
                <a:solidFill>
                  <a:srgbClr val="0070C0"/>
                </a:solidFill>
                <a:latin typeface="Roboto"/>
              </a:rPr>
              <a:t>  </a:t>
            </a:r>
            <a:r>
              <a:rPr lang="en-US" altLang="zh-CN" dirty="0">
                <a:solidFill>
                  <a:srgbClr val="0070C0"/>
                </a:solidFill>
                <a:latin typeface="Roboto"/>
              </a:rPr>
              <a:t>BCA</a:t>
            </a:r>
            <a:r>
              <a:rPr lang="zh-CN" altLang="en-US" dirty="0">
                <a:solidFill>
                  <a:srgbClr val="0070C0"/>
                </a:solidFill>
                <a:latin typeface="Roboto"/>
              </a:rPr>
              <a:t>  </a:t>
            </a:r>
            <a:r>
              <a:rPr lang="en-US" altLang="zh-CN" dirty="0">
                <a:solidFill>
                  <a:srgbClr val="0070C0"/>
                </a:solidFill>
                <a:latin typeface="Roboto"/>
              </a:rPr>
              <a:t>CAB</a:t>
            </a:r>
            <a:r>
              <a:rPr lang="zh-CN" altLang="en-US" dirty="0">
                <a:solidFill>
                  <a:srgbClr val="0070C0"/>
                </a:solidFill>
                <a:latin typeface="Roboto"/>
              </a:rPr>
              <a:t> </a:t>
            </a:r>
            <a:endParaRPr lang="en-US" dirty="0">
              <a:solidFill>
                <a:srgbClr val="0070C0"/>
              </a:solidFill>
            </a:endParaRPr>
          </a:p>
        </p:txBody>
      </p:sp>
      <p:sp>
        <p:nvSpPr>
          <p:cNvPr id="23" name="TextBox 22">
            <a:extLst>
              <a:ext uri="{FF2B5EF4-FFF2-40B4-BE49-F238E27FC236}">
                <a16:creationId xmlns:a16="http://schemas.microsoft.com/office/drawing/2014/main" id="{7C3B79D6-7AC5-E14E-A079-E7F2FB3D8177}"/>
              </a:ext>
            </a:extLst>
          </p:cNvPr>
          <p:cNvSpPr txBox="1"/>
          <p:nvPr/>
        </p:nvSpPr>
        <p:spPr>
          <a:xfrm>
            <a:off x="7620000" y="2780928"/>
            <a:ext cx="184731" cy="461665"/>
          </a:xfrm>
          <a:prstGeom prst="rect">
            <a:avLst/>
          </a:prstGeom>
          <a:noFill/>
        </p:spPr>
        <p:txBody>
          <a:bodyPr wrap="none" rtlCol="0">
            <a:spAutoFit/>
          </a:bodyPr>
          <a:lstStyle/>
          <a:p>
            <a:endParaRPr lang="en-US" dirty="0"/>
          </a:p>
        </p:txBody>
      </p:sp>
      <p:sp>
        <p:nvSpPr>
          <p:cNvPr id="24" name="TextBox 23">
            <a:extLst>
              <a:ext uri="{FF2B5EF4-FFF2-40B4-BE49-F238E27FC236}">
                <a16:creationId xmlns:a16="http://schemas.microsoft.com/office/drawing/2014/main" id="{0B44E60D-F3CF-DF49-AE6E-DA5AEC9A5A88}"/>
              </a:ext>
            </a:extLst>
          </p:cNvPr>
          <p:cNvSpPr txBox="1"/>
          <p:nvPr/>
        </p:nvSpPr>
        <p:spPr>
          <a:xfrm>
            <a:off x="467544" y="1412776"/>
            <a:ext cx="7749494" cy="400110"/>
          </a:xfrm>
          <a:prstGeom prst="rect">
            <a:avLst/>
          </a:prstGeom>
          <a:noFill/>
        </p:spPr>
        <p:txBody>
          <a:bodyPr wrap="none" rtlCol="0">
            <a:spAutoFit/>
          </a:bodyPr>
          <a:lstStyle/>
          <a:p>
            <a:r>
              <a:rPr lang="en-US" altLang="zh-CN" sz="2000" b="1" dirty="0">
                <a:solidFill>
                  <a:srgbClr val="C00000"/>
                </a:solidFill>
              </a:rPr>
              <a:t>Transactions</a:t>
            </a:r>
            <a:r>
              <a:rPr lang="zh-CN" altLang="en-US" sz="2000" b="1" dirty="0">
                <a:solidFill>
                  <a:srgbClr val="C00000"/>
                </a:solidFill>
              </a:rPr>
              <a:t> </a:t>
            </a:r>
            <a:r>
              <a:rPr lang="en-US" altLang="zh-CN" sz="2000" b="1" dirty="0">
                <a:solidFill>
                  <a:srgbClr val="C00000"/>
                </a:solidFill>
              </a:rPr>
              <a:t>and</a:t>
            </a:r>
            <a:r>
              <a:rPr lang="zh-CN" altLang="en-US" sz="2000" b="1" dirty="0">
                <a:solidFill>
                  <a:srgbClr val="C00000"/>
                </a:solidFill>
              </a:rPr>
              <a:t> </a:t>
            </a:r>
            <a:r>
              <a:rPr lang="en-US" altLang="zh-CN" sz="2000" b="1" dirty="0">
                <a:solidFill>
                  <a:srgbClr val="C00000"/>
                </a:solidFill>
              </a:rPr>
              <a:t>patterns</a:t>
            </a:r>
            <a:r>
              <a:rPr lang="zh-CN" altLang="en-US" sz="2000" b="1" dirty="0">
                <a:solidFill>
                  <a:srgbClr val="C00000"/>
                </a:solidFill>
              </a:rPr>
              <a:t> </a:t>
            </a:r>
            <a:r>
              <a:rPr lang="en-US" altLang="zh-CN" sz="2000" b="1" dirty="0">
                <a:solidFill>
                  <a:srgbClr val="C00000"/>
                </a:solidFill>
              </a:rPr>
              <a:t>are</a:t>
            </a:r>
            <a:r>
              <a:rPr lang="zh-CN" altLang="en-US" sz="2000" b="1" dirty="0">
                <a:solidFill>
                  <a:srgbClr val="C00000"/>
                </a:solidFill>
              </a:rPr>
              <a:t> </a:t>
            </a:r>
            <a:r>
              <a:rPr lang="en-US" altLang="zh-CN" sz="2000" b="1" dirty="0">
                <a:solidFill>
                  <a:srgbClr val="C00000"/>
                </a:solidFill>
              </a:rPr>
              <a:t>repeatedly</a:t>
            </a:r>
            <a:r>
              <a:rPr lang="zh-CN" altLang="en-US" sz="2000" b="1" dirty="0">
                <a:solidFill>
                  <a:srgbClr val="C00000"/>
                </a:solidFill>
              </a:rPr>
              <a:t> </a:t>
            </a:r>
            <a:r>
              <a:rPr lang="en-US" altLang="zh-CN" sz="2000" b="1" dirty="0">
                <a:solidFill>
                  <a:srgbClr val="C00000"/>
                </a:solidFill>
              </a:rPr>
              <a:t>dumped</a:t>
            </a:r>
            <a:r>
              <a:rPr lang="zh-CN" altLang="en-US" sz="2000" b="1" dirty="0">
                <a:solidFill>
                  <a:srgbClr val="C00000"/>
                </a:solidFill>
              </a:rPr>
              <a:t> </a:t>
            </a:r>
            <a:r>
              <a:rPr lang="en-US" altLang="zh-CN" sz="2000" b="1" dirty="0">
                <a:solidFill>
                  <a:srgbClr val="C00000"/>
                </a:solidFill>
              </a:rPr>
              <a:t>and</a:t>
            </a:r>
            <a:r>
              <a:rPr lang="zh-CN" altLang="en-US" sz="2000" b="1" dirty="0">
                <a:solidFill>
                  <a:srgbClr val="C00000"/>
                </a:solidFill>
              </a:rPr>
              <a:t> </a:t>
            </a:r>
            <a:r>
              <a:rPr lang="en-US" altLang="zh-CN" sz="2000" b="1" dirty="0">
                <a:solidFill>
                  <a:srgbClr val="C00000"/>
                </a:solidFill>
              </a:rPr>
              <a:t>loaded</a:t>
            </a:r>
            <a:r>
              <a:rPr lang="zh-CN" altLang="en-US" sz="2000" b="1" dirty="0">
                <a:solidFill>
                  <a:srgbClr val="C00000"/>
                </a:solidFill>
              </a:rPr>
              <a:t> </a:t>
            </a:r>
            <a:endParaRPr lang="en-US" sz="2000" b="1" dirty="0">
              <a:solidFill>
                <a:srgbClr val="C00000"/>
              </a:solidFill>
            </a:endParaRPr>
          </a:p>
        </p:txBody>
      </p:sp>
      <p:sp>
        <p:nvSpPr>
          <p:cNvPr id="25" name="TextBox 24">
            <a:extLst>
              <a:ext uri="{FF2B5EF4-FFF2-40B4-BE49-F238E27FC236}">
                <a16:creationId xmlns:a16="http://schemas.microsoft.com/office/drawing/2014/main" id="{C32E6D9A-0C05-4144-9D32-AFCEF36252A3}"/>
              </a:ext>
            </a:extLst>
          </p:cNvPr>
          <p:cNvSpPr txBox="1"/>
          <p:nvPr/>
        </p:nvSpPr>
        <p:spPr>
          <a:xfrm>
            <a:off x="467544" y="1698417"/>
            <a:ext cx="8117928" cy="400110"/>
          </a:xfrm>
          <a:prstGeom prst="rect">
            <a:avLst/>
          </a:prstGeom>
          <a:noFill/>
        </p:spPr>
        <p:txBody>
          <a:bodyPr wrap="none" rtlCol="0">
            <a:spAutoFit/>
          </a:bodyPr>
          <a:lstStyle/>
          <a:p>
            <a:r>
              <a:rPr lang="en-US" altLang="zh-CN" sz="2000" b="1" dirty="0">
                <a:solidFill>
                  <a:srgbClr val="0070C0"/>
                </a:solidFill>
              </a:rPr>
              <a:t>Not</a:t>
            </a:r>
            <a:r>
              <a:rPr lang="zh-CN" altLang="en-US" sz="2000" b="1" dirty="0">
                <a:solidFill>
                  <a:srgbClr val="0070C0"/>
                </a:solidFill>
              </a:rPr>
              <a:t> </a:t>
            </a:r>
            <a:r>
              <a:rPr lang="en-US" altLang="zh-CN" sz="2000" b="1" dirty="0">
                <a:solidFill>
                  <a:srgbClr val="0070C0"/>
                </a:solidFill>
              </a:rPr>
              <a:t>enjoying</a:t>
            </a:r>
            <a:r>
              <a:rPr lang="zh-CN" altLang="en-US" sz="2000" b="1" dirty="0">
                <a:solidFill>
                  <a:srgbClr val="0070C0"/>
                </a:solidFill>
              </a:rPr>
              <a:t> </a:t>
            </a:r>
            <a:r>
              <a:rPr lang="en-US" altLang="zh-CN" sz="2000" b="1" dirty="0">
                <a:solidFill>
                  <a:srgbClr val="0070C0"/>
                </a:solidFill>
              </a:rPr>
              <a:t>a</a:t>
            </a:r>
            <a:r>
              <a:rPr lang="zh-CN" altLang="en-US" sz="2000" b="1" dirty="0">
                <a:solidFill>
                  <a:srgbClr val="0070C0"/>
                </a:solidFill>
              </a:rPr>
              <a:t> </a:t>
            </a:r>
            <a:r>
              <a:rPr lang="en-US" altLang="zh-CN" sz="2000" b="1" dirty="0">
                <a:solidFill>
                  <a:srgbClr val="0070C0"/>
                </a:solidFill>
              </a:rPr>
              <a:t>shrinking</a:t>
            </a:r>
            <a:r>
              <a:rPr lang="zh-CN" altLang="en-US" sz="2000" b="1" dirty="0">
                <a:solidFill>
                  <a:srgbClr val="0070C0"/>
                </a:solidFill>
              </a:rPr>
              <a:t> </a:t>
            </a:r>
            <a:r>
              <a:rPr lang="en-US" altLang="zh-CN" sz="2000" b="1" dirty="0">
                <a:solidFill>
                  <a:srgbClr val="0070C0"/>
                </a:solidFill>
              </a:rPr>
              <a:t>projected</a:t>
            </a:r>
            <a:r>
              <a:rPr lang="zh-CN" altLang="en-US" sz="2000" b="1" dirty="0">
                <a:solidFill>
                  <a:srgbClr val="0070C0"/>
                </a:solidFill>
              </a:rPr>
              <a:t> </a:t>
            </a:r>
            <a:r>
              <a:rPr lang="en-US" altLang="zh-CN" sz="2000" b="1" dirty="0">
                <a:solidFill>
                  <a:srgbClr val="0070C0"/>
                </a:solidFill>
              </a:rPr>
              <a:t>DB</a:t>
            </a:r>
            <a:r>
              <a:rPr lang="zh-CN" altLang="en-US" sz="2000" b="1" dirty="0">
                <a:solidFill>
                  <a:srgbClr val="0070C0"/>
                </a:solidFill>
              </a:rPr>
              <a:t> </a:t>
            </a:r>
            <a:r>
              <a:rPr lang="en-US" altLang="zh-CN" sz="2000" b="1" dirty="0">
                <a:solidFill>
                  <a:srgbClr val="0070C0"/>
                </a:solidFill>
              </a:rPr>
              <a:t>for</a:t>
            </a:r>
            <a:r>
              <a:rPr lang="zh-CN" altLang="en-US" sz="2000" b="1" dirty="0">
                <a:solidFill>
                  <a:srgbClr val="0070C0"/>
                </a:solidFill>
              </a:rPr>
              <a:t> </a:t>
            </a:r>
            <a:r>
              <a:rPr lang="en-US" altLang="zh-CN" sz="2000" b="1" dirty="0">
                <a:solidFill>
                  <a:srgbClr val="0070C0"/>
                </a:solidFill>
              </a:rPr>
              <a:t>frequency</a:t>
            </a:r>
            <a:r>
              <a:rPr lang="zh-CN" altLang="en-US" sz="2000" b="1" dirty="0">
                <a:solidFill>
                  <a:srgbClr val="0070C0"/>
                </a:solidFill>
              </a:rPr>
              <a:t> </a:t>
            </a:r>
            <a:r>
              <a:rPr lang="en-US" altLang="zh-CN" sz="2000" b="1" dirty="0">
                <a:solidFill>
                  <a:srgbClr val="0070C0"/>
                </a:solidFill>
              </a:rPr>
              <a:t>examination</a:t>
            </a:r>
            <a:endParaRPr lang="en-US" sz="2000" b="1" dirty="0">
              <a:solidFill>
                <a:srgbClr val="0070C0"/>
              </a:solidFill>
            </a:endParaRPr>
          </a:p>
        </p:txBody>
      </p:sp>
    </p:spTree>
    <p:extLst>
      <p:ext uri="{BB962C8B-B14F-4D97-AF65-F5344CB8AC3E}">
        <p14:creationId xmlns:p14="http://schemas.microsoft.com/office/powerpoint/2010/main" val="4139570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3" grpId="0" animBg="1"/>
      <p:bldP spid="12" grpId="0" animBg="1"/>
      <p:bldP spid="13" grpId="0"/>
      <p:bldP spid="16" grpId="0" animBg="1"/>
      <p:bldP spid="17" grpId="0" animBg="1"/>
      <p:bldP spid="18" grpId="0"/>
      <p:bldP spid="19" grpId="0"/>
      <p:bldP spid="20" grpId="0"/>
      <p:bldP spid="21" grpId="0"/>
      <p:bldP spid="22" grpId="0" animBg="1"/>
      <p:bldP spid="4"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Problem</a:t>
            </a:r>
            <a:r>
              <a:rPr lang="zh-CN" altLang="en-US" sz="4800" dirty="0"/>
              <a:t> </a:t>
            </a:r>
            <a:r>
              <a:rPr lang="en-US" altLang="zh-CN" sz="4800" dirty="0"/>
              <a:t>Categorization</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Our</a:t>
            </a:r>
            <a:r>
              <a:rPr lang="zh-CN" altLang="en-US" sz="3600" b="1" dirty="0"/>
              <a:t> </a:t>
            </a:r>
            <a:r>
              <a:rPr lang="en-US" altLang="zh-CN" sz="3600" b="1" dirty="0"/>
              <a:t>Approach</a:t>
            </a:r>
            <a:endParaRPr lang="en-US" sz="3600" b="1" dirty="0"/>
          </a:p>
          <a:p>
            <a:pPr lvl="1">
              <a:buFont typeface="Arial" charset="0"/>
              <a:buChar char="•"/>
            </a:pPr>
            <a:r>
              <a:rPr lang="en-US" altLang="zh-CN" sz="2800" dirty="0"/>
              <a:t>Divide</a:t>
            </a:r>
            <a:r>
              <a:rPr lang="zh-CN" altLang="en-US" sz="2800" dirty="0"/>
              <a:t> </a:t>
            </a:r>
            <a:r>
              <a:rPr lang="en-US" altLang="zh-CN" sz="2800" dirty="0"/>
              <a:t>the</a:t>
            </a:r>
            <a:r>
              <a:rPr lang="zh-CN" altLang="en-US" sz="2800" dirty="0"/>
              <a:t> </a:t>
            </a:r>
            <a:r>
              <a:rPr lang="en-US" altLang="zh-CN" sz="2800" dirty="0"/>
              <a:t>graph</a:t>
            </a:r>
            <a:r>
              <a:rPr lang="zh-CN" altLang="en-US" sz="2800" dirty="0"/>
              <a:t> </a:t>
            </a:r>
            <a:r>
              <a:rPr lang="en-US" altLang="zh-CN" sz="2800" dirty="0"/>
              <a:t>mining</a:t>
            </a:r>
            <a:r>
              <a:rPr lang="zh-CN" altLang="en-US" sz="2800" dirty="0"/>
              <a:t> </a:t>
            </a:r>
            <a:r>
              <a:rPr lang="en-US" altLang="zh-CN" sz="2800" dirty="0"/>
              <a:t>problem</a:t>
            </a:r>
            <a:r>
              <a:rPr lang="zh-CN" altLang="en-US" sz="2800" dirty="0"/>
              <a:t> </a:t>
            </a:r>
            <a:r>
              <a:rPr lang="en-US" altLang="zh-CN" sz="2800" dirty="0"/>
              <a:t>space</a:t>
            </a:r>
          </a:p>
          <a:p>
            <a:pPr lvl="1">
              <a:buFont typeface="Arial" charset="0"/>
              <a:buChar char="•"/>
            </a:pPr>
            <a:r>
              <a:rPr lang="en-US" altLang="zh-CN" sz="2800" dirty="0"/>
              <a:t>Develop</a:t>
            </a:r>
            <a:r>
              <a:rPr lang="zh-CN" altLang="en-US" sz="2800" dirty="0"/>
              <a:t> </a:t>
            </a:r>
            <a:r>
              <a:rPr lang="en-US" altLang="zh-CN" sz="2800" dirty="0"/>
              <a:t>a</a:t>
            </a:r>
            <a:r>
              <a:rPr lang="zh-CN" altLang="en-US" sz="2800" dirty="0"/>
              <a:t> </a:t>
            </a:r>
            <a:r>
              <a:rPr lang="en-US" altLang="zh-CN" sz="2800" dirty="0">
                <a:solidFill>
                  <a:srgbClr val="C00000"/>
                </a:solidFill>
              </a:rPr>
              <a:t>dedicated</a:t>
            </a:r>
            <a:r>
              <a:rPr lang="zh-CN" altLang="en-US" sz="2800" dirty="0">
                <a:solidFill>
                  <a:srgbClr val="C00000"/>
                </a:solidFill>
              </a:rPr>
              <a:t> </a:t>
            </a:r>
            <a:r>
              <a:rPr lang="en-US" altLang="zh-CN" sz="2800" dirty="0">
                <a:solidFill>
                  <a:srgbClr val="C00000"/>
                </a:solidFill>
              </a:rPr>
              <a:t>framework</a:t>
            </a:r>
            <a:r>
              <a:rPr lang="zh-CN" altLang="en-US" sz="2800" dirty="0">
                <a:solidFill>
                  <a:srgbClr val="C00000"/>
                </a:solidFill>
              </a:rPr>
              <a:t> </a:t>
            </a:r>
            <a:r>
              <a:rPr lang="en-US" altLang="zh-CN" sz="2800" dirty="0"/>
              <a:t>for</a:t>
            </a:r>
            <a:r>
              <a:rPr lang="zh-CN" altLang="en-US" sz="2800" dirty="0"/>
              <a:t> </a:t>
            </a:r>
            <a:r>
              <a:rPr lang="en-US" altLang="zh-CN" sz="2800" dirty="0"/>
              <a:t>each</a:t>
            </a:r>
            <a:r>
              <a:rPr lang="zh-CN" altLang="en-US" sz="2800" dirty="0"/>
              <a:t> </a:t>
            </a:r>
            <a:r>
              <a:rPr lang="en-US" altLang="zh-CN" sz="2800" dirty="0">
                <a:solidFill>
                  <a:srgbClr val="C00000"/>
                </a:solidFill>
              </a:rPr>
              <a:t>problem</a:t>
            </a:r>
            <a:r>
              <a:rPr lang="zh-CN" altLang="en-US" sz="2800" dirty="0">
                <a:solidFill>
                  <a:srgbClr val="C00000"/>
                </a:solidFill>
              </a:rPr>
              <a:t> </a:t>
            </a:r>
            <a:r>
              <a:rPr lang="en-US" altLang="zh-CN" sz="2800" dirty="0">
                <a:solidFill>
                  <a:srgbClr val="C00000"/>
                </a:solidFill>
              </a:rPr>
              <a:t>category</a:t>
            </a:r>
          </a:p>
          <a:p>
            <a:pPr lvl="1">
              <a:buFont typeface="Arial" charset="0"/>
              <a:buChar char="•"/>
            </a:pPr>
            <a:r>
              <a:rPr lang="en-US" altLang="zh-CN" sz="2800" dirty="0"/>
              <a:t>Ensure</a:t>
            </a:r>
            <a:r>
              <a:rPr lang="zh-CN" altLang="en-US" sz="2800" dirty="0"/>
              <a:t> </a:t>
            </a:r>
            <a:r>
              <a:rPr lang="en-US" altLang="zh-CN" sz="2800" dirty="0"/>
              <a:t>both</a:t>
            </a:r>
            <a:r>
              <a:rPr lang="zh-CN" altLang="en-US" sz="2800" dirty="0"/>
              <a:t> </a:t>
            </a:r>
            <a:r>
              <a:rPr lang="en-US" altLang="zh-CN" sz="2800" dirty="0">
                <a:solidFill>
                  <a:srgbClr val="C00000"/>
                </a:solidFill>
              </a:rPr>
              <a:t>program</a:t>
            </a:r>
            <a:r>
              <a:rPr lang="zh-CN" altLang="en-US" sz="2800" dirty="0">
                <a:solidFill>
                  <a:srgbClr val="C00000"/>
                </a:solidFill>
              </a:rPr>
              <a:t> </a:t>
            </a:r>
            <a:r>
              <a:rPr lang="en-US" altLang="zh-CN" sz="2800" dirty="0">
                <a:solidFill>
                  <a:srgbClr val="C00000"/>
                </a:solidFill>
              </a:rPr>
              <a:t>simplicity</a:t>
            </a:r>
            <a:r>
              <a:rPr lang="zh-CN" altLang="en-US" sz="2800" dirty="0">
                <a:solidFill>
                  <a:srgbClr val="C00000"/>
                </a:solidFill>
              </a:rPr>
              <a:t> </a:t>
            </a:r>
            <a:r>
              <a:rPr lang="en-US" altLang="zh-CN" sz="2800" dirty="0"/>
              <a:t>and</a:t>
            </a:r>
            <a:r>
              <a:rPr lang="zh-CN" altLang="en-US" sz="2800" dirty="0"/>
              <a:t> </a:t>
            </a:r>
            <a:r>
              <a:rPr lang="en-US" altLang="zh-CN" sz="2800" dirty="0">
                <a:solidFill>
                  <a:srgbClr val="C00000"/>
                </a:solidFill>
              </a:rPr>
              <a:t>execution</a:t>
            </a:r>
            <a:r>
              <a:rPr lang="zh-CN" altLang="en-US" sz="2800" dirty="0">
                <a:solidFill>
                  <a:srgbClr val="C00000"/>
                </a:solidFill>
              </a:rPr>
              <a:t> </a:t>
            </a:r>
            <a:r>
              <a:rPr lang="en-US" altLang="zh-CN" sz="2800" dirty="0">
                <a:solidFill>
                  <a:srgbClr val="C00000"/>
                </a:solidFill>
              </a:rPr>
              <a:t>efficiency</a:t>
            </a:r>
          </a:p>
        </p:txBody>
      </p:sp>
    </p:spTree>
    <p:extLst>
      <p:ext uri="{BB962C8B-B14F-4D97-AF65-F5344CB8AC3E}">
        <p14:creationId xmlns:p14="http://schemas.microsoft.com/office/powerpoint/2010/main" val="1956614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Related</a:t>
            </a:r>
            <a:r>
              <a:rPr lang="zh-CN" altLang="en-US" dirty="0"/>
              <a:t> </a:t>
            </a:r>
            <a:r>
              <a:rPr lang="en-US" altLang="zh-CN" dirty="0"/>
              <a:t>Work</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80</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613866"/>
          </a:xfrm>
        </p:spPr>
        <p:txBody>
          <a:bodyPr/>
          <a:lstStyle/>
          <a:p>
            <a:r>
              <a:rPr lang="en-US" altLang="zh-CN" b="1" dirty="0"/>
              <a:t>Google’s</a:t>
            </a:r>
            <a:r>
              <a:rPr lang="zh-CN" altLang="en-US" b="1" dirty="0"/>
              <a:t> </a:t>
            </a:r>
            <a:r>
              <a:rPr lang="en-US" altLang="zh-CN" b="1" dirty="0"/>
              <a:t>PFP</a:t>
            </a:r>
            <a:r>
              <a:rPr lang="zh-CN" altLang="en-US" b="1" dirty="0"/>
              <a:t> </a:t>
            </a:r>
            <a:r>
              <a:rPr lang="en-US" altLang="zh-CN" b="1" dirty="0"/>
              <a:t>(Parallel</a:t>
            </a:r>
            <a:r>
              <a:rPr lang="zh-CN" altLang="en-US" b="1" dirty="0"/>
              <a:t> </a:t>
            </a:r>
            <a:r>
              <a:rPr lang="en-US" altLang="zh-CN" b="1" dirty="0"/>
              <a:t>FP-growth)</a:t>
            </a:r>
            <a:endParaRPr lang="en-US" altLang="zh-CN" dirty="0"/>
          </a:p>
        </p:txBody>
      </p:sp>
      <p:sp>
        <p:nvSpPr>
          <p:cNvPr id="5" name="Rectangle 4">
            <a:extLst>
              <a:ext uri="{FF2B5EF4-FFF2-40B4-BE49-F238E27FC236}">
                <a16:creationId xmlns:a16="http://schemas.microsoft.com/office/drawing/2014/main" id="{66D56F53-1FD2-B044-B3A1-5F971479776E}"/>
              </a:ext>
            </a:extLst>
          </p:cNvPr>
          <p:cNvSpPr/>
          <p:nvPr/>
        </p:nvSpPr>
        <p:spPr>
          <a:xfrm>
            <a:off x="2420337" y="2477981"/>
            <a:ext cx="4132863" cy="461665"/>
          </a:xfrm>
          <a:prstGeom prst="rect">
            <a:avLst/>
          </a:prstGeom>
        </p:spPr>
        <p:txBody>
          <a:bodyPr wrap="none">
            <a:spAutoFit/>
          </a:bodyPr>
          <a:lstStyle/>
          <a:p>
            <a:r>
              <a:rPr lang="en-US" altLang="zh-CN" b="1" dirty="0">
                <a:solidFill>
                  <a:srgbClr val="950001"/>
                </a:solidFill>
              </a:rPr>
              <a:t>Depth-First</a:t>
            </a:r>
            <a:r>
              <a:rPr lang="zh-CN" altLang="en-US" b="1" dirty="0">
                <a:solidFill>
                  <a:srgbClr val="950001"/>
                </a:solidFill>
              </a:rPr>
              <a:t> </a:t>
            </a:r>
            <a:r>
              <a:rPr lang="en-US" altLang="zh-CN" b="1" dirty="0">
                <a:solidFill>
                  <a:srgbClr val="950001"/>
                </a:solidFill>
              </a:rPr>
              <a:t>Pattern</a:t>
            </a:r>
            <a:r>
              <a:rPr lang="zh-CN" altLang="en-US" b="1" dirty="0">
                <a:solidFill>
                  <a:srgbClr val="950001"/>
                </a:solidFill>
              </a:rPr>
              <a:t> </a:t>
            </a:r>
            <a:r>
              <a:rPr lang="en-US" altLang="zh-CN" b="1" dirty="0">
                <a:solidFill>
                  <a:srgbClr val="950001"/>
                </a:solidFill>
              </a:rPr>
              <a:t>Growth</a:t>
            </a:r>
            <a:endParaRPr lang="en-US" b="1" dirty="0">
              <a:solidFill>
                <a:srgbClr val="950001"/>
              </a:solidFill>
            </a:endParaRPr>
          </a:p>
        </p:txBody>
      </p:sp>
      <p:pic>
        <p:nvPicPr>
          <p:cNvPr id="14" name="Picture 13">
            <a:extLst>
              <a:ext uri="{FF2B5EF4-FFF2-40B4-BE49-F238E27FC236}">
                <a16:creationId xmlns:a16="http://schemas.microsoft.com/office/drawing/2014/main" id="{C469CB83-5CD9-C14F-A967-513073B4A7C2}"/>
              </a:ext>
            </a:extLst>
          </p:cNvPr>
          <p:cNvPicPr>
            <a:picLocks noChangeAspect="1"/>
          </p:cNvPicPr>
          <p:nvPr/>
        </p:nvPicPr>
        <p:blipFill>
          <a:blip r:embed="rId3"/>
          <a:stretch>
            <a:fillRect/>
          </a:stretch>
        </p:blipFill>
        <p:spPr>
          <a:xfrm>
            <a:off x="827584" y="3037972"/>
            <a:ext cx="7021984" cy="3596787"/>
          </a:xfrm>
          <a:prstGeom prst="rect">
            <a:avLst/>
          </a:prstGeom>
        </p:spPr>
      </p:pic>
      <p:grpSp>
        <p:nvGrpSpPr>
          <p:cNvPr id="4" name="Group 3">
            <a:extLst>
              <a:ext uri="{FF2B5EF4-FFF2-40B4-BE49-F238E27FC236}">
                <a16:creationId xmlns:a16="http://schemas.microsoft.com/office/drawing/2014/main" id="{4F2249C6-D1CB-124B-B0F0-9976BFCEB031}"/>
              </a:ext>
            </a:extLst>
          </p:cNvPr>
          <p:cNvGrpSpPr/>
          <p:nvPr/>
        </p:nvGrpSpPr>
        <p:grpSpPr>
          <a:xfrm rot="21070164">
            <a:off x="2253858" y="4742725"/>
            <a:ext cx="4576016" cy="648072"/>
            <a:chOff x="2843808" y="187303"/>
            <a:chExt cx="4576016" cy="648072"/>
          </a:xfrm>
        </p:grpSpPr>
        <p:sp>
          <p:nvSpPr>
            <p:cNvPr id="7" name="Rectangle 6">
              <a:extLst>
                <a:ext uri="{FF2B5EF4-FFF2-40B4-BE49-F238E27FC236}">
                  <a16:creationId xmlns:a16="http://schemas.microsoft.com/office/drawing/2014/main" id="{09BA690D-C55C-224D-A29F-FE886E99C6BD}"/>
                </a:ext>
              </a:extLst>
            </p:cNvPr>
            <p:cNvSpPr/>
            <p:nvPr/>
          </p:nvSpPr>
          <p:spPr>
            <a:xfrm>
              <a:off x="3029965" y="257369"/>
              <a:ext cx="4276670" cy="523220"/>
            </a:xfrm>
            <a:prstGeom prst="rect">
              <a:avLst/>
            </a:prstGeom>
          </p:spPr>
          <p:txBody>
            <a:bodyPr wrap="square">
              <a:spAutoFit/>
            </a:bodyPr>
            <a:lstStyle/>
            <a:p>
              <a:r>
                <a:rPr lang="en-US" altLang="zh-CN" sz="2800" b="1" dirty="0">
                  <a:solidFill>
                    <a:srgbClr val="FF0000"/>
                  </a:solidFill>
                </a:rPr>
                <a:t>Itemset</a:t>
              </a:r>
              <a:r>
                <a:rPr lang="zh-CN" altLang="en-US" sz="2800" b="1" dirty="0">
                  <a:solidFill>
                    <a:srgbClr val="FF0000"/>
                  </a:solidFill>
                </a:rPr>
                <a:t> </a:t>
              </a:r>
              <a:r>
                <a:rPr lang="en-US" altLang="zh-CN" sz="2800" b="1" dirty="0">
                  <a:solidFill>
                    <a:srgbClr val="FF0000"/>
                  </a:solidFill>
                </a:rPr>
                <a:t>Patterns</a:t>
              </a:r>
              <a:r>
                <a:rPr lang="zh-CN" altLang="en-US" sz="2800" b="1" dirty="0">
                  <a:solidFill>
                    <a:srgbClr val="FF0000"/>
                  </a:solidFill>
                </a:rPr>
                <a:t> </a:t>
              </a:r>
              <a:r>
                <a:rPr lang="en-US" altLang="zh-CN" sz="2800" b="1" dirty="0">
                  <a:solidFill>
                    <a:srgbClr val="FF0000"/>
                  </a:solidFill>
                </a:rPr>
                <a:t>Solved</a:t>
              </a:r>
              <a:endParaRPr lang="en-US" sz="2800" dirty="0">
                <a:solidFill>
                  <a:srgbClr val="FF0000"/>
                </a:solidFill>
              </a:endParaRPr>
            </a:p>
          </p:txBody>
        </p:sp>
        <p:sp>
          <p:nvSpPr>
            <p:cNvPr id="3" name="Rectangle 2">
              <a:extLst>
                <a:ext uri="{FF2B5EF4-FFF2-40B4-BE49-F238E27FC236}">
                  <a16:creationId xmlns:a16="http://schemas.microsoft.com/office/drawing/2014/main" id="{475EEA7A-1C1C-874E-B13B-7240775CB861}"/>
                </a:ext>
              </a:extLst>
            </p:cNvPr>
            <p:cNvSpPr/>
            <p:nvPr/>
          </p:nvSpPr>
          <p:spPr>
            <a:xfrm>
              <a:off x="2843808" y="187303"/>
              <a:ext cx="4576016" cy="648072"/>
            </a:xfrm>
            <a:prstGeom prst="rect">
              <a:avLst/>
            </a:prstGeom>
            <a:noFill/>
            <a:ln w="63500">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54903842"/>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Related</a:t>
            </a:r>
            <a:r>
              <a:rPr lang="zh-CN" altLang="en-US" dirty="0"/>
              <a:t> </a:t>
            </a:r>
            <a:r>
              <a:rPr lang="en-US" altLang="zh-CN" dirty="0"/>
              <a:t>Work</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81</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07288" cy="4221162"/>
          </a:xfrm>
        </p:spPr>
        <p:txBody>
          <a:bodyPr/>
          <a:lstStyle/>
          <a:p>
            <a:r>
              <a:rPr lang="en-US" altLang="zh-CN" b="1" dirty="0"/>
              <a:t>Graph</a:t>
            </a:r>
            <a:r>
              <a:rPr lang="zh-CN" altLang="en-US" b="1" dirty="0"/>
              <a:t> </a:t>
            </a:r>
            <a:r>
              <a:rPr lang="en-US" altLang="zh-CN" b="1" dirty="0"/>
              <a:t>Patterns:</a:t>
            </a:r>
            <a:r>
              <a:rPr lang="zh-CN" altLang="en-US" b="1" dirty="0"/>
              <a:t> </a:t>
            </a:r>
            <a:r>
              <a:rPr lang="en-US" altLang="zh-CN" b="1" dirty="0"/>
              <a:t>Depth-First</a:t>
            </a:r>
            <a:r>
              <a:rPr lang="zh-CN" altLang="en-US" b="1" dirty="0"/>
              <a:t> </a:t>
            </a:r>
            <a:r>
              <a:rPr lang="en-US" altLang="zh-CN" b="1" dirty="0"/>
              <a:t>Pattern</a:t>
            </a:r>
            <a:r>
              <a:rPr lang="zh-CN" altLang="en-US" b="1" dirty="0"/>
              <a:t> </a:t>
            </a:r>
            <a:r>
              <a:rPr lang="en-US" altLang="zh-CN" b="1" dirty="0"/>
              <a:t>Growth</a:t>
            </a:r>
            <a:endParaRPr lang="en-US" b="1" dirty="0"/>
          </a:p>
        </p:txBody>
      </p:sp>
      <p:pic>
        <p:nvPicPr>
          <p:cNvPr id="4" name="Picture 3">
            <a:extLst>
              <a:ext uri="{FF2B5EF4-FFF2-40B4-BE49-F238E27FC236}">
                <a16:creationId xmlns:a16="http://schemas.microsoft.com/office/drawing/2014/main" id="{3613215F-5257-594A-8613-A8B0D5A1600B}"/>
              </a:ext>
            </a:extLst>
          </p:cNvPr>
          <p:cNvPicPr>
            <a:picLocks noChangeAspect="1"/>
          </p:cNvPicPr>
          <p:nvPr/>
        </p:nvPicPr>
        <p:blipFill>
          <a:blip r:embed="rId3"/>
          <a:stretch>
            <a:fillRect/>
          </a:stretch>
        </p:blipFill>
        <p:spPr>
          <a:xfrm>
            <a:off x="197768" y="44624"/>
            <a:ext cx="8748464" cy="934583"/>
          </a:xfrm>
          <a:prstGeom prst="rect">
            <a:avLst/>
          </a:prstGeom>
        </p:spPr>
      </p:pic>
      <p:graphicFrame>
        <p:nvGraphicFramePr>
          <p:cNvPr id="10" name="Table 9">
            <a:extLst>
              <a:ext uri="{FF2B5EF4-FFF2-40B4-BE49-F238E27FC236}">
                <a16:creationId xmlns:a16="http://schemas.microsoft.com/office/drawing/2014/main" id="{CC34ABB4-2897-754D-83D5-86EB30F1A6FD}"/>
              </a:ext>
            </a:extLst>
          </p:cNvPr>
          <p:cNvGraphicFramePr>
            <a:graphicFrameLocks noGrp="1"/>
          </p:cNvGraphicFramePr>
          <p:nvPr/>
        </p:nvGraphicFramePr>
        <p:xfrm>
          <a:off x="472839" y="5250271"/>
          <a:ext cx="792088" cy="1097280"/>
        </p:xfrm>
        <a:graphic>
          <a:graphicData uri="http://schemas.openxmlformats.org/drawingml/2006/table">
            <a:tbl>
              <a:tblPr firstRow="1" bandRow="1">
                <a:tableStyleId>{0505E3EF-67EA-436B-97B2-0124C06EBD24}</a:tableStyleId>
              </a:tblPr>
              <a:tblGrid>
                <a:gridCol w="792088">
                  <a:extLst>
                    <a:ext uri="{9D8B030D-6E8A-4147-A177-3AD203B41FA5}">
                      <a16:colId xmlns:a16="http://schemas.microsoft.com/office/drawing/2014/main" val="646821356"/>
                    </a:ext>
                  </a:extLst>
                </a:gridCol>
              </a:tblGrid>
              <a:tr h="185740">
                <a:tc>
                  <a:txBody>
                    <a:bodyPr/>
                    <a:lstStyle/>
                    <a:p>
                      <a:endParaRPr lang="en-US" sz="1200" dirty="0"/>
                    </a:p>
                  </a:txBody>
                  <a:tcPr/>
                </a:tc>
                <a:extLst>
                  <a:ext uri="{0D108BD9-81ED-4DB2-BD59-A6C34878D82A}">
                    <a16:rowId xmlns:a16="http://schemas.microsoft.com/office/drawing/2014/main" val="1045972384"/>
                  </a:ext>
                </a:extLst>
              </a:tr>
              <a:tr h="185740">
                <a:tc>
                  <a:txBody>
                    <a:bodyPr/>
                    <a:lstStyle/>
                    <a:p>
                      <a:endParaRPr lang="en-US" sz="1200" dirty="0"/>
                    </a:p>
                  </a:txBody>
                  <a:tcPr/>
                </a:tc>
                <a:extLst>
                  <a:ext uri="{0D108BD9-81ED-4DB2-BD59-A6C34878D82A}">
                    <a16:rowId xmlns:a16="http://schemas.microsoft.com/office/drawing/2014/main" val="40352709"/>
                  </a:ext>
                </a:extLst>
              </a:tr>
              <a:tr h="185740">
                <a:tc>
                  <a:txBody>
                    <a:bodyPr/>
                    <a:lstStyle/>
                    <a:p>
                      <a:endParaRPr lang="en-US" sz="1200" dirty="0"/>
                    </a:p>
                  </a:txBody>
                  <a:tcPr/>
                </a:tc>
                <a:extLst>
                  <a:ext uri="{0D108BD9-81ED-4DB2-BD59-A6C34878D82A}">
                    <a16:rowId xmlns:a16="http://schemas.microsoft.com/office/drawing/2014/main" val="3442101032"/>
                  </a:ext>
                </a:extLst>
              </a:tr>
              <a:tr h="185740">
                <a:tc>
                  <a:txBody>
                    <a:bodyPr/>
                    <a:lstStyle/>
                    <a:p>
                      <a:endParaRPr lang="en-US" sz="1200" dirty="0"/>
                    </a:p>
                  </a:txBody>
                  <a:tcPr/>
                </a:tc>
                <a:extLst>
                  <a:ext uri="{0D108BD9-81ED-4DB2-BD59-A6C34878D82A}">
                    <a16:rowId xmlns:a16="http://schemas.microsoft.com/office/drawing/2014/main" val="3250679576"/>
                  </a:ext>
                </a:extLst>
              </a:tr>
            </a:tbl>
          </a:graphicData>
        </a:graphic>
      </p:graphicFrame>
      <p:graphicFrame>
        <p:nvGraphicFramePr>
          <p:cNvPr id="11" name="Table 10">
            <a:extLst>
              <a:ext uri="{FF2B5EF4-FFF2-40B4-BE49-F238E27FC236}">
                <a16:creationId xmlns:a16="http://schemas.microsoft.com/office/drawing/2014/main" id="{DFB7011C-74D2-754F-BAD9-10EE49B2471F}"/>
              </a:ext>
            </a:extLst>
          </p:cNvPr>
          <p:cNvGraphicFramePr>
            <a:graphicFrameLocks noGrp="1"/>
          </p:cNvGraphicFramePr>
          <p:nvPr/>
        </p:nvGraphicFramePr>
        <p:xfrm>
          <a:off x="472839" y="4141551"/>
          <a:ext cx="792088" cy="1097280"/>
        </p:xfrm>
        <a:graphic>
          <a:graphicData uri="http://schemas.openxmlformats.org/drawingml/2006/table">
            <a:tbl>
              <a:tblPr firstRow="1" bandRow="1">
                <a:tableStyleId>{C4B1156A-380E-4F78-BDF5-A606A8083BF9}</a:tableStyleId>
              </a:tblPr>
              <a:tblGrid>
                <a:gridCol w="792088">
                  <a:extLst>
                    <a:ext uri="{9D8B030D-6E8A-4147-A177-3AD203B41FA5}">
                      <a16:colId xmlns:a16="http://schemas.microsoft.com/office/drawing/2014/main" val="646821356"/>
                    </a:ext>
                  </a:extLst>
                </a:gridCol>
              </a:tblGrid>
              <a:tr h="185740">
                <a:tc>
                  <a:txBody>
                    <a:bodyPr/>
                    <a:lstStyle/>
                    <a:p>
                      <a:endParaRPr lang="en-US" sz="1200" dirty="0"/>
                    </a:p>
                  </a:txBody>
                  <a:tcPr/>
                </a:tc>
                <a:extLst>
                  <a:ext uri="{0D108BD9-81ED-4DB2-BD59-A6C34878D82A}">
                    <a16:rowId xmlns:a16="http://schemas.microsoft.com/office/drawing/2014/main" val="1045972384"/>
                  </a:ext>
                </a:extLst>
              </a:tr>
              <a:tr h="185740">
                <a:tc>
                  <a:txBody>
                    <a:bodyPr/>
                    <a:lstStyle/>
                    <a:p>
                      <a:endParaRPr lang="en-US" sz="1200" dirty="0"/>
                    </a:p>
                  </a:txBody>
                  <a:tcPr/>
                </a:tc>
                <a:extLst>
                  <a:ext uri="{0D108BD9-81ED-4DB2-BD59-A6C34878D82A}">
                    <a16:rowId xmlns:a16="http://schemas.microsoft.com/office/drawing/2014/main" val="40352709"/>
                  </a:ext>
                </a:extLst>
              </a:tr>
              <a:tr h="185740">
                <a:tc>
                  <a:txBody>
                    <a:bodyPr/>
                    <a:lstStyle/>
                    <a:p>
                      <a:endParaRPr lang="en-US" sz="1200" dirty="0"/>
                    </a:p>
                  </a:txBody>
                  <a:tcPr/>
                </a:tc>
                <a:extLst>
                  <a:ext uri="{0D108BD9-81ED-4DB2-BD59-A6C34878D82A}">
                    <a16:rowId xmlns:a16="http://schemas.microsoft.com/office/drawing/2014/main" val="3442101032"/>
                  </a:ext>
                </a:extLst>
              </a:tr>
              <a:tr h="185740">
                <a:tc>
                  <a:txBody>
                    <a:bodyPr/>
                    <a:lstStyle/>
                    <a:p>
                      <a:endParaRPr lang="en-US" sz="1200" dirty="0"/>
                    </a:p>
                  </a:txBody>
                  <a:tcPr/>
                </a:tc>
                <a:extLst>
                  <a:ext uri="{0D108BD9-81ED-4DB2-BD59-A6C34878D82A}">
                    <a16:rowId xmlns:a16="http://schemas.microsoft.com/office/drawing/2014/main" val="3250679576"/>
                  </a:ext>
                </a:extLst>
              </a:tr>
            </a:tbl>
          </a:graphicData>
        </a:graphic>
      </p:graphicFrame>
      <p:graphicFrame>
        <p:nvGraphicFramePr>
          <p:cNvPr id="12" name="Table 11">
            <a:extLst>
              <a:ext uri="{FF2B5EF4-FFF2-40B4-BE49-F238E27FC236}">
                <a16:creationId xmlns:a16="http://schemas.microsoft.com/office/drawing/2014/main" id="{B8B76AA5-0EC7-304F-BAE9-824015FC4515}"/>
              </a:ext>
            </a:extLst>
          </p:cNvPr>
          <p:cNvGraphicFramePr>
            <a:graphicFrameLocks noGrp="1"/>
          </p:cNvGraphicFramePr>
          <p:nvPr/>
        </p:nvGraphicFramePr>
        <p:xfrm>
          <a:off x="472839" y="3018023"/>
          <a:ext cx="792088" cy="1097280"/>
        </p:xfrm>
        <a:graphic>
          <a:graphicData uri="http://schemas.openxmlformats.org/drawingml/2006/table">
            <a:tbl>
              <a:tblPr firstRow="1" bandRow="1">
                <a:tableStyleId>{22838BEF-8BB2-4498-84A7-C5851F593DF1}</a:tableStyleId>
              </a:tblPr>
              <a:tblGrid>
                <a:gridCol w="792088">
                  <a:extLst>
                    <a:ext uri="{9D8B030D-6E8A-4147-A177-3AD203B41FA5}">
                      <a16:colId xmlns:a16="http://schemas.microsoft.com/office/drawing/2014/main" val="646821356"/>
                    </a:ext>
                  </a:extLst>
                </a:gridCol>
              </a:tblGrid>
              <a:tr h="185740">
                <a:tc>
                  <a:txBody>
                    <a:bodyPr/>
                    <a:lstStyle/>
                    <a:p>
                      <a:endParaRPr lang="en-US" sz="1200" dirty="0"/>
                    </a:p>
                  </a:txBody>
                  <a:tcPr/>
                </a:tc>
                <a:extLst>
                  <a:ext uri="{0D108BD9-81ED-4DB2-BD59-A6C34878D82A}">
                    <a16:rowId xmlns:a16="http://schemas.microsoft.com/office/drawing/2014/main" val="1045972384"/>
                  </a:ext>
                </a:extLst>
              </a:tr>
              <a:tr h="185740">
                <a:tc>
                  <a:txBody>
                    <a:bodyPr/>
                    <a:lstStyle/>
                    <a:p>
                      <a:endParaRPr lang="en-US" sz="1200" dirty="0"/>
                    </a:p>
                  </a:txBody>
                  <a:tcPr/>
                </a:tc>
                <a:extLst>
                  <a:ext uri="{0D108BD9-81ED-4DB2-BD59-A6C34878D82A}">
                    <a16:rowId xmlns:a16="http://schemas.microsoft.com/office/drawing/2014/main" val="40352709"/>
                  </a:ext>
                </a:extLst>
              </a:tr>
              <a:tr h="185740">
                <a:tc>
                  <a:txBody>
                    <a:bodyPr/>
                    <a:lstStyle/>
                    <a:p>
                      <a:endParaRPr lang="en-US" sz="1200" dirty="0"/>
                    </a:p>
                  </a:txBody>
                  <a:tcPr/>
                </a:tc>
                <a:extLst>
                  <a:ext uri="{0D108BD9-81ED-4DB2-BD59-A6C34878D82A}">
                    <a16:rowId xmlns:a16="http://schemas.microsoft.com/office/drawing/2014/main" val="3442101032"/>
                  </a:ext>
                </a:extLst>
              </a:tr>
              <a:tr h="185740">
                <a:tc>
                  <a:txBody>
                    <a:bodyPr/>
                    <a:lstStyle/>
                    <a:p>
                      <a:endParaRPr lang="en-US" sz="1200" dirty="0"/>
                    </a:p>
                  </a:txBody>
                  <a:tcPr/>
                </a:tc>
                <a:extLst>
                  <a:ext uri="{0D108BD9-81ED-4DB2-BD59-A6C34878D82A}">
                    <a16:rowId xmlns:a16="http://schemas.microsoft.com/office/drawing/2014/main" val="3250679576"/>
                  </a:ext>
                </a:extLst>
              </a:tr>
            </a:tbl>
          </a:graphicData>
        </a:graphic>
      </p:graphicFrame>
      <p:pic>
        <p:nvPicPr>
          <p:cNvPr id="16" name="Picture 15">
            <a:extLst>
              <a:ext uri="{FF2B5EF4-FFF2-40B4-BE49-F238E27FC236}">
                <a16:creationId xmlns:a16="http://schemas.microsoft.com/office/drawing/2014/main" id="{F04BA525-D0B7-2F4B-B09C-12FC87BD2037}"/>
              </a:ext>
            </a:extLst>
          </p:cNvPr>
          <p:cNvPicPr>
            <a:picLocks noChangeAspect="1"/>
          </p:cNvPicPr>
          <p:nvPr/>
        </p:nvPicPr>
        <p:blipFill>
          <a:blip r:embed="rId4"/>
          <a:stretch>
            <a:fillRect/>
          </a:stretch>
        </p:blipFill>
        <p:spPr>
          <a:xfrm>
            <a:off x="2523706" y="5228900"/>
            <a:ext cx="792088" cy="1224436"/>
          </a:xfrm>
          <a:prstGeom prst="rect">
            <a:avLst/>
          </a:prstGeom>
        </p:spPr>
      </p:pic>
      <p:pic>
        <p:nvPicPr>
          <p:cNvPr id="17" name="Picture 16">
            <a:extLst>
              <a:ext uri="{FF2B5EF4-FFF2-40B4-BE49-F238E27FC236}">
                <a16:creationId xmlns:a16="http://schemas.microsoft.com/office/drawing/2014/main" id="{91F0F7CE-E5FD-A44F-808D-0238529C1EE6}"/>
              </a:ext>
            </a:extLst>
          </p:cNvPr>
          <p:cNvPicPr>
            <a:picLocks noChangeAspect="1"/>
          </p:cNvPicPr>
          <p:nvPr/>
        </p:nvPicPr>
        <p:blipFill>
          <a:blip r:embed="rId4"/>
          <a:stretch>
            <a:fillRect/>
          </a:stretch>
        </p:blipFill>
        <p:spPr>
          <a:xfrm>
            <a:off x="4865327" y="5228900"/>
            <a:ext cx="792088" cy="1224436"/>
          </a:xfrm>
          <a:prstGeom prst="rect">
            <a:avLst/>
          </a:prstGeom>
        </p:spPr>
      </p:pic>
      <p:pic>
        <p:nvPicPr>
          <p:cNvPr id="18" name="Picture 17">
            <a:extLst>
              <a:ext uri="{FF2B5EF4-FFF2-40B4-BE49-F238E27FC236}">
                <a16:creationId xmlns:a16="http://schemas.microsoft.com/office/drawing/2014/main" id="{AA8D1D0F-5B07-704C-808C-63B8DCED6BE4}"/>
              </a:ext>
            </a:extLst>
          </p:cNvPr>
          <p:cNvPicPr>
            <a:picLocks noChangeAspect="1"/>
          </p:cNvPicPr>
          <p:nvPr/>
        </p:nvPicPr>
        <p:blipFill>
          <a:blip r:embed="rId4"/>
          <a:stretch>
            <a:fillRect/>
          </a:stretch>
        </p:blipFill>
        <p:spPr>
          <a:xfrm>
            <a:off x="7241591" y="5228900"/>
            <a:ext cx="792088" cy="1224436"/>
          </a:xfrm>
          <a:prstGeom prst="rect">
            <a:avLst/>
          </a:prstGeom>
        </p:spPr>
      </p:pic>
      <p:sp>
        <p:nvSpPr>
          <p:cNvPr id="19" name="Oval 18">
            <a:extLst>
              <a:ext uri="{FF2B5EF4-FFF2-40B4-BE49-F238E27FC236}">
                <a16:creationId xmlns:a16="http://schemas.microsoft.com/office/drawing/2014/main" id="{6A3F6C88-06A9-1644-AC07-FAB7E3DA9780}"/>
              </a:ext>
            </a:extLst>
          </p:cNvPr>
          <p:cNvSpPr/>
          <p:nvPr/>
        </p:nvSpPr>
        <p:spPr>
          <a:xfrm>
            <a:off x="1840991" y="4256962"/>
            <a:ext cx="2261719" cy="761955"/>
          </a:xfrm>
          <a:prstGeom prst="ellipse">
            <a:avLst/>
          </a:prstGeom>
          <a:solidFill>
            <a:srgbClr val="00206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sz="1600" b="1" dirty="0">
                <a:solidFill>
                  <a:schemeClr val="bg1"/>
                </a:solidFill>
              </a:rPr>
              <a:t>Local</a:t>
            </a:r>
            <a:r>
              <a:rPr lang="zh-CN" altLang="en-US" sz="1600" b="1" dirty="0">
                <a:solidFill>
                  <a:schemeClr val="bg1"/>
                </a:solidFill>
              </a:rPr>
              <a:t> </a:t>
            </a:r>
            <a:r>
              <a:rPr lang="en-US" altLang="zh-CN" sz="1600" b="1" dirty="0">
                <a:solidFill>
                  <a:schemeClr val="bg1"/>
                </a:solidFill>
              </a:rPr>
              <a:t>Frequent</a:t>
            </a:r>
            <a:r>
              <a:rPr lang="zh-CN" altLang="en-US" sz="1600" b="1" dirty="0">
                <a:solidFill>
                  <a:schemeClr val="bg1"/>
                </a:solidFill>
              </a:rPr>
              <a:t> </a:t>
            </a:r>
            <a:r>
              <a:rPr lang="en-US" altLang="zh-CN" sz="1600" b="1" dirty="0">
                <a:solidFill>
                  <a:schemeClr val="bg1"/>
                </a:solidFill>
              </a:rPr>
              <a:t>Patterns</a:t>
            </a:r>
            <a:endParaRPr lang="en-US" sz="1600" b="1" dirty="0">
              <a:solidFill>
                <a:schemeClr val="bg1"/>
              </a:solidFill>
            </a:endParaRPr>
          </a:p>
        </p:txBody>
      </p:sp>
      <p:sp>
        <p:nvSpPr>
          <p:cNvPr id="20" name="Oval 19">
            <a:extLst>
              <a:ext uri="{FF2B5EF4-FFF2-40B4-BE49-F238E27FC236}">
                <a16:creationId xmlns:a16="http://schemas.microsoft.com/office/drawing/2014/main" id="{7DF2BA78-3566-AC4A-B1BF-3E36B55595B4}"/>
              </a:ext>
            </a:extLst>
          </p:cNvPr>
          <p:cNvSpPr/>
          <p:nvPr/>
        </p:nvSpPr>
        <p:spPr>
          <a:xfrm>
            <a:off x="4194263" y="4256961"/>
            <a:ext cx="2261719" cy="761955"/>
          </a:xfrm>
          <a:prstGeom prst="ellipse">
            <a:avLst/>
          </a:prstGeom>
          <a:solidFill>
            <a:srgbClr val="00206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sz="1600" b="1" dirty="0">
                <a:solidFill>
                  <a:schemeClr val="bg1"/>
                </a:solidFill>
              </a:rPr>
              <a:t>Local</a:t>
            </a:r>
            <a:r>
              <a:rPr lang="zh-CN" altLang="en-US" sz="1600" b="1" dirty="0">
                <a:solidFill>
                  <a:schemeClr val="bg1"/>
                </a:solidFill>
              </a:rPr>
              <a:t> </a:t>
            </a:r>
            <a:r>
              <a:rPr lang="en-US" altLang="zh-CN" sz="1600" b="1" dirty="0">
                <a:solidFill>
                  <a:schemeClr val="bg1"/>
                </a:solidFill>
              </a:rPr>
              <a:t>Frequent</a:t>
            </a:r>
            <a:r>
              <a:rPr lang="zh-CN" altLang="en-US" sz="1600" b="1" dirty="0">
                <a:solidFill>
                  <a:schemeClr val="bg1"/>
                </a:solidFill>
              </a:rPr>
              <a:t> </a:t>
            </a:r>
            <a:r>
              <a:rPr lang="en-US" altLang="zh-CN" sz="1600" b="1" dirty="0">
                <a:solidFill>
                  <a:schemeClr val="bg1"/>
                </a:solidFill>
              </a:rPr>
              <a:t>Patterns</a:t>
            </a:r>
            <a:endParaRPr lang="en-US" sz="1600" b="1" dirty="0">
              <a:solidFill>
                <a:schemeClr val="bg1"/>
              </a:solidFill>
            </a:endParaRPr>
          </a:p>
        </p:txBody>
      </p:sp>
      <p:sp>
        <p:nvSpPr>
          <p:cNvPr id="21" name="Oval 20">
            <a:extLst>
              <a:ext uri="{FF2B5EF4-FFF2-40B4-BE49-F238E27FC236}">
                <a16:creationId xmlns:a16="http://schemas.microsoft.com/office/drawing/2014/main" id="{0404ACB1-15C6-0643-BBDA-D53BA76A2C15}"/>
              </a:ext>
            </a:extLst>
          </p:cNvPr>
          <p:cNvSpPr/>
          <p:nvPr/>
        </p:nvSpPr>
        <p:spPr>
          <a:xfrm>
            <a:off x="6546019" y="4256962"/>
            <a:ext cx="2261719" cy="761955"/>
          </a:xfrm>
          <a:prstGeom prst="ellipse">
            <a:avLst/>
          </a:prstGeom>
          <a:solidFill>
            <a:srgbClr val="00206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sz="1600" b="1" dirty="0">
                <a:solidFill>
                  <a:schemeClr val="bg1"/>
                </a:solidFill>
              </a:rPr>
              <a:t>Local</a:t>
            </a:r>
            <a:r>
              <a:rPr lang="zh-CN" altLang="en-US" sz="1600" b="1" dirty="0">
                <a:solidFill>
                  <a:schemeClr val="bg1"/>
                </a:solidFill>
              </a:rPr>
              <a:t> </a:t>
            </a:r>
            <a:r>
              <a:rPr lang="en-US" altLang="zh-CN" sz="1600" b="1" dirty="0">
                <a:solidFill>
                  <a:schemeClr val="bg1"/>
                </a:solidFill>
              </a:rPr>
              <a:t>Frequent</a:t>
            </a:r>
            <a:r>
              <a:rPr lang="zh-CN" altLang="en-US" sz="1600" b="1" dirty="0">
                <a:solidFill>
                  <a:schemeClr val="bg1"/>
                </a:solidFill>
              </a:rPr>
              <a:t> </a:t>
            </a:r>
            <a:r>
              <a:rPr lang="en-US" altLang="zh-CN" sz="1600" b="1" dirty="0">
                <a:solidFill>
                  <a:schemeClr val="bg1"/>
                </a:solidFill>
              </a:rPr>
              <a:t>Patterns</a:t>
            </a:r>
            <a:endParaRPr lang="en-US" sz="1600" b="1" dirty="0">
              <a:solidFill>
                <a:schemeClr val="bg1"/>
              </a:solidFill>
            </a:endParaRPr>
          </a:p>
        </p:txBody>
      </p:sp>
      <p:sp>
        <p:nvSpPr>
          <p:cNvPr id="22" name="Oval 21">
            <a:extLst>
              <a:ext uri="{FF2B5EF4-FFF2-40B4-BE49-F238E27FC236}">
                <a16:creationId xmlns:a16="http://schemas.microsoft.com/office/drawing/2014/main" id="{8625132F-9851-CD40-B58E-AE56AB06BF00}"/>
              </a:ext>
            </a:extLst>
          </p:cNvPr>
          <p:cNvSpPr/>
          <p:nvPr/>
        </p:nvSpPr>
        <p:spPr>
          <a:xfrm>
            <a:off x="1840990" y="2708920"/>
            <a:ext cx="6966748" cy="761955"/>
          </a:xfrm>
          <a:prstGeom prst="ellipse">
            <a:avLst/>
          </a:prstGeom>
          <a:solidFill>
            <a:srgbClr val="95000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Pattern</a:t>
            </a:r>
            <a:r>
              <a:rPr lang="zh-CN" altLang="en-US" b="1" dirty="0">
                <a:solidFill>
                  <a:schemeClr val="bg1"/>
                </a:solidFill>
              </a:rPr>
              <a:t> </a:t>
            </a:r>
            <a:r>
              <a:rPr lang="en-US" altLang="zh-CN" b="1" dirty="0">
                <a:solidFill>
                  <a:schemeClr val="bg1"/>
                </a:solidFill>
              </a:rPr>
              <a:t>Refinement</a:t>
            </a:r>
            <a:endParaRPr lang="en-US" b="1" dirty="0">
              <a:solidFill>
                <a:schemeClr val="bg1"/>
              </a:solidFill>
            </a:endParaRPr>
          </a:p>
        </p:txBody>
      </p:sp>
      <p:sp>
        <p:nvSpPr>
          <p:cNvPr id="23" name="Right Brace 22">
            <a:extLst>
              <a:ext uri="{FF2B5EF4-FFF2-40B4-BE49-F238E27FC236}">
                <a16:creationId xmlns:a16="http://schemas.microsoft.com/office/drawing/2014/main" id="{445B7EA1-7D9F-7C42-AEB2-290ADCC76410}"/>
              </a:ext>
            </a:extLst>
          </p:cNvPr>
          <p:cNvSpPr/>
          <p:nvPr/>
        </p:nvSpPr>
        <p:spPr>
          <a:xfrm rot="16200000">
            <a:off x="5139705" y="791808"/>
            <a:ext cx="369317" cy="6192689"/>
          </a:xfrm>
          <a:prstGeom prst="rightBrace">
            <a:avLst>
              <a:gd name="adj1" fmla="val 45095"/>
              <a:gd name="adj2" fmla="val 50000"/>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FB18FF4D-D8AD-1745-A1DB-C131B681452C}"/>
              </a:ext>
            </a:extLst>
          </p:cNvPr>
          <p:cNvSpPr/>
          <p:nvPr/>
        </p:nvSpPr>
        <p:spPr>
          <a:xfrm>
            <a:off x="5449036" y="3491716"/>
            <a:ext cx="928459" cy="369332"/>
          </a:xfrm>
          <a:prstGeom prst="rect">
            <a:avLst/>
          </a:prstGeom>
        </p:spPr>
        <p:txBody>
          <a:bodyPr wrap="none">
            <a:spAutoFit/>
          </a:bodyPr>
          <a:lstStyle/>
          <a:p>
            <a:r>
              <a:rPr lang="en-US" altLang="zh-CN" sz="1800" b="1" dirty="0">
                <a:solidFill>
                  <a:srgbClr val="950001"/>
                </a:solidFill>
              </a:rPr>
              <a:t>UNION</a:t>
            </a:r>
            <a:endParaRPr lang="en-US" sz="1800" b="1" dirty="0">
              <a:solidFill>
                <a:srgbClr val="950001"/>
              </a:solidFill>
            </a:endParaRPr>
          </a:p>
        </p:txBody>
      </p:sp>
      <p:sp>
        <p:nvSpPr>
          <p:cNvPr id="25" name="Rectangle 24">
            <a:extLst>
              <a:ext uri="{FF2B5EF4-FFF2-40B4-BE49-F238E27FC236}">
                <a16:creationId xmlns:a16="http://schemas.microsoft.com/office/drawing/2014/main" id="{67652C6E-2B6C-5646-BCFD-CB9BC0FF85A4}"/>
              </a:ext>
            </a:extLst>
          </p:cNvPr>
          <p:cNvSpPr/>
          <p:nvPr/>
        </p:nvSpPr>
        <p:spPr>
          <a:xfrm>
            <a:off x="35496" y="2537719"/>
            <a:ext cx="1877502" cy="369332"/>
          </a:xfrm>
          <a:prstGeom prst="rect">
            <a:avLst/>
          </a:prstGeom>
        </p:spPr>
        <p:txBody>
          <a:bodyPr wrap="none">
            <a:spAutoFit/>
          </a:bodyPr>
          <a:lstStyle/>
          <a:p>
            <a:r>
              <a:rPr lang="en-US" altLang="zh-CN" sz="1800" b="1" dirty="0">
                <a:solidFill>
                  <a:schemeClr val="accent5">
                    <a:lumMod val="50000"/>
                  </a:schemeClr>
                </a:solidFill>
              </a:rPr>
              <a:t>Transaction</a:t>
            </a:r>
            <a:r>
              <a:rPr lang="zh-CN" altLang="en-US" sz="1800" b="1" dirty="0">
                <a:solidFill>
                  <a:schemeClr val="accent5">
                    <a:lumMod val="50000"/>
                  </a:schemeClr>
                </a:solidFill>
              </a:rPr>
              <a:t> </a:t>
            </a:r>
            <a:r>
              <a:rPr lang="en-US" altLang="zh-CN" sz="1800" b="1" dirty="0">
                <a:solidFill>
                  <a:schemeClr val="accent5">
                    <a:lumMod val="50000"/>
                  </a:schemeClr>
                </a:solidFill>
              </a:rPr>
              <a:t>DB</a:t>
            </a:r>
            <a:endParaRPr lang="en-US" sz="1800" dirty="0">
              <a:solidFill>
                <a:schemeClr val="accent5">
                  <a:lumMod val="50000"/>
                </a:schemeClr>
              </a:solidFill>
            </a:endParaRPr>
          </a:p>
        </p:txBody>
      </p:sp>
      <p:sp>
        <p:nvSpPr>
          <p:cNvPr id="26" name="Rectangle 25">
            <a:extLst>
              <a:ext uri="{FF2B5EF4-FFF2-40B4-BE49-F238E27FC236}">
                <a16:creationId xmlns:a16="http://schemas.microsoft.com/office/drawing/2014/main" id="{E3323E87-FAB7-544F-A0EF-A025E585A6B5}"/>
              </a:ext>
            </a:extLst>
          </p:cNvPr>
          <p:cNvSpPr/>
          <p:nvPr/>
        </p:nvSpPr>
        <p:spPr>
          <a:xfrm>
            <a:off x="2149214" y="6444044"/>
            <a:ext cx="1467068" cy="369332"/>
          </a:xfrm>
          <a:prstGeom prst="rect">
            <a:avLst/>
          </a:prstGeom>
        </p:spPr>
        <p:txBody>
          <a:bodyPr wrap="none">
            <a:spAutoFit/>
          </a:bodyPr>
          <a:lstStyle/>
          <a:p>
            <a:r>
              <a:rPr lang="en-US" altLang="zh-CN" sz="1800" b="1" dirty="0">
                <a:solidFill>
                  <a:srgbClr val="002060"/>
                </a:solidFill>
              </a:rPr>
              <a:t>DFS</a:t>
            </a:r>
            <a:r>
              <a:rPr lang="zh-CN" altLang="en-US" sz="1800" b="1" dirty="0">
                <a:solidFill>
                  <a:srgbClr val="002060"/>
                </a:solidFill>
              </a:rPr>
              <a:t> </a:t>
            </a:r>
            <a:r>
              <a:rPr lang="en-US" altLang="zh-CN" sz="1800" b="1" dirty="0">
                <a:solidFill>
                  <a:srgbClr val="002060"/>
                </a:solidFill>
              </a:rPr>
              <a:t>mining</a:t>
            </a:r>
            <a:endParaRPr lang="en-US" sz="1800" b="1" dirty="0">
              <a:solidFill>
                <a:srgbClr val="002060"/>
              </a:solidFill>
            </a:endParaRPr>
          </a:p>
        </p:txBody>
      </p:sp>
      <p:sp>
        <p:nvSpPr>
          <p:cNvPr id="27" name="Rectangle 26">
            <a:extLst>
              <a:ext uri="{FF2B5EF4-FFF2-40B4-BE49-F238E27FC236}">
                <a16:creationId xmlns:a16="http://schemas.microsoft.com/office/drawing/2014/main" id="{4E7CB604-0ABF-E14D-8A1E-390C670D298B}"/>
              </a:ext>
            </a:extLst>
          </p:cNvPr>
          <p:cNvSpPr/>
          <p:nvPr/>
        </p:nvSpPr>
        <p:spPr>
          <a:xfrm>
            <a:off x="4527837" y="6444044"/>
            <a:ext cx="1467068" cy="369332"/>
          </a:xfrm>
          <a:prstGeom prst="rect">
            <a:avLst/>
          </a:prstGeom>
        </p:spPr>
        <p:txBody>
          <a:bodyPr wrap="none">
            <a:spAutoFit/>
          </a:bodyPr>
          <a:lstStyle/>
          <a:p>
            <a:r>
              <a:rPr lang="en-US" altLang="zh-CN" sz="1800" b="1" dirty="0">
                <a:solidFill>
                  <a:srgbClr val="002060"/>
                </a:solidFill>
              </a:rPr>
              <a:t>DFS</a:t>
            </a:r>
            <a:r>
              <a:rPr lang="zh-CN" altLang="en-US" sz="1800" b="1" dirty="0">
                <a:solidFill>
                  <a:srgbClr val="002060"/>
                </a:solidFill>
              </a:rPr>
              <a:t> </a:t>
            </a:r>
            <a:r>
              <a:rPr lang="en-US" altLang="zh-CN" sz="1800" b="1" dirty="0">
                <a:solidFill>
                  <a:srgbClr val="002060"/>
                </a:solidFill>
              </a:rPr>
              <a:t>mining</a:t>
            </a:r>
            <a:endParaRPr lang="en-US" sz="1800" b="1" dirty="0">
              <a:solidFill>
                <a:srgbClr val="002060"/>
              </a:solidFill>
            </a:endParaRPr>
          </a:p>
        </p:txBody>
      </p:sp>
      <p:sp>
        <p:nvSpPr>
          <p:cNvPr id="28" name="Rectangle 27">
            <a:extLst>
              <a:ext uri="{FF2B5EF4-FFF2-40B4-BE49-F238E27FC236}">
                <a16:creationId xmlns:a16="http://schemas.microsoft.com/office/drawing/2014/main" id="{CCE1BAA2-FD33-D749-A517-1BA7977C6FA5}"/>
              </a:ext>
            </a:extLst>
          </p:cNvPr>
          <p:cNvSpPr/>
          <p:nvPr/>
        </p:nvSpPr>
        <p:spPr>
          <a:xfrm>
            <a:off x="6904101" y="6453145"/>
            <a:ext cx="1467068" cy="369332"/>
          </a:xfrm>
          <a:prstGeom prst="rect">
            <a:avLst/>
          </a:prstGeom>
        </p:spPr>
        <p:txBody>
          <a:bodyPr wrap="none">
            <a:spAutoFit/>
          </a:bodyPr>
          <a:lstStyle/>
          <a:p>
            <a:r>
              <a:rPr lang="en-US" altLang="zh-CN" sz="1800" b="1" dirty="0">
                <a:solidFill>
                  <a:srgbClr val="002060"/>
                </a:solidFill>
              </a:rPr>
              <a:t>DFS</a:t>
            </a:r>
            <a:r>
              <a:rPr lang="zh-CN" altLang="en-US" sz="1800" b="1" dirty="0">
                <a:solidFill>
                  <a:srgbClr val="002060"/>
                </a:solidFill>
              </a:rPr>
              <a:t> </a:t>
            </a:r>
            <a:r>
              <a:rPr lang="en-US" altLang="zh-CN" sz="1800" b="1" dirty="0">
                <a:solidFill>
                  <a:srgbClr val="002060"/>
                </a:solidFill>
              </a:rPr>
              <a:t>mining</a:t>
            </a:r>
            <a:endParaRPr lang="en-US" sz="1800" b="1" dirty="0">
              <a:solidFill>
                <a:srgbClr val="002060"/>
              </a:solidFill>
            </a:endParaRPr>
          </a:p>
        </p:txBody>
      </p:sp>
    </p:spTree>
    <p:extLst>
      <p:ext uri="{BB962C8B-B14F-4D97-AF65-F5344CB8AC3E}">
        <p14:creationId xmlns:p14="http://schemas.microsoft.com/office/powerpoint/2010/main" val="2629334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0.01181 0.00231 L 0.11406 0.33403 " pathEditMode="relative" rAng="0" ptsTypes="AA">
                                      <p:cBhvr>
                                        <p:cTn id="26" dur="2000" fill="hold"/>
                                        <p:tgtEl>
                                          <p:spTgt spid="12"/>
                                        </p:tgtEl>
                                        <p:attrNameLst>
                                          <p:attrName>ppt_x</p:attrName>
                                          <p:attrName>ppt_y</p:attrName>
                                        </p:attrNameLst>
                                      </p:cBhvr>
                                      <p:rCtr x="6285" y="16574"/>
                                    </p:animMotion>
                                  </p:childTnLst>
                                </p:cTn>
                              </p:par>
                              <p:par>
                                <p:cTn id="27" presetID="0" presetClass="path" presetSubtype="0" accel="50000" decel="50000" fill="hold" nodeType="withEffect">
                                  <p:stCondLst>
                                    <p:cond delay="0"/>
                                  </p:stCondLst>
                                  <p:childTnLst>
                                    <p:animMotion origin="layout" path="M 4.72222E-6 3.7037E-6 L 0.37291 0.16273 " pathEditMode="relative" rAng="0" ptsTypes="AA">
                                      <p:cBhvr>
                                        <p:cTn id="28" dur="2000" fill="hold"/>
                                        <p:tgtEl>
                                          <p:spTgt spid="11"/>
                                        </p:tgtEl>
                                        <p:attrNameLst>
                                          <p:attrName>ppt_x</p:attrName>
                                          <p:attrName>ppt_y</p:attrName>
                                        </p:attrNameLst>
                                      </p:cBhvr>
                                      <p:rCtr x="18646" y="8125"/>
                                    </p:animMotion>
                                  </p:childTnLst>
                                </p:cTn>
                              </p:par>
                              <p:par>
                                <p:cTn id="29" presetID="0" presetClass="path" presetSubtype="0" accel="50000" decel="50000" fill="hold" nodeType="withEffect">
                                  <p:stCondLst>
                                    <p:cond delay="0"/>
                                  </p:stCondLst>
                                  <p:childTnLst>
                                    <p:animMotion origin="layout" path="M 0.02395 -0.00231 L 0.63281 0.00116 " pathEditMode="relative" rAng="0" ptsTypes="AA">
                                      <p:cBhvr>
                                        <p:cTn id="30" dur="2000" fill="hold"/>
                                        <p:tgtEl>
                                          <p:spTgt spid="10"/>
                                        </p:tgtEl>
                                        <p:attrNameLst>
                                          <p:attrName>ppt_x</p:attrName>
                                          <p:attrName>ppt_y</p:attrName>
                                        </p:attrNameLst>
                                      </p:cBhvr>
                                      <p:rCtr x="30434" y="16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p:bldP spid="25" grpId="0"/>
      <p:bldP spid="25" grpId="1"/>
      <p:bldP spid="26" grpId="0"/>
      <p:bldP spid="27" grpId="0"/>
      <p:bldP spid="2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Related</a:t>
            </a:r>
            <a:r>
              <a:rPr lang="zh-CN" altLang="en-US" dirty="0"/>
              <a:t> </a:t>
            </a:r>
            <a:r>
              <a:rPr lang="en-US" altLang="zh-CN" dirty="0"/>
              <a:t>Work</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82</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07288" cy="4221162"/>
          </a:xfrm>
        </p:spPr>
        <p:txBody>
          <a:bodyPr/>
          <a:lstStyle/>
          <a:p>
            <a:r>
              <a:rPr lang="en-US" altLang="zh-CN" b="1" dirty="0"/>
              <a:t>Graph</a:t>
            </a:r>
            <a:r>
              <a:rPr lang="zh-CN" altLang="en-US" b="1" dirty="0"/>
              <a:t> </a:t>
            </a:r>
            <a:r>
              <a:rPr lang="en-US" altLang="zh-CN" b="1" dirty="0"/>
              <a:t>Patterns:</a:t>
            </a:r>
            <a:r>
              <a:rPr lang="zh-CN" altLang="en-US" b="1" dirty="0"/>
              <a:t> </a:t>
            </a:r>
            <a:r>
              <a:rPr lang="en-US" altLang="zh-CN" b="1" dirty="0"/>
              <a:t>Breath-First</a:t>
            </a:r>
            <a:r>
              <a:rPr lang="zh-CN" altLang="en-US" b="1" dirty="0"/>
              <a:t> </a:t>
            </a:r>
            <a:r>
              <a:rPr lang="en-US" altLang="zh-CN" b="1" dirty="0"/>
              <a:t>Pattern</a:t>
            </a:r>
            <a:r>
              <a:rPr lang="zh-CN" altLang="en-US" b="1" dirty="0"/>
              <a:t> </a:t>
            </a:r>
            <a:r>
              <a:rPr lang="en-US" altLang="zh-CN" b="1" dirty="0"/>
              <a:t>Growth</a:t>
            </a:r>
            <a:endParaRPr lang="en-US" b="1" dirty="0"/>
          </a:p>
          <a:p>
            <a:pPr lvl="1">
              <a:buFont typeface="Arial" charset="0"/>
              <a:buChar char="•"/>
            </a:pPr>
            <a:r>
              <a:rPr lang="en-US" dirty="0"/>
              <a:t>Arabesque (SOSP 2015)</a:t>
            </a:r>
          </a:p>
          <a:p>
            <a:pPr lvl="2">
              <a:buFont typeface="System Font Regular"/>
              <a:buChar char="-"/>
            </a:pPr>
            <a:r>
              <a:rPr lang="en-US" dirty="0"/>
              <a:t>Distributed framework, embedding-centric API</a:t>
            </a:r>
          </a:p>
          <a:p>
            <a:pPr lvl="2">
              <a:buFont typeface="System Font Regular"/>
              <a:buChar char="-"/>
            </a:pPr>
            <a:r>
              <a:rPr lang="en-US" dirty="0"/>
              <a:t>Combined with dense subgraph mining, graph matching</a:t>
            </a:r>
          </a:p>
          <a:p>
            <a:pPr lvl="1">
              <a:buFont typeface="Arial" charset="0"/>
              <a:buChar char="•"/>
            </a:pPr>
            <a:r>
              <a:rPr lang="en-US" dirty="0" err="1"/>
              <a:t>RStream</a:t>
            </a:r>
            <a:r>
              <a:rPr lang="en-US" dirty="0"/>
              <a:t> (OSDI 2018)</a:t>
            </a:r>
          </a:p>
          <a:p>
            <a:pPr lvl="2">
              <a:buFont typeface="System Font Regular"/>
              <a:buChar char="-"/>
            </a:pPr>
            <a:r>
              <a:rPr lang="en-US" altLang="zh-CN" dirty="0"/>
              <a:t>Same API, single-machine out-of-core</a:t>
            </a:r>
          </a:p>
          <a:p>
            <a:pPr lvl="2">
              <a:buFont typeface="System Font Regular"/>
              <a:buChar char="-"/>
            </a:pPr>
            <a:r>
              <a:rPr lang="en-US" altLang="zh-CN" dirty="0"/>
              <a:t>Faster than Arabesque</a:t>
            </a:r>
          </a:p>
        </p:txBody>
      </p:sp>
      <p:sp>
        <p:nvSpPr>
          <p:cNvPr id="10" name="Notched Right Arrow 9">
            <a:extLst>
              <a:ext uri="{FF2B5EF4-FFF2-40B4-BE49-F238E27FC236}">
                <a16:creationId xmlns:a16="http://schemas.microsoft.com/office/drawing/2014/main" id="{8CA78944-DC01-2C4E-B8F1-9ACE3FBC6EC6}"/>
              </a:ext>
            </a:extLst>
          </p:cNvPr>
          <p:cNvSpPr/>
          <p:nvPr/>
        </p:nvSpPr>
        <p:spPr>
          <a:xfrm rot="5400000">
            <a:off x="6480212" y="4113076"/>
            <a:ext cx="1224136" cy="720080"/>
          </a:xfrm>
          <a:prstGeom prst="notchedRightArrow">
            <a:avLst>
              <a:gd name="adj1" fmla="val 50000"/>
              <a:gd name="adj2" fmla="val 54174"/>
            </a:avLst>
          </a:prstGeom>
          <a:solidFill>
            <a:schemeClr val="tx2">
              <a:lumMod val="40000"/>
              <a:lumOff val="6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85E3717-6553-C447-A305-56072FEB1F51}"/>
              </a:ext>
            </a:extLst>
          </p:cNvPr>
          <p:cNvSpPr txBox="1"/>
          <p:nvPr/>
        </p:nvSpPr>
        <p:spPr>
          <a:xfrm>
            <a:off x="3315934" y="5085184"/>
            <a:ext cx="5452134" cy="400110"/>
          </a:xfrm>
          <a:prstGeom prst="rect">
            <a:avLst/>
          </a:prstGeom>
          <a:noFill/>
        </p:spPr>
        <p:txBody>
          <a:bodyPr wrap="none" rtlCol="0">
            <a:spAutoFit/>
          </a:bodyPr>
          <a:lstStyle/>
          <a:p>
            <a:r>
              <a:rPr lang="en-US" altLang="zh-CN" sz="2000" b="1" dirty="0">
                <a:solidFill>
                  <a:srgbClr val="0070C0"/>
                </a:solidFill>
              </a:rPr>
              <a:t>Pattern-to-instance, not instance-to-pattern</a:t>
            </a:r>
            <a:endParaRPr lang="en-US" sz="2000" b="1" dirty="0">
              <a:solidFill>
                <a:srgbClr val="0070C0"/>
              </a:solidFill>
            </a:endParaRPr>
          </a:p>
        </p:txBody>
      </p:sp>
      <p:sp>
        <p:nvSpPr>
          <p:cNvPr id="12" name="TextBox 11">
            <a:extLst>
              <a:ext uri="{FF2B5EF4-FFF2-40B4-BE49-F238E27FC236}">
                <a16:creationId xmlns:a16="http://schemas.microsoft.com/office/drawing/2014/main" id="{55B1C9E8-424A-D44C-9B44-5769D3E9447B}"/>
              </a:ext>
            </a:extLst>
          </p:cNvPr>
          <p:cNvSpPr txBox="1"/>
          <p:nvPr/>
        </p:nvSpPr>
        <p:spPr>
          <a:xfrm>
            <a:off x="2075210" y="5469389"/>
            <a:ext cx="6692858" cy="400110"/>
          </a:xfrm>
          <a:prstGeom prst="rect">
            <a:avLst/>
          </a:prstGeom>
          <a:noFill/>
        </p:spPr>
        <p:txBody>
          <a:bodyPr wrap="none" rtlCol="0">
            <a:spAutoFit/>
          </a:bodyPr>
          <a:lstStyle/>
          <a:p>
            <a:r>
              <a:rPr lang="en-US" sz="2000" b="1" dirty="0">
                <a:solidFill>
                  <a:srgbClr val="0070C0"/>
                </a:solidFill>
              </a:rPr>
              <a:t>Forced isomorphism check, subgraph materialization</a:t>
            </a:r>
          </a:p>
        </p:txBody>
      </p:sp>
      <p:sp>
        <p:nvSpPr>
          <p:cNvPr id="13" name="TextBox 12">
            <a:extLst>
              <a:ext uri="{FF2B5EF4-FFF2-40B4-BE49-F238E27FC236}">
                <a16:creationId xmlns:a16="http://schemas.microsoft.com/office/drawing/2014/main" id="{98D4ED73-0F4C-3948-9672-F5FAE068AEBD}"/>
              </a:ext>
            </a:extLst>
          </p:cNvPr>
          <p:cNvSpPr txBox="1"/>
          <p:nvPr/>
        </p:nvSpPr>
        <p:spPr>
          <a:xfrm>
            <a:off x="3906410" y="5941367"/>
            <a:ext cx="3517310" cy="461665"/>
          </a:xfrm>
          <a:prstGeom prst="rect">
            <a:avLst/>
          </a:prstGeom>
          <a:noFill/>
        </p:spPr>
        <p:txBody>
          <a:bodyPr wrap="none" rtlCol="0">
            <a:spAutoFit/>
          </a:bodyPr>
          <a:lstStyle/>
          <a:p>
            <a:r>
              <a:rPr lang="en-US" b="1" dirty="0">
                <a:solidFill>
                  <a:srgbClr val="E50204"/>
                </a:solidFill>
              </a:rPr>
              <a:t>Check</a:t>
            </a:r>
            <a:r>
              <a:rPr lang="zh-CN" altLang="en-US" b="1" dirty="0">
                <a:solidFill>
                  <a:srgbClr val="E50204"/>
                </a:solidFill>
              </a:rPr>
              <a:t> </a:t>
            </a:r>
            <a:r>
              <a:rPr lang="en-US" b="1" dirty="0">
                <a:solidFill>
                  <a:srgbClr val="E50204"/>
                </a:solidFill>
              </a:rPr>
              <a:t>out</a:t>
            </a:r>
            <a:r>
              <a:rPr lang="zh-CN" altLang="en-US" b="1" dirty="0">
                <a:solidFill>
                  <a:srgbClr val="E50204"/>
                </a:solidFill>
              </a:rPr>
              <a:t> </a:t>
            </a:r>
            <a:r>
              <a:rPr lang="en-US" b="1" dirty="0">
                <a:solidFill>
                  <a:srgbClr val="E50204"/>
                </a:solidFill>
              </a:rPr>
              <a:t>G-thinker</a:t>
            </a:r>
            <a:r>
              <a:rPr lang="zh-CN" altLang="en-US" b="1" dirty="0">
                <a:solidFill>
                  <a:srgbClr val="E50204"/>
                </a:solidFill>
              </a:rPr>
              <a:t> </a:t>
            </a:r>
            <a:r>
              <a:rPr lang="en-US" b="1" dirty="0">
                <a:solidFill>
                  <a:srgbClr val="E50204"/>
                </a:solidFill>
              </a:rPr>
              <a:t>!!!</a:t>
            </a:r>
          </a:p>
        </p:txBody>
      </p:sp>
    </p:spTree>
    <p:extLst>
      <p:ext uri="{BB962C8B-B14F-4D97-AF65-F5344CB8AC3E}">
        <p14:creationId xmlns:p14="http://schemas.microsoft.com/office/powerpoint/2010/main" val="4186855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Think Like A Task</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83</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4221162"/>
          </a:xfrm>
        </p:spPr>
        <p:txBody>
          <a:bodyPr/>
          <a:lstStyle/>
          <a:p>
            <a:r>
              <a:rPr lang="en-US" altLang="zh-CN" b="1" dirty="0"/>
              <a:t>Each</a:t>
            </a:r>
            <a:r>
              <a:rPr lang="zh-CN" altLang="en-US" b="1" dirty="0"/>
              <a:t> </a:t>
            </a:r>
            <a:r>
              <a:rPr lang="en-US" altLang="zh-CN" b="1" dirty="0"/>
              <a:t>pattern</a:t>
            </a:r>
            <a:r>
              <a:rPr lang="zh-CN" altLang="en-US" b="1" dirty="0"/>
              <a:t> </a:t>
            </a:r>
            <a:r>
              <a:rPr lang="el-GR" altLang="zh-CN" b="1" i="1" dirty="0">
                <a:solidFill>
                  <a:srgbClr val="0070C0"/>
                </a:solidFill>
              </a:rPr>
              <a:t>α</a:t>
            </a:r>
            <a:r>
              <a:rPr lang="zh-CN" altLang="en-US" b="1" dirty="0"/>
              <a:t> </a:t>
            </a:r>
            <a:r>
              <a:rPr lang="en-US" altLang="zh-CN" b="1" dirty="0"/>
              <a:t>is</a:t>
            </a:r>
            <a:r>
              <a:rPr lang="zh-CN" altLang="en-US" b="1" dirty="0"/>
              <a:t> </a:t>
            </a:r>
            <a:r>
              <a:rPr lang="en-US" altLang="zh-CN" b="1" dirty="0"/>
              <a:t>associated</a:t>
            </a:r>
            <a:r>
              <a:rPr lang="zh-CN" altLang="en-US" b="1" dirty="0"/>
              <a:t> </a:t>
            </a:r>
            <a:r>
              <a:rPr lang="en-US" altLang="zh-CN" b="1" dirty="0"/>
              <a:t>with</a:t>
            </a:r>
            <a:r>
              <a:rPr lang="zh-CN" altLang="en-US" b="1" dirty="0"/>
              <a:t> </a:t>
            </a:r>
            <a:r>
              <a:rPr lang="en-US" altLang="zh-CN" b="1" dirty="0"/>
              <a:t>a</a:t>
            </a:r>
            <a:r>
              <a:rPr lang="zh-CN" altLang="en-US" b="1" dirty="0"/>
              <a:t> </a:t>
            </a:r>
            <a:r>
              <a:rPr lang="en-US" altLang="zh-CN" b="1" dirty="0"/>
              <a:t>task</a:t>
            </a:r>
            <a:r>
              <a:rPr lang="zh-CN" altLang="en-US" b="1" dirty="0"/>
              <a:t> </a:t>
            </a:r>
            <a:r>
              <a:rPr lang="en-US" altLang="zh-CN" b="1" i="1" dirty="0">
                <a:solidFill>
                  <a:srgbClr val="0070C0"/>
                </a:solidFill>
              </a:rPr>
              <a:t>t</a:t>
            </a:r>
            <a:r>
              <a:rPr lang="el-GR" altLang="zh-CN" b="1" i="1" baseline="-25000" dirty="0">
                <a:solidFill>
                  <a:srgbClr val="0070C0"/>
                </a:solidFill>
              </a:rPr>
              <a:t>α</a:t>
            </a:r>
            <a:endParaRPr lang="en-US" b="1" dirty="0"/>
          </a:p>
          <a:p>
            <a:pPr lvl="1">
              <a:buFont typeface="Arial" charset="0"/>
              <a:buChar char="•"/>
            </a:pPr>
            <a:r>
              <a:rPr lang="en-US" altLang="zh-CN" dirty="0"/>
              <a:t>Task </a:t>
            </a:r>
            <a:r>
              <a:rPr lang="en-US" altLang="zh-CN" i="1" dirty="0">
                <a:solidFill>
                  <a:srgbClr val="0070C0"/>
                </a:solidFill>
              </a:rPr>
              <a:t>t</a:t>
            </a:r>
            <a:r>
              <a:rPr lang="el-GR" altLang="zh-CN" i="1" baseline="-25000" dirty="0">
                <a:solidFill>
                  <a:srgbClr val="0070C0"/>
                </a:solidFill>
              </a:rPr>
              <a:t>α </a:t>
            </a:r>
            <a:r>
              <a:rPr lang="zh-CN" altLang="en-US" i="1" baseline="-25000" dirty="0">
                <a:solidFill>
                  <a:srgbClr val="0070C0"/>
                </a:solidFill>
              </a:rPr>
              <a:t> </a:t>
            </a:r>
            <a:r>
              <a:rPr lang="en-US" altLang="zh-CN" dirty="0"/>
              <a:t>checks</a:t>
            </a:r>
            <a:r>
              <a:rPr lang="zh-CN" altLang="en-US" dirty="0"/>
              <a:t> </a:t>
            </a:r>
            <a:r>
              <a:rPr lang="en-US" altLang="zh-CN" dirty="0"/>
              <a:t>the</a:t>
            </a:r>
            <a:r>
              <a:rPr lang="zh-CN" altLang="en-US" dirty="0"/>
              <a:t> </a:t>
            </a:r>
            <a:r>
              <a:rPr lang="en-US" altLang="zh-CN" dirty="0"/>
              <a:t>frequency</a:t>
            </a:r>
            <a:r>
              <a:rPr lang="zh-CN" altLang="en-US" dirty="0"/>
              <a:t> </a:t>
            </a:r>
            <a:r>
              <a:rPr lang="en-US" altLang="zh-CN" dirty="0"/>
              <a:t>of</a:t>
            </a:r>
            <a:r>
              <a:rPr lang="zh-CN" altLang="en-US" dirty="0"/>
              <a:t> </a:t>
            </a:r>
            <a:r>
              <a:rPr lang="el-GR" altLang="zh-CN" i="1" dirty="0">
                <a:solidFill>
                  <a:srgbClr val="0070C0"/>
                </a:solidFill>
              </a:rPr>
              <a:t>α</a:t>
            </a:r>
            <a:r>
              <a:rPr lang="zh-CN" altLang="en-US" dirty="0"/>
              <a:t> </a:t>
            </a:r>
            <a:r>
              <a:rPr lang="en-US" altLang="zh-CN" dirty="0"/>
              <a:t>over</a:t>
            </a:r>
            <a:r>
              <a:rPr lang="zh-CN" altLang="en-US" dirty="0"/>
              <a:t> </a:t>
            </a:r>
            <a:r>
              <a:rPr lang="en-US" altLang="zh-CN" i="1" dirty="0">
                <a:solidFill>
                  <a:srgbClr val="0070C0"/>
                </a:solidFill>
              </a:rPr>
              <a:t>D</a:t>
            </a:r>
            <a:r>
              <a:rPr lang="en-US" altLang="zh-CN" dirty="0">
                <a:solidFill>
                  <a:srgbClr val="0070C0"/>
                </a:solidFill>
              </a:rPr>
              <a:t>|</a:t>
            </a:r>
            <a:r>
              <a:rPr lang="el-GR" altLang="zh-CN" i="1" baseline="-25000" dirty="0">
                <a:solidFill>
                  <a:srgbClr val="0070C0"/>
                </a:solidFill>
              </a:rPr>
              <a:t>α</a:t>
            </a:r>
            <a:endParaRPr lang="en-US" altLang="zh-CN" dirty="0">
              <a:solidFill>
                <a:srgbClr val="0070C0"/>
              </a:solidFill>
            </a:endParaRPr>
          </a:p>
          <a:p>
            <a:pPr lvl="1">
              <a:buFont typeface="Arial" charset="0"/>
              <a:buChar char="•"/>
            </a:pPr>
            <a:r>
              <a:rPr lang="en-US" altLang="zh-CN" dirty="0"/>
              <a:t>Task </a:t>
            </a:r>
            <a:r>
              <a:rPr lang="en-US" altLang="zh-CN" i="1" dirty="0">
                <a:solidFill>
                  <a:srgbClr val="0070C0"/>
                </a:solidFill>
              </a:rPr>
              <a:t>t</a:t>
            </a:r>
            <a:r>
              <a:rPr lang="el-GR" altLang="zh-CN" i="1" baseline="-25000" dirty="0">
                <a:solidFill>
                  <a:srgbClr val="0070C0"/>
                </a:solidFill>
              </a:rPr>
              <a:t>α</a:t>
            </a:r>
            <a:r>
              <a:rPr lang="en-US" altLang="zh-CN" dirty="0"/>
              <a:t> grows</a:t>
            </a:r>
            <a:r>
              <a:rPr lang="zh-CN" altLang="en-US" dirty="0"/>
              <a:t> </a:t>
            </a:r>
            <a:r>
              <a:rPr lang="el-GR" altLang="zh-CN" i="1" dirty="0">
                <a:solidFill>
                  <a:srgbClr val="0070C0"/>
                </a:solidFill>
              </a:rPr>
              <a:t>α </a:t>
            </a:r>
            <a:r>
              <a:rPr lang="en-US" altLang="zh-CN" dirty="0"/>
              <a:t>by</a:t>
            </a:r>
            <a:r>
              <a:rPr lang="zh-CN" altLang="en-US" dirty="0"/>
              <a:t> </a:t>
            </a:r>
            <a:r>
              <a:rPr lang="en-US" altLang="zh-CN" dirty="0"/>
              <a:t>one</a:t>
            </a:r>
            <a:r>
              <a:rPr lang="zh-CN" altLang="en-US" dirty="0"/>
              <a:t> </a:t>
            </a:r>
            <a:r>
              <a:rPr lang="en-US" altLang="zh-CN" dirty="0"/>
              <a:t>more</a:t>
            </a:r>
            <a:r>
              <a:rPr lang="zh-CN" altLang="en-US" dirty="0"/>
              <a:t> </a:t>
            </a:r>
            <a:r>
              <a:rPr lang="en-US" altLang="zh-CN" dirty="0"/>
              <a:t>element</a:t>
            </a:r>
            <a:r>
              <a:rPr lang="zh-CN" altLang="en-US" dirty="0"/>
              <a:t> </a:t>
            </a:r>
            <a:r>
              <a:rPr lang="en-US" altLang="zh-CN" dirty="0"/>
              <a:t>for</a:t>
            </a:r>
            <a:r>
              <a:rPr lang="zh-CN" altLang="en-US" dirty="0"/>
              <a:t> </a:t>
            </a:r>
            <a:r>
              <a:rPr lang="en-US" altLang="zh-CN" dirty="0"/>
              <a:t>recursion</a:t>
            </a:r>
            <a:endParaRPr lang="en-US" altLang="zh-CN" b="1" i="1" baseline="-25000" dirty="0">
              <a:solidFill>
                <a:srgbClr val="0070C0"/>
              </a:solidFill>
            </a:endParaRPr>
          </a:p>
          <a:p>
            <a:endParaRPr lang="en-US" altLang="zh-CN" sz="4000" b="1" dirty="0"/>
          </a:p>
          <a:p>
            <a:endParaRPr lang="en-US" altLang="zh-CN" sz="800" b="1" dirty="0"/>
          </a:p>
          <a:p>
            <a:pPr lvl="1">
              <a:buFont typeface="Arial" panose="020B0604020202020204" pitchFamily="34" charset="0"/>
              <a:buChar char="•"/>
            </a:pPr>
            <a:r>
              <a:rPr lang="en-US" altLang="zh-CN" dirty="0"/>
              <a:t>If</a:t>
            </a:r>
            <a:r>
              <a:rPr lang="zh-CN" altLang="en-US" dirty="0"/>
              <a:t> </a:t>
            </a:r>
            <a:r>
              <a:rPr lang="en-US" altLang="zh-CN" i="1" dirty="0">
                <a:solidFill>
                  <a:srgbClr val="0070C0"/>
                </a:solidFill>
              </a:rPr>
              <a:t>D</a:t>
            </a:r>
            <a:r>
              <a:rPr lang="en-US" altLang="zh-CN" dirty="0">
                <a:solidFill>
                  <a:srgbClr val="0070C0"/>
                </a:solidFill>
              </a:rPr>
              <a:t>|</a:t>
            </a:r>
            <a:r>
              <a:rPr lang="el-GR" altLang="zh-CN" i="1" baseline="-25000" dirty="0">
                <a:solidFill>
                  <a:srgbClr val="0070C0"/>
                </a:solidFill>
              </a:rPr>
              <a:t>α</a:t>
            </a:r>
            <a:r>
              <a:rPr lang="zh-CN" altLang="en-US" dirty="0"/>
              <a:t> </a:t>
            </a:r>
            <a:r>
              <a:rPr lang="en-US" altLang="zh-CN" dirty="0"/>
              <a:t>is</a:t>
            </a:r>
            <a:r>
              <a:rPr lang="zh-CN" altLang="en-US" dirty="0"/>
              <a:t> </a:t>
            </a:r>
            <a:r>
              <a:rPr lang="en-US" altLang="zh-CN" dirty="0"/>
              <a:t>large,</a:t>
            </a:r>
            <a:r>
              <a:rPr lang="zh-CN" altLang="en-US" dirty="0"/>
              <a:t> </a:t>
            </a:r>
            <a:r>
              <a:rPr lang="en-US" altLang="zh-CN" dirty="0"/>
              <a:t>child-patterns</a:t>
            </a:r>
            <a:r>
              <a:rPr lang="zh-CN" altLang="en-US" dirty="0"/>
              <a:t> </a:t>
            </a:r>
            <a:r>
              <a:rPr lang="en-US" altLang="zh-CN" dirty="0"/>
              <a:t>are</a:t>
            </a:r>
            <a:r>
              <a:rPr lang="zh-CN" altLang="en-US" dirty="0"/>
              <a:t> </a:t>
            </a:r>
            <a:r>
              <a:rPr lang="en-US" altLang="zh-CN" dirty="0"/>
              <a:t>wrapped</a:t>
            </a:r>
            <a:r>
              <a:rPr lang="zh-CN" altLang="en-US" dirty="0"/>
              <a:t> </a:t>
            </a:r>
            <a:r>
              <a:rPr lang="en-US" altLang="zh-CN" dirty="0"/>
              <a:t>as</a:t>
            </a:r>
            <a:r>
              <a:rPr lang="zh-CN" altLang="en-US" dirty="0"/>
              <a:t> </a:t>
            </a:r>
            <a:r>
              <a:rPr lang="en-US" altLang="zh-CN" dirty="0"/>
              <a:t>tasks</a:t>
            </a:r>
            <a:r>
              <a:rPr lang="zh-CN" altLang="en-US" dirty="0"/>
              <a:t> </a:t>
            </a:r>
            <a:r>
              <a:rPr lang="en-US" altLang="zh-CN" dirty="0"/>
              <a:t>(added</a:t>
            </a:r>
            <a:r>
              <a:rPr lang="zh-CN" altLang="en-US" dirty="0"/>
              <a:t> </a:t>
            </a:r>
            <a:r>
              <a:rPr lang="en-US" altLang="zh-CN" dirty="0"/>
              <a:t>to</a:t>
            </a:r>
            <a:r>
              <a:rPr lang="zh-CN" altLang="en-US" dirty="0"/>
              <a:t> </a:t>
            </a:r>
            <a:r>
              <a:rPr lang="en-US" altLang="zh-CN" dirty="0"/>
              <a:t>a</a:t>
            </a:r>
            <a:r>
              <a:rPr lang="zh-CN" altLang="en-US" dirty="0"/>
              <a:t> </a:t>
            </a:r>
            <a:r>
              <a:rPr lang="en-US" altLang="zh-CN" dirty="0"/>
              <a:t>shared</a:t>
            </a:r>
            <a:r>
              <a:rPr lang="zh-CN" altLang="en-US" dirty="0"/>
              <a:t> </a:t>
            </a:r>
            <a:r>
              <a:rPr lang="en-US" altLang="zh-CN" dirty="0"/>
              <a:t>queue)</a:t>
            </a:r>
            <a:r>
              <a:rPr lang="zh-CN" altLang="en-US" dirty="0"/>
              <a:t> </a:t>
            </a:r>
            <a:r>
              <a:rPr lang="en-US" altLang="zh-CN" dirty="0"/>
              <a:t>for</a:t>
            </a:r>
            <a:r>
              <a:rPr lang="zh-CN" altLang="en-US" dirty="0"/>
              <a:t> </a:t>
            </a:r>
            <a:r>
              <a:rPr lang="en-US" altLang="zh-CN" dirty="0"/>
              <a:t>concurrent</a:t>
            </a:r>
            <a:r>
              <a:rPr lang="zh-CN" altLang="en-US" dirty="0"/>
              <a:t> </a:t>
            </a:r>
            <a:r>
              <a:rPr lang="en-US" altLang="zh-CN" dirty="0"/>
              <a:t>processing</a:t>
            </a:r>
          </a:p>
          <a:p>
            <a:pPr lvl="1">
              <a:buFont typeface="Arial" panose="020B0604020202020204" pitchFamily="34" charset="0"/>
              <a:buChar char="•"/>
            </a:pPr>
            <a:r>
              <a:rPr lang="en-US" altLang="zh-CN" dirty="0"/>
              <a:t>Otherwise,</a:t>
            </a:r>
            <a:r>
              <a:rPr lang="zh-CN" altLang="en-US" dirty="0"/>
              <a:t> </a:t>
            </a:r>
            <a:r>
              <a:rPr lang="en-US" altLang="zh-CN" dirty="0"/>
              <a:t>the</a:t>
            </a:r>
            <a:r>
              <a:rPr lang="zh-CN" altLang="en-US" dirty="0"/>
              <a:t> </a:t>
            </a:r>
            <a:r>
              <a:rPr lang="en-US" altLang="zh-CN" dirty="0"/>
              <a:t>whole</a:t>
            </a:r>
            <a:r>
              <a:rPr lang="zh-CN" altLang="en-US" dirty="0"/>
              <a:t> </a:t>
            </a:r>
            <a:r>
              <a:rPr lang="en-US" altLang="zh-CN" dirty="0"/>
              <a:t>pattern</a:t>
            </a:r>
            <a:r>
              <a:rPr lang="zh-CN" altLang="en-US" dirty="0"/>
              <a:t> </a:t>
            </a:r>
            <a:r>
              <a:rPr lang="en-US" altLang="zh-CN" dirty="0"/>
              <a:t>subtree</a:t>
            </a:r>
            <a:r>
              <a:rPr lang="zh-CN" altLang="en-US" dirty="0"/>
              <a:t> </a:t>
            </a:r>
            <a:r>
              <a:rPr lang="en-US" altLang="zh-CN" dirty="0"/>
              <a:t>is</a:t>
            </a:r>
            <a:r>
              <a:rPr lang="zh-CN" altLang="en-US" dirty="0"/>
              <a:t> </a:t>
            </a:r>
            <a:r>
              <a:rPr lang="en-US" altLang="zh-CN" dirty="0"/>
              <a:t>processed</a:t>
            </a:r>
            <a:r>
              <a:rPr lang="zh-CN" altLang="en-US" dirty="0"/>
              <a:t> </a:t>
            </a:r>
            <a:r>
              <a:rPr lang="en-US" altLang="zh-CN" dirty="0"/>
              <a:t>by</a:t>
            </a:r>
            <a:r>
              <a:rPr lang="zh-CN" altLang="en-US" dirty="0"/>
              <a:t> </a:t>
            </a:r>
            <a:r>
              <a:rPr lang="en-US" altLang="zh-CN" dirty="0"/>
              <a:t>the</a:t>
            </a:r>
            <a:r>
              <a:rPr lang="zh-CN" altLang="en-US" dirty="0"/>
              <a:t> </a:t>
            </a:r>
            <a:r>
              <a:rPr lang="en-US" altLang="zh-CN" dirty="0"/>
              <a:t>current</a:t>
            </a:r>
            <a:r>
              <a:rPr lang="zh-CN" altLang="en-US" dirty="0"/>
              <a:t> </a:t>
            </a:r>
            <a:r>
              <a:rPr lang="en-US" altLang="zh-CN" dirty="0"/>
              <a:t>tasks</a:t>
            </a:r>
          </a:p>
        </p:txBody>
      </p:sp>
      <p:grpSp>
        <p:nvGrpSpPr>
          <p:cNvPr id="21" name="Group 20">
            <a:extLst>
              <a:ext uri="{FF2B5EF4-FFF2-40B4-BE49-F238E27FC236}">
                <a16:creationId xmlns:a16="http://schemas.microsoft.com/office/drawing/2014/main" id="{D236E250-0943-3B43-A065-AC4A03A360E1}"/>
              </a:ext>
            </a:extLst>
          </p:cNvPr>
          <p:cNvGrpSpPr/>
          <p:nvPr/>
        </p:nvGrpSpPr>
        <p:grpSpPr>
          <a:xfrm>
            <a:off x="1773476" y="3299500"/>
            <a:ext cx="5404524" cy="1137612"/>
            <a:chOff x="1773476" y="3193812"/>
            <a:chExt cx="5404524" cy="1137612"/>
          </a:xfrm>
        </p:grpSpPr>
        <p:sp>
          <p:nvSpPr>
            <p:cNvPr id="4" name="Rectangle 3">
              <a:extLst>
                <a:ext uri="{FF2B5EF4-FFF2-40B4-BE49-F238E27FC236}">
                  <a16:creationId xmlns:a16="http://schemas.microsoft.com/office/drawing/2014/main" id="{24C98DF1-55C0-0545-8C1E-ECC429F625BF}"/>
                </a:ext>
              </a:extLst>
            </p:cNvPr>
            <p:cNvSpPr/>
            <p:nvPr/>
          </p:nvSpPr>
          <p:spPr>
            <a:xfrm>
              <a:off x="4164516" y="3193812"/>
              <a:ext cx="389850" cy="523220"/>
            </a:xfrm>
            <a:prstGeom prst="rect">
              <a:avLst/>
            </a:prstGeom>
          </p:spPr>
          <p:txBody>
            <a:bodyPr wrap="none">
              <a:spAutoFit/>
            </a:bodyPr>
            <a:lstStyle/>
            <a:p>
              <a:r>
                <a:rPr lang="el-GR" altLang="zh-CN" sz="2800" i="1" dirty="0">
                  <a:solidFill>
                    <a:srgbClr val="0070C0"/>
                  </a:solidFill>
                </a:rPr>
                <a:t>α</a:t>
              </a:r>
              <a:endParaRPr lang="en-US" sz="2800" dirty="0"/>
            </a:p>
          </p:txBody>
        </p:sp>
        <p:sp>
          <p:nvSpPr>
            <p:cNvPr id="7" name="Rectangle 6">
              <a:extLst>
                <a:ext uri="{FF2B5EF4-FFF2-40B4-BE49-F238E27FC236}">
                  <a16:creationId xmlns:a16="http://schemas.microsoft.com/office/drawing/2014/main" id="{F431CA36-3DDD-684A-8526-D897F4049782}"/>
                </a:ext>
              </a:extLst>
            </p:cNvPr>
            <p:cNvSpPr/>
            <p:nvPr/>
          </p:nvSpPr>
          <p:spPr>
            <a:xfrm>
              <a:off x="1773476" y="3746537"/>
              <a:ext cx="1132041" cy="523220"/>
            </a:xfrm>
            <a:prstGeom prst="rect">
              <a:avLst/>
            </a:prstGeom>
          </p:spPr>
          <p:txBody>
            <a:bodyPr wrap="none">
              <a:spAutoFit/>
            </a:bodyPr>
            <a:lstStyle/>
            <a:p>
              <a:r>
                <a:rPr lang="el-GR" altLang="zh-CN" sz="2800" i="1" dirty="0">
                  <a:solidFill>
                    <a:srgbClr val="0070C0"/>
                  </a:solidFill>
                </a:rPr>
                <a:t>α</a:t>
              </a:r>
              <a:r>
                <a:rPr lang="zh-CN" altLang="en-US" sz="2800" i="1" dirty="0">
                  <a:solidFill>
                    <a:srgbClr val="0070C0"/>
                  </a:solidFill>
                </a:rPr>
                <a:t> </a:t>
              </a:r>
              <a:r>
                <a:rPr lang="en-US" altLang="zh-CN" sz="2800" i="1" dirty="0">
                  <a:solidFill>
                    <a:srgbClr val="0070C0"/>
                  </a:solidFill>
                </a:rPr>
                <a:t>+</a:t>
              </a:r>
              <a:r>
                <a:rPr lang="zh-CN" altLang="en-US" sz="2800" i="1" dirty="0">
                  <a:solidFill>
                    <a:srgbClr val="0070C0"/>
                  </a:solidFill>
                </a:rPr>
                <a:t> </a:t>
              </a:r>
              <a:r>
                <a:rPr lang="en-US" altLang="zh-CN" sz="2800" i="1" dirty="0">
                  <a:solidFill>
                    <a:srgbClr val="0070C0"/>
                  </a:solidFill>
                </a:rPr>
                <a:t>e</a:t>
              </a:r>
              <a:r>
                <a:rPr lang="en-US" altLang="zh-CN" sz="2800" baseline="-25000" dirty="0">
                  <a:solidFill>
                    <a:srgbClr val="0070C0"/>
                  </a:solidFill>
                </a:rPr>
                <a:t>1</a:t>
              </a:r>
              <a:endParaRPr lang="en-US" sz="2800" baseline="-25000" dirty="0"/>
            </a:p>
          </p:txBody>
        </p:sp>
        <p:sp>
          <p:nvSpPr>
            <p:cNvPr id="9" name="Rectangle 8">
              <a:extLst>
                <a:ext uri="{FF2B5EF4-FFF2-40B4-BE49-F238E27FC236}">
                  <a16:creationId xmlns:a16="http://schemas.microsoft.com/office/drawing/2014/main" id="{83CB55C7-E7A3-9041-AEEF-19377E8006CB}"/>
                </a:ext>
              </a:extLst>
            </p:cNvPr>
            <p:cNvSpPr/>
            <p:nvPr/>
          </p:nvSpPr>
          <p:spPr>
            <a:xfrm>
              <a:off x="3273672" y="3746537"/>
              <a:ext cx="1132041" cy="523220"/>
            </a:xfrm>
            <a:prstGeom prst="rect">
              <a:avLst/>
            </a:prstGeom>
          </p:spPr>
          <p:txBody>
            <a:bodyPr wrap="none">
              <a:spAutoFit/>
            </a:bodyPr>
            <a:lstStyle/>
            <a:p>
              <a:r>
                <a:rPr lang="el-GR" altLang="zh-CN" sz="2800" i="1" dirty="0">
                  <a:solidFill>
                    <a:srgbClr val="0070C0"/>
                  </a:solidFill>
                </a:rPr>
                <a:t>α</a:t>
              </a:r>
              <a:r>
                <a:rPr lang="zh-CN" altLang="en-US" sz="2800" i="1" dirty="0">
                  <a:solidFill>
                    <a:srgbClr val="0070C0"/>
                  </a:solidFill>
                </a:rPr>
                <a:t> </a:t>
              </a:r>
              <a:r>
                <a:rPr lang="en-US" altLang="zh-CN" sz="2800" i="1" dirty="0">
                  <a:solidFill>
                    <a:srgbClr val="0070C0"/>
                  </a:solidFill>
                </a:rPr>
                <a:t>+</a:t>
              </a:r>
              <a:r>
                <a:rPr lang="zh-CN" altLang="en-US" sz="2800" i="1" dirty="0">
                  <a:solidFill>
                    <a:srgbClr val="0070C0"/>
                  </a:solidFill>
                </a:rPr>
                <a:t> </a:t>
              </a:r>
              <a:r>
                <a:rPr lang="en-US" altLang="zh-CN" sz="2800" i="1" dirty="0">
                  <a:solidFill>
                    <a:srgbClr val="0070C0"/>
                  </a:solidFill>
                </a:rPr>
                <a:t>e</a:t>
              </a:r>
              <a:r>
                <a:rPr lang="en-US" altLang="zh-CN" sz="2800" baseline="-25000" dirty="0">
                  <a:solidFill>
                    <a:srgbClr val="0070C0"/>
                  </a:solidFill>
                </a:rPr>
                <a:t>2</a:t>
              </a:r>
              <a:endParaRPr lang="en-US" sz="2800" baseline="-25000" dirty="0"/>
            </a:p>
          </p:txBody>
        </p:sp>
        <p:sp>
          <p:nvSpPr>
            <p:cNvPr id="10" name="Rectangle 9">
              <a:extLst>
                <a:ext uri="{FF2B5EF4-FFF2-40B4-BE49-F238E27FC236}">
                  <a16:creationId xmlns:a16="http://schemas.microsoft.com/office/drawing/2014/main" id="{10C21300-5412-B54E-9DB8-8F2D7EB0AD78}"/>
                </a:ext>
              </a:extLst>
            </p:cNvPr>
            <p:cNvSpPr/>
            <p:nvPr/>
          </p:nvSpPr>
          <p:spPr>
            <a:xfrm>
              <a:off x="5980236" y="3808204"/>
              <a:ext cx="1197764" cy="523220"/>
            </a:xfrm>
            <a:prstGeom prst="rect">
              <a:avLst/>
            </a:prstGeom>
          </p:spPr>
          <p:txBody>
            <a:bodyPr wrap="none">
              <a:spAutoFit/>
            </a:bodyPr>
            <a:lstStyle/>
            <a:p>
              <a:r>
                <a:rPr lang="el-GR" altLang="zh-CN" sz="2800" i="1" dirty="0">
                  <a:solidFill>
                    <a:srgbClr val="0070C0"/>
                  </a:solidFill>
                </a:rPr>
                <a:t>α</a:t>
              </a:r>
              <a:r>
                <a:rPr lang="zh-CN" altLang="en-US" sz="2800" i="1" dirty="0">
                  <a:solidFill>
                    <a:srgbClr val="0070C0"/>
                  </a:solidFill>
                </a:rPr>
                <a:t> </a:t>
              </a:r>
              <a:r>
                <a:rPr lang="en-US" altLang="zh-CN" sz="2800" i="1" dirty="0">
                  <a:solidFill>
                    <a:srgbClr val="0070C0"/>
                  </a:solidFill>
                </a:rPr>
                <a:t>+</a:t>
              </a:r>
              <a:r>
                <a:rPr lang="zh-CN" altLang="en-US" sz="2800" i="1" dirty="0">
                  <a:solidFill>
                    <a:srgbClr val="0070C0"/>
                  </a:solidFill>
                </a:rPr>
                <a:t> </a:t>
              </a:r>
              <a:r>
                <a:rPr lang="en-US" altLang="zh-CN" sz="2800" i="1" dirty="0" err="1">
                  <a:solidFill>
                    <a:srgbClr val="0070C0"/>
                  </a:solidFill>
                </a:rPr>
                <a:t>e</a:t>
              </a:r>
              <a:r>
                <a:rPr lang="en-US" altLang="zh-CN" sz="2800" i="1" baseline="-25000" dirty="0" err="1">
                  <a:solidFill>
                    <a:srgbClr val="0070C0"/>
                  </a:solidFill>
                </a:rPr>
                <a:t>m</a:t>
              </a:r>
              <a:endParaRPr lang="en-US" sz="2800" i="1" baseline="-25000" dirty="0"/>
            </a:p>
          </p:txBody>
        </p:sp>
        <p:cxnSp>
          <p:nvCxnSpPr>
            <p:cNvPr id="11" name="Straight Connector 10">
              <a:extLst>
                <a:ext uri="{FF2B5EF4-FFF2-40B4-BE49-F238E27FC236}">
                  <a16:creationId xmlns:a16="http://schemas.microsoft.com/office/drawing/2014/main" id="{5CAB5F07-5381-0B47-8F05-C2B79050F4DF}"/>
                </a:ext>
              </a:extLst>
            </p:cNvPr>
            <p:cNvCxnSpPr>
              <a:cxnSpLocks/>
            </p:cNvCxnSpPr>
            <p:nvPr/>
          </p:nvCxnSpPr>
          <p:spPr>
            <a:xfrm flipH="1">
              <a:off x="2339496" y="3467963"/>
              <a:ext cx="1825020" cy="334624"/>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CCF7ABD-A515-AB46-AC15-53C4FC6B5F7F}"/>
                </a:ext>
              </a:extLst>
            </p:cNvPr>
            <p:cNvCxnSpPr>
              <a:cxnSpLocks/>
            </p:cNvCxnSpPr>
            <p:nvPr/>
          </p:nvCxnSpPr>
          <p:spPr>
            <a:xfrm flipH="1">
              <a:off x="3903259" y="3603414"/>
              <a:ext cx="288032" cy="234175"/>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5DED469-7C68-7D46-AC9D-95848D7E36B4}"/>
                </a:ext>
              </a:extLst>
            </p:cNvPr>
            <p:cNvCxnSpPr>
              <a:cxnSpLocks/>
            </p:cNvCxnSpPr>
            <p:nvPr/>
          </p:nvCxnSpPr>
          <p:spPr>
            <a:xfrm>
              <a:off x="4572000" y="3509417"/>
              <a:ext cx="1658733" cy="293170"/>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30E6200-7B5B-5C4E-BF03-93568BAE2771}"/>
                </a:ext>
              </a:extLst>
            </p:cNvPr>
            <p:cNvSpPr/>
            <p:nvPr/>
          </p:nvSpPr>
          <p:spPr>
            <a:xfrm>
              <a:off x="4696368" y="3736438"/>
              <a:ext cx="885179" cy="461665"/>
            </a:xfrm>
            <a:prstGeom prst="rect">
              <a:avLst/>
            </a:prstGeom>
          </p:spPr>
          <p:txBody>
            <a:bodyPr wrap="none">
              <a:spAutoFit/>
            </a:bodyPr>
            <a:lstStyle/>
            <a:p>
              <a:r>
                <a:rPr lang="en-US" altLang="zh-CN" b="1" dirty="0"/>
                <a:t>…</a:t>
              </a:r>
              <a:r>
                <a:rPr lang="zh-CN" altLang="en-US" b="1" dirty="0"/>
                <a:t> </a:t>
              </a:r>
              <a:r>
                <a:rPr lang="en-US" altLang="zh-CN" b="1" dirty="0"/>
                <a:t>…</a:t>
              </a:r>
              <a:endParaRPr lang="en-US" dirty="0"/>
            </a:p>
          </p:txBody>
        </p:sp>
      </p:grpSp>
    </p:spTree>
    <p:extLst>
      <p:ext uri="{BB962C8B-B14F-4D97-AF65-F5344CB8AC3E}">
        <p14:creationId xmlns:p14="http://schemas.microsoft.com/office/powerpoint/2010/main" val="2599110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229600" cy="1143000"/>
          </a:xfrm>
        </p:spPr>
        <p:txBody>
          <a:bodyPr/>
          <a:lstStyle/>
          <a:p>
            <a:r>
              <a:rPr lang="en-US" altLang="zh-CN" dirty="0"/>
              <a:t>Think Like A Task</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84</a:t>
            </a:fld>
            <a:endParaRPr lang="en-US" sz="2000" dirty="0">
              <a:solidFill>
                <a:schemeClr val="tx1"/>
              </a:solidFill>
              <a:latin typeface="Arial" pitchFamily="34" charset="0"/>
              <a:cs typeface="Arial" pitchFamily="34" charset="0"/>
            </a:endParaRPr>
          </a:p>
        </p:txBody>
      </p:sp>
      <p:sp>
        <p:nvSpPr>
          <p:cNvPr id="18" name="Rectangle 17">
            <a:extLst>
              <a:ext uri="{FF2B5EF4-FFF2-40B4-BE49-F238E27FC236}">
                <a16:creationId xmlns:a16="http://schemas.microsoft.com/office/drawing/2014/main" id="{98A6C252-871C-D64C-9CA1-90B11E856A2D}"/>
              </a:ext>
            </a:extLst>
          </p:cNvPr>
          <p:cNvSpPr/>
          <p:nvPr/>
        </p:nvSpPr>
        <p:spPr>
          <a:xfrm>
            <a:off x="1187624" y="1796038"/>
            <a:ext cx="6840760" cy="4801314"/>
          </a:xfrm>
          <a:prstGeom prst="rect">
            <a:avLst/>
          </a:prstGeom>
        </p:spPr>
        <p:txBody>
          <a:bodyPr wrap="square">
            <a:spAutoFit/>
          </a:bodyPr>
          <a:lstStyle/>
          <a:p>
            <a:r>
              <a:rPr lang="en-US" sz="1800" b="1" dirty="0">
                <a:solidFill>
                  <a:srgbClr val="7F0055"/>
                </a:solidFill>
                <a:latin typeface="Menlo" panose="020B0609030804020204" pitchFamily="49" charset="0"/>
              </a:rPr>
              <a:t>void</a:t>
            </a:r>
            <a:r>
              <a:rPr lang="en-US" sz="1800" dirty="0">
                <a:solidFill>
                  <a:srgbClr val="000000"/>
                </a:solidFill>
                <a:latin typeface="Menlo" panose="020B0609030804020204" pitchFamily="49" charset="0"/>
              </a:rPr>
              <a:t> </a:t>
            </a:r>
            <a:r>
              <a:rPr lang="en-US" sz="1800" b="1" dirty="0">
                <a:solidFill>
                  <a:srgbClr val="000000"/>
                </a:solidFill>
                <a:latin typeface="Menlo" panose="020B0609030804020204" pitchFamily="49" charset="0"/>
              </a:rPr>
              <a:t>run</a:t>
            </a:r>
            <a:r>
              <a:rPr lang="en-US" sz="1800" dirty="0">
                <a:solidFill>
                  <a:srgbClr val="000000"/>
                </a:solidFill>
                <a:latin typeface="Menlo" panose="020B0609030804020204" pitchFamily="49" charset="0"/>
              </a:rPr>
              <a:t>(</a:t>
            </a:r>
            <a:r>
              <a:rPr lang="en-US" sz="1800" dirty="0" err="1">
                <a:solidFill>
                  <a:srgbClr val="000000"/>
                </a:solidFill>
                <a:latin typeface="Menlo" panose="020B0609030804020204" pitchFamily="49" charset="0"/>
              </a:rPr>
              <a:t>ostream</a:t>
            </a:r>
            <a:r>
              <a:rPr lang="en-US" sz="1800" dirty="0">
                <a:solidFill>
                  <a:srgbClr val="000000"/>
                </a:solidFill>
                <a:latin typeface="Menlo" panose="020B0609030804020204" pitchFamily="49" charset="0"/>
              </a:rPr>
              <a:t>&amp; </a:t>
            </a:r>
            <a:r>
              <a:rPr lang="en-US" sz="1800" dirty="0" err="1">
                <a:solidFill>
                  <a:srgbClr val="000000"/>
                </a:solidFill>
                <a:latin typeface="Menlo" panose="020B0609030804020204" pitchFamily="49" charset="0"/>
              </a:rPr>
              <a:t>fout</a:t>
            </a:r>
            <a:r>
              <a:rPr lang="en-US" sz="1800" dirty="0">
                <a:solidFill>
                  <a:srgbClr val="000000"/>
                </a:solidFill>
                <a:latin typeface="Menlo" panose="020B0609030804020204" pitchFamily="49" charset="0"/>
              </a:rPr>
              <a:t>){</a:t>
            </a:r>
          </a:p>
          <a:p>
            <a:r>
              <a:rPr lang="en-US" sz="1800" b="1" dirty="0">
                <a:solidFill>
                  <a:srgbClr val="000000"/>
                </a:solidFill>
                <a:latin typeface="Menlo" panose="020B0609030804020204" pitchFamily="49" charset="0"/>
              </a:rPr>
              <a:t>	</a:t>
            </a:r>
            <a:r>
              <a:rPr lang="en-US" sz="1800" b="1" dirty="0">
                <a:solidFill>
                  <a:srgbClr val="7F0055"/>
                </a:solidFill>
                <a:latin typeface="Menlo" panose="020B0609030804020204" pitchFamily="49" charset="0"/>
              </a:rPr>
              <a:t>if</a:t>
            </a:r>
            <a:r>
              <a:rPr lang="en-US" sz="1800" dirty="0">
                <a:latin typeface="Menlo" panose="020B0609030804020204" pitchFamily="49" charset="0"/>
              </a:rPr>
              <a:t>(!</a:t>
            </a:r>
            <a:r>
              <a:rPr lang="en-US" sz="1800" dirty="0" err="1">
                <a:latin typeface="Menlo" panose="020B0609030804020204" pitchFamily="49" charset="0"/>
              </a:rPr>
              <a:t>pre_check</a:t>
            </a:r>
            <a:r>
              <a:rPr lang="en-US" sz="1800" dirty="0">
                <a:latin typeface="Menlo" panose="020B0609030804020204" pitchFamily="49" charset="0"/>
              </a:rPr>
              <a:t>(</a:t>
            </a:r>
            <a:r>
              <a:rPr lang="en-US" sz="1800" dirty="0" err="1">
                <a:latin typeface="Menlo" panose="020B0609030804020204" pitchFamily="49" charset="0"/>
              </a:rPr>
              <a:t>fout</a:t>
            </a:r>
            <a:r>
              <a:rPr lang="en-US" sz="1800" dirty="0">
                <a:latin typeface="Menlo" panose="020B0609030804020204" pitchFamily="49" charset="0"/>
              </a:rPr>
              <a:t>)) </a:t>
            </a:r>
            <a:r>
              <a:rPr lang="en-US" sz="1800" b="1" dirty="0">
                <a:solidFill>
                  <a:srgbClr val="7F0055"/>
                </a:solidFill>
                <a:latin typeface="Menlo" panose="020B0609030804020204" pitchFamily="49" charset="0"/>
              </a:rPr>
              <a:t>return</a:t>
            </a:r>
            <a:r>
              <a:rPr lang="en-US" sz="1800" dirty="0">
                <a:latin typeface="Menlo" panose="020B0609030804020204" pitchFamily="49" charset="0"/>
              </a:rPr>
              <a:t>;</a:t>
            </a:r>
          </a:p>
          <a:p>
            <a:r>
              <a:rPr lang="en-US" sz="1800" dirty="0">
                <a:solidFill>
                  <a:srgbClr val="3F7F5F"/>
                </a:solidFill>
                <a:latin typeface="Menlo" panose="020B0609030804020204" pitchFamily="49" charset="0"/>
              </a:rPr>
              <a:t>	//generate new patterns</a:t>
            </a:r>
          </a:p>
          <a:p>
            <a:r>
              <a:rPr lang="en-US" sz="1800" dirty="0">
                <a:latin typeface="Menlo" panose="020B0609030804020204" pitchFamily="49" charset="0"/>
              </a:rPr>
              <a:t>	</a:t>
            </a:r>
            <a:r>
              <a:rPr lang="en-US" sz="1800" dirty="0" err="1">
                <a:latin typeface="Menlo" panose="020B0609030804020204" pitchFamily="49" charset="0"/>
              </a:rPr>
              <a:t>setChildren</a:t>
            </a:r>
            <a:r>
              <a:rPr lang="en-US" sz="1800" dirty="0">
                <a:latin typeface="Menlo" panose="020B0609030804020204" pitchFamily="49" charset="0"/>
              </a:rPr>
              <a:t>(</a:t>
            </a:r>
            <a:r>
              <a:rPr lang="en-US" sz="1800" dirty="0">
                <a:solidFill>
                  <a:srgbClr val="0000C0"/>
                </a:solidFill>
                <a:latin typeface="Menlo" panose="020B0609030804020204" pitchFamily="49" charset="0"/>
              </a:rPr>
              <a:t>children</a:t>
            </a:r>
            <a:r>
              <a:rPr lang="en-US" sz="1800" dirty="0">
                <a:latin typeface="Menlo" panose="020B0609030804020204" pitchFamily="49" charset="0"/>
              </a:rPr>
              <a:t>);</a:t>
            </a:r>
          </a:p>
          <a:p>
            <a:r>
              <a:rPr lang="en-US" sz="1800" dirty="0">
                <a:solidFill>
                  <a:srgbClr val="3F7F5F"/>
                </a:solidFill>
                <a:latin typeface="Menlo" panose="020B0609030804020204" pitchFamily="49" charset="0"/>
              </a:rPr>
              <a:t>	//run new child tasks</a:t>
            </a:r>
          </a:p>
          <a:p>
            <a:r>
              <a:rPr lang="en-US" sz="1800" b="1" dirty="0">
                <a:solidFill>
                  <a:srgbClr val="7F0055"/>
                </a:solidFill>
                <a:latin typeface="Menlo" panose="020B0609030804020204" pitchFamily="49" charset="0"/>
              </a:rPr>
              <a:t>	while</a:t>
            </a:r>
            <a:r>
              <a:rPr lang="en-US" sz="1800" dirty="0">
                <a:latin typeface="Menlo" panose="020B0609030804020204" pitchFamily="49" charset="0"/>
              </a:rPr>
              <a:t>(</a:t>
            </a:r>
            <a:r>
              <a:rPr lang="en-US" sz="1800" dirty="0">
                <a:solidFill>
                  <a:srgbClr val="005032"/>
                </a:solidFill>
                <a:latin typeface="Menlo" panose="020B0609030804020204" pitchFamily="49" charset="0"/>
              </a:rPr>
              <a:t>Task</a:t>
            </a:r>
            <a:r>
              <a:rPr lang="en-US" sz="1800" dirty="0">
                <a:latin typeface="Menlo" panose="020B0609030804020204" pitchFamily="49" charset="0"/>
              </a:rPr>
              <a:t>* t= </a:t>
            </a:r>
            <a:r>
              <a:rPr lang="en-US" sz="1800" dirty="0" err="1">
                <a:latin typeface="Menlo" panose="020B0609030804020204" pitchFamily="49" charset="0"/>
              </a:rPr>
              <a:t>get_next_child</a:t>
            </a:r>
            <a:r>
              <a:rPr lang="en-US" sz="1800" dirty="0">
                <a:latin typeface="Menlo" panose="020B0609030804020204" pitchFamily="49" charset="0"/>
              </a:rPr>
              <a:t>()){</a:t>
            </a:r>
          </a:p>
          <a:p>
            <a:r>
              <a:rPr lang="en-US" sz="1800" b="1" dirty="0">
                <a:solidFill>
                  <a:srgbClr val="7F0055"/>
                </a:solidFill>
                <a:latin typeface="Menlo" panose="020B0609030804020204" pitchFamily="49" charset="0"/>
              </a:rPr>
              <a:t>		if</a:t>
            </a:r>
            <a:r>
              <a:rPr lang="en-US" sz="1800" dirty="0">
                <a:solidFill>
                  <a:srgbClr val="000000"/>
                </a:solidFill>
                <a:latin typeface="Menlo" panose="020B0609030804020204" pitchFamily="49" charset="0"/>
              </a:rPr>
              <a:t>(</a:t>
            </a:r>
            <a:r>
              <a:rPr lang="en-US" sz="1800" dirty="0" err="1">
                <a:solidFill>
                  <a:srgbClr val="000000"/>
                </a:solidFill>
                <a:latin typeface="Menlo" panose="020B0609030804020204" pitchFamily="49" charset="0"/>
              </a:rPr>
              <a:t>needSplit</a:t>
            </a:r>
            <a:r>
              <a:rPr lang="en-US" sz="1800" dirty="0">
                <a:solidFill>
                  <a:srgbClr val="000000"/>
                </a:solidFill>
                <a:latin typeface="Menlo" panose="020B0609030804020204" pitchFamily="49" charset="0"/>
              </a:rPr>
              <a:t>()){</a:t>
            </a:r>
          </a:p>
          <a:p>
            <a:r>
              <a:rPr lang="zh-CN" altLang="en-US" sz="1800" dirty="0">
                <a:solidFill>
                  <a:srgbClr val="000000"/>
                </a:solidFill>
                <a:latin typeface="Menlo" panose="020B0609030804020204" pitchFamily="49" charset="0"/>
              </a:rPr>
              <a:t>          </a:t>
            </a:r>
            <a:r>
              <a:rPr lang="en-US" sz="1800" dirty="0" err="1">
                <a:latin typeface="Menlo" panose="020B0609030804020204" pitchFamily="49" charset="0"/>
              </a:rPr>
              <a:t>q_mtx.lock</a:t>
            </a:r>
            <a:r>
              <a:rPr lang="en-US" sz="1800" dirty="0">
                <a:latin typeface="Menlo" panose="020B0609030804020204" pitchFamily="49" charset="0"/>
              </a:rPr>
              <a:t>();</a:t>
            </a:r>
          </a:p>
          <a:p>
            <a:r>
              <a:rPr lang="zh-CN" altLang="en-US" sz="1800" dirty="0">
                <a:latin typeface="Menlo" panose="020B0609030804020204" pitchFamily="49" charset="0"/>
              </a:rPr>
              <a:t>          </a:t>
            </a:r>
            <a:r>
              <a:rPr lang="en-US" sz="1800" dirty="0">
                <a:latin typeface="Menlo" panose="020B0609030804020204" pitchFamily="49" charset="0"/>
              </a:rPr>
              <a:t>queue().push(t); </a:t>
            </a:r>
          </a:p>
          <a:p>
            <a:r>
              <a:rPr lang="zh-CN" altLang="en-US" sz="1800" dirty="0">
                <a:latin typeface="Menlo" panose="020B0609030804020204" pitchFamily="49" charset="0"/>
              </a:rPr>
              <a:t>          </a:t>
            </a:r>
            <a:r>
              <a:rPr lang="en-US" sz="1800" dirty="0" err="1">
                <a:latin typeface="Menlo" panose="020B0609030804020204" pitchFamily="49" charset="0"/>
              </a:rPr>
              <a:t>q_mtx.unlock</a:t>
            </a:r>
            <a:r>
              <a:rPr lang="en-US" sz="1800" dirty="0">
                <a:latin typeface="Menlo" panose="020B0609030804020204" pitchFamily="49" charset="0"/>
              </a:rPr>
              <a:t>();</a:t>
            </a:r>
          </a:p>
          <a:p>
            <a:pPr lvl="2"/>
            <a:r>
              <a:rPr lang="en-US" sz="1800" dirty="0">
                <a:latin typeface="Menlo" panose="020B0609030804020204" pitchFamily="49" charset="0"/>
              </a:rPr>
              <a:t>}</a:t>
            </a:r>
          </a:p>
          <a:p>
            <a:pPr lvl="2"/>
            <a:r>
              <a:rPr lang="en-US" sz="1800" b="1" dirty="0">
                <a:solidFill>
                  <a:srgbClr val="7F0055"/>
                </a:solidFill>
                <a:latin typeface="Menlo" panose="020B0609030804020204" pitchFamily="49" charset="0"/>
              </a:rPr>
              <a:t>else</a:t>
            </a:r>
            <a:r>
              <a:rPr lang="en-US" sz="1800" dirty="0">
                <a:latin typeface="Menlo" panose="020B0609030804020204" pitchFamily="49" charset="0"/>
              </a:rPr>
              <a:t>{</a:t>
            </a:r>
          </a:p>
          <a:p>
            <a:pPr lvl="2"/>
            <a:r>
              <a:rPr lang="zh-CN" altLang="en-US" sz="1800" dirty="0">
                <a:latin typeface="Menlo" panose="020B0609030804020204" pitchFamily="49" charset="0"/>
              </a:rPr>
              <a:t>    </a:t>
            </a:r>
            <a:r>
              <a:rPr lang="en-US" sz="1800" dirty="0">
                <a:latin typeface="Menlo" panose="020B0609030804020204" pitchFamily="49" charset="0"/>
              </a:rPr>
              <a:t>t-&gt;run(</a:t>
            </a:r>
            <a:r>
              <a:rPr lang="en-US" sz="1800" dirty="0" err="1">
                <a:latin typeface="Menlo" panose="020B0609030804020204" pitchFamily="49" charset="0"/>
              </a:rPr>
              <a:t>fout</a:t>
            </a:r>
            <a:r>
              <a:rPr lang="en-US" sz="1800" dirty="0">
                <a:latin typeface="Menlo" panose="020B0609030804020204" pitchFamily="49" charset="0"/>
              </a:rPr>
              <a:t>);</a:t>
            </a:r>
          </a:p>
          <a:p>
            <a:pPr lvl="2"/>
            <a:r>
              <a:rPr lang="zh-CN" altLang="en-US" sz="1800" b="1" dirty="0">
                <a:solidFill>
                  <a:srgbClr val="7F0055"/>
                </a:solidFill>
                <a:latin typeface="Menlo" panose="020B0609030804020204" pitchFamily="49" charset="0"/>
              </a:rPr>
              <a:t>    </a:t>
            </a:r>
            <a:r>
              <a:rPr lang="en-US" sz="1800" b="1" dirty="0">
                <a:solidFill>
                  <a:srgbClr val="7F0055"/>
                </a:solidFill>
                <a:latin typeface="Menlo" panose="020B0609030804020204" pitchFamily="49" charset="0"/>
              </a:rPr>
              <a:t>delete</a:t>
            </a:r>
            <a:r>
              <a:rPr lang="en-US" sz="1800" dirty="0">
                <a:latin typeface="Menlo" panose="020B0609030804020204" pitchFamily="49" charset="0"/>
              </a:rPr>
              <a:t> t;</a:t>
            </a:r>
          </a:p>
          <a:p>
            <a:pPr lvl="2"/>
            <a:r>
              <a:rPr lang="en-US" sz="1800" dirty="0">
                <a:latin typeface="Menlo" panose="020B0609030804020204" pitchFamily="49" charset="0"/>
              </a:rPr>
              <a:t>}</a:t>
            </a:r>
          </a:p>
          <a:p>
            <a:r>
              <a:rPr lang="en-US" sz="1800" dirty="0">
                <a:latin typeface="Menlo" panose="020B0609030804020204" pitchFamily="49" charset="0"/>
              </a:rPr>
              <a:t>	}</a:t>
            </a:r>
          </a:p>
          <a:p>
            <a:r>
              <a:rPr lang="en-US" sz="1800" dirty="0">
                <a:latin typeface="Menlo" panose="020B0609030804020204" pitchFamily="49" charset="0"/>
              </a:rPr>
              <a:t>}</a:t>
            </a:r>
            <a:endParaRPr lang="en-US" sz="1800" dirty="0">
              <a:effectLst/>
              <a:latin typeface="Menlo" panose="020B0609030804020204" pitchFamily="49" charset="0"/>
            </a:endParaRPr>
          </a:p>
        </p:txBody>
      </p:sp>
      <p:sp>
        <p:nvSpPr>
          <p:cNvPr id="19" name="Rectangle 18">
            <a:extLst>
              <a:ext uri="{FF2B5EF4-FFF2-40B4-BE49-F238E27FC236}">
                <a16:creationId xmlns:a16="http://schemas.microsoft.com/office/drawing/2014/main" id="{EB575846-0808-ED4F-9C8B-DE0C0CFB214A}"/>
              </a:ext>
            </a:extLst>
          </p:cNvPr>
          <p:cNvSpPr/>
          <p:nvPr/>
        </p:nvSpPr>
        <p:spPr>
          <a:xfrm>
            <a:off x="611560" y="1796038"/>
            <a:ext cx="6184304" cy="4801314"/>
          </a:xfrm>
          <a:prstGeom prst="rect">
            <a:avLst/>
          </a:prstGeom>
        </p:spPr>
        <p:txBody>
          <a:bodyPr wrap="square">
            <a:spAutoFit/>
          </a:bodyPr>
          <a:lstStyle/>
          <a:p>
            <a:r>
              <a:rPr lang="en-US" sz="1800" b="1" dirty="0">
                <a:solidFill>
                  <a:srgbClr val="0070C0"/>
                </a:solidFill>
                <a:latin typeface="Menlo" panose="020B0609030804020204" pitchFamily="49" charset="0"/>
              </a:rPr>
              <a:t>1</a:t>
            </a:r>
          </a:p>
          <a:p>
            <a:r>
              <a:rPr lang="en-US" sz="1800" b="1" dirty="0">
                <a:solidFill>
                  <a:srgbClr val="0070C0"/>
                </a:solidFill>
                <a:effectLst/>
                <a:latin typeface="Menlo" panose="020B0609030804020204" pitchFamily="49" charset="0"/>
              </a:rPr>
              <a:t>2</a:t>
            </a:r>
          </a:p>
          <a:p>
            <a:r>
              <a:rPr lang="en-US" sz="1800" b="1" dirty="0">
                <a:solidFill>
                  <a:srgbClr val="0070C0"/>
                </a:solidFill>
                <a:latin typeface="Menlo" panose="020B0609030804020204" pitchFamily="49" charset="0"/>
              </a:rPr>
              <a:t>3</a:t>
            </a:r>
          </a:p>
          <a:p>
            <a:r>
              <a:rPr lang="en-US" sz="1800" b="1" dirty="0">
                <a:solidFill>
                  <a:srgbClr val="0070C0"/>
                </a:solidFill>
                <a:effectLst/>
                <a:latin typeface="Menlo" panose="020B0609030804020204" pitchFamily="49" charset="0"/>
              </a:rPr>
              <a:t>4</a:t>
            </a:r>
          </a:p>
          <a:p>
            <a:r>
              <a:rPr lang="en-US" sz="1800" b="1" dirty="0">
                <a:solidFill>
                  <a:srgbClr val="0070C0"/>
                </a:solidFill>
                <a:latin typeface="Menlo" panose="020B0609030804020204" pitchFamily="49" charset="0"/>
              </a:rPr>
              <a:t>5</a:t>
            </a:r>
          </a:p>
          <a:p>
            <a:r>
              <a:rPr lang="en-US" sz="1800" b="1" dirty="0">
                <a:solidFill>
                  <a:srgbClr val="0070C0"/>
                </a:solidFill>
                <a:effectLst/>
                <a:latin typeface="Menlo" panose="020B0609030804020204" pitchFamily="49" charset="0"/>
              </a:rPr>
              <a:t>6</a:t>
            </a:r>
          </a:p>
          <a:p>
            <a:r>
              <a:rPr lang="en-US" sz="1800" b="1" dirty="0">
                <a:solidFill>
                  <a:srgbClr val="0070C0"/>
                </a:solidFill>
                <a:latin typeface="Menlo" panose="020B0609030804020204" pitchFamily="49" charset="0"/>
              </a:rPr>
              <a:t>7</a:t>
            </a:r>
          </a:p>
          <a:p>
            <a:r>
              <a:rPr lang="en-US" sz="1800" b="1" dirty="0">
                <a:solidFill>
                  <a:srgbClr val="0070C0"/>
                </a:solidFill>
                <a:latin typeface="Menlo" panose="020B0609030804020204" pitchFamily="49" charset="0"/>
              </a:rPr>
              <a:t>8</a:t>
            </a:r>
          </a:p>
          <a:p>
            <a:r>
              <a:rPr lang="en-US" sz="1800" b="1" dirty="0">
                <a:solidFill>
                  <a:srgbClr val="0070C0"/>
                </a:solidFill>
                <a:latin typeface="Menlo" panose="020B0609030804020204" pitchFamily="49" charset="0"/>
              </a:rPr>
              <a:t>9</a:t>
            </a:r>
          </a:p>
          <a:p>
            <a:r>
              <a:rPr lang="en-US" sz="1800" b="1" dirty="0">
                <a:solidFill>
                  <a:srgbClr val="0070C0"/>
                </a:solidFill>
                <a:latin typeface="Menlo" panose="020B0609030804020204" pitchFamily="49" charset="0"/>
              </a:rPr>
              <a:t>10</a:t>
            </a:r>
          </a:p>
          <a:p>
            <a:r>
              <a:rPr lang="en-US" sz="1800" b="1" dirty="0">
                <a:solidFill>
                  <a:srgbClr val="0070C0"/>
                </a:solidFill>
                <a:latin typeface="Menlo" panose="020B0609030804020204" pitchFamily="49" charset="0"/>
              </a:rPr>
              <a:t>11</a:t>
            </a:r>
          </a:p>
          <a:p>
            <a:r>
              <a:rPr lang="en-US" sz="1800" b="1" dirty="0">
                <a:solidFill>
                  <a:srgbClr val="0070C0"/>
                </a:solidFill>
                <a:latin typeface="Menlo" panose="020B0609030804020204" pitchFamily="49" charset="0"/>
              </a:rPr>
              <a:t>12</a:t>
            </a:r>
          </a:p>
          <a:p>
            <a:r>
              <a:rPr lang="en-US" sz="1800" b="1" dirty="0">
                <a:solidFill>
                  <a:srgbClr val="0070C0"/>
                </a:solidFill>
                <a:latin typeface="Menlo" panose="020B0609030804020204" pitchFamily="49" charset="0"/>
              </a:rPr>
              <a:t>13</a:t>
            </a:r>
          </a:p>
          <a:p>
            <a:r>
              <a:rPr lang="en-US" sz="1800" b="1" dirty="0">
                <a:solidFill>
                  <a:srgbClr val="0070C0"/>
                </a:solidFill>
                <a:latin typeface="Menlo" panose="020B0609030804020204" pitchFamily="49" charset="0"/>
              </a:rPr>
              <a:t>14</a:t>
            </a:r>
          </a:p>
          <a:p>
            <a:r>
              <a:rPr lang="en-US" sz="1800" b="1" dirty="0">
                <a:solidFill>
                  <a:srgbClr val="0070C0"/>
                </a:solidFill>
                <a:latin typeface="Menlo" panose="020B0609030804020204" pitchFamily="49" charset="0"/>
              </a:rPr>
              <a:t>15</a:t>
            </a:r>
          </a:p>
          <a:p>
            <a:r>
              <a:rPr lang="en-US" sz="1800" b="1" dirty="0">
                <a:solidFill>
                  <a:srgbClr val="0070C0"/>
                </a:solidFill>
                <a:latin typeface="Menlo" panose="020B0609030804020204" pitchFamily="49" charset="0"/>
              </a:rPr>
              <a:t>16</a:t>
            </a:r>
          </a:p>
          <a:p>
            <a:r>
              <a:rPr lang="en-US" sz="1800" b="1" dirty="0">
                <a:solidFill>
                  <a:srgbClr val="0070C0"/>
                </a:solidFill>
                <a:latin typeface="Menlo" panose="020B0609030804020204" pitchFamily="49" charset="0"/>
              </a:rPr>
              <a:t>17</a:t>
            </a:r>
          </a:p>
        </p:txBody>
      </p:sp>
      <p:sp>
        <p:nvSpPr>
          <p:cNvPr id="22" name="Rectangle 21">
            <a:extLst>
              <a:ext uri="{FF2B5EF4-FFF2-40B4-BE49-F238E27FC236}">
                <a16:creationId xmlns:a16="http://schemas.microsoft.com/office/drawing/2014/main" id="{B01B2AD3-90B6-884D-9606-77EF54DD8274}"/>
              </a:ext>
            </a:extLst>
          </p:cNvPr>
          <p:cNvSpPr/>
          <p:nvPr/>
        </p:nvSpPr>
        <p:spPr>
          <a:xfrm>
            <a:off x="5004048" y="3933056"/>
            <a:ext cx="3688830" cy="830997"/>
          </a:xfrm>
          <a:prstGeom prst="rect">
            <a:avLst/>
          </a:prstGeom>
        </p:spPr>
        <p:txBody>
          <a:bodyPr wrap="none">
            <a:spAutoFit/>
          </a:bodyPr>
          <a:lstStyle/>
          <a:p>
            <a:r>
              <a:rPr lang="en-US" altLang="zh-CN" b="1" dirty="0">
                <a:solidFill>
                  <a:srgbClr val="002060"/>
                </a:solidFill>
              </a:rPr>
              <a:t>Task</a:t>
            </a:r>
            <a:r>
              <a:rPr lang="zh-CN" altLang="en-US" b="1" dirty="0">
                <a:solidFill>
                  <a:srgbClr val="002060"/>
                </a:solidFill>
              </a:rPr>
              <a:t> </a:t>
            </a:r>
            <a:r>
              <a:rPr lang="en-US" altLang="zh-CN" b="1" dirty="0">
                <a:solidFill>
                  <a:srgbClr val="002060"/>
                </a:solidFill>
              </a:rPr>
              <a:t>queue</a:t>
            </a:r>
            <a:r>
              <a:rPr lang="zh-CN" altLang="en-US" b="1" dirty="0">
                <a:solidFill>
                  <a:srgbClr val="002060"/>
                </a:solidFill>
              </a:rPr>
              <a:t> </a:t>
            </a:r>
            <a:r>
              <a:rPr lang="en-US" altLang="zh-CN" b="1" dirty="0">
                <a:solidFill>
                  <a:srgbClr val="002060"/>
                </a:solidFill>
              </a:rPr>
              <a:t>is</a:t>
            </a:r>
            <a:r>
              <a:rPr lang="zh-CN" altLang="en-US" b="1" dirty="0">
                <a:solidFill>
                  <a:srgbClr val="002060"/>
                </a:solidFill>
              </a:rPr>
              <a:t> </a:t>
            </a:r>
            <a:r>
              <a:rPr lang="en-US" altLang="zh-CN" b="1" dirty="0">
                <a:solidFill>
                  <a:srgbClr val="002060"/>
                </a:solidFill>
              </a:rPr>
              <a:t>a</a:t>
            </a:r>
            <a:r>
              <a:rPr lang="zh-CN" altLang="en-US" b="1" dirty="0">
                <a:solidFill>
                  <a:srgbClr val="002060"/>
                </a:solidFill>
              </a:rPr>
              <a:t> </a:t>
            </a:r>
            <a:r>
              <a:rPr lang="en-US" altLang="zh-CN" b="1" dirty="0">
                <a:solidFill>
                  <a:srgbClr val="002060"/>
                </a:solidFill>
              </a:rPr>
              <a:t>stack</a:t>
            </a:r>
          </a:p>
          <a:p>
            <a:r>
              <a:rPr lang="en-US" altLang="zh-CN" b="1" dirty="0">
                <a:solidFill>
                  <a:srgbClr val="950001"/>
                </a:solidFill>
              </a:rPr>
              <a:t>Old</a:t>
            </a:r>
            <a:r>
              <a:rPr lang="zh-CN" altLang="en-US" b="1" dirty="0">
                <a:solidFill>
                  <a:srgbClr val="950001"/>
                </a:solidFill>
              </a:rPr>
              <a:t> </a:t>
            </a:r>
            <a:r>
              <a:rPr lang="en-US" altLang="zh-CN" b="1" dirty="0">
                <a:solidFill>
                  <a:srgbClr val="950001"/>
                </a:solidFill>
              </a:rPr>
              <a:t>tasks</a:t>
            </a:r>
            <a:r>
              <a:rPr lang="zh-CN" altLang="en-US" b="1" dirty="0">
                <a:solidFill>
                  <a:srgbClr val="950001"/>
                </a:solidFill>
              </a:rPr>
              <a:t> </a:t>
            </a:r>
            <a:r>
              <a:rPr lang="en-US" altLang="zh-CN" b="1" dirty="0">
                <a:solidFill>
                  <a:srgbClr val="950001"/>
                </a:solidFill>
              </a:rPr>
              <a:t>are</a:t>
            </a:r>
            <a:r>
              <a:rPr lang="zh-CN" altLang="en-US" b="1" dirty="0">
                <a:solidFill>
                  <a:srgbClr val="950001"/>
                </a:solidFill>
              </a:rPr>
              <a:t> </a:t>
            </a:r>
            <a:r>
              <a:rPr lang="en-US" altLang="zh-CN" b="1" dirty="0">
                <a:solidFill>
                  <a:srgbClr val="950001"/>
                </a:solidFill>
              </a:rPr>
              <a:t>prioritized</a:t>
            </a:r>
            <a:endParaRPr lang="en-US" b="1" dirty="0">
              <a:solidFill>
                <a:srgbClr val="950001"/>
              </a:solidFill>
            </a:endParaRPr>
          </a:p>
        </p:txBody>
      </p:sp>
    </p:spTree>
    <p:extLst>
      <p:ext uri="{BB962C8B-B14F-4D97-AF65-F5344CB8AC3E}">
        <p14:creationId xmlns:p14="http://schemas.microsoft.com/office/powerpoint/2010/main" val="3127873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055"/>
            <a:ext cx="8229600" cy="1143000"/>
          </a:xfrm>
        </p:spPr>
        <p:txBody>
          <a:bodyPr/>
          <a:lstStyle/>
          <a:p>
            <a:r>
              <a:rPr lang="en-US" altLang="zh-CN" sz="4800" dirty="0"/>
              <a:t>Programming</a:t>
            </a:r>
            <a:r>
              <a:rPr lang="zh-CN" altLang="en-US" sz="4800" dirty="0"/>
              <a:t> </a:t>
            </a:r>
            <a:r>
              <a:rPr lang="en-US" altLang="zh-CN" sz="4800" dirty="0"/>
              <a:t>Interface</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85</a:t>
            </a:fld>
            <a:endParaRPr lang="en-US" sz="2000" dirty="0">
              <a:solidFill>
                <a:schemeClr val="tx1"/>
              </a:solidFill>
              <a:latin typeface="Arial" pitchFamily="34" charset="0"/>
              <a:cs typeface="Arial" pitchFamily="34" charset="0"/>
            </a:endParaRPr>
          </a:p>
        </p:txBody>
      </p:sp>
      <p:sp>
        <p:nvSpPr>
          <p:cNvPr id="7" name="TextBox 6">
            <a:extLst>
              <a:ext uri="{FF2B5EF4-FFF2-40B4-BE49-F238E27FC236}">
                <a16:creationId xmlns:a16="http://schemas.microsoft.com/office/drawing/2014/main" id="{24CFCCA2-FDD7-F141-BB9D-DB9C619DDEC4}"/>
              </a:ext>
            </a:extLst>
          </p:cNvPr>
          <p:cNvSpPr txBox="1"/>
          <p:nvPr/>
        </p:nvSpPr>
        <p:spPr>
          <a:xfrm>
            <a:off x="1043607" y="1694418"/>
            <a:ext cx="1944216" cy="338554"/>
          </a:xfrm>
          <a:prstGeom prst="rect">
            <a:avLst/>
          </a:prstGeom>
          <a:noFill/>
          <a:ln>
            <a:solidFill>
              <a:schemeClr val="tx1"/>
            </a:solidFill>
          </a:ln>
        </p:spPr>
        <p:txBody>
          <a:bodyPr wrap="square" rtlCol="0">
            <a:spAutoFit/>
          </a:bodyPr>
          <a:lstStyle/>
          <a:p>
            <a:pPr algn="ctr"/>
            <a:r>
              <a:rPr lang="en-US" sz="1600" b="1" dirty="0"/>
              <a:t>Trans</a:t>
            </a:r>
          </a:p>
        </p:txBody>
      </p:sp>
      <p:sp>
        <p:nvSpPr>
          <p:cNvPr id="8" name="TextBox 7">
            <a:extLst>
              <a:ext uri="{FF2B5EF4-FFF2-40B4-BE49-F238E27FC236}">
                <a16:creationId xmlns:a16="http://schemas.microsoft.com/office/drawing/2014/main" id="{1B95F4E6-C08A-0644-9C3F-25C84CC8CF3B}"/>
              </a:ext>
            </a:extLst>
          </p:cNvPr>
          <p:cNvSpPr txBox="1"/>
          <p:nvPr/>
        </p:nvSpPr>
        <p:spPr>
          <a:xfrm>
            <a:off x="1043607" y="2063750"/>
            <a:ext cx="1944216" cy="584775"/>
          </a:xfrm>
          <a:prstGeom prst="rect">
            <a:avLst/>
          </a:prstGeom>
          <a:noFill/>
          <a:ln>
            <a:solidFill>
              <a:schemeClr val="tx1"/>
            </a:solidFill>
          </a:ln>
        </p:spPr>
        <p:txBody>
          <a:bodyPr wrap="square" rtlCol="0">
            <a:spAutoFit/>
          </a:bodyPr>
          <a:lstStyle/>
          <a:p>
            <a:r>
              <a:rPr lang="en-US" altLang="zh-CN" sz="1600" dirty="0" err="1">
                <a:solidFill>
                  <a:srgbClr val="0432FF"/>
                </a:solidFill>
              </a:rPr>
              <a:t>i</a:t>
            </a:r>
            <a:r>
              <a:rPr lang="en-US" sz="1600" dirty="0" err="1">
                <a:solidFill>
                  <a:srgbClr val="0432FF"/>
                </a:solidFill>
              </a:rPr>
              <a:t>nt</a:t>
            </a:r>
            <a:r>
              <a:rPr lang="en-US" sz="1600" dirty="0"/>
              <a:t> </a:t>
            </a:r>
            <a:r>
              <a:rPr lang="zh-CN" altLang="en-US" sz="1600" dirty="0"/>
              <a:t> </a:t>
            </a:r>
            <a:r>
              <a:rPr lang="en-US" sz="1600" i="1" dirty="0" err="1"/>
              <a:t>transaction_id</a:t>
            </a:r>
            <a:endParaRPr lang="en-US" sz="1600" i="1" dirty="0"/>
          </a:p>
          <a:p>
            <a:r>
              <a:rPr lang="en-US" altLang="zh-CN" sz="1600" dirty="0">
                <a:solidFill>
                  <a:srgbClr val="00B050"/>
                </a:solidFill>
              </a:rPr>
              <a:t>//</a:t>
            </a:r>
            <a:r>
              <a:rPr lang="zh-CN" altLang="en-US" sz="1600" dirty="0">
                <a:solidFill>
                  <a:srgbClr val="00B050"/>
                </a:solidFill>
              </a:rPr>
              <a:t> </a:t>
            </a:r>
            <a:r>
              <a:rPr lang="en-US" altLang="zh-CN" sz="1600" dirty="0">
                <a:solidFill>
                  <a:srgbClr val="00B050"/>
                </a:solidFill>
              </a:rPr>
              <a:t>transaction</a:t>
            </a:r>
            <a:r>
              <a:rPr lang="zh-CN" altLang="en-US" sz="1600" dirty="0">
                <a:solidFill>
                  <a:srgbClr val="00B050"/>
                </a:solidFill>
              </a:rPr>
              <a:t> </a:t>
            </a:r>
            <a:r>
              <a:rPr lang="en-US" altLang="zh-CN" sz="1600" dirty="0">
                <a:solidFill>
                  <a:srgbClr val="00B050"/>
                </a:solidFill>
              </a:rPr>
              <a:t>data</a:t>
            </a:r>
            <a:endParaRPr lang="en-US" sz="1600" dirty="0">
              <a:solidFill>
                <a:srgbClr val="00B050"/>
              </a:solidFill>
            </a:endParaRPr>
          </a:p>
        </p:txBody>
      </p:sp>
      <p:sp>
        <p:nvSpPr>
          <p:cNvPr id="9" name="TextBox 8">
            <a:extLst>
              <a:ext uri="{FF2B5EF4-FFF2-40B4-BE49-F238E27FC236}">
                <a16:creationId xmlns:a16="http://schemas.microsoft.com/office/drawing/2014/main" id="{AE76209A-8DCC-D649-B837-26928C2742A9}"/>
              </a:ext>
            </a:extLst>
          </p:cNvPr>
          <p:cNvSpPr txBox="1"/>
          <p:nvPr/>
        </p:nvSpPr>
        <p:spPr>
          <a:xfrm>
            <a:off x="3059833" y="1689609"/>
            <a:ext cx="2160240" cy="338554"/>
          </a:xfrm>
          <a:prstGeom prst="rect">
            <a:avLst/>
          </a:prstGeom>
          <a:noFill/>
          <a:ln>
            <a:solidFill>
              <a:schemeClr val="tx1"/>
            </a:solidFill>
          </a:ln>
        </p:spPr>
        <p:txBody>
          <a:bodyPr wrap="square" rtlCol="0">
            <a:spAutoFit/>
          </a:bodyPr>
          <a:lstStyle/>
          <a:p>
            <a:pPr algn="ctr"/>
            <a:r>
              <a:rPr lang="en-US" sz="1600" b="1" dirty="0" err="1"/>
              <a:t>ProjTrans</a:t>
            </a:r>
            <a:endParaRPr lang="en-US" sz="1600" b="1" dirty="0"/>
          </a:p>
        </p:txBody>
      </p:sp>
      <p:sp>
        <p:nvSpPr>
          <p:cNvPr id="10" name="TextBox 9">
            <a:extLst>
              <a:ext uri="{FF2B5EF4-FFF2-40B4-BE49-F238E27FC236}">
                <a16:creationId xmlns:a16="http://schemas.microsoft.com/office/drawing/2014/main" id="{B5A8F8D4-3589-C640-8C1A-60B38E8A44BB}"/>
              </a:ext>
            </a:extLst>
          </p:cNvPr>
          <p:cNvSpPr txBox="1"/>
          <p:nvPr/>
        </p:nvSpPr>
        <p:spPr>
          <a:xfrm>
            <a:off x="3059832" y="2058941"/>
            <a:ext cx="2160241" cy="584775"/>
          </a:xfrm>
          <a:prstGeom prst="rect">
            <a:avLst/>
          </a:prstGeom>
          <a:noFill/>
          <a:ln>
            <a:solidFill>
              <a:schemeClr val="tx1"/>
            </a:solidFill>
          </a:ln>
        </p:spPr>
        <p:txBody>
          <a:bodyPr wrap="square" rtlCol="0">
            <a:spAutoFit/>
          </a:bodyPr>
          <a:lstStyle/>
          <a:p>
            <a:r>
              <a:rPr lang="en-US" altLang="zh-CN" sz="1600" dirty="0" err="1">
                <a:solidFill>
                  <a:srgbClr val="0432FF"/>
                </a:solidFill>
              </a:rPr>
              <a:t>i</a:t>
            </a:r>
            <a:r>
              <a:rPr lang="en-US" sz="1600" dirty="0" err="1">
                <a:solidFill>
                  <a:srgbClr val="0432FF"/>
                </a:solidFill>
              </a:rPr>
              <a:t>nt</a:t>
            </a:r>
            <a:r>
              <a:rPr lang="en-US" sz="1600" dirty="0">
                <a:solidFill>
                  <a:srgbClr val="0432FF"/>
                </a:solidFill>
              </a:rPr>
              <a:t> </a:t>
            </a:r>
            <a:r>
              <a:rPr lang="zh-CN" altLang="en-US" sz="1600" dirty="0"/>
              <a:t> </a:t>
            </a:r>
            <a:r>
              <a:rPr lang="en-US" sz="1600" i="1" dirty="0" err="1"/>
              <a:t>transaction_id</a:t>
            </a:r>
            <a:endParaRPr lang="en-US" sz="1600" i="1" dirty="0"/>
          </a:p>
          <a:p>
            <a:r>
              <a:rPr lang="en-US" altLang="zh-CN" sz="1600" dirty="0">
                <a:solidFill>
                  <a:srgbClr val="00B050"/>
                </a:solidFill>
              </a:rPr>
              <a:t>//</a:t>
            </a:r>
            <a:r>
              <a:rPr lang="zh-CN" altLang="en-US" sz="1600" dirty="0">
                <a:solidFill>
                  <a:srgbClr val="00B050"/>
                </a:solidFill>
              </a:rPr>
              <a:t> </a:t>
            </a:r>
            <a:r>
              <a:rPr lang="en-US" altLang="zh-CN" sz="1600" dirty="0">
                <a:solidFill>
                  <a:srgbClr val="00B050"/>
                </a:solidFill>
              </a:rPr>
              <a:t>transaction</a:t>
            </a:r>
            <a:r>
              <a:rPr lang="zh-CN" altLang="en-US" sz="1600" dirty="0">
                <a:solidFill>
                  <a:srgbClr val="00B050"/>
                </a:solidFill>
              </a:rPr>
              <a:t> </a:t>
            </a:r>
            <a:r>
              <a:rPr lang="en-US" altLang="zh-CN" sz="1600" dirty="0">
                <a:solidFill>
                  <a:srgbClr val="00B050"/>
                </a:solidFill>
              </a:rPr>
              <a:t>match</a:t>
            </a:r>
            <a:endParaRPr lang="en-US" sz="1600" dirty="0">
              <a:solidFill>
                <a:srgbClr val="00B050"/>
              </a:solidFill>
            </a:endParaRPr>
          </a:p>
        </p:txBody>
      </p:sp>
      <p:sp>
        <p:nvSpPr>
          <p:cNvPr id="11" name="TextBox 10">
            <a:extLst>
              <a:ext uri="{FF2B5EF4-FFF2-40B4-BE49-F238E27FC236}">
                <a16:creationId xmlns:a16="http://schemas.microsoft.com/office/drawing/2014/main" id="{66AB11B6-E4EE-FC47-BF15-4C039BD7F35D}"/>
              </a:ext>
            </a:extLst>
          </p:cNvPr>
          <p:cNvSpPr txBox="1"/>
          <p:nvPr/>
        </p:nvSpPr>
        <p:spPr>
          <a:xfrm>
            <a:off x="5292080" y="1689609"/>
            <a:ext cx="2664296" cy="338554"/>
          </a:xfrm>
          <a:prstGeom prst="rect">
            <a:avLst/>
          </a:prstGeom>
          <a:noFill/>
          <a:ln>
            <a:solidFill>
              <a:schemeClr val="tx1"/>
            </a:solidFill>
          </a:ln>
        </p:spPr>
        <p:txBody>
          <a:bodyPr wrap="square" rtlCol="0">
            <a:spAutoFit/>
          </a:bodyPr>
          <a:lstStyle/>
          <a:p>
            <a:pPr algn="ctr"/>
            <a:r>
              <a:rPr lang="en-US" altLang="zh-CN" sz="1600" b="1" dirty="0"/>
              <a:t>Pattern</a:t>
            </a:r>
            <a:endParaRPr lang="en-US" sz="1600" b="1" dirty="0"/>
          </a:p>
        </p:txBody>
      </p:sp>
      <p:sp>
        <p:nvSpPr>
          <p:cNvPr id="12" name="TextBox 11">
            <a:extLst>
              <a:ext uri="{FF2B5EF4-FFF2-40B4-BE49-F238E27FC236}">
                <a16:creationId xmlns:a16="http://schemas.microsoft.com/office/drawing/2014/main" id="{C4B2CCE3-12F1-2649-998F-348C7E375825}"/>
              </a:ext>
            </a:extLst>
          </p:cNvPr>
          <p:cNvSpPr txBox="1"/>
          <p:nvPr/>
        </p:nvSpPr>
        <p:spPr>
          <a:xfrm>
            <a:off x="5292080" y="2058941"/>
            <a:ext cx="2664296" cy="584775"/>
          </a:xfrm>
          <a:prstGeom prst="rect">
            <a:avLst/>
          </a:prstGeom>
          <a:noFill/>
          <a:ln>
            <a:solidFill>
              <a:schemeClr val="tx1"/>
            </a:solidFill>
          </a:ln>
        </p:spPr>
        <p:txBody>
          <a:bodyPr wrap="square" rtlCol="0">
            <a:spAutoFit/>
          </a:bodyPr>
          <a:lstStyle/>
          <a:p>
            <a:r>
              <a:rPr lang="en-US" altLang="zh-CN" sz="1600" dirty="0">
                <a:solidFill>
                  <a:srgbClr val="00B050"/>
                </a:solidFill>
              </a:rPr>
              <a:t>//</a:t>
            </a:r>
            <a:r>
              <a:rPr lang="zh-CN" altLang="en-US" sz="1600" dirty="0">
                <a:solidFill>
                  <a:srgbClr val="00B050"/>
                </a:solidFill>
              </a:rPr>
              <a:t> </a:t>
            </a:r>
            <a:r>
              <a:rPr lang="el-GR" altLang="zh-CN" sz="1600" i="1" dirty="0">
                <a:solidFill>
                  <a:srgbClr val="00B050"/>
                </a:solidFill>
              </a:rPr>
              <a:t>α</a:t>
            </a:r>
            <a:r>
              <a:rPr lang="zh-CN" altLang="en-US" sz="1600" dirty="0">
                <a:solidFill>
                  <a:srgbClr val="00B050"/>
                </a:solidFill>
              </a:rPr>
              <a:t>  </a:t>
            </a:r>
            <a:r>
              <a:rPr lang="en-US" altLang="zh-CN" sz="1600" dirty="0">
                <a:solidFill>
                  <a:srgbClr val="00B050"/>
                </a:solidFill>
              </a:rPr>
              <a:t>and</a:t>
            </a:r>
            <a:r>
              <a:rPr lang="zh-CN" altLang="en-US" sz="1600" dirty="0">
                <a:solidFill>
                  <a:srgbClr val="00B050"/>
                </a:solidFill>
              </a:rPr>
              <a:t>  </a:t>
            </a:r>
            <a:r>
              <a:rPr lang="en-US" altLang="zh-CN" sz="1600" i="1" dirty="0">
                <a:solidFill>
                  <a:srgbClr val="00B050"/>
                </a:solidFill>
              </a:rPr>
              <a:t>D</a:t>
            </a:r>
            <a:r>
              <a:rPr lang="en-US" altLang="zh-CN" sz="1600" dirty="0">
                <a:solidFill>
                  <a:srgbClr val="00B050"/>
                </a:solidFill>
              </a:rPr>
              <a:t>|</a:t>
            </a:r>
            <a:r>
              <a:rPr lang="el-GR" altLang="zh-CN" sz="1600" i="1" baseline="-25000" dirty="0">
                <a:solidFill>
                  <a:srgbClr val="00B050"/>
                </a:solidFill>
              </a:rPr>
              <a:t>α</a:t>
            </a:r>
            <a:endParaRPr lang="en-US" altLang="zh-CN" sz="1600" i="1" baseline="-25000" dirty="0">
              <a:solidFill>
                <a:srgbClr val="00B050"/>
              </a:solidFill>
            </a:endParaRPr>
          </a:p>
          <a:p>
            <a:r>
              <a:rPr lang="en-US" altLang="zh-CN" sz="1600" dirty="0">
                <a:solidFill>
                  <a:srgbClr val="0432FF"/>
                </a:solidFill>
              </a:rPr>
              <a:t>UDF:</a:t>
            </a:r>
            <a:r>
              <a:rPr lang="zh-CN" altLang="en-US" sz="1600" dirty="0">
                <a:solidFill>
                  <a:srgbClr val="0432FF"/>
                </a:solidFill>
              </a:rPr>
              <a:t>  </a:t>
            </a:r>
            <a:r>
              <a:rPr lang="en-US" altLang="zh-CN" sz="1600" dirty="0"/>
              <a:t>print(</a:t>
            </a:r>
            <a:r>
              <a:rPr lang="en-US" altLang="zh-CN" sz="1600" dirty="0" err="1"/>
              <a:t>ostream</a:t>
            </a:r>
            <a:r>
              <a:rPr lang="en-US" altLang="zh-CN" sz="1600" dirty="0"/>
              <a:t>&amp; </a:t>
            </a:r>
            <a:r>
              <a:rPr lang="en-US" altLang="zh-CN" sz="1600" dirty="0" err="1"/>
              <a:t>fout</a:t>
            </a:r>
            <a:r>
              <a:rPr lang="en-US" altLang="zh-CN" sz="1600" dirty="0"/>
              <a:t>)</a:t>
            </a:r>
            <a:endParaRPr lang="en-US" sz="1600" dirty="0"/>
          </a:p>
        </p:txBody>
      </p:sp>
      <p:sp>
        <p:nvSpPr>
          <p:cNvPr id="13" name="TextBox 12">
            <a:extLst>
              <a:ext uri="{FF2B5EF4-FFF2-40B4-BE49-F238E27FC236}">
                <a16:creationId xmlns:a16="http://schemas.microsoft.com/office/drawing/2014/main" id="{E296E02F-B918-474D-82C5-92DAF8E4013B}"/>
              </a:ext>
            </a:extLst>
          </p:cNvPr>
          <p:cNvSpPr txBox="1"/>
          <p:nvPr/>
        </p:nvSpPr>
        <p:spPr>
          <a:xfrm>
            <a:off x="1043608" y="2827962"/>
            <a:ext cx="6912768" cy="338554"/>
          </a:xfrm>
          <a:prstGeom prst="rect">
            <a:avLst/>
          </a:prstGeom>
          <a:noFill/>
          <a:ln>
            <a:solidFill>
              <a:schemeClr val="tx1"/>
            </a:solidFill>
          </a:ln>
        </p:spPr>
        <p:txBody>
          <a:bodyPr wrap="square" rtlCol="0">
            <a:spAutoFit/>
          </a:bodyPr>
          <a:lstStyle/>
          <a:p>
            <a:pPr algn="ctr"/>
            <a:r>
              <a:rPr lang="en-US" altLang="zh-CN" sz="1600" b="1" dirty="0"/>
              <a:t>Task</a:t>
            </a:r>
            <a:r>
              <a:rPr lang="zh-CN" altLang="en-US" sz="1600" b="1" dirty="0"/>
              <a:t> </a:t>
            </a:r>
            <a:r>
              <a:rPr lang="en-US" altLang="zh-CN" sz="1600" b="1" dirty="0"/>
              <a:t>&lt;</a:t>
            </a:r>
            <a:r>
              <a:rPr lang="en-US" altLang="zh-CN" sz="1600" b="1" dirty="0" err="1">
                <a:solidFill>
                  <a:srgbClr val="0432FF"/>
                </a:solidFill>
              </a:rPr>
              <a:t>PatternT</a:t>
            </a:r>
            <a:r>
              <a:rPr lang="en-US" altLang="zh-CN" sz="1600" b="1" dirty="0"/>
              <a:t>,</a:t>
            </a:r>
            <a:r>
              <a:rPr lang="zh-CN" altLang="en-US" sz="1600" b="1" dirty="0"/>
              <a:t> </a:t>
            </a:r>
            <a:r>
              <a:rPr lang="en-US" altLang="zh-CN" sz="1600" b="1" dirty="0" err="1">
                <a:solidFill>
                  <a:srgbClr val="0432FF"/>
                </a:solidFill>
              </a:rPr>
              <a:t>ChildrenT</a:t>
            </a:r>
            <a:r>
              <a:rPr lang="en-US" altLang="zh-CN" sz="1600" b="1" dirty="0"/>
              <a:t>,</a:t>
            </a:r>
            <a:r>
              <a:rPr lang="zh-CN" altLang="en-US" sz="1600" b="1" dirty="0"/>
              <a:t> </a:t>
            </a:r>
            <a:r>
              <a:rPr lang="en-US" altLang="zh-CN" sz="1600" b="1" dirty="0" err="1">
                <a:solidFill>
                  <a:srgbClr val="0432FF"/>
                </a:solidFill>
              </a:rPr>
              <a:t>TransT</a:t>
            </a:r>
            <a:r>
              <a:rPr lang="en-US" altLang="zh-CN" sz="1600" b="1" dirty="0"/>
              <a:t>&gt;</a:t>
            </a:r>
            <a:endParaRPr lang="en-US" sz="1600" b="1" dirty="0"/>
          </a:p>
        </p:txBody>
      </p:sp>
      <p:sp>
        <p:nvSpPr>
          <p:cNvPr id="14" name="TextBox 13">
            <a:extLst>
              <a:ext uri="{FF2B5EF4-FFF2-40B4-BE49-F238E27FC236}">
                <a16:creationId xmlns:a16="http://schemas.microsoft.com/office/drawing/2014/main" id="{5E451FE9-F46A-E140-BC09-A8D96189C3A9}"/>
              </a:ext>
            </a:extLst>
          </p:cNvPr>
          <p:cNvSpPr txBox="1"/>
          <p:nvPr/>
        </p:nvSpPr>
        <p:spPr>
          <a:xfrm>
            <a:off x="1043607" y="3197294"/>
            <a:ext cx="6912769" cy="1815882"/>
          </a:xfrm>
          <a:prstGeom prst="rect">
            <a:avLst/>
          </a:prstGeom>
          <a:noFill/>
          <a:ln>
            <a:solidFill>
              <a:schemeClr val="tx1"/>
            </a:solidFill>
          </a:ln>
        </p:spPr>
        <p:txBody>
          <a:bodyPr wrap="square" rtlCol="0">
            <a:spAutoFit/>
          </a:bodyPr>
          <a:lstStyle/>
          <a:p>
            <a:r>
              <a:rPr lang="en-US" altLang="zh-CN" sz="1600" dirty="0" err="1">
                <a:solidFill>
                  <a:srgbClr val="0432FF"/>
                </a:solidFill>
              </a:rPr>
              <a:t>PatternT</a:t>
            </a:r>
            <a:r>
              <a:rPr lang="zh-CN" altLang="en-US" sz="1600" dirty="0"/>
              <a:t>  </a:t>
            </a:r>
            <a:r>
              <a:rPr lang="en-US" altLang="zh-CN" sz="1600" i="1" dirty="0"/>
              <a:t>pattern</a:t>
            </a:r>
          </a:p>
          <a:p>
            <a:r>
              <a:rPr lang="en-US" altLang="zh-CN" sz="1600" dirty="0" err="1">
                <a:solidFill>
                  <a:srgbClr val="0432FF"/>
                </a:solidFill>
              </a:rPr>
              <a:t>ChildrenT</a:t>
            </a:r>
            <a:r>
              <a:rPr lang="zh-CN" altLang="en-US" sz="1600" dirty="0"/>
              <a:t>  </a:t>
            </a:r>
            <a:r>
              <a:rPr lang="en-US" altLang="zh-CN" sz="1600" dirty="0"/>
              <a:t>children</a:t>
            </a:r>
            <a:endParaRPr lang="en-US" sz="1600" dirty="0"/>
          </a:p>
          <a:p>
            <a:r>
              <a:rPr lang="en-US" altLang="zh-CN" sz="1600" dirty="0">
                <a:solidFill>
                  <a:srgbClr val="0432FF"/>
                </a:solidFill>
              </a:rPr>
              <a:t>UDF:</a:t>
            </a:r>
            <a:r>
              <a:rPr lang="zh-CN" altLang="en-US" sz="1600" dirty="0">
                <a:solidFill>
                  <a:srgbClr val="0432FF"/>
                </a:solidFill>
              </a:rPr>
              <a:t>  </a:t>
            </a:r>
            <a:r>
              <a:rPr lang="en-US" altLang="zh-CN" sz="1600" dirty="0" err="1"/>
              <a:t>setChildren</a:t>
            </a:r>
            <a:r>
              <a:rPr lang="en-US" altLang="zh-CN" sz="1600" dirty="0"/>
              <a:t>()</a:t>
            </a:r>
          </a:p>
          <a:p>
            <a:r>
              <a:rPr lang="en-US" altLang="zh-CN" sz="1600" dirty="0">
                <a:solidFill>
                  <a:srgbClr val="0432FF"/>
                </a:solidFill>
              </a:rPr>
              <a:t>UDF:</a:t>
            </a:r>
            <a:r>
              <a:rPr lang="zh-CN" altLang="en-US" sz="1600" dirty="0">
                <a:solidFill>
                  <a:srgbClr val="0432FF"/>
                </a:solidFill>
              </a:rPr>
              <a:t>  </a:t>
            </a:r>
            <a:r>
              <a:rPr lang="en-US" altLang="zh-CN" sz="1600" dirty="0"/>
              <a:t>Task* </a:t>
            </a:r>
            <a:r>
              <a:rPr lang="en-US" altLang="zh-CN" sz="1600" dirty="0" err="1"/>
              <a:t>get_next_child</a:t>
            </a:r>
            <a:r>
              <a:rPr lang="en-US" altLang="zh-CN" sz="1600" dirty="0"/>
              <a:t>()</a:t>
            </a:r>
            <a:r>
              <a:rPr lang="zh-CN" altLang="en-US" sz="1600" dirty="0"/>
              <a:t>   </a:t>
            </a:r>
            <a:r>
              <a:rPr lang="en-US" altLang="zh-CN" sz="1600" dirty="0">
                <a:solidFill>
                  <a:srgbClr val="00B050"/>
                </a:solidFill>
              </a:rPr>
              <a:t>//”new”</a:t>
            </a:r>
            <a:r>
              <a:rPr lang="zh-CN" altLang="en-US" sz="1600" dirty="0">
                <a:solidFill>
                  <a:srgbClr val="00B050"/>
                </a:solidFill>
              </a:rPr>
              <a:t> </a:t>
            </a:r>
            <a:r>
              <a:rPr lang="en-US" altLang="zh-CN" sz="1600" dirty="0">
                <a:solidFill>
                  <a:srgbClr val="00B050"/>
                </a:solidFill>
              </a:rPr>
              <a:t>a</a:t>
            </a:r>
            <a:r>
              <a:rPr lang="zh-CN" altLang="en-US" sz="1600" dirty="0">
                <a:solidFill>
                  <a:srgbClr val="00B050"/>
                </a:solidFill>
              </a:rPr>
              <a:t> </a:t>
            </a:r>
            <a:r>
              <a:rPr lang="en-US" altLang="zh-CN" sz="1600" dirty="0">
                <a:solidFill>
                  <a:srgbClr val="00B050"/>
                </a:solidFill>
              </a:rPr>
              <a:t>task</a:t>
            </a:r>
            <a:r>
              <a:rPr lang="zh-CN" altLang="en-US" sz="1600" dirty="0">
                <a:solidFill>
                  <a:srgbClr val="00B050"/>
                </a:solidFill>
              </a:rPr>
              <a:t> </a:t>
            </a:r>
            <a:r>
              <a:rPr lang="en-US" altLang="zh-CN" sz="1600" dirty="0">
                <a:solidFill>
                  <a:srgbClr val="00B050"/>
                </a:solidFill>
              </a:rPr>
              <a:t>from</a:t>
            </a:r>
            <a:r>
              <a:rPr lang="zh-CN" altLang="en-US" sz="1600" dirty="0">
                <a:solidFill>
                  <a:srgbClr val="00B050"/>
                </a:solidFill>
              </a:rPr>
              <a:t> </a:t>
            </a:r>
            <a:r>
              <a:rPr lang="en-US" altLang="zh-CN" sz="1600" dirty="0">
                <a:solidFill>
                  <a:srgbClr val="00B050"/>
                </a:solidFill>
              </a:rPr>
              <a:t>a</a:t>
            </a:r>
            <a:r>
              <a:rPr lang="zh-CN" altLang="en-US" sz="1600" dirty="0">
                <a:solidFill>
                  <a:srgbClr val="00B050"/>
                </a:solidFill>
              </a:rPr>
              <a:t> </a:t>
            </a:r>
            <a:r>
              <a:rPr lang="en-US" altLang="zh-CN" sz="1600" dirty="0">
                <a:solidFill>
                  <a:srgbClr val="00B050"/>
                </a:solidFill>
              </a:rPr>
              <a:t>child</a:t>
            </a:r>
            <a:r>
              <a:rPr lang="zh-CN" altLang="en-US" sz="1600" dirty="0">
                <a:solidFill>
                  <a:srgbClr val="00B050"/>
                </a:solidFill>
              </a:rPr>
              <a:t> </a:t>
            </a:r>
            <a:r>
              <a:rPr lang="en-US" altLang="zh-CN" sz="1600" dirty="0">
                <a:solidFill>
                  <a:srgbClr val="00B050"/>
                </a:solidFill>
              </a:rPr>
              <a:t>pattern</a:t>
            </a:r>
            <a:endParaRPr lang="en-US" altLang="zh-CN" sz="1600" dirty="0"/>
          </a:p>
          <a:p>
            <a:r>
              <a:rPr lang="en-US" altLang="zh-CN" sz="1600" dirty="0">
                <a:solidFill>
                  <a:srgbClr val="0432FF"/>
                </a:solidFill>
              </a:rPr>
              <a:t>UDF:</a:t>
            </a:r>
            <a:r>
              <a:rPr lang="zh-CN" altLang="en-US" sz="1600" dirty="0">
                <a:solidFill>
                  <a:srgbClr val="0432FF"/>
                </a:solidFill>
              </a:rPr>
              <a:t>  </a:t>
            </a:r>
            <a:r>
              <a:rPr lang="en-US" altLang="zh-CN" sz="1600" dirty="0"/>
              <a:t>bool </a:t>
            </a:r>
            <a:r>
              <a:rPr lang="en-US" altLang="zh-CN" sz="1600" dirty="0" err="1"/>
              <a:t>pre_check</a:t>
            </a:r>
            <a:r>
              <a:rPr lang="en-US" altLang="zh-CN" sz="1600" dirty="0"/>
              <a:t>(</a:t>
            </a:r>
            <a:r>
              <a:rPr lang="en-US" altLang="zh-CN" sz="1600" dirty="0" err="1"/>
              <a:t>ostream</a:t>
            </a:r>
            <a:r>
              <a:rPr lang="en-US" altLang="zh-CN" sz="1600" dirty="0"/>
              <a:t>&amp; </a:t>
            </a:r>
            <a:r>
              <a:rPr lang="en-US" altLang="zh-CN" sz="1600" dirty="0" err="1"/>
              <a:t>fout</a:t>
            </a:r>
            <a:r>
              <a:rPr lang="en-US" altLang="zh-CN" sz="1600" dirty="0"/>
              <a:t>)</a:t>
            </a:r>
          </a:p>
          <a:p>
            <a:r>
              <a:rPr lang="en-US" altLang="zh-CN" sz="1600" dirty="0">
                <a:solidFill>
                  <a:srgbClr val="0432FF"/>
                </a:solidFill>
              </a:rPr>
              <a:t>UDF:</a:t>
            </a:r>
            <a:r>
              <a:rPr lang="zh-CN" altLang="en-US" sz="1600" dirty="0">
                <a:solidFill>
                  <a:srgbClr val="0432FF"/>
                </a:solidFill>
              </a:rPr>
              <a:t>  </a:t>
            </a:r>
            <a:r>
              <a:rPr lang="en-US" altLang="zh-CN" sz="1600" dirty="0"/>
              <a:t>bool </a:t>
            </a:r>
            <a:r>
              <a:rPr lang="en-US" altLang="zh-CN" sz="1600" dirty="0" err="1"/>
              <a:t>needSplit</a:t>
            </a:r>
            <a:r>
              <a:rPr lang="en-US" altLang="zh-CN" sz="1600" dirty="0"/>
              <a:t>()</a:t>
            </a:r>
          </a:p>
          <a:p>
            <a:r>
              <a:rPr lang="en-US" altLang="zh-CN" sz="1600" dirty="0">
                <a:solidFill>
                  <a:srgbClr val="0432FF"/>
                </a:solidFill>
              </a:rPr>
              <a:t>Entry</a:t>
            </a:r>
            <a:r>
              <a:rPr lang="zh-CN" altLang="en-US" sz="1600" dirty="0">
                <a:solidFill>
                  <a:srgbClr val="0432FF"/>
                </a:solidFill>
              </a:rPr>
              <a:t> </a:t>
            </a:r>
            <a:r>
              <a:rPr lang="en-US" altLang="zh-CN" sz="1600" dirty="0">
                <a:solidFill>
                  <a:srgbClr val="0432FF"/>
                </a:solidFill>
              </a:rPr>
              <a:t>Function:</a:t>
            </a:r>
            <a:r>
              <a:rPr lang="zh-CN" altLang="en-US" sz="1600" dirty="0">
                <a:solidFill>
                  <a:srgbClr val="0432FF"/>
                </a:solidFill>
              </a:rPr>
              <a:t> </a:t>
            </a:r>
            <a:r>
              <a:rPr lang="en-US" sz="1600" dirty="0"/>
              <a:t>run(</a:t>
            </a:r>
            <a:r>
              <a:rPr lang="en-US" sz="1600" dirty="0" err="1"/>
              <a:t>ostream</a:t>
            </a:r>
            <a:r>
              <a:rPr lang="en-US" sz="1600" dirty="0"/>
              <a:t>&amp; </a:t>
            </a:r>
            <a:r>
              <a:rPr lang="en-US" sz="1600" dirty="0" err="1"/>
              <a:t>fout</a:t>
            </a:r>
            <a:r>
              <a:rPr lang="en-US" sz="1600" dirty="0"/>
              <a:t>)</a:t>
            </a:r>
          </a:p>
        </p:txBody>
      </p:sp>
      <p:sp>
        <p:nvSpPr>
          <p:cNvPr id="15" name="TextBox 14">
            <a:extLst>
              <a:ext uri="{FF2B5EF4-FFF2-40B4-BE49-F238E27FC236}">
                <a16:creationId xmlns:a16="http://schemas.microsoft.com/office/drawing/2014/main" id="{128E3C23-29AA-6041-AF8F-B3C19FD00D5E}"/>
              </a:ext>
            </a:extLst>
          </p:cNvPr>
          <p:cNvSpPr txBox="1"/>
          <p:nvPr/>
        </p:nvSpPr>
        <p:spPr>
          <a:xfrm>
            <a:off x="1043607" y="5172288"/>
            <a:ext cx="6912769" cy="338554"/>
          </a:xfrm>
          <a:prstGeom prst="rect">
            <a:avLst/>
          </a:prstGeom>
          <a:noFill/>
          <a:ln>
            <a:solidFill>
              <a:schemeClr val="tx1"/>
            </a:solidFill>
          </a:ln>
        </p:spPr>
        <p:txBody>
          <a:bodyPr wrap="square" rtlCol="0">
            <a:spAutoFit/>
          </a:bodyPr>
          <a:lstStyle/>
          <a:p>
            <a:pPr algn="ctr"/>
            <a:r>
              <a:rPr lang="en-US" altLang="zh-CN" sz="1600" b="1" dirty="0"/>
              <a:t>Worker</a:t>
            </a:r>
            <a:r>
              <a:rPr lang="zh-CN" altLang="en-US" sz="1600" b="1" dirty="0"/>
              <a:t> </a:t>
            </a:r>
            <a:r>
              <a:rPr lang="en-US" altLang="zh-CN" sz="1600" b="1" dirty="0"/>
              <a:t>&lt;</a:t>
            </a:r>
            <a:r>
              <a:rPr lang="en-US" altLang="zh-CN" sz="1600" b="1" dirty="0" err="1">
                <a:solidFill>
                  <a:srgbClr val="0432FF"/>
                </a:solidFill>
              </a:rPr>
              <a:t>TaskT</a:t>
            </a:r>
            <a:r>
              <a:rPr lang="en-US" altLang="zh-CN" sz="1600" b="1" dirty="0"/>
              <a:t>&gt;</a:t>
            </a:r>
            <a:endParaRPr lang="en-US" sz="1600" b="1" dirty="0"/>
          </a:p>
        </p:txBody>
      </p:sp>
      <p:sp>
        <p:nvSpPr>
          <p:cNvPr id="16" name="TextBox 15">
            <a:extLst>
              <a:ext uri="{FF2B5EF4-FFF2-40B4-BE49-F238E27FC236}">
                <a16:creationId xmlns:a16="http://schemas.microsoft.com/office/drawing/2014/main" id="{931486E5-4119-1F48-A589-3BDAC7A9047C}"/>
              </a:ext>
            </a:extLst>
          </p:cNvPr>
          <p:cNvSpPr txBox="1"/>
          <p:nvPr/>
        </p:nvSpPr>
        <p:spPr>
          <a:xfrm>
            <a:off x="1043607" y="5520134"/>
            <a:ext cx="6912769" cy="1077218"/>
          </a:xfrm>
          <a:prstGeom prst="rect">
            <a:avLst/>
          </a:prstGeom>
          <a:noFill/>
          <a:ln>
            <a:solidFill>
              <a:schemeClr val="tx1"/>
            </a:solidFill>
          </a:ln>
        </p:spPr>
        <p:txBody>
          <a:bodyPr wrap="square" rtlCol="0">
            <a:spAutoFit/>
          </a:bodyPr>
          <a:lstStyle/>
          <a:p>
            <a:r>
              <a:rPr lang="en-US" altLang="zh-CN" sz="1600" dirty="0" err="1">
                <a:solidFill>
                  <a:srgbClr val="0432FF"/>
                </a:solidFill>
              </a:rPr>
              <a:t>ifstream</a:t>
            </a:r>
            <a:r>
              <a:rPr lang="en-US" altLang="zh-CN" sz="1600" dirty="0">
                <a:solidFill>
                  <a:srgbClr val="00B050"/>
                </a:solidFill>
              </a:rPr>
              <a:t> </a:t>
            </a:r>
            <a:r>
              <a:rPr lang="en-US" altLang="zh-CN" sz="1600" dirty="0" err="1"/>
              <a:t>input_file</a:t>
            </a:r>
            <a:endParaRPr lang="en-US" altLang="zh-CN" sz="1600" i="1" baseline="-25000" dirty="0"/>
          </a:p>
          <a:p>
            <a:r>
              <a:rPr lang="en-US" altLang="zh-CN" sz="1600" dirty="0">
                <a:solidFill>
                  <a:srgbClr val="0432FF"/>
                </a:solidFill>
              </a:rPr>
              <a:t>UDF:</a:t>
            </a:r>
            <a:r>
              <a:rPr lang="zh-CN" altLang="en-US" sz="1600" dirty="0">
                <a:solidFill>
                  <a:srgbClr val="0432FF"/>
                </a:solidFill>
              </a:rPr>
              <a:t>  </a:t>
            </a:r>
            <a:r>
              <a:rPr lang="en-US" altLang="zh-CN" sz="1600" dirty="0" err="1"/>
              <a:t>readNextTrans</a:t>
            </a:r>
            <a:r>
              <a:rPr lang="en-US" altLang="zh-CN" sz="1600" dirty="0"/>
              <a:t>(</a:t>
            </a:r>
            <a:r>
              <a:rPr lang="en-US" altLang="zh-CN" sz="1600" dirty="0">
                <a:solidFill>
                  <a:srgbClr val="0432FF"/>
                </a:solidFill>
              </a:rPr>
              <a:t>vector</a:t>
            </a:r>
            <a:r>
              <a:rPr lang="en-US" altLang="zh-CN" sz="1600" dirty="0"/>
              <a:t>&lt;</a:t>
            </a:r>
            <a:r>
              <a:rPr lang="en-US" altLang="zh-CN" sz="1600" dirty="0" err="1">
                <a:solidFill>
                  <a:srgbClr val="0432FF"/>
                </a:solidFill>
              </a:rPr>
              <a:t>TransT</a:t>
            </a:r>
            <a:r>
              <a:rPr lang="en-US" altLang="zh-CN" sz="1600" dirty="0"/>
              <a:t>&gt;&amp; </a:t>
            </a:r>
            <a:r>
              <a:rPr lang="en-US" altLang="zh-CN" sz="1600" i="1" dirty="0"/>
              <a:t>D</a:t>
            </a:r>
            <a:r>
              <a:rPr lang="en-US" altLang="zh-CN" sz="1600" dirty="0"/>
              <a:t>)</a:t>
            </a:r>
          </a:p>
          <a:p>
            <a:r>
              <a:rPr lang="en-US" altLang="zh-CN" sz="1600" dirty="0">
                <a:solidFill>
                  <a:srgbClr val="0432FF"/>
                </a:solidFill>
              </a:rPr>
              <a:t>UDF:</a:t>
            </a:r>
            <a:r>
              <a:rPr lang="zh-CN" altLang="en-US" sz="1600" dirty="0"/>
              <a:t>  </a:t>
            </a:r>
            <a:r>
              <a:rPr lang="en-US" altLang="zh-CN" sz="1600" dirty="0" err="1"/>
              <a:t>setRoot</a:t>
            </a:r>
            <a:r>
              <a:rPr lang="en-US" altLang="zh-CN" sz="1600" dirty="0"/>
              <a:t>(</a:t>
            </a:r>
            <a:r>
              <a:rPr lang="en-US" altLang="zh-CN" sz="1600" dirty="0">
                <a:solidFill>
                  <a:srgbClr val="0432FF"/>
                </a:solidFill>
              </a:rPr>
              <a:t>stack</a:t>
            </a:r>
            <a:r>
              <a:rPr lang="en-US" altLang="zh-CN" sz="1600" dirty="0"/>
              <a:t>&lt;</a:t>
            </a:r>
            <a:r>
              <a:rPr lang="en-US" altLang="zh-CN" sz="1600" dirty="0" err="1">
                <a:solidFill>
                  <a:srgbClr val="0432FF"/>
                </a:solidFill>
              </a:rPr>
              <a:t>TaskT</a:t>
            </a:r>
            <a:r>
              <a:rPr lang="en-US" altLang="zh-CN" sz="1600" dirty="0"/>
              <a:t>*&gt;&amp; </a:t>
            </a:r>
            <a:r>
              <a:rPr lang="en-US" altLang="zh-CN" sz="1600" i="1" dirty="0" err="1"/>
              <a:t>Q</a:t>
            </a:r>
            <a:r>
              <a:rPr lang="en-US" altLang="zh-CN" sz="1600" baseline="-25000" dirty="0" err="1"/>
              <a:t>task</a:t>
            </a:r>
            <a:r>
              <a:rPr lang="en-US" altLang="zh-CN" sz="1600" dirty="0"/>
              <a:t>)</a:t>
            </a:r>
          </a:p>
          <a:p>
            <a:r>
              <a:rPr lang="en-US" altLang="zh-CN" sz="1600" dirty="0">
                <a:solidFill>
                  <a:srgbClr val="0432FF"/>
                </a:solidFill>
              </a:rPr>
              <a:t>Entry Function:</a:t>
            </a:r>
            <a:r>
              <a:rPr lang="zh-CN" altLang="en-US" sz="1600" dirty="0">
                <a:solidFill>
                  <a:srgbClr val="0432FF"/>
                </a:solidFill>
              </a:rPr>
              <a:t>  </a:t>
            </a:r>
            <a:r>
              <a:rPr lang="en-US" altLang="zh-CN" sz="1600" dirty="0"/>
              <a:t>run()</a:t>
            </a:r>
            <a:endParaRPr lang="en-US" sz="1600" dirty="0"/>
          </a:p>
        </p:txBody>
      </p:sp>
    </p:spTree>
    <p:extLst>
      <p:ext uri="{BB962C8B-B14F-4D97-AF65-F5344CB8AC3E}">
        <p14:creationId xmlns:p14="http://schemas.microsoft.com/office/powerpoint/2010/main" val="1049819550"/>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5400" dirty="0"/>
              <a:t>Concurrent</a:t>
            </a:r>
            <a:r>
              <a:rPr lang="zh-CN" altLang="en-US" sz="5400" dirty="0"/>
              <a:t> </a:t>
            </a:r>
            <a:r>
              <a:rPr lang="en-US" altLang="zh-CN" sz="5400" dirty="0"/>
              <a:t>Processing</a:t>
            </a:r>
            <a:endParaRPr lang="en-US" sz="54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86</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541858"/>
          </a:xfrm>
        </p:spPr>
        <p:txBody>
          <a:bodyPr/>
          <a:lstStyle/>
          <a:p>
            <a:r>
              <a:rPr lang="en-US" altLang="zh-CN" b="1" dirty="0"/>
              <a:t>Task</a:t>
            </a:r>
            <a:r>
              <a:rPr lang="zh-CN" altLang="en-US" b="1" dirty="0"/>
              <a:t> </a:t>
            </a:r>
            <a:r>
              <a:rPr lang="en-US" altLang="zh-CN" b="1" dirty="0"/>
              <a:t>Parallelism</a:t>
            </a:r>
            <a:endParaRPr lang="en-US" altLang="zh-CN" dirty="0"/>
          </a:p>
        </p:txBody>
      </p:sp>
      <p:sp>
        <p:nvSpPr>
          <p:cNvPr id="3" name="Rectangle 2">
            <a:extLst>
              <a:ext uri="{FF2B5EF4-FFF2-40B4-BE49-F238E27FC236}">
                <a16:creationId xmlns:a16="http://schemas.microsoft.com/office/drawing/2014/main" id="{78E8A150-73A9-0F48-BEFB-56B0BAC8C77C}"/>
              </a:ext>
            </a:extLst>
          </p:cNvPr>
          <p:cNvSpPr/>
          <p:nvPr/>
        </p:nvSpPr>
        <p:spPr>
          <a:xfrm>
            <a:off x="4499992" y="2696504"/>
            <a:ext cx="442750" cy="584775"/>
          </a:xfrm>
          <a:prstGeom prst="rect">
            <a:avLst/>
          </a:prstGeom>
        </p:spPr>
        <p:txBody>
          <a:bodyPr wrap="none">
            <a:spAutoFit/>
          </a:bodyPr>
          <a:lstStyle/>
          <a:p>
            <a:r>
              <a:rPr lang="en-US" sz="3200" dirty="0">
                <a:solidFill>
                  <a:srgbClr val="0070C0"/>
                </a:solidFill>
                <a:latin typeface="Roboto"/>
              </a:rPr>
              <a:t>∅</a:t>
            </a:r>
            <a:endParaRPr lang="en-US" sz="3200" dirty="0">
              <a:solidFill>
                <a:srgbClr val="0070C0"/>
              </a:solidFill>
            </a:endParaRPr>
          </a:p>
        </p:txBody>
      </p:sp>
      <p:sp>
        <p:nvSpPr>
          <p:cNvPr id="14" name="Rectangle 13">
            <a:extLst>
              <a:ext uri="{FF2B5EF4-FFF2-40B4-BE49-F238E27FC236}">
                <a16:creationId xmlns:a16="http://schemas.microsoft.com/office/drawing/2014/main" id="{0997B615-3646-F949-B4D1-A2F13C9594CF}"/>
              </a:ext>
            </a:extLst>
          </p:cNvPr>
          <p:cNvSpPr/>
          <p:nvPr/>
        </p:nvSpPr>
        <p:spPr>
          <a:xfrm>
            <a:off x="2692296" y="5654873"/>
            <a:ext cx="817853" cy="461665"/>
          </a:xfrm>
          <a:prstGeom prst="rect">
            <a:avLst/>
          </a:prstGeom>
        </p:spPr>
        <p:txBody>
          <a:bodyPr wrap="none">
            <a:spAutoFit/>
          </a:bodyPr>
          <a:lstStyle/>
          <a:p>
            <a:r>
              <a:rPr lang="en-US" altLang="zh-CN" dirty="0">
                <a:solidFill>
                  <a:srgbClr val="0070C0"/>
                </a:solidFill>
                <a:latin typeface="Roboto"/>
              </a:rPr>
              <a:t>ABC</a:t>
            </a:r>
            <a:endParaRPr lang="en-US" dirty="0">
              <a:solidFill>
                <a:srgbClr val="0070C0"/>
              </a:solidFill>
            </a:endParaRPr>
          </a:p>
        </p:txBody>
      </p:sp>
      <p:pic>
        <p:nvPicPr>
          <p:cNvPr id="23" name="Picture 22">
            <a:extLst>
              <a:ext uri="{FF2B5EF4-FFF2-40B4-BE49-F238E27FC236}">
                <a16:creationId xmlns:a16="http://schemas.microsoft.com/office/drawing/2014/main" id="{6E7E47CA-CB08-E24F-8B7E-EB54A839996C}"/>
              </a:ext>
            </a:extLst>
          </p:cNvPr>
          <p:cNvPicPr>
            <a:picLocks noChangeAspect="1"/>
          </p:cNvPicPr>
          <p:nvPr/>
        </p:nvPicPr>
        <p:blipFill>
          <a:blip r:embed="rId3"/>
          <a:stretch>
            <a:fillRect/>
          </a:stretch>
        </p:blipFill>
        <p:spPr>
          <a:xfrm>
            <a:off x="5106640" y="2627005"/>
            <a:ext cx="689496" cy="689496"/>
          </a:xfrm>
          <a:prstGeom prst="rect">
            <a:avLst/>
          </a:prstGeom>
        </p:spPr>
      </p:pic>
      <p:sp>
        <p:nvSpPr>
          <p:cNvPr id="24" name="Rectangle 23">
            <a:extLst>
              <a:ext uri="{FF2B5EF4-FFF2-40B4-BE49-F238E27FC236}">
                <a16:creationId xmlns:a16="http://schemas.microsoft.com/office/drawing/2014/main" id="{23725C77-D70B-1F4C-AEB1-39AC82C03E1C}"/>
              </a:ext>
            </a:extLst>
          </p:cNvPr>
          <p:cNvSpPr/>
          <p:nvPr/>
        </p:nvSpPr>
        <p:spPr>
          <a:xfrm>
            <a:off x="4904037" y="2486521"/>
            <a:ext cx="1180131" cy="253916"/>
          </a:xfrm>
          <a:prstGeom prst="rect">
            <a:avLst/>
          </a:prstGeom>
        </p:spPr>
        <p:txBody>
          <a:bodyPr wrap="none">
            <a:spAutoFit/>
          </a:bodyPr>
          <a:lstStyle/>
          <a:p>
            <a:r>
              <a:rPr lang="en-US" altLang="zh-CN" sz="1050" b="1" dirty="0">
                <a:solidFill>
                  <a:schemeClr val="accent5">
                    <a:lumMod val="50000"/>
                  </a:schemeClr>
                </a:solidFill>
              </a:rPr>
              <a:t>Transaction</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nvGrpSpPr>
          <p:cNvPr id="33" name="Group 32">
            <a:extLst>
              <a:ext uri="{FF2B5EF4-FFF2-40B4-BE49-F238E27FC236}">
                <a16:creationId xmlns:a16="http://schemas.microsoft.com/office/drawing/2014/main" id="{7721230C-370E-B244-9BE0-FF6594305D99}"/>
              </a:ext>
            </a:extLst>
          </p:cNvPr>
          <p:cNvGrpSpPr/>
          <p:nvPr/>
        </p:nvGrpSpPr>
        <p:grpSpPr>
          <a:xfrm>
            <a:off x="1259632" y="4167277"/>
            <a:ext cx="766277" cy="1013157"/>
            <a:chOff x="1043608" y="4173652"/>
            <a:chExt cx="766277" cy="1013157"/>
          </a:xfrm>
        </p:grpSpPr>
        <p:sp>
          <p:nvSpPr>
            <p:cNvPr id="10" name="Rectangle 9">
              <a:extLst>
                <a:ext uri="{FF2B5EF4-FFF2-40B4-BE49-F238E27FC236}">
                  <a16:creationId xmlns:a16="http://schemas.microsoft.com/office/drawing/2014/main" id="{149011EA-436D-634F-A2D2-681D8EF232BA}"/>
                </a:ext>
              </a:extLst>
            </p:cNvPr>
            <p:cNvSpPr/>
            <p:nvPr/>
          </p:nvSpPr>
          <p:spPr>
            <a:xfrm>
              <a:off x="1043608" y="4725144"/>
              <a:ext cx="595035" cy="461665"/>
            </a:xfrm>
            <a:prstGeom prst="rect">
              <a:avLst/>
            </a:prstGeom>
          </p:spPr>
          <p:txBody>
            <a:bodyPr wrap="none">
              <a:spAutoFit/>
            </a:bodyPr>
            <a:lstStyle/>
            <a:p>
              <a:r>
                <a:rPr lang="en-US" dirty="0">
                  <a:solidFill>
                    <a:srgbClr val="0070C0"/>
                  </a:solidFill>
                  <a:latin typeface="Roboto"/>
                </a:rPr>
                <a:t>AA</a:t>
              </a:r>
              <a:endParaRPr lang="en-US" dirty="0">
                <a:solidFill>
                  <a:srgbClr val="0070C0"/>
                </a:solidFill>
              </a:endParaRPr>
            </a:p>
          </p:txBody>
        </p:sp>
        <p:cxnSp>
          <p:nvCxnSpPr>
            <p:cNvPr id="28" name="Straight Connector 27">
              <a:extLst>
                <a:ext uri="{FF2B5EF4-FFF2-40B4-BE49-F238E27FC236}">
                  <a16:creationId xmlns:a16="http://schemas.microsoft.com/office/drawing/2014/main" id="{12D189E4-FC8B-D54A-BC13-97D9F532BDA8}"/>
                </a:ext>
              </a:extLst>
            </p:cNvPr>
            <p:cNvCxnSpPr>
              <a:cxnSpLocks/>
            </p:cNvCxnSpPr>
            <p:nvPr/>
          </p:nvCxnSpPr>
          <p:spPr>
            <a:xfrm flipH="1">
              <a:off x="1321685" y="4173652"/>
              <a:ext cx="488200" cy="576563"/>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346B074F-1D16-EE47-9840-2848874AD689}"/>
              </a:ext>
            </a:extLst>
          </p:cNvPr>
          <p:cNvGrpSpPr/>
          <p:nvPr/>
        </p:nvGrpSpPr>
        <p:grpSpPr>
          <a:xfrm>
            <a:off x="1949127" y="4168537"/>
            <a:ext cx="595035" cy="1011897"/>
            <a:chOff x="1733103" y="4174912"/>
            <a:chExt cx="595035" cy="1011897"/>
          </a:xfrm>
        </p:grpSpPr>
        <p:sp>
          <p:nvSpPr>
            <p:cNvPr id="9" name="Rectangle 8">
              <a:extLst>
                <a:ext uri="{FF2B5EF4-FFF2-40B4-BE49-F238E27FC236}">
                  <a16:creationId xmlns:a16="http://schemas.microsoft.com/office/drawing/2014/main" id="{ECFD7CA9-0933-2947-A6A1-D55A1267112B}"/>
                </a:ext>
              </a:extLst>
            </p:cNvPr>
            <p:cNvSpPr/>
            <p:nvPr/>
          </p:nvSpPr>
          <p:spPr>
            <a:xfrm>
              <a:off x="1733103" y="4725144"/>
              <a:ext cx="595035" cy="461665"/>
            </a:xfrm>
            <a:prstGeom prst="rect">
              <a:avLst/>
            </a:prstGeom>
          </p:spPr>
          <p:txBody>
            <a:bodyPr wrap="none">
              <a:spAutoFit/>
            </a:bodyPr>
            <a:lstStyle/>
            <a:p>
              <a:r>
                <a:rPr lang="en-US" dirty="0">
                  <a:solidFill>
                    <a:srgbClr val="0070C0"/>
                  </a:solidFill>
                  <a:latin typeface="Roboto"/>
                </a:rPr>
                <a:t>AB</a:t>
              </a:r>
              <a:endParaRPr lang="en-US" dirty="0">
                <a:solidFill>
                  <a:srgbClr val="0070C0"/>
                </a:solidFill>
              </a:endParaRPr>
            </a:p>
          </p:txBody>
        </p:sp>
        <p:cxnSp>
          <p:nvCxnSpPr>
            <p:cNvPr id="40" name="Straight Connector 39">
              <a:extLst>
                <a:ext uri="{FF2B5EF4-FFF2-40B4-BE49-F238E27FC236}">
                  <a16:creationId xmlns:a16="http://schemas.microsoft.com/office/drawing/2014/main" id="{FF8E098C-D15E-2344-BA4F-3DB5E9DE9226}"/>
                </a:ext>
              </a:extLst>
            </p:cNvPr>
            <p:cNvCxnSpPr>
              <a:cxnSpLocks/>
            </p:cNvCxnSpPr>
            <p:nvPr/>
          </p:nvCxnSpPr>
          <p:spPr>
            <a:xfrm>
              <a:off x="2030620" y="4174912"/>
              <a:ext cx="0" cy="550231"/>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sp>
        <p:nvSpPr>
          <p:cNvPr id="12" name="Rectangle 11">
            <a:extLst>
              <a:ext uri="{FF2B5EF4-FFF2-40B4-BE49-F238E27FC236}">
                <a16:creationId xmlns:a16="http://schemas.microsoft.com/office/drawing/2014/main" id="{9088B041-41D9-9147-AC89-C3648359052D}"/>
              </a:ext>
            </a:extLst>
          </p:cNvPr>
          <p:cNvSpPr/>
          <p:nvPr/>
        </p:nvSpPr>
        <p:spPr>
          <a:xfrm>
            <a:off x="981590" y="5669418"/>
            <a:ext cx="800219" cy="461665"/>
          </a:xfrm>
          <a:prstGeom prst="rect">
            <a:avLst/>
          </a:prstGeom>
        </p:spPr>
        <p:txBody>
          <a:bodyPr wrap="none">
            <a:spAutoFit/>
          </a:bodyPr>
          <a:lstStyle/>
          <a:p>
            <a:r>
              <a:rPr lang="en-US" dirty="0">
                <a:solidFill>
                  <a:srgbClr val="0070C0"/>
                </a:solidFill>
                <a:latin typeface="Roboto"/>
              </a:rPr>
              <a:t>AB</a:t>
            </a:r>
            <a:r>
              <a:rPr lang="en-US" altLang="zh-CN" dirty="0">
                <a:solidFill>
                  <a:srgbClr val="0070C0"/>
                </a:solidFill>
                <a:latin typeface="Roboto"/>
              </a:rPr>
              <a:t>A</a:t>
            </a:r>
            <a:endParaRPr lang="en-US" dirty="0">
              <a:solidFill>
                <a:srgbClr val="0070C0"/>
              </a:solidFill>
            </a:endParaRPr>
          </a:p>
        </p:txBody>
      </p:sp>
      <p:sp>
        <p:nvSpPr>
          <p:cNvPr id="48" name="Rectangle 47">
            <a:extLst>
              <a:ext uri="{FF2B5EF4-FFF2-40B4-BE49-F238E27FC236}">
                <a16:creationId xmlns:a16="http://schemas.microsoft.com/office/drawing/2014/main" id="{A4A61016-929A-FF4F-804D-90A337BE9137}"/>
              </a:ext>
            </a:extLst>
          </p:cNvPr>
          <p:cNvSpPr/>
          <p:nvPr/>
        </p:nvSpPr>
        <p:spPr>
          <a:xfrm>
            <a:off x="1259631" y="2514184"/>
            <a:ext cx="3175869" cy="461665"/>
          </a:xfrm>
          <a:prstGeom prst="rect">
            <a:avLst/>
          </a:prstGeom>
        </p:spPr>
        <p:txBody>
          <a:bodyPr wrap="none">
            <a:spAutoFit/>
          </a:bodyPr>
          <a:lstStyle/>
          <a:p>
            <a:r>
              <a:rPr lang="en-US" altLang="zh-CN" b="1" dirty="0">
                <a:solidFill>
                  <a:srgbClr val="950001"/>
                </a:solidFill>
              </a:rPr>
              <a:t>Alphabet</a:t>
            </a:r>
            <a:r>
              <a:rPr lang="zh-CN" altLang="en-US" b="1" dirty="0">
                <a:solidFill>
                  <a:srgbClr val="950001"/>
                </a:solidFill>
              </a:rPr>
              <a:t> </a:t>
            </a:r>
            <a:r>
              <a:rPr lang="en-US" altLang="zh-CN" b="1" dirty="0">
                <a:solidFill>
                  <a:srgbClr val="950001"/>
                </a:solidFill>
              </a:rPr>
              <a:t>is</a:t>
            </a:r>
            <a:r>
              <a:rPr lang="zh-CN" altLang="en-US" b="1" dirty="0">
                <a:solidFill>
                  <a:srgbClr val="950001"/>
                </a:solidFill>
              </a:rPr>
              <a:t> </a:t>
            </a:r>
            <a:r>
              <a:rPr lang="en-US" altLang="zh-CN" b="1" dirty="0">
                <a:solidFill>
                  <a:srgbClr val="950001"/>
                </a:solidFill>
              </a:rPr>
              <a:t>{A,</a:t>
            </a:r>
            <a:r>
              <a:rPr lang="zh-CN" altLang="en-US" b="1" dirty="0">
                <a:solidFill>
                  <a:srgbClr val="950001"/>
                </a:solidFill>
              </a:rPr>
              <a:t> </a:t>
            </a:r>
            <a:r>
              <a:rPr lang="en-US" altLang="zh-CN" b="1" dirty="0">
                <a:solidFill>
                  <a:srgbClr val="950001"/>
                </a:solidFill>
              </a:rPr>
              <a:t>B,</a:t>
            </a:r>
            <a:r>
              <a:rPr lang="zh-CN" altLang="en-US" b="1" dirty="0">
                <a:solidFill>
                  <a:srgbClr val="950001"/>
                </a:solidFill>
              </a:rPr>
              <a:t> </a:t>
            </a:r>
            <a:r>
              <a:rPr lang="en-US" altLang="zh-CN" b="1" dirty="0">
                <a:solidFill>
                  <a:srgbClr val="950001"/>
                </a:solidFill>
              </a:rPr>
              <a:t>C}</a:t>
            </a:r>
            <a:endParaRPr lang="en-US" b="1" dirty="0">
              <a:solidFill>
                <a:srgbClr val="950001"/>
              </a:solidFill>
            </a:endParaRPr>
          </a:p>
        </p:txBody>
      </p:sp>
      <p:grpSp>
        <p:nvGrpSpPr>
          <p:cNvPr id="64" name="Group 63">
            <a:extLst>
              <a:ext uri="{FF2B5EF4-FFF2-40B4-BE49-F238E27FC236}">
                <a16:creationId xmlns:a16="http://schemas.microsoft.com/office/drawing/2014/main" id="{25402965-5CE8-2B4C-92D2-8E6A79C3E4F5}"/>
              </a:ext>
            </a:extLst>
          </p:cNvPr>
          <p:cNvGrpSpPr/>
          <p:nvPr/>
        </p:nvGrpSpPr>
        <p:grpSpPr>
          <a:xfrm>
            <a:off x="1836943" y="5221183"/>
            <a:ext cx="800219" cy="895356"/>
            <a:chOff x="1980959" y="5314351"/>
            <a:chExt cx="800219" cy="895356"/>
          </a:xfrm>
        </p:grpSpPr>
        <p:sp>
          <p:nvSpPr>
            <p:cNvPr id="13" name="Rectangle 12">
              <a:extLst>
                <a:ext uri="{FF2B5EF4-FFF2-40B4-BE49-F238E27FC236}">
                  <a16:creationId xmlns:a16="http://schemas.microsoft.com/office/drawing/2014/main" id="{DBBCE5A2-7031-BA45-B05B-DC822D9969F9}"/>
                </a:ext>
              </a:extLst>
            </p:cNvPr>
            <p:cNvSpPr/>
            <p:nvPr/>
          </p:nvSpPr>
          <p:spPr>
            <a:xfrm>
              <a:off x="1980959" y="5748042"/>
              <a:ext cx="800219" cy="461665"/>
            </a:xfrm>
            <a:prstGeom prst="rect">
              <a:avLst/>
            </a:prstGeom>
          </p:spPr>
          <p:txBody>
            <a:bodyPr wrap="none">
              <a:spAutoFit/>
            </a:bodyPr>
            <a:lstStyle/>
            <a:p>
              <a:r>
                <a:rPr lang="en-US" dirty="0">
                  <a:solidFill>
                    <a:srgbClr val="0070C0"/>
                  </a:solidFill>
                  <a:latin typeface="Roboto"/>
                </a:rPr>
                <a:t>AB</a:t>
              </a:r>
              <a:r>
                <a:rPr lang="en-US" altLang="zh-CN" dirty="0">
                  <a:solidFill>
                    <a:srgbClr val="0070C0"/>
                  </a:solidFill>
                  <a:latin typeface="Roboto"/>
                </a:rPr>
                <a:t>B</a:t>
              </a:r>
              <a:endParaRPr lang="en-US" dirty="0">
                <a:solidFill>
                  <a:srgbClr val="0070C0"/>
                </a:solidFill>
              </a:endParaRPr>
            </a:p>
          </p:txBody>
        </p:sp>
        <p:cxnSp>
          <p:nvCxnSpPr>
            <p:cNvPr id="62" name="Straight Connector 61">
              <a:extLst>
                <a:ext uri="{FF2B5EF4-FFF2-40B4-BE49-F238E27FC236}">
                  <a16:creationId xmlns:a16="http://schemas.microsoft.com/office/drawing/2014/main" id="{CB3EED9E-EEBE-3C4B-BA58-5E3FA60EF030}"/>
                </a:ext>
              </a:extLst>
            </p:cNvPr>
            <p:cNvCxnSpPr>
              <a:cxnSpLocks/>
            </p:cNvCxnSpPr>
            <p:nvPr/>
          </p:nvCxnSpPr>
          <p:spPr>
            <a:xfrm>
              <a:off x="2395225" y="5314351"/>
              <a:ext cx="0" cy="432679"/>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cxnSp>
        <p:nvCxnSpPr>
          <p:cNvPr id="74" name="Straight Connector 73">
            <a:extLst>
              <a:ext uri="{FF2B5EF4-FFF2-40B4-BE49-F238E27FC236}">
                <a16:creationId xmlns:a16="http://schemas.microsoft.com/office/drawing/2014/main" id="{9DB999A3-04CC-8A46-8F54-C73B309FEB2E}"/>
              </a:ext>
            </a:extLst>
          </p:cNvPr>
          <p:cNvCxnSpPr>
            <a:cxnSpLocks/>
            <a:endCxn id="14" idx="0"/>
          </p:cNvCxnSpPr>
          <p:nvPr/>
        </p:nvCxnSpPr>
        <p:spPr>
          <a:xfrm>
            <a:off x="2401323" y="5221183"/>
            <a:ext cx="699900" cy="433690"/>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87" name="Group 86">
            <a:extLst>
              <a:ext uri="{FF2B5EF4-FFF2-40B4-BE49-F238E27FC236}">
                <a16:creationId xmlns:a16="http://schemas.microsoft.com/office/drawing/2014/main" id="{C32A5D52-DE1C-054A-A800-5F3185E6C61C}"/>
              </a:ext>
            </a:extLst>
          </p:cNvPr>
          <p:cNvGrpSpPr/>
          <p:nvPr/>
        </p:nvGrpSpPr>
        <p:grpSpPr>
          <a:xfrm>
            <a:off x="4058845" y="3155688"/>
            <a:ext cx="2385363" cy="1311041"/>
            <a:chOff x="4202861" y="3248856"/>
            <a:chExt cx="2385363" cy="1311041"/>
          </a:xfrm>
        </p:grpSpPr>
        <p:sp>
          <p:nvSpPr>
            <p:cNvPr id="15" name="Rectangle 14">
              <a:extLst>
                <a:ext uri="{FF2B5EF4-FFF2-40B4-BE49-F238E27FC236}">
                  <a16:creationId xmlns:a16="http://schemas.microsoft.com/office/drawing/2014/main" id="{7994E584-52DC-484F-8B30-087CDB547ADF}"/>
                </a:ext>
              </a:extLst>
            </p:cNvPr>
            <p:cNvSpPr/>
            <p:nvPr/>
          </p:nvSpPr>
          <p:spPr>
            <a:xfrm>
              <a:off x="4254158" y="3851400"/>
              <a:ext cx="389850" cy="461665"/>
            </a:xfrm>
            <a:prstGeom prst="rect">
              <a:avLst/>
            </a:prstGeom>
          </p:spPr>
          <p:txBody>
            <a:bodyPr wrap="none">
              <a:spAutoFit/>
            </a:bodyPr>
            <a:lstStyle/>
            <a:p>
              <a:r>
                <a:rPr lang="en-US" altLang="zh-CN" dirty="0">
                  <a:solidFill>
                    <a:srgbClr val="0070C0"/>
                  </a:solidFill>
                  <a:latin typeface="Roboto"/>
                </a:rPr>
                <a:t>B</a:t>
              </a:r>
              <a:endParaRPr lang="en-US" dirty="0">
                <a:solidFill>
                  <a:srgbClr val="0070C0"/>
                </a:solidFill>
              </a:endParaRPr>
            </a:p>
          </p:txBody>
        </p:sp>
        <p:sp>
          <p:nvSpPr>
            <p:cNvPr id="16" name="Rectangle 15">
              <a:extLst>
                <a:ext uri="{FF2B5EF4-FFF2-40B4-BE49-F238E27FC236}">
                  <a16:creationId xmlns:a16="http://schemas.microsoft.com/office/drawing/2014/main" id="{CFEA761D-A171-A44D-81D8-81E3218D098E}"/>
                </a:ext>
              </a:extLst>
            </p:cNvPr>
            <p:cNvSpPr/>
            <p:nvPr/>
          </p:nvSpPr>
          <p:spPr>
            <a:xfrm>
              <a:off x="6138261" y="3826189"/>
              <a:ext cx="407484" cy="461665"/>
            </a:xfrm>
            <a:prstGeom prst="rect">
              <a:avLst/>
            </a:prstGeom>
          </p:spPr>
          <p:txBody>
            <a:bodyPr wrap="none">
              <a:spAutoFit/>
            </a:bodyPr>
            <a:lstStyle/>
            <a:p>
              <a:r>
                <a:rPr lang="en-US" altLang="zh-CN" dirty="0">
                  <a:solidFill>
                    <a:srgbClr val="0070C0"/>
                  </a:solidFill>
                  <a:latin typeface="Roboto"/>
                </a:rPr>
                <a:t>C</a:t>
              </a:r>
              <a:endParaRPr lang="en-US" dirty="0">
                <a:solidFill>
                  <a:srgbClr val="0070C0"/>
                </a:solidFill>
              </a:endParaRPr>
            </a:p>
          </p:txBody>
        </p:sp>
        <p:cxnSp>
          <p:nvCxnSpPr>
            <p:cNvPr id="35" name="Straight Connector 34">
              <a:extLst>
                <a:ext uri="{FF2B5EF4-FFF2-40B4-BE49-F238E27FC236}">
                  <a16:creationId xmlns:a16="http://schemas.microsoft.com/office/drawing/2014/main" id="{E033004D-5A5E-0748-BE33-C43B73B49605}"/>
                </a:ext>
              </a:extLst>
            </p:cNvPr>
            <p:cNvCxnSpPr>
              <a:cxnSpLocks/>
            </p:cNvCxnSpPr>
            <p:nvPr/>
          </p:nvCxnSpPr>
          <p:spPr>
            <a:xfrm flipH="1">
              <a:off x="4431979" y="3371777"/>
              <a:ext cx="286387" cy="500934"/>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9DCCE98F-EBDC-6641-8D68-54B9C926B889}"/>
                </a:ext>
              </a:extLst>
            </p:cNvPr>
            <p:cNvSpPr/>
            <p:nvPr/>
          </p:nvSpPr>
          <p:spPr>
            <a:xfrm>
              <a:off x="4202861" y="4098232"/>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sp>
          <p:nvSpPr>
            <p:cNvPr id="81" name="Rectangle 80">
              <a:extLst>
                <a:ext uri="{FF2B5EF4-FFF2-40B4-BE49-F238E27FC236}">
                  <a16:creationId xmlns:a16="http://schemas.microsoft.com/office/drawing/2014/main" id="{862E9E52-2640-984E-B8E0-E373E819FB2C}"/>
                </a:ext>
              </a:extLst>
            </p:cNvPr>
            <p:cNvSpPr/>
            <p:nvPr/>
          </p:nvSpPr>
          <p:spPr>
            <a:xfrm>
              <a:off x="6095781" y="4098232"/>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cxnSp>
          <p:nvCxnSpPr>
            <p:cNvPr id="83" name="Straight Connector 82">
              <a:extLst>
                <a:ext uri="{FF2B5EF4-FFF2-40B4-BE49-F238E27FC236}">
                  <a16:creationId xmlns:a16="http://schemas.microsoft.com/office/drawing/2014/main" id="{45F6CB53-4012-D340-8E90-78CA440FD723}"/>
                </a:ext>
              </a:extLst>
            </p:cNvPr>
            <p:cNvCxnSpPr>
              <a:cxnSpLocks/>
            </p:cNvCxnSpPr>
            <p:nvPr/>
          </p:nvCxnSpPr>
          <p:spPr>
            <a:xfrm>
              <a:off x="5048053" y="3248856"/>
              <a:ext cx="1137651" cy="594598"/>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16CEDA98-0EAD-2E4C-8573-55D19CE388ED}"/>
              </a:ext>
            </a:extLst>
          </p:cNvPr>
          <p:cNvGrpSpPr/>
          <p:nvPr/>
        </p:nvGrpSpPr>
        <p:grpSpPr>
          <a:xfrm>
            <a:off x="2461206" y="4174156"/>
            <a:ext cx="871065" cy="1223138"/>
            <a:chOff x="3118377" y="4174156"/>
            <a:chExt cx="871065" cy="1223138"/>
          </a:xfrm>
        </p:grpSpPr>
        <p:sp>
          <p:nvSpPr>
            <p:cNvPr id="11" name="Rectangle 10">
              <a:extLst>
                <a:ext uri="{FF2B5EF4-FFF2-40B4-BE49-F238E27FC236}">
                  <a16:creationId xmlns:a16="http://schemas.microsoft.com/office/drawing/2014/main" id="{F5CF3978-1E83-824D-AD27-55F01F5D43C5}"/>
                </a:ext>
              </a:extLst>
            </p:cNvPr>
            <p:cNvSpPr/>
            <p:nvPr/>
          </p:nvSpPr>
          <p:spPr>
            <a:xfrm>
              <a:off x="3295793" y="4718768"/>
              <a:ext cx="612668" cy="461665"/>
            </a:xfrm>
            <a:prstGeom prst="rect">
              <a:avLst/>
            </a:prstGeom>
          </p:spPr>
          <p:txBody>
            <a:bodyPr wrap="none">
              <a:spAutoFit/>
            </a:bodyPr>
            <a:lstStyle/>
            <a:p>
              <a:r>
                <a:rPr lang="en-US" dirty="0">
                  <a:solidFill>
                    <a:srgbClr val="0070C0"/>
                  </a:solidFill>
                  <a:latin typeface="Roboto"/>
                </a:rPr>
                <a:t>A</a:t>
              </a:r>
              <a:r>
                <a:rPr lang="en-US" altLang="zh-CN" dirty="0">
                  <a:solidFill>
                    <a:srgbClr val="0070C0"/>
                  </a:solidFill>
                  <a:latin typeface="Roboto"/>
                </a:rPr>
                <a:t>C</a:t>
              </a:r>
              <a:endParaRPr lang="en-US" dirty="0">
                <a:solidFill>
                  <a:srgbClr val="0070C0"/>
                </a:solidFill>
              </a:endParaRPr>
            </a:p>
          </p:txBody>
        </p:sp>
        <p:cxnSp>
          <p:nvCxnSpPr>
            <p:cNvPr id="88" name="Straight Connector 87">
              <a:extLst>
                <a:ext uri="{FF2B5EF4-FFF2-40B4-BE49-F238E27FC236}">
                  <a16:creationId xmlns:a16="http://schemas.microsoft.com/office/drawing/2014/main" id="{50F50CB0-8F50-5F46-A993-C92D094A79D9}"/>
                </a:ext>
              </a:extLst>
            </p:cNvPr>
            <p:cNvCxnSpPr>
              <a:cxnSpLocks/>
            </p:cNvCxnSpPr>
            <p:nvPr/>
          </p:nvCxnSpPr>
          <p:spPr>
            <a:xfrm>
              <a:off x="3118377" y="4174156"/>
              <a:ext cx="449457" cy="531869"/>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90" name="Rectangle 89">
              <a:extLst>
                <a:ext uri="{FF2B5EF4-FFF2-40B4-BE49-F238E27FC236}">
                  <a16:creationId xmlns:a16="http://schemas.microsoft.com/office/drawing/2014/main" id="{5BDF9B5E-6901-A04B-AF53-0B04678CD0C3}"/>
                </a:ext>
              </a:extLst>
            </p:cNvPr>
            <p:cNvSpPr/>
            <p:nvPr/>
          </p:nvSpPr>
          <p:spPr>
            <a:xfrm>
              <a:off x="3496999" y="4935629"/>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grpSp>
      <p:sp>
        <p:nvSpPr>
          <p:cNvPr id="67" name="Rectangle 66">
            <a:extLst>
              <a:ext uri="{FF2B5EF4-FFF2-40B4-BE49-F238E27FC236}">
                <a16:creationId xmlns:a16="http://schemas.microsoft.com/office/drawing/2014/main" id="{591037C4-366C-B04F-926D-C9552974A121}"/>
              </a:ext>
            </a:extLst>
          </p:cNvPr>
          <p:cNvSpPr/>
          <p:nvPr/>
        </p:nvSpPr>
        <p:spPr>
          <a:xfrm>
            <a:off x="2033149" y="3745895"/>
            <a:ext cx="389850" cy="461665"/>
          </a:xfrm>
          <a:prstGeom prst="rect">
            <a:avLst/>
          </a:prstGeom>
        </p:spPr>
        <p:txBody>
          <a:bodyPr wrap="none">
            <a:spAutoFit/>
          </a:bodyPr>
          <a:lstStyle/>
          <a:p>
            <a:r>
              <a:rPr lang="en-US" altLang="zh-CN" dirty="0">
                <a:solidFill>
                  <a:srgbClr val="0070C0"/>
                </a:solidFill>
                <a:latin typeface="Roboto"/>
              </a:rPr>
              <a:t>A</a:t>
            </a:r>
            <a:endParaRPr lang="en-US" dirty="0">
              <a:solidFill>
                <a:srgbClr val="0070C0"/>
              </a:solidFill>
            </a:endParaRPr>
          </a:p>
        </p:txBody>
      </p:sp>
      <p:cxnSp>
        <p:nvCxnSpPr>
          <p:cNvPr id="72" name="Straight Connector 71">
            <a:extLst>
              <a:ext uri="{FF2B5EF4-FFF2-40B4-BE49-F238E27FC236}">
                <a16:creationId xmlns:a16="http://schemas.microsoft.com/office/drawing/2014/main" id="{BFBAFB9A-DA42-2045-B215-93CA12D0F4DC}"/>
              </a:ext>
            </a:extLst>
          </p:cNvPr>
          <p:cNvCxnSpPr>
            <a:cxnSpLocks/>
          </p:cNvCxnSpPr>
          <p:nvPr/>
        </p:nvCxnSpPr>
        <p:spPr>
          <a:xfrm flipH="1">
            <a:off x="2371983" y="3155688"/>
            <a:ext cx="1963576" cy="613375"/>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75" name="Rectangle 74">
            <a:extLst>
              <a:ext uri="{FF2B5EF4-FFF2-40B4-BE49-F238E27FC236}">
                <a16:creationId xmlns:a16="http://schemas.microsoft.com/office/drawing/2014/main" id="{B7FB655D-F10C-A34F-9197-4F3338D01E5E}"/>
              </a:ext>
            </a:extLst>
          </p:cNvPr>
          <p:cNvSpPr/>
          <p:nvPr/>
        </p:nvSpPr>
        <p:spPr>
          <a:xfrm>
            <a:off x="251520" y="4808671"/>
            <a:ext cx="1058303" cy="307777"/>
          </a:xfrm>
          <a:prstGeom prst="rect">
            <a:avLst/>
          </a:prstGeom>
        </p:spPr>
        <p:txBody>
          <a:bodyPr wrap="none">
            <a:spAutoFit/>
          </a:bodyPr>
          <a:lstStyle/>
          <a:p>
            <a:r>
              <a:rPr lang="en-US" altLang="zh-CN" sz="1400" b="1" dirty="0">
                <a:solidFill>
                  <a:srgbClr val="E50204"/>
                </a:solidFill>
              </a:rPr>
              <a:t>infrequent</a:t>
            </a:r>
            <a:endParaRPr lang="en-US" sz="1400" dirty="0">
              <a:solidFill>
                <a:srgbClr val="E50204"/>
              </a:solidFill>
            </a:endParaRPr>
          </a:p>
        </p:txBody>
      </p:sp>
      <p:pic>
        <p:nvPicPr>
          <p:cNvPr id="76" name="Picture 75">
            <a:extLst>
              <a:ext uri="{FF2B5EF4-FFF2-40B4-BE49-F238E27FC236}">
                <a16:creationId xmlns:a16="http://schemas.microsoft.com/office/drawing/2014/main" id="{A9D95669-52F5-A84A-B47A-FB3A5C79C438}"/>
              </a:ext>
            </a:extLst>
          </p:cNvPr>
          <p:cNvPicPr>
            <a:picLocks noChangeAspect="1"/>
          </p:cNvPicPr>
          <p:nvPr/>
        </p:nvPicPr>
        <p:blipFill rotWithShape="1">
          <a:blip r:embed="rId4"/>
          <a:srcRect l="54285"/>
          <a:stretch/>
        </p:blipFill>
        <p:spPr>
          <a:xfrm>
            <a:off x="1373744" y="5088825"/>
            <a:ext cx="292732" cy="287654"/>
          </a:xfrm>
          <a:prstGeom prst="rect">
            <a:avLst/>
          </a:prstGeom>
        </p:spPr>
      </p:pic>
      <p:cxnSp>
        <p:nvCxnSpPr>
          <p:cNvPr id="77" name="Straight Connector 76">
            <a:extLst>
              <a:ext uri="{FF2B5EF4-FFF2-40B4-BE49-F238E27FC236}">
                <a16:creationId xmlns:a16="http://schemas.microsoft.com/office/drawing/2014/main" id="{D4995375-583F-4942-A989-FF1C07E58FCF}"/>
              </a:ext>
            </a:extLst>
          </p:cNvPr>
          <p:cNvCxnSpPr>
            <a:cxnSpLocks/>
          </p:cNvCxnSpPr>
          <p:nvPr/>
        </p:nvCxnSpPr>
        <p:spPr>
          <a:xfrm flipH="1">
            <a:off x="1377547" y="5232652"/>
            <a:ext cx="674173" cy="436766"/>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20" name="Freeform 19">
            <a:extLst>
              <a:ext uri="{FF2B5EF4-FFF2-40B4-BE49-F238E27FC236}">
                <a16:creationId xmlns:a16="http://schemas.microsoft.com/office/drawing/2014/main" id="{2CDFC66D-53F3-3740-89B7-B63A595262F5}"/>
              </a:ext>
            </a:extLst>
          </p:cNvPr>
          <p:cNvSpPr/>
          <p:nvPr/>
        </p:nvSpPr>
        <p:spPr>
          <a:xfrm>
            <a:off x="801730" y="4561087"/>
            <a:ext cx="2949185" cy="1681853"/>
          </a:xfrm>
          <a:custGeom>
            <a:avLst/>
            <a:gdLst>
              <a:gd name="connsiteX0" fmla="*/ 1246526 w 2949185"/>
              <a:gd name="connsiteY0" fmla="*/ 102353 h 1681853"/>
              <a:gd name="connsiteX1" fmla="*/ 953918 w 2949185"/>
              <a:gd name="connsiteY1" fmla="*/ 742433 h 1681853"/>
              <a:gd name="connsiteX2" fmla="*/ 258974 w 2949185"/>
              <a:gd name="connsiteY2" fmla="*/ 1053329 h 1681853"/>
              <a:gd name="connsiteX3" fmla="*/ 76094 w 2949185"/>
              <a:gd name="connsiteY3" fmla="*/ 1583681 h 1681853"/>
              <a:gd name="connsiteX4" fmla="*/ 1447694 w 2949185"/>
              <a:gd name="connsiteY4" fmla="*/ 1675121 h 1681853"/>
              <a:gd name="connsiteX5" fmla="*/ 2929022 w 2949185"/>
              <a:gd name="connsiteY5" fmla="*/ 1492241 h 1681853"/>
              <a:gd name="connsiteX6" fmla="*/ 2270654 w 2949185"/>
              <a:gd name="connsiteY6" fmla="*/ 870449 h 1681853"/>
              <a:gd name="connsiteX7" fmla="*/ 1758590 w 2949185"/>
              <a:gd name="connsiteY7" fmla="*/ 632705 h 1681853"/>
              <a:gd name="connsiteX8" fmla="*/ 1648862 w 2949185"/>
              <a:gd name="connsiteY8" fmla="*/ 84065 h 1681853"/>
              <a:gd name="connsiteX9" fmla="*/ 1301390 w 2949185"/>
              <a:gd name="connsiteY9" fmla="*/ 10913 h 1681853"/>
              <a:gd name="connsiteX10" fmla="*/ 1209950 w 2949185"/>
              <a:gd name="connsiteY10" fmla="*/ 175505 h 168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185" h="1681853">
                <a:moveTo>
                  <a:pt x="1246526" y="102353"/>
                </a:moveTo>
                <a:cubicBezTo>
                  <a:pt x="1182518" y="343145"/>
                  <a:pt x="1118510" y="583937"/>
                  <a:pt x="953918" y="742433"/>
                </a:cubicBezTo>
                <a:cubicBezTo>
                  <a:pt x="789326" y="900929"/>
                  <a:pt x="405278" y="913121"/>
                  <a:pt x="258974" y="1053329"/>
                </a:cubicBezTo>
                <a:cubicBezTo>
                  <a:pt x="112670" y="1193537"/>
                  <a:pt x="-122026" y="1480049"/>
                  <a:pt x="76094" y="1583681"/>
                </a:cubicBezTo>
                <a:cubicBezTo>
                  <a:pt x="274214" y="1687313"/>
                  <a:pt x="972206" y="1690361"/>
                  <a:pt x="1447694" y="1675121"/>
                </a:cubicBezTo>
                <a:cubicBezTo>
                  <a:pt x="1923182" y="1659881"/>
                  <a:pt x="2791862" y="1626353"/>
                  <a:pt x="2929022" y="1492241"/>
                </a:cubicBezTo>
                <a:cubicBezTo>
                  <a:pt x="3066182" y="1358129"/>
                  <a:pt x="2465726" y="1013705"/>
                  <a:pt x="2270654" y="870449"/>
                </a:cubicBezTo>
                <a:cubicBezTo>
                  <a:pt x="2075582" y="727193"/>
                  <a:pt x="1862222" y="763769"/>
                  <a:pt x="1758590" y="632705"/>
                </a:cubicBezTo>
                <a:cubicBezTo>
                  <a:pt x="1654958" y="501641"/>
                  <a:pt x="1725062" y="187697"/>
                  <a:pt x="1648862" y="84065"/>
                </a:cubicBezTo>
                <a:cubicBezTo>
                  <a:pt x="1572662" y="-19567"/>
                  <a:pt x="1374542" y="-4327"/>
                  <a:pt x="1301390" y="10913"/>
                </a:cubicBezTo>
                <a:cubicBezTo>
                  <a:pt x="1228238" y="26153"/>
                  <a:pt x="1219094" y="100829"/>
                  <a:pt x="1209950" y="175505"/>
                </a:cubicBezTo>
              </a:path>
            </a:pathLst>
          </a:custGeom>
          <a:noFill/>
          <a:ln w="38100">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Or 20">
            <a:extLst>
              <a:ext uri="{FF2B5EF4-FFF2-40B4-BE49-F238E27FC236}">
                <a16:creationId xmlns:a16="http://schemas.microsoft.com/office/drawing/2014/main" id="{D5D787B3-AD1D-DF49-9A9F-253191B4E420}"/>
              </a:ext>
            </a:extLst>
          </p:cNvPr>
          <p:cNvSpPr/>
          <p:nvPr/>
        </p:nvSpPr>
        <p:spPr>
          <a:xfrm>
            <a:off x="3877108" y="5991311"/>
            <a:ext cx="295972" cy="295972"/>
          </a:xfrm>
          <a:prstGeom prst="flowChartOr">
            <a:avLst/>
          </a:prstGeom>
          <a:ln>
            <a:solidFill>
              <a:srgbClr val="00B05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A6EF85A9-4926-544F-9509-903F9B28868F}"/>
              </a:ext>
            </a:extLst>
          </p:cNvPr>
          <p:cNvSpPr txBox="1"/>
          <p:nvPr/>
        </p:nvSpPr>
        <p:spPr>
          <a:xfrm>
            <a:off x="3361157" y="6278822"/>
            <a:ext cx="1417376" cy="461665"/>
          </a:xfrm>
          <a:prstGeom prst="rect">
            <a:avLst/>
          </a:prstGeom>
          <a:noFill/>
        </p:spPr>
        <p:txBody>
          <a:bodyPr wrap="none" rtlCol="0">
            <a:spAutoFit/>
          </a:bodyPr>
          <a:lstStyle/>
          <a:p>
            <a:r>
              <a:rPr lang="en-US" altLang="zh-CN" dirty="0">
                <a:solidFill>
                  <a:srgbClr val="00B050"/>
                </a:solidFill>
              </a:rPr>
              <a:t>Thread</a:t>
            </a:r>
            <a:r>
              <a:rPr lang="zh-CN" altLang="en-US" dirty="0">
                <a:solidFill>
                  <a:srgbClr val="00B050"/>
                </a:solidFill>
              </a:rPr>
              <a:t> </a:t>
            </a:r>
            <a:r>
              <a:rPr lang="en-US" altLang="zh-CN" dirty="0">
                <a:solidFill>
                  <a:srgbClr val="00B050"/>
                </a:solidFill>
              </a:rPr>
              <a:t>1</a:t>
            </a:r>
            <a:endParaRPr lang="en-US" dirty="0">
              <a:solidFill>
                <a:srgbClr val="00B050"/>
              </a:solidFill>
            </a:endParaRPr>
          </a:p>
        </p:txBody>
      </p:sp>
      <p:sp>
        <p:nvSpPr>
          <p:cNvPr id="29" name="Rounded Rectangle 28">
            <a:extLst>
              <a:ext uri="{FF2B5EF4-FFF2-40B4-BE49-F238E27FC236}">
                <a16:creationId xmlns:a16="http://schemas.microsoft.com/office/drawing/2014/main" id="{3F9008B3-22F7-AE47-9EA8-45E27BAA85BD}"/>
              </a:ext>
            </a:extLst>
          </p:cNvPr>
          <p:cNvSpPr/>
          <p:nvPr/>
        </p:nvSpPr>
        <p:spPr>
          <a:xfrm>
            <a:off x="2627784" y="4718768"/>
            <a:ext cx="824215" cy="657711"/>
          </a:xfrm>
          <a:prstGeom prst="roundRect">
            <a:avLst/>
          </a:prstGeom>
          <a:ln w="38100">
            <a:solidFill>
              <a:srgbClr val="7030A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Or 77">
            <a:extLst>
              <a:ext uri="{FF2B5EF4-FFF2-40B4-BE49-F238E27FC236}">
                <a16:creationId xmlns:a16="http://schemas.microsoft.com/office/drawing/2014/main" id="{871662C6-BEAB-8943-9EFB-8C157C61DF0B}"/>
              </a:ext>
            </a:extLst>
          </p:cNvPr>
          <p:cNvSpPr/>
          <p:nvPr/>
        </p:nvSpPr>
        <p:spPr>
          <a:xfrm>
            <a:off x="4065976" y="5031230"/>
            <a:ext cx="295972" cy="295972"/>
          </a:xfrm>
          <a:prstGeom prst="flowChartOr">
            <a:avLst/>
          </a:prstGeom>
          <a:ln>
            <a:solidFill>
              <a:srgbClr val="7030A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TextBox 81">
            <a:extLst>
              <a:ext uri="{FF2B5EF4-FFF2-40B4-BE49-F238E27FC236}">
                <a16:creationId xmlns:a16="http://schemas.microsoft.com/office/drawing/2014/main" id="{68C8FBF1-341F-CA4C-9894-16CBD842D88D}"/>
              </a:ext>
            </a:extLst>
          </p:cNvPr>
          <p:cNvSpPr txBox="1"/>
          <p:nvPr/>
        </p:nvSpPr>
        <p:spPr>
          <a:xfrm>
            <a:off x="3522881" y="5297945"/>
            <a:ext cx="1417376" cy="461665"/>
          </a:xfrm>
          <a:prstGeom prst="rect">
            <a:avLst/>
          </a:prstGeom>
          <a:noFill/>
        </p:spPr>
        <p:txBody>
          <a:bodyPr wrap="none" rtlCol="0">
            <a:spAutoFit/>
          </a:bodyPr>
          <a:lstStyle/>
          <a:p>
            <a:r>
              <a:rPr lang="en-US" altLang="zh-CN" dirty="0">
                <a:solidFill>
                  <a:srgbClr val="7030A0"/>
                </a:solidFill>
              </a:rPr>
              <a:t>Thread</a:t>
            </a:r>
            <a:r>
              <a:rPr lang="zh-CN" altLang="en-US" dirty="0">
                <a:solidFill>
                  <a:srgbClr val="7030A0"/>
                </a:solidFill>
              </a:rPr>
              <a:t> </a:t>
            </a:r>
            <a:r>
              <a:rPr lang="en-US" altLang="zh-CN" dirty="0">
                <a:solidFill>
                  <a:srgbClr val="7030A0"/>
                </a:solidFill>
              </a:rPr>
              <a:t>2</a:t>
            </a:r>
            <a:endParaRPr lang="en-US" dirty="0">
              <a:solidFill>
                <a:srgbClr val="7030A0"/>
              </a:solidFill>
            </a:endParaRPr>
          </a:p>
        </p:txBody>
      </p:sp>
      <p:sp>
        <p:nvSpPr>
          <p:cNvPr id="84" name="Or 83">
            <a:extLst>
              <a:ext uri="{FF2B5EF4-FFF2-40B4-BE49-F238E27FC236}">
                <a16:creationId xmlns:a16="http://schemas.microsoft.com/office/drawing/2014/main" id="{E0A4770E-BA26-3245-94B8-C1460D13A7C7}"/>
              </a:ext>
            </a:extLst>
          </p:cNvPr>
          <p:cNvSpPr/>
          <p:nvPr/>
        </p:nvSpPr>
        <p:spPr>
          <a:xfrm>
            <a:off x="4929602" y="4271650"/>
            <a:ext cx="295972" cy="295972"/>
          </a:xfrm>
          <a:prstGeom prst="flowChartOr">
            <a:avLst/>
          </a:prstGeom>
          <a:ln>
            <a:solidFill>
              <a:srgbClr val="00B05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TextBox 84">
            <a:extLst>
              <a:ext uri="{FF2B5EF4-FFF2-40B4-BE49-F238E27FC236}">
                <a16:creationId xmlns:a16="http://schemas.microsoft.com/office/drawing/2014/main" id="{81A40FDC-6257-CF48-9C0A-48CC3670F21B}"/>
              </a:ext>
            </a:extLst>
          </p:cNvPr>
          <p:cNvSpPr txBox="1"/>
          <p:nvPr/>
        </p:nvSpPr>
        <p:spPr>
          <a:xfrm>
            <a:off x="4386507" y="4538365"/>
            <a:ext cx="1417376" cy="461665"/>
          </a:xfrm>
          <a:prstGeom prst="rect">
            <a:avLst/>
          </a:prstGeom>
          <a:noFill/>
        </p:spPr>
        <p:txBody>
          <a:bodyPr wrap="none" rtlCol="0">
            <a:spAutoFit/>
          </a:bodyPr>
          <a:lstStyle/>
          <a:p>
            <a:r>
              <a:rPr lang="en-US" altLang="zh-CN" dirty="0">
                <a:solidFill>
                  <a:srgbClr val="00B050"/>
                </a:solidFill>
              </a:rPr>
              <a:t>Thread</a:t>
            </a:r>
            <a:r>
              <a:rPr lang="zh-CN" altLang="en-US" dirty="0">
                <a:solidFill>
                  <a:srgbClr val="00B050"/>
                </a:solidFill>
              </a:rPr>
              <a:t> </a:t>
            </a:r>
            <a:r>
              <a:rPr lang="en-US" altLang="zh-CN" dirty="0">
                <a:solidFill>
                  <a:srgbClr val="00B050"/>
                </a:solidFill>
              </a:rPr>
              <a:t>3</a:t>
            </a:r>
            <a:endParaRPr lang="en-US" dirty="0">
              <a:solidFill>
                <a:srgbClr val="00B050"/>
              </a:solidFill>
            </a:endParaRPr>
          </a:p>
        </p:txBody>
      </p:sp>
      <p:sp>
        <p:nvSpPr>
          <p:cNvPr id="86" name="Rounded Rectangle 85">
            <a:extLst>
              <a:ext uri="{FF2B5EF4-FFF2-40B4-BE49-F238E27FC236}">
                <a16:creationId xmlns:a16="http://schemas.microsoft.com/office/drawing/2014/main" id="{FEE1ED05-93CE-9A45-9FE1-D43064875943}"/>
              </a:ext>
            </a:extLst>
          </p:cNvPr>
          <p:cNvSpPr/>
          <p:nvPr/>
        </p:nvSpPr>
        <p:spPr>
          <a:xfrm>
            <a:off x="4000871" y="3798079"/>
            <a:ext cx="603256" cy="657711"/>
          </a:xfrm>
          <a:prstGeom prst="roundRect">
            <a:avLst/>
          </a:prstGeom>
          <a:ln w="38100">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Rounded Rectangle 88">
            <a:extLst>
              <a:ext uri="{FF2B5EF4-FFF2-40B4-BE49-F238E27FC236}">
                <a16:creationId xmlns:a16="http://schemas.microsoft.com/office/drawing/2014/main" id="{F4DA67E4-1C99-2B46-AAE8-D91F62EF89A5}"/>
              </a:ext>
            </a:extLst>
          </p:cNvPr>
          <p:cNvSpPr/>
          <p:nvPr/>
        </p:nvSpPr>
        <p:spPr>
          <a:xfrm>
            <a:off x="5879163" y="3779401"/>
            <a:ext cx="611168" cy="657711"/>
          </a:xfrm>
          <a:prstGeom prst="roundRect">
            <a:avLst/>
          </a:prstGeom>
          <a:ln w="38100">
            <a:solidFill>
              <a:srgbClr val="7030A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Or 95">
            <a:extLst>
              <a:ext uri="{FF2B5EF4-FFF2-40B4-BE49-F238E27FC236}">
                <a16:creationId xmlns:a16="http://schemas.microsoft.com/office/drawing/2014/main" id="{F83B726B-113B-AD49-B478-650B2252AF2D}"/>
              </a:ext>
            </a:extLst>
          </p:cNvPr>
          <p:cNvSpPr/>
          <p:nvPr/>
        </p:nvSpPr>
        <p:spPr>
          <a:xfrm>
            <a:off x="6725094" y="4260790"/>
            <a:ext cx="295972" cy="295972"/>
          </a:xfrm>
          <a:prstGeom prst="flowChartOr">
            <a:avLst/>
          </a:prstGeom>
          <a:ln>
            <a:solidFill>
              <a:srgbClr val="7030A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TextBox 96">
            <a:extLst>
              <a:ext uri="{FF2B5EF4-FFF2-40B4-BE49-F238E27FC236}">
                <a16:creationId xmlns:a16="http://schemas.microsoft.com/office/drawing/2014/main" id="{D53CD1C1-C3AA-D94A-BC22-C62B30C25F7C}"/>
              </a:ext>
            </a:extLst>
          </p:cNvPr>
          <p:cNvSpPr txBox="1"/>
          <p:nvPr/>
        </p:nvSpPr>
        <p:spPr>
          <a:xfrm>
            <a:off x="6181999" y="4527505"/>
            <a:ext cx="1417376" cy="461665"/>
          </a:xfrm>
          <a:prstGeom prst="rect">
            <a:avLst/>
          </a:prstGeom>
          <a:noFill/>
        </p:spPr>
        <p:txBody>
          <a:bodyPr wrap="none" rtlCol="0">
            <a:spAutoFit/>
          </a:bodyPr>
          <a:lstStyle/>
          <a:p>
            <a:r>
              <a:rPr lang="en-US" altLang="zh-CN" dirty="0">
                <a:solidFill>
                  <a:srgbClr val="7030A0"/>
                </a:solidFill>
              </a:rPr>
              <a:t>Thread</a:t>
            </a:r>
            <a:r>
              <a:rPr lang="zh-CN" altLang="en-US" dirty="0">
                <a:solidFill>
                  <a:srgbClr val="7030A0"/>
                </a:solidFill>
              </a:rPr>
              <a:t> </a:t>
            </a:r>
            <a:r>
              <a:rPr lang="en-US" altLang="zh-CN" dirty="0">
                <a:solidFill>
                  <a:srgbClr val="7030A0"/>
                </a:solidFill>
              </a:rPr>
              <a:t>4</a:t>
            </a:r>
            <a:endParaRPr lang="en-US" dirty="0">
              <a:solidFill>
                <a:srgbClr val="7030A0"/>
              </a:solidFill>
            </a:endParaRPr>
          </a:p>
        </p:txBody>
      </p:sp>
      <p:pic>
        <p:nvPicPr>
          <p:cNvPr id="98" name="Picture 97">
            <a:extLst>
              <a:ext uri="{FF2B5EF4-FFF2-40B4-BE49-F238E27FC236}">
                <a16:creationId xmlns:a16="http://schemas.microsoft.com/office/drawing/2014/main" id="{45DA2E24-E0FF-2D41-B1A7-C534144D349E}"/>
              </a:ext>
            </a:extLst>
          </p:cNvPr>
          <p:cNvPicPr>
            <a:picLocks noChangeAspect="1"/>
          </p:cNvPicPr>
          <p:nvPr/>
        </p:nvPicPr>
        <p:blipFill>
          <a:blip r:embed="rId3"/>
          <a:stretch>
            <a:fillRect/>
          </a:stretch>
        </p:blipFill>
        <p:spPr>
          <a:xfrm>
            <a:off x="6602885" y="3290035"/>
            <a:ext cx="689496" cy="689496"/>
          </a:xfrm>
          <a:prstGeom prst="rect">
            <a:avLst/>
          </a:prstGeom>
        </p:spPr>
      </p:pic>
      <p:sp>
        <p:nvSpPr>
          <p:cNvPr id="99" name="Rectangle 98">
            <a:extLst>
              <a:ext uri="{FF2B5EF4-FFF2-40B4-BE49-F238E27FC236}">
                <a16:creationId xmlns:a16="http://schemas.microsoft.com/office/drawing/2014/main" id="{C5F9EB39-ED83-004F-9824-F5A6BB07031C}"/>
              </a:ext>
            </a:extLst>
          </p:cNvPr>
          <p:cNvSpPr/>
          <p:nvPr/>
        </p:nvSpPr>
        <p:spPr>
          <a:xfrm>
            <a:off x="6400282" y="3149551"/>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sp>
        <p:nvSpPr>
          <p:cNvPr id="36" name="Right Brace 35">
            <a:extLst>
              <a:ext uri="{FF2B5EF4-FFF2-40B4-BE49-F238E27FC236}">
                <a16:creationId xmlns:a16="http://schemas.microsoft.com/office/drawing/2014/main" id="{B8AAAA9A-2601-284C-B215-F8F049364791}"/>
              </a:ext>
            </a:extLst>
          </p:cNvPr>
          <p:cNvSpPr/>
          <p:nvPr/>
        </p:nvSpPr>
        <p:spPr>
          <a:xfrm>
            <a:off x="5770623" y="2731841"/>
            <a:ext cx="68969" cy="144016"/>
          </a:xfrm>
          <a:prstGeom prst="rightBrace">
            <a:avLst>
              <a:gd name="adj1" fmla="val 45489"/>
              <a:gd name="adj2" fmla="val 50000"/>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0" name="Right Brace 99">
            <a:extLst>
              <a:ext uri="{FF2B5EF4-FFF2-40B4-BE49-F238E27FC236}">
                <a16:creationId xmlns:a16="http://schemas.microsoft.com/office/drawing/2014/main" id="{A3B276F2-B8B5-0046-AC09-4B7D9B275F75}"/>
              </a:ext>
            </a:extLst>
          </p:cNvPr>
          <p:cNvSpPr/>
          <p:nvPr/>
        </p:nvSpPr>
        <p:spPr>
          <a:xfrm>
            <a:off x="5771805" y="2902199"/>
            <a:ext cx="68969" cy="144016"/>
          </a:xfrm>
          <a:prstGeom prst="rightBrace">
            <a:avLst>
              <a:gd name="adj1" fmla="val 45489"/>
              <a:gd name="adj2" fmla="val 50000"/>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1" name="Right Brace 100">
            <a:extLst>
              <a:ext uri="{FF2B5EF4-FFF2-40B4-BE49-F238E27FC236}">
                <a16:creationId xmlns:a16="http://schemas.microsoft.com/office/drawing/2014/main" id="{92AC333C-11A7-604C-B6CD-69587268532D}"/>
              </a:ext>
            </a:extLst>
          </p:cNvPr>
          <p:cNvSpPr/>
          <p:nvPr/>
        </p:nvSpPr>
        <p:spPr>
          <a:xfrm>
            <a:off x="5771804" y="3071511"/>
            <a:ext cx="68969" cy="144016"/>
          </a:xfrm>
          <a:prstGeom prst="rightBrace">
            <a:avLst>
              <a:gd name="adj1" fmla="val 45489"/>
              <a:gd name="adj2" fmla="val 50000"/>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Or 101">
            <a:extLst>
              <a:ext uri="{FF2B5EF4-FFF2-40B4-BE49-F238E27FC236}">
                <a16:creationId xmlns:a16="http://schemas.microsoft.com/office/drawing/2014/main" id="{5B8CF804-CA78-0B4C-8A97-C6C15D1E8100}"/>
              </a:ext>
            </a:extLst>
          </p:cNvPr>
          <p:cNvSpPr/>
          <p:nvPr/>
        </p:nvSpPr>
        <p:spPr>
          <a:xfrm>
            <a:off x="5884808" y="2759850"/>
            <a:ext cx="85989" cy="85989"/>
          </a:xfrm>
          <a:prstGeom prst="flowChartOr">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3" name="Or 102">
            <a:extLst>
              <a:ext uri="{FF2B5EF4-FFF2-40B4-BE49-F238E27FC236}">
                <a16:creationId xmlns:a16="http://schemas.microsoft.com/office/drawing/2014/main" id="{4C97253A-F091-0C40-85A9-4412071C06BE}"/>
              </a:ext>
            </a:extLst>
          </p:cNvPr>
          <p:cNvSpPr/>
          <p:nvPr/>
        </p:nvSpPr>
        <p:spPr>
          <a:xfrm>
            <a:off x="5884808" y="2931212"/>
            <a:ext cx="85989" cy="85989"/>
          </a:xfrm>
          <a:prstGeom prst="flowChartOr">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Or 103">
            <a:extLst>
              <a:ext uri="{FF2B5EF4-FFF2-40B4-BE49-F238E27FC236}">
                <a16:creationId xmlns:a16="http://schemas.microsoft.com/office/drawing/2014/main" id="{AB0D9FE2-A74A-CB4B-9D55-0F96CCBFF84B}"/>
              </a:ext>
            </a:extLst>
          </p:cNvPr>
          <p:cNvSpPr/>
          <p:nvPr/>
        </p:nvSpPr>
        <p:spPr>
          <a:xfrm>
            <a:off x="5884808" y="3100969"/>
            <a:ext cx="85989" cy="85989"/>
          </a:xfrm>
          <a:prstGeom prst="flowChartOr">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Rectangle 104">
            <a:extLst>
              <a:ext uri="{FF2B5EF4-FFF2-40B4-BE49-F238E27FC236}">
                <a16:creationId xmlns:a16="http://schemas.microsoft.com/office/drawing/2014/main" id="{F355DB2E-EF7B-0347-9665-F68E22F975AA}"/>
              </a:ext>
            </a:extLst>
          </p:cNvPr>
          <p:cNvSpPr/>
          <p:nvPr/>
        </p:nvSpPr>
        <p:spPr>
          <a:xfrm>
            <a:off x="5943727" y="2804965"/>
            <a:ext cx="2821606" cy="338554"/>
          </a:xfrm>
          <a:prstGeom prst="rect">
            <a:avLst/>
          </a:prstGeom>
        </p:spPr>
        <p:txBody>
          <a:bodyPr wrap="none">
            <a:spAutoFit/>
          </a:bodyPr>
          <a:lstStyle/>
          <a:p>
            <a:r>
              <a:rPr lang="en-US" altLang="zh-CN" sz="1600" b="1" dirty="0">
                <a:solidFill>
                  <a:srgbClr val="950001"/>
                </a:solidFill>
              </a:rPr>
              <a:t>PDB-parallelism</a:t>
            </a:r>
            <a:r>
              <a:rPr lang="zh-CN" altLang="en-US" sz="1600" b="1" dirty="0">
                <a:solidFill>
                  <a:srgbClr val="950001"/>
                </a:solidFill>
              </a:rPr>
              <a:t> </a:t>
            </a:r>
            <a:r>
              <a:rPr lang="en-US" altLang="zh-CN" sz="1600" b="1" dirty="0">
                <a:solidFill>
                  <a:srgbClr val="950001"/>
                </a:solidFill>
              </a:rPr>
              <a:t>(root</a:t>
            </a:r>
            <a:r>
              <a:rPr lang="zh-CN" altLang="en-US" sz="1600" b="1" dirty="0">
                <a:solidFill>
                  <a:srgbClr val="950001"/>
                </a:solidFill>
              </a:rPr>
              <a:t> </a:t>
            </a:r>
            <a:r>
              <a:rPr lang="en-US" altLang="zh-CN" sz="1600" b="1">
                <a:solidFill>
                  <a:srgbClr val="950001"/>
                </a:solidFill>
              </a:rPr>
              <a:t>task)</a:t>
            </a:r>
            <a:endParaRPr lang="en-US" sz="1600" b="1" dirty="0">
              <a:solidFill>
                <a:srgbClr val="950001"/>
              </a:solidFill>
            </a:endParaRPr>
          </a:p>
        </p:txBody>
      </p:sp>
    </p:spTree>
    <p:extLst>
      <p:ext uri="{BB962C8B-B14F-4D97-AF65-F5344CB8AC3E}">
        <p14:creationId xmlns:p14="http://schemas.microsoft.com/office/powerpoint/2010/main" val="229194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9" grpId="0" animBg="1"/>
      <p:bldP spid="78" grpId="0" animBg="1"/>
      <p:bldP spid="82" grpId="0"/>
      <p:bldP spid="84" grpId="0" animBg="1"/>
      <p:bldP spid="85" grpId="0"/>
      <p:bldP spid="86" grpId="0" animBg="1"/>
      <p:bldP spid="89" grpId="0" animBg="1"/>
      <p:bldP spid="96" grpId="0" animBg="1"/>
      <p:bldP spid="97" grpId="0"/>
      <p:bldP spid="36" grpId="0" animBg="1"/>
      <p:bldP spid="100" grpId="0" animBg="1"/>
      <p:bldP spid="101" grpId="0" animBg="1"/>
      <p:bldP spid="102" grpId="0" animBg="1"/>
      <p:bldP spid="103" grpId="0" animBg="1"/>
      <p:bldP spid="104" grpId="0" animBg="1"/>
      <p:bldP spid="10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5400" dirty="0"/>
              <a:t>Performance</a:t>
            </a:r>
            <a:endParaRPr lang="en-US" sz="54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87</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229600" cy="541858"/>
          </a:xfrm>
        </p:spPr>
        <p:txBody>
          <a:bodyPr/>
          <a:lstStyle/>
          <a:p>
            <a:r>
              <a:rPr lang="en-US" altLang="zh-CN" b="1" dirty="0" err="1"/>
              <a:t>gSpan</a:t>
            </a:r>
            <a:r>
              <a:rPr lang="zh-CN" altLang="en-US" b="1" dirty="0"/>
              <a:t> </a:t>
            </a:r>
            <a:r>
              <a:rPr lang="en-US" altLang="zh-CN" b="1" dirty="0"/>
              <a:t>Parallelization</a:t>
            </a:r>
            <a:endParaRPr lang="en-US" altLang="zh-CN" dirty="0"/>
          </a:p>
        </p:txBody>
      </p:sp>
      <p:pic>
        <p:nvPicPr>
          <p:cNvPr id="5" name="Picture 4">
            <a:extLst>
              <a:ext uri="{FF2B5EF4-FFF2-40B4-BE49-F238E27FC236}">
                <a16:creationId xmlns:a16="http://schemas.microsoft.com/office/drawing/2014/main" id="{016EA62B-AEDE-524B-B6C8-79B9B5A80739}"/>
              </a:ext>
            </a:extLst>
          </p:cNvPr>
          <p:cNvPicPr>
            <a:picLocks noChangeAspect="1"/>
          </p:cNvPicPr>
          <p:nvPr/>
        </p:nvPicPr>
        <p:blipFill>
          <a:blip r:embed="rId3"/>
          <a:stretch>
            <a:fillRect/>
          </a:stretch>
        </p:blipFill>
        <p:spPr>
          <a:xfrm>
            <a:off x="1259632" y="2713741"/>
            <a:ext cx="6912768" cy="3719875"/>
          </a:xfrm>
          <a:prstGeom prst="rect">
            <a:avLst/>
          </a:prstGeom>
        </p:spPr>
      </p:pic>
    </p:spTree>
    <p:extLst>
      <p:ext uri="{BB962C8B-B14F-4D97-AF65-F5344CB8AC3E}">
        <p14:creationId xmlns:p14="http://schemas.microsoft.com/office/powerpoint/2010/main" val="166273196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64727-323D-3E44-92E4-60619B0C7B6F}"/>
              </a:ext>
            </a:extLst>
          </p:cNvPr>
          <p:cNvPicPr>
            <a:picLocks noChangeAspect="1"/>
          </p:cNvPicPr>
          <p:nvPr/>
        </p:nvPicPr>
        <p:blipFill>
          <a:blip r:embed="rId3"/>
          <a:stretch>
            <a:fillRect/>
          </a:stretch>
        </p:blipFill>
        <p:spPr>
          <a:xfrm>
            <a:off x="1043608" y="2859188"/>
            <a:ext cx="7355160" cy="3977717"/>
          </a:xfrm>
          <a:prstGeom prst="rect">
            <a:avLst/>
          </a:prstGeom>
        </p:spPr>
      </p:pic>
      <p:sp>
        <p:nvSpPr>
          <p:cNvPr id="2" name="Title 1"/>
          <p:cNvSpPr>
            <a:spLocks noGrp="1"/>
          </p:cNvSpPr>
          <p:nvPr>
            <p:ph type="title"/>
          </p:nvPr>
        </p:nvSpPr>
        <p:spPr/>
        <p:txBody>
          <a:bodyPr/>
          <a:lstStyle/>
          <a:p>
            <a:r>
              <a:rPr lang="en-US" altLang="zh-CN" dirty="0"/>
              <a:t>Open</a:t>
            </a:r>
            <a:r>
              <a:rPr lang="zh-CN" altLang="en-US" dirty="0"/>
              <a:t> </a:t>
            </a:r>
            <a:r>
              <a:rPr lang="en-US" altLang="zh-CN" dirty="0"/>
              <a:t>Source</a:t>
            </a:r>
            <a:r>
              <a:rPr lang="zh-CN" altLang="en-US" dirty="0"/>
              <a:t> </a:t>
            </a:r>
            <a:r>
              <a:rPr lang="en-US" altLang="zh-CN" dirty="0"/>
              <a:t>Software</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88</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700808"/>
            <a:ext cx="8229600" cy="1700882"/>
          </a:xfrm>
        </p:spPr>
        <p:txBody>
          <a:bodyPr/>
          <a:lstStyle/>
          <a:p>
            <a:r>
              <a:rPr lang="en-US" altLang="zh-CN" sz="2400" b="1" dirty="0"/>
              <a:t>Check</a:t>
            </a:r>
            <a:r>
              <a:rPr lang="zh-CN" altLang="en-US" sz="2400" b="1" dirty="0"/>
              <a:t> </a:t>
            </a:r>
            <a:r>
              <a:rPr lang="en-US" altLang="zh-CN" sz="2400" b="1" dirty="0"/>
              <a:t>out</a:t>
            </a:r>
            <a:r>
              <a:rPr lang="zh-CN" altLang="en-US" sz="2400" b="1" dirty="0"/>
              <a:t> </a:t>
            </a:r>
            <a:r>
              <a:rPr lang="en-US" altLang="zh-CN" sz="2400" b="1" dirty="0"/>
              <a:t>Our</a:t>
            </a:r>
            <a:r>
              <a:rPr lang="zh-CN" altLang="en-US" sz="2400" b="1" dirty="0"/>
              <a:t> </a:t>
            </a:r>
            <a:r>
              <a:rPr lang="en-US" altLang="zh-CN" sz="2400" b="1" dirty="0"/>
              <a:t>GitHub</a:t>
            </a:r>
            <a:r>
              <a:rPr lang="zh-CN" altLang="en-US" sz="2400" b="1" dirty="0"/>
              <a:t> </a:t>
            </a:r>
            <a:r>
              <a:rPr lang="en-US" altLang="zh-CN" sz="2400" b="1" dirty="0"/>
              <a:t>Page</a:t>
            </a:r>
            <a:endParaRPr lang="en-US" sz="2400" b="1" dirty="0"/>
          </a:p>
          <a:p>
            <a:pPr lvl="1">
              <a:buFont typeface="Arial" charset="0"/>
              <a:buChar char="•"/>
            </a:pPr>
            <a:r>
              <a:rPr lang="en-US" sz="2000" dirty="0">
                <a:hlinkClick r:id="rId4"/>
              </a:rPr>
              <a:t>https://github.com/yanlab19870714/PrefixFPM</a:t>
            </a:r>
            <a:endParaRPr lang="en-US" sz="2000" dirty="0"/>
          </a:p>
          <a:p>
            <a:pPr lvl="1">
              <a:buFont typeface="Arial" charset="0"/>
              <a:buChar char="•"/>
            </a:pPr>
            <a:r>
              <a:rPr lang="en-US" altLang="zh-CN" sz="2000" dirty="0"/>
              <a:t>Demo:</a:t>
            </a:r>
            <a:r>
              <a:rPr lang="zh-CN" altLang="en-US" sz="2000" dirty="0"/>
              <a:t> </a:t>
            </a:r>
            <a:r>
              <a:rPr lang="en-US" sz="2000" dirty="0">
                <a:hlinkClick r:id="rId5"/>
              </a:rPr>
              <a:t>https://youtu.be/PfioC0GDpsw</a:t>
            </a:r>
            <a:endParaRPr lang="en-US" sz="2000" dirty="0"/>
          </a:p>
        </p:txBody>
      </p:sp>
      <p:sp>
        <p:nvSpPr>
          <p:cNvPr id="3" name="Rounded Rectangle 2">
            <a:extLst>
              <a:ext uri="{FF2B5EF4-FFF2-40B4-BE49-F238E27FC236}">
                <a16:creationId xmlns:a16="http://schemas.microsoft.com/office/drawing/2014/main" id="{E4F1583E-78E8-C14F-B18C-3BE8F6794EE3}"/>
              </a:ext>
            </a:extLst>
          </p:cNvPr>
          <p:cNvSpPr/>
          <p:nvPr/>
        </p:nvSpPr>
        <p:spPr>
          <a:xfrm>
            <a:off x="1259632" y="6048672"/>
            <a:ext cx="5293568" cy="764704"/>
          </a:xfrm>
          <a:prstGeom prst="roundRect">
            <a:avLst/>
          </a:prstGeom>
          <a:noFill/>
          <a:ln w="38100">
            <a:headEnd type="none" w="med" len="med"/>
            <a:tailEnd type="none"/>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47D768C-89E7-964C-83A7-DC09712466E5}"/>
              </a:ext>
            </a:extLst>
          </p:cNvPr>
          <p:cNvPicPr>
            <a:picLocks noChangeAspect="1"/>
          </p:cNvPicPr>
          <p:nvPr/>
        </p:nvPicPr>
        <p:blipFill>
          <a:blip r:embed="rId6"/>
          <a:stretch>
            <a:fillRect/>
          </a:stretch>
        </p:blipFill>
        <p:spPr>
          <a:xfrm>
            <a:off x="7069584" y="1642926"/>
            <a:ext cx="1100832" cy="1100832"/>
          </a:xfrm>
          <a:prstGeom prst="rect">
            <a:avLst/>
          </a:prstGeom>
        </p:spPr>
      </p:pic>
      <p:cxnSp>
        <p:nvCxnSpPr>
          <p:cNvPr id="9" name="Straight Arrow Connector 8">
            <a:extLst>
              <a:ext uri="{FF2B5EF4-FFF2-40B4-BE49-F238E27FC236}">
                <a16:creationId xmlns:a16="http://schemas.microsoft.com/office/drawing/2014/main" id="{F8A89E42-2456-F148-B148-E2EFAF3E72EB}"/>
              </a:ext>
            </a:extLst>
          </p:cNvPr>
          <p:cNvCxnSpPr>
            <a:cxnSpLocks/>
          </p:cNvCxnSpPr>
          <p:nvPr/>
        </p:nvCxnSpPr>
        <p:spPr>
          <a:xfrm>
            <a:off x="5148064" y="2564904"/>
            <a:ext cx="1728192" cy="0"/>
          </a:xfrm>
          <a:prstGeom prst="straightConnector1">
            <a:avLst/>
          </a:prstGeom>
          <a:ln>
            <a:solidFill>
              <a:schemeClr val="tx1"/>
            </a:solidFill>
            <a:prstDash val="sysDot"/>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6932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Recent</a:t>
            </a:r>
            <a:r>
              <a:rPr lang="zh-CN" altLang="en-US" dirty="0"/>
              <a:t> </a:t>
            </a:r>
            <a:r>
              <a:rPr lang="en-US" altLang="zh-CN" dirty="0"/>
              <a:t>Improvement</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89</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700808"/>
            <a:ext cx="8229600" cy="1700882"/>
          </a:xfrm>
        </p:spPr>
        <p:txBody>
          <a:bodyPr/>
          <a:lstStyle/>
          <a:p>
            <a:r>
              <a:rPr lang="en-US" altLang="zh-CN" sz="2400" b="1" dirty="0"/>
              <a:t>Check</a:t>
            </a:r>
            <a:r>
              <a:rPr lang="zh-CN" altLang="en-US" sz="2400" b="1" dirty="0"/>
              <a:t> </a:t>
            </a:r>
            <a:r>
              <a:rPr lang="en-US" altLang="zh-CN" sz="2400" b="1" dirty="0"/>
              <a:t>out</a:t>
            </a:r>
            <a:r>
              <a:rPr lang="zh-CN" altLang="en-US" sz="2400" b="1" dirty="0"/>
              <a:t> </a:t>
            </a:r>
            <a:r>
              <a:rPr lang="en-US" altLang="zh-CN" sz="2400" b="1" dirty="0"/>
              <a:t>Our</a:t>
            </a:r>
            <a:r>
              <a:rPr lang="zh-CN" altLang="en-US" sz="2400" b="1" dirty="0"/>
              <a:t> </a:t>
            </a:r>
            <a:r>
              <a:rPr lang="en-US" altLang="zh-CN" sz="2400" b="1" dirty="0"/>
              <a:t>GitHub</a:t>
            </a:r>
            <a:r>
              <a:rPr lang="zh-CN" altLang="en-US" sz="2400" b="1" dirty="0"/>
              <a:t> </a:t>
            </a:r>
            <a:r>
              <a:rPr lang="en-US" altLang="zh-CN" sz="2400" b="1" dirty="0"/>
              <a:t>Page</a:t>
            </a:r>
            <a:endParaRPr lang="en-US" sz="2400" b="1" dirty="0"/>
          </a:p>
          <a:p>
            <a:pPr lvl="1">
              <a:buFont typeface="Arial" charset="0"/>
              <a:buChar char="•"/>
            </a:pPr>
            <a:r>
              <a:rPr lang="en-US" sz="2000" dirty="0">
                <a:hlinkClick r:id="rId3"/>
              </a:rPr>
              <a:t>https://github.com/wenwenQu/PrefixFPM</a:t>
            </a:r>
            <a:endParaRPr lang="en-US" altLang="zh-CN" sz="2000" dirty="0"/>
          </a:p>
          <a:p>
            <a:pPr lvl="1">
              <a:buFont typeface="Arial" charset="0"/>
              <a:buChar char="•"/>
            </a:pPr>
            <a:r>
              <a:rPr lang="en-US" altLang="zh-CN" sz="2000" dirty="0"/>
              <a:t>Now</a:t>
            </a:r>
            <a:r>
              <a:rPr lang="zh-CN" altLang="en-US" sz="2000" dirty="0"/>
              <a:t> </a:t>
            </a:r>
            <a:r>
              <a:rPr lang="en-US" altLang="zh-CN" sz="2000" dirty="0"/>
              <a:t>with</a:t>
            </a:r>
            <a:r>
              <a:rPr lang="zh-CN" altLang="en-US" sz="2000" dirty="0"/>
              <a:t> </a:t>
            </a:r>
            <a:r>
              <a:rPr lang="en-US" altLang="zh-CN" sz="2000" dirty="0"/>
              <a:t>more</a:t>
            </a:r>
            <a:r>
              <a:rPr lang="zh-CN" altLang="en-US" sz="2000" dirty="0"/>
              <a:t> </a:t>
            </a:r>
            <a:r>
              <a:rPr lang="en-US" altLang="zh-CN" sz="2000" dirty="0"/>
              <a:t>applications</a:t>
            </a:r>
            <a:endParaRPr lang="en-US" sz="2000" dirty="0"/>
          </a:p>
        </p:txBody>
      </p:sp>
      <p:pic>
        <p:nvPicPr>
          <p:cNvPr id="7" name="Picture 6">
            <a:extLst>
              <a:ext uri="{FF2B5EF4-FFF2-40B4-BE49-F238E27FC236}">
                <a16:creationId xmlns:a16="http://schemas.microsoft.com/office/drawing/2014/main" id="{67E0BDDD-B7A6-3447-9B85-4199072FB997}"/>
              </a:ext>
            </a:extLst>
          </p:cNvPr>
          <p:cNvPicPr>
            <a:picLocks noChangeAspect="1"/>
          </p:cNvPicPr>
          <p:nvPr/>
        </p:nvPicPr>
        <p:blipFill>
          <a:blip r:embed="rId4"/>
          <a:stretch>
            <a:fillRect/>
          </a:stretch>
        </p:blipFill>
        <p:spPr>
          <a:xfrm>
            <a:off x="1583668" y="2837311"/>
            <a:ext cx="5976664" cy="3838505"/>
          </a:xfrm>
          <a:prstGeom prst="rect">
            <a:avLst/>
          </a:prstGeom>
        </p:spPr>
      </p:pic>
      <p:sp>
        <p:nvSpPr>
          <p:cNvPr id="9" name="矩形 3">
            <a:extLst>
              <a:ext uri="{FF2B5EF4-FFF2-40B4-BE49-F238E27FC236}">
                <a16:creationId xmlns:a16="http://schemas.microsoft.com/office/drawing/2014/main" id="{286AA2D7-0D6B-6E4F-93CB-375521C4CFB3}"/>
              </a:ext>
            </a:extLst>
          </p:cNvPr>
          <p:cNvSpPr/>
          <p:nvPr/>
        </p:nvSpPr>
        <p:spPr>
          <a:xfrm>
            <a:off x="1583667" y="4475090"/>
            <a:ext cx="1908213" cy="2050254"/>
          </a:xfrm>
          <a:prstGeom prst="rect">
            <a:avLst/>
          </a:prstGeom>
          <a:ln w="50800">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628157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Problem</a:t>
            </a:r>
            <a:r>
              <a:rPr lang="zh-CN" altLang="en-US" sz="4800" dirty="0"/>
              <a:t> </a:t>
            </a:r>
            <a:r>
              <a:rPr lang="en-US" altLang="zh-CN" sz="4800" dirty="0"/>
              <a:t>Categorization</a:t>
            </a:r>
            <a:endParaRPr lang="en-US" sz="4800"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sz="3600" b="1" dirty="0"/>
              <a:t>Category</a:t>
            </a:r>
            <a:r>
              <a:rPr lang="zh-CN" altLang="en-US" sz="3600" b="1" dirty="0"/>
              <a:t> </a:t>
            </a:r>
            <a:r>
              <a:rPr lang="en-US" altLang="zh-CN" sz="3600" b="1" dirty="0"/>
              <a:t>I:</a:t>
            </a:r>
            <a:r>
              <a:rPr lang="zh-CN" altLang="en-US" sz="3600" b="1" dirty="0"/>
              <a:t> </a:t>
            </a:r>
            <a:r>
              <a:rPr lang="en-US" altLang="zh-CN" sz="3600" b="1" dirty="0"/>
              <a:t>Iterative</a:t>
            </a:r>
            <a:r>
              <a:rPr lang="zh-CN" altLang="en-US" sz="3600" b="1" dirty="0"/>
              <a:t> </a:t>
            </a:r>
            <a:r>
              <a:rPr lang="en-US" altLang="zh-CN" sz="3600" b="1" dirty="0"/>
              <a:t>Algorithms</a:t>
            </a:r>
            <a:endParaRPr lang="en-US" sz="3600" b="1" dirty="0"/>
          </a:p>
          <a:p>
            <a:pPr lvl="1">
              <a:buFont typeface="Arial" charset="0"/>
              <a:buChar char="•"/>
            </a:pPr>
            <a:r>
              <a:rPr lang="en-US" altLang="zh-CN" sz="2800" dirty="0"/>
              <a:t>Low</a:t>
            </a:r>
            <a:r>
              <a:rPr lang="zh-CN" altLang="en-US" sz="2800" dirty="0"/>
              <a:t> </a:t>
            </a:r>
            <a:r>
              <a:rPr lang="en-US" altLang="zh-CN" sz="2800" dirty="0"/>
              <a:t>time</a:t>
            </a:r>
            <a:r>
              <a:rPr lang="zh-CN" altLang="en-US" sz="2800" dirty="0"/>
              <a:t> </a:t>
            </a:r>
            <a:r>
              <a:rPr lang="en-US" altLang="zh-CN" sz="2800" dirty="0"/>
              <a:t>complexity:</a:t>
            </a:r>
            <a:r>
              <a:rPr lang="zh-CN" altLang="en-US" sz="2800" dirty="0"/>
              <a:t>  </a:t>
            </a:r>
            <a:r>
              <a:rPr lang="en-US" altLang="zh-CN" sz="2800" i="1" dirty="0">
                <a:solidFill>
                  <a:srgbClr val="0070C0"/>
                </a:solidFill>
              </a:rPr>
              <a:t>O</a:t>
            </a:r>
            <a:r>
              <a:rPr lang="en-US" altLang="zh-CN" sz="2800" dirty="0">
                <a:solidFill>
                  <a:srgbClr val="0070C0"/>
                </a:solidFill>
              </a:rPr>
              <a:t>(|</a:t>
            </a:r>
            <a:r>
              <a:rPr lang="en-US" altLang="zh-CN" sz="2800" i="1" dirty="0">
                <a:solidFill>
                  <a:srgbClr val="0070C0"/>
                </a:solidFill>
              </a:rPr>
              <a:t>E</a:t>
            </a:r>
            <a:r>
              <a:rPr lang="en-US" altLang="zh-CN" sz="2800" dirty="0">
                <a:solidFill>
                  <a:srgbClr val="0070C0"/>
                </a:solidFill>
              </a:rPr>
              <a:t>|)</a:t>
            </a:r>
            <a:r>
              <a:rPr lang="zh-CN" altLang="en-US" sz="2800" dirty="0"/>
              <a:t> </a:t>
            </a:r>
            <a:r>
              <a:rPr lang="en-US" altLang="zh-CN" sz="2800" dirty="0"/>
              <a:t>per</a:t>
            </a:r>
            <a:r>
              <a:rPr lang="zh-CN" altLang="en-US" sz="2800" dirty="0"/>
              <a:t> </a:t>
            </a:r>
            <a:r>
              <a:rPr lang="en-US" altLang="zh-CN" sz="2800" dirty="0"/>
              <a:t>iteration</a:t>
            </a:r>
            <a:r>
              <a:rPr lang="zh-CN" altLang="en-US" sz="2800" dirty="0"/>
              <a:t> </a:t>
            </a:r>
            <a:r>
              <a:rPr lang="en-US" altLang="zh-CN" sz="2800" dirty="0"/>
              <a:t>(</a:t>
            </a:r>
            <a:r>
              <a:rPr lang="en-US" altLang="zh-CN" sz="2800" dirty="0">
                <a:solidFill>
                  <a:srgbClr val="0070C0"/>
                </a:solidFill>
              </a:rPr>
              <a:t>message</a:t>
            </a:r>
            <a:r>
              <a:rPr lang="zh-CN" altLang="en-US" sz="2800" dirty="0">
                <a:solidFill>
                  <a:srgbClr val="0070C0"/>
                </a:solidFill>
              </a:rPr>
              <a:t> </a:t>
            </a:r>
            <a:r>
              <a:rPr lang="en-US" altLang="zh-CN" sz="2800" dirty="0">
                <a:solidFill>
                  <a:srgbClr val="0070C0"/>
                </a:solidFill>
              </a:rPr>
              <a:t>passing</a:t>
            </a:r>
            <a:r>
              <a:rPr lang="zh-CN" altLang="en-US" sz="2800" dirty="0">
                <a:solidFill>
                  <a:srgbClr val="0070C0"/>
                </a:solidFill>
              </a:rPr>
              <a:t> </a:t>
            </a:r>
            <a:r>
              <a:rPr lang="en-US" altLang="zh-CN" sz="2800" dirty="0">
                <a:solidFill>
                  <a:srgbClr val="0070C0"/>
                </a:solidFill>
              </a:rPr>
              <a:t>between</a:t>
            </a:r>
            <a:r>
              <a:rPr lang="zh-CN" altLang="en-US" sz="2800" dirty="0">
                <a:solidFill>
                  <a:srgbClr val="0070C0"/>
                </a:solidFill>
              </a:rPr>
              <a:t> </a:t>
            </a:r>
            <a:r>
              <a:rPr lang="en-US" altLang="zh-CN" sz="2800" dirty="0">
                <a:solidFill>
                  <a:srgbClr val="0070C0"/>
                </a:solidFill>
              </a:rPr>
              <a:t>vertices</a:t>
            </a:r>
            <a:r>
              <a:rPr lang="en-US" altLang="zh-CN" sz="2800" dirty="0"/>
              <a:t>),</a:t>
            </a:r>
            <a:r>
              <a:rPr lang="zh-CN" altLang="en-US" sz="2800" dirty="0"/>
              <a:t> </a:t>
            </a:r>
            <a:r>
              <a:rPr lang="en-US" altLang="zh-CN" sz="2800" i="1" dirty="0">
                <a:solidFill>
                  <a:srgbClr val="0070C0"/>
                </a:solidFill>
              </a:rPr>
              <a:t>O</a:t>
            </a:r>
            <a:r>
              <a:rPr lang="en-US" altLang="zh-CN" sz="2800" dirty="0">
                <a:solidFill>
                  <a:srgbClr val="0070C0"/>
                </a:solidFill>
              </a:rPr>
              <a:t>(</a:t>
            </a:r>
            <a:r>
              <a:rPr lang="en-US" altLang="zh-CN" sz="2800" i="1" dirty="0">
                <a:solidFill>
                  <a:srgbClr val="0070C0"/>
                </a:solidFill>
              </a:rPr>
              <a:t>polylog</a:t>
            </a:r>
            <a:r>
              <a:rPr lang="en-US" altLang="zh-CN" sz="2800" dirty="0">
                <a:solidFill>
                  <a:srgbClr val="0070C0"/>
                </a:solidFill>
              </a:rPr>
              <a:t>(|</a:t>
            </a:r>
            <a:r>
              <a:rPr lang="en-US" altLang="zh-CN" sz="2800" i="1" dirty="0">
                <a:solidFill>
                  <a:srgbClr val="0070C0"/>
                </a:solidFill>
              </a:rPr>
              <a:t>G</a:t>
            </a:r>
            <a:r>
              <a:rPr lang="en-US" altLang="zh-CN" sz="2800" dirty="0">
                <a:solidFill>
                  <a:srgbClr val="0070C0"/>
                </a:solidFill>
              </a:rPr>
              <a:t>|))</a:t>
            </a:r>
            <a:r>
              <a:rPr lang="zh-CN" altLang="en-US" sz="2800" dirty="0">
                <a:solidFill>
                  <a:srgbClr val="0070C0"/>
                </a:solidFill>
              </a:rPr>
              <a:t> </a:t>
            </a:r>
            <a:r>
              <a:rPr lang="en-US" altLang="zh-CN" sz="2800" dirty="0"/>
              <a:t>iterations</a:t>
            </a:r>
            <a:endParaRPr lang="en-US" altLang="zh-CN" sz="2800" dirty="0">
              <a:solidFill>
                <a:srgbClr val="C00000"/>
              </a:solidFill>
            </a:endParaRPr>
          </a:p>
        </p:txBody>
      </p:sp>
      <p:pic>
        <p:nvPicPr>
          <p:cNvPr id="5" name="Picture 4">
            <a:extLst>
              <a:ext uri="{FF2B5EF4-FFF2-40B4-BE49-F238E27FC236}">
                <a16:creationId xmlns:a16="http://schemas.microsoft.com/office/drawing/2014/main" id="{3BE1391F-9E2C-7945-9215-32FD84659138}"/>
              </a:ext>
            </a:extLst>
          </p:cNvPr>
          <p:cNvPicPr>
            <a:picLocks noChangeAspect="1"/>
          </p:cNvPicPr>
          <p:nvPr/>
        </p:nvPicPr>
        <p:blipFill rotWithShape="1">
          <a:blip r:embed="rId3"/>
          <a:srcRect l="17393" t="33046"/>
          <a:stretch/>
        </p:blipFill>
        <p:spPr>
          <a:xfrm>
            <a:off x="899592" y="3709020"/>
            <a:ext cx="7114567" cy="648072"/>
          </a:xfrm>
          <a:prstGeom prst="rect">
            <a:avLst/>
          </a:prstGeom>
        </p:spPr>
      </p:pic>
      <p:pic>
        <p:nvPicPr>
          <p:cNvPr id="7" name="Picture 6">
            <a:extLst>
              <a:ext uri="{FF2B5EF4-FFF2-40B4-BE49-F238E27FC236}">
                <a16:creationId xmlns:a16="http://schemas.microsoft.com/office/drawing/2014/main" id="{287B9FD7-6823-CB42-A43E-8169F33ABA2B}"/>
              </a:ext>
            </a:extLst>
          </p:cNvPr>
          <p:cNvPicPr>
            <a:picLocks noChangeAspect="1"/>
          </p:cNvPicPr>
          <p:nvPr/>
        </p:nvPicPr>
        <p:blipFill rotWithShape="1">
          <a:blip r:embed="rId4"/>
          <a:srcRect l="18272" t="41156" b="1"/>
          <a:stretch/>
        </p:blipFill>
        <p:spPr>
          <a:xfrm>
            <a:off x="870670" y="4563889"/>
            <a:ext cx="6611211" cy="509525"/>
          </a:xfrm>
          <a:prstGeom prst="rect">
            <a:avLst/>
          </a:prstGeom>
        </p:spPr>
      </p:pic>
      <p:pic>
        <p:nvPicPr>
          <p:cNvPr id="4" name="Picture 3">
            <a:extLst>
              <a:ext uri="{FF2B5EF4-FFF2-40B4-BE49-F238E27FC236}">
                <a16:creationId xmlns:a16="http://schemas.microsoft.com/office/drawing/2014/main" id="{BA589357-FBD0-8F4F-865D-0F09BA559515}"/>
              </a:ext>
            </a:extLst>
          </p:cNvPr>
          <p:cNvPicPr>
            <a:picLocks noChangeAspect="1"/>
          </p:cNvPicPr>
          <p:nvPr/>
        </p:nvPicPr>
        <p:blipFill rotWithShape="1">
          <a:blip r:embed="rId5"/>
          <a:srcRect l="20861" t="7191"/>
          <a:stretch/>
        </p:blipFill>
        <p:spPr>
          <a:xfrm>
            <a:off x="899592" y="5257564"/>
            <a:ext cx="7236421" cy="450695"/>
          </a:xfrm>
          <a:prstGeom prst="rect">
            <a:avLst/>
          </a:prstGeom>
        </p:spPr>
      </p:pic>
      <p:pic>
        <p:nvPicPr>
          <p:cNvPr id="10" name="Picture 9">
            <a:extLst>
              <a:ext uri="{FF2B5EF4-FFF2-40B4-BE49-F238E27FC236}">
                <a16:creationId xmlns:a16="http://schemas.microsoft.com/office/drawing/2014/main" id="{7DD8C830-6ECE-CA49-9DA8-376D70428864}"/>
              </a:ext>
            </a:extLst>
          </p:cNvPr>
          <p:cNvPicPr>
            <a:picLocks noChangeAspect="1"/>
          </p:cNvPicPr>
          <p:nvPr/>
        </p:nvPicPr>
        <p:blipFill rotWithShape="1">
          <a:blip r:embed="rId6"/>
          <a:srcRect l="20373" t="37286"/>
          <a:stretch/>
        </p:blipFill>
        <p:spPr>
          <a:xfrm>
            <a:off x="755576" y="5956957"/>
            <a:ext cx="5291816" cy="518483"/>
          </a:xfrm>
          <a:prstGeom prst="rect">
            <a:avLst/>
          </a:prstGeom>
        </p:spPr>
      </p:pic>
      <p:sp>
        <p:nvSpPr>
          <p:cNvPr id="11" name="Rectangle 10">
            <a:extLst>
              <a:ext uri="{FF2B5EF4-FFF2-40B4-BE49-F238E27FC236}">
                <a16:creationId xmlns:a16="http://schemas.microsoft.com/office/drawing/2014/main" id="{0B55CC66-1D3A-F944-820F-3E882AFED04C}"/>
              </a:ext>
            </a:extLst>
          </p:cNvPr>
          <p:cNvSpPr/>
          <p:nvPr/>
        </p:nvSpPr>
        <p:spPr>
          <a:xfrm>
            <a:off x="4126525" y="116632"/>
            <a:ext cx="4866012" cy="646331"/>
          </a:xfrm>
          <a:prstGeom prst="rect">
            <a:avLst/>
          </a:prstGeom>
        </p:spPr>
        <p:txBody>
          <a:bodyPr wrap="none">
            <a:spAutoFit/>
          </a:bodyPr>
          <a:lstStyle/>
          <a:p>
            <a:r>
              <a:rPr lang="en-US" altLang="zh-CN" sz="3600" b="1" dirty="0">
                <a:solidFill>
                  <a:srgbClr val="C00000"/>
                </a:solidFill>
              </a:rPr>
              <a:t>We</a:t>
            </a:r>
            <a:r>
              <a:rPr lang="zh-CN" altLang="en-US" sz="3600" b="1" dirty="0">
                <a:solidFill>
                  <a:srgbClr val="C00000"/>
                </a:solidFill>
              </a:rPr>
              <a:t> </a:t>
            </a:r>
            <a:r>
              <a:rPr lang="en-US" altLang="zh-CN" sz="3600" b="1" dirty="0">
                <a:solidFill>
                  <a:srgbClr val="C00000"/>
                </a:solidFill>
              </a:rPr>
              <a:t>assume</a:t>
            </a:r>
            <a:r>
              <a:rPr lang="zh-CN" altLang="en-US" sz="3600" b="1" dirty="0">
                <a:solidFill>
                  <a:srgbClr val="C00000"/>
                </a:solidFill>
              </a:rPr>
              <a:t> </a:t>
            </a:r>
            <a:r>
              <a:rPr lang="en-US" altLang="zh-CN" sz="3600" b="1" i="1" dirty="0">
                <a:solidFill>
                  <a:srgbClr val="C00000"/>
                </a:solidFill>
              </a:rPr>
              <a:t>G</a:t>
            </a:r>
            <a:r>
              <a:rPr lang="zh-CN" altLang="en-US" sz="3600" b="1" dirty="0">
                <a:solidFill>
                  <a:srgbClr val="C00000"/>
                </a:solidFill>
              </a:rPr>
              <a:t> </a:t>
            </a:r>
            <a:r>
              <a:rPr lang="en-US" altLang="zh-CN" sz="3600" b="1" dirty="0">
                <a:solidFill>
                  <a:srgbClr val="C00000"/>
                </a:solidFill>
              </a:rPr>
              <a:t>=</a:t>
            </a:r>
            <a:r>
              <a:rPr lang="zh-CN" altLang="en-US" sz="3600" b="1" dirty="0">
                <a:solidFill>
                  <a:srgbClr val="C00000"/>
                </a:solidFill>
              </a:rPr>
              <a:t> </a:t>
            </a:r>
            <a:r>
              <a:rPr lang="en-US" altLang="zh-CN" sz="3600" b="1" dirty="0">
                <a:solidFill>
                  <a:srgbClr val="C00000"/>
                </a:solidFill>
              </a:rPr>
              <a:t>(</a:t>
            </a:r>
            <a:r>
              <a:rPr lang="en-US" altLang="zh-CN" sz="3600" b="1" i="1" dirty="0">
                <a:solidFill>
                  <a:srgbClr val="C00000"/>
                </a:solidFill>
              </a:rPr>
              <a:t>V</a:t>
            </a:r>
            <a:r>
              <a:rPr lang="en-US" altLang="zh-CN" sz="3600" b="1" dirty="0">
                <a:solidFill>
                  <a:srgbClr val="C00000"/>
                </a:solidFill>
              </a:rPr>
              <a:t>,</a:t>
            </a:r>
            <a:r>
              <a:rPr lang="zh-CN" altLang="en-US" sz="3600" b="1" dirty="0">
                <a:solidFill>
                  <a:srgbClr val="C00000"/>
                </a:solidFill>
              </a:rPr>
              <a:t> </a:t>
            </a:r>
            <a:r>
              <a:rPr lang="en-US" altLang="zh-CN" sz="3600" b="1" i="1" dirty="0">
                <a:solidFill>
                  <a:srgbClr val="C00000"/>
                </a:solidFill>
              </a:rPr>
              <a:t>E</a:t>
            </a:r>
            <a:r>
              <a:rPr lang="en-US" altLang="zh-CN" sz="3600" b="1" dirty="0">
                <a:solidFill>
                  <a:srgbClr val="C00000"/>
                </a:solidFill>
              </a:rPr>
              <a:t>)</a:t>
            </a:r>
          </a:p>
        </p:txBody>
      </p:sp>
    </p:spTree>
    <p:extLst>
      <p:ext uri="{BB962C8B-B14F-4D97-AF65-F5344CB8AC3E}">
        <p14:creationId xmlns:p14="http://schemas.microsoft.com/office/powerpoint/2010/main" val="3087702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90</a:t>
            </a:fld>
            <a:endParaRPr lang="en-US" sz="2000" dirty="0">
              <a:solidFill>
                <a:schemeClr val="tx1"/>
              </a:solidFill>
              <a:latin typeface="Arial" pitchFamily="34" charset="0"/>
              <a:cs typeface="Arial" pitchFamily="34" charset="0"/>
            </a:endParaRPr>
          </a:p>
        </p:txBody>
      </p:sp>
      <p:grpSp>
        <p:nvGrpSpPr>
          <p:cNvPr id="5" name="Group 4">
            <a:extLst>
              <a:ext uri="{FF2B5EF4-FFF2-40B4-BE49-F238E27FC236}">
                <a16:creationId xmlns:a16="http://schemas.microsoft.com/office/drawing/2014/main" id="{3F6BC9DE-2A8E-9040-8C27-B42D63B91B09}"/>
              </a:ext>
            </a:extLst>
          </p:cNvPr>
          <p:cNvGrpSpPr/>
          <p:nvPr/>
        </p:nvGrpSpPr>
        <p:grpSpPr>
          <a:xfrm>
            <a:off x="395536" y="3140968"/>
            <a:ext cx="4961177" cy="2917587"/>
            <a:chOff x="3752554" y="2044338"/>
            <a:chExt cx="5183760" cy="3048483"/>
          </a:xfrm>
        </p:grpSpPr>
        <p:sp>
          <p:nvSpPr>
            <p:cNvPr id="10" name="TextBox 9">
              <a:extLst>
                <a:ext uri="{FF2B5EF4-FFF2-40B4-BE49-F238E27FC236}">
                  <a16:creationId xmlns:a16="http://schemas.microsoft.com/office/drawing/2014/main" id="{4641B995-0F2F-8447-B6E0-1CB8E2DBEC9D}"/>
                </a:ext>
              </a:extLst>
            </p:cNvPr>
            <p:cNvSpPr txBox="1"/>
            <p:nvPr/>
          </p:nvSpPr>
          <p:spPr>
            <a:xfrm>
              <a:off x="5610998" y="2044338"/>
              <a:ext cx="761327" cy="389241"/>
            </a:xfrm>
            <a:prstGeom prst="rect">
              <a:avLst/>
            </a:prstGeom>
            <a:noFill/>
          </p:spPr>
          <p:txBody>
            <a:bodyPr wrap="none" rtlCol="0">
              <a:spAutoFit/>
            </a:bodyPr>
            <a:lstStyle/>
            <a:p>
              <a:r>
                <a:rPr lang="en-US" sz="2000" i="1" dirty="0">
                  <a:solidFill>
                    <a:srgbClr val="FF0000"/>
                  </a:solidFill>
                </a:rPr>
                <a:t>t</a:t>
              </a:r>
              <a:r>
                <a:rPr lang="en-US" sz="2000" baseline="-25000" dirty="0">
                  <a:solidFill>
                    <a:srgbClr val="FF0000"/>
                  </a:solidFill>
                </a:rPr>
                <a:t>0</a:t>
              </a:r>
              <a:r>
                <a:rPr lang="en-US" sz="2000" dirty="0">
                  <a:solidFill>
                    <a:srgbClr val="FF0000"/>
                  </a:solidFill>
                </a:rPr>
                <a:t> = 0</a:t>
              </a:r>
            </a:p>
          </p:txBody>
        </p:sp>
        <p:sp>
          <p:nvSpPr>
            <p:cNvPr id="11" name="TextBox 10">
              <a:extLst>
                <a:ext uri="{FF2B5EF4-FFF2-40B4-BE49-F238E27FC236}">
                  <a16:creationId xmlns:a16="http://schemas.microsoft.com/office/drawing/2014/main" id="{48745CC1-4C6B-4742-AA13-1E296D5D04AA}"/>
                </a:ext>
              </a:extLst>
            </p:cNvPr>
            <p:cNvSpPr txBox="1"/>
            <p:nvPr/>
          </p:nvSpPr>
          <p:spPr>
            <a:xfrm>
              <a:off x="4974767" y="2499195"/>
              <a:ext cx="340274" cy="389241"/>
            </a:xfrm>
            <a:prstGeom prst="rect">
              <a:avLst/>
            </a:prstGeom>
            <a:noFill/>
          </p:spPr>
          <p:txBody>
            <a:bodyPr wrap="none" rtlCol="0">
              <a:spAutoFit/>
            </a:bodyPr>
            <a:lstStyle/>
            <a:p>
              <a:r>
                <a:rPr lang="en-US" sz="2000" i="1" dirty="0">
                  <a:solidFill>
                    <a:srgbClr val="FF0000"/>
                  </a:solidFill>
                </a:rPr>
                <a:t>t</a:t>
              </a:r>
              <a:r>
                <a:rPr lang="en-US" sz="2000" baseline="-25000" dirty="0">
                  <a:solidFill>
                    <a:srgbClr val="FF0000"/>
                  </a:solidFill>
                </a:rPr>
                <a:t>1</a:t>
              </a:r>
              <a:endParaRPr lang="en-US" sz="1400" dirty="0">
                <a:solidFill>
                  <a:srgbClr val="FF0000"/>
                </a:solidFill>
              </a:endParaRPr>
            </a:p>
          </p:txBody>
        </p:sp>
        <p:sp>
          <p:nvSpPr>
            <p:cNvPr id="12" name="TextBox 11">
              <a:extLst>
                <a:ext uri="{FF2B5EF4-FFF2-40B4-BE49-F238E27FC236}">
                  <a16:creationId xmlns:a16="http://schemas.microsoft.com/office/drawing/2014/main" id="{710D860D-E920-9746-91A5-946EC97B6FB3}"/>
                </a:ext>
              </a:extLst>
            </p:cNvPr>
            <p:cNvSpPr txBox="1"/>
            <p:nvPr/>
          </p:nvSpPr>
          <p:spPr>
            <a:xfrm>
              <a:off x="3752554" y="3310286"/>
              <a:ext cx="340274" cy="389241"/>
            </a:xfrm>
            <a:prstGeom prst="rect">
              <a:avLst/>
            </a:prstGeom>
            <a:noFill/>
          </p:spPr>
          <p:txBody>
            <a:bodyPr wrap="none" rtlCol="0">
              <a:spAutoFit/>
            </a:bodyPr>
            <a:lstStyle/>
            <a:p>
              <a:r>
                <a:rPr lang="en-US" sz="2000" i="1" dirty="0">
                  <a:solidFill>
                    <a:srgbClr val="FF0000"/>
                  </a:solidFill>
                </a:rPr>
                <a:t>t</a:t>
              </a:r>
              <a:r>
                <a:rPr lang="en-US" sz="2000" baseline="-25000" dirty="0">
                  <a:solidFill>
                    <a:srgbClr val="FF0000"/>
                  </a:solidFill>
                </a:rPr>
                <a:t>2</a:t>
              </a:r>
              <a:endParaRPr lang="en-US" sz="2000" dirty="0">
                <a:solidFill>
                  <a:srgbClr val="FF0000"/>
                </a:solidFill>
              </a:endParaRPr>
            </a:p>
          </p:txBody>
        </p:sp>
        <p:sp>
          <p:nvSpPr>
            <p:cNvPr id="13" name="TextBox 12">
              <a:extLst>
                <a:ext uri="{FF2B5EF4-FFF2-40B4-BE49-F238E27FC236}">
                  <a16:creationId xmlns:a16="http://schemas.microsoft.com/office/drawing/2014/main" id="{95D88CD9-9C79-3040-B437-CE3958A44ECD}"/>
                </a:ext>
              </a:extLst>
            </p:cNvPr>
            <p:cNvSpPr txBox="1"/>
            <p:nvPr/>
          </p:nvSpPr>
          <p:spPr>
            <a:xfrm>
              <a:off x="6306804" y="4252167"/>
              <a:ext cx="1009279" cy="389241"/>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6</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grpSp>
          <p:nvGrpSpPr>
            <p:cNvPr id="14" name="Group 13">
              <a:extLst>
                <a:ext uri="{FF2B5EF4-FFF2-40B4-BE49-F238E27FC236}">
                  <a16:creationId xmlns:a16="http://schemas.microsoft.com/office/drawing/2014/main" id="{AD0C1CDF-699E-204F-BB27-F40E622C1908}"/>
                </a:ext>
              </a:extLst>
            </p:cNvPr>
            <p:cNvGrpSpPr/>
            <p:nvPr/>
          </p:nvGrpSpPr>
          <p:grpSpPr>
            <a:xfrm>
              <a:off x="5217861" y="2863700"/>
              <a:ext cx="432048" cy="436234"/>
              <a:chOff x="11232232" y="2569382"/>
              <a:chExt cx="432048" cy="436234"/>
            </a:xfrm>
          </p:grpSpPr>
          <p:sp>
            <p:nvSpPr>
              <p:cNvPr id="15" name="Oval 14">
                <a:extLst>
                  <a:ext uri="{FF2B5EF4-FFF2-40B4-BE49-F238E27FC236}">
                    <a16:creationId xmlns:a16="http://schemas.microsoft.com/office/drawing/2014/main" id="{C82B4B4D-4D45-3144-BEF4-ADE0EFB2C724}"/>
                  </a:ext>
                </a:extLst>
              </p:cNvPr>
              <p:cNvSpPr/>
              <p:nvPr/>
            </p:nvSpPr>
            <p:spPr>
              <a:xfrm>
                <a:off x="11232232" y="257356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 name="Rectangle 15">
                <a:extLst>
                  <a:ext uri="{FF2B5EF4-FFF2-40B4-BE49-F238E27FC236}">
                    <a16:creationId xmlns:a16="http://schemas.microsoft.com/office/drawing/2014/main" id="{60BCE18D-70A7-1E45-A164-C7E4B8208BEB}"/>
                  </a:ext>
                </a:extLst>
              </p:cNvPr>
              <p:cNvSpPr/>
              <p:nvPr/>
            </p:nvSpPr>
            <p:spPr>
              <a:xfrm>
                <a:off x="11244639" y="2569382"/>
                <a:ext cx="332476" cy="389240"/>
              </a:xfrm>
              <a:prstGeom prst="rect">
                <a:avLst/>
              </a:prstGeom>
            </p:spPr>
            <p:txBody>
              <a:bodyPr wrap="none">
                <a:spAutoFit/>
              </a:bodyPr>
              <a:lstStyle/>
              <a:p>
                <a:r>
                  <a:rPr lang="en-US" altLang="zh-CN" sz="2000" i="1" kern="100" dirty="0">
                    <a:solidFill>
                      <a:srgbClr val="FF0000"/>
                    </a:solidFill>
                    <a:latin typeface="Times New Roman" pitchFamily="18" charset="0"/>
                    <a:ea typeface="宋体"/>
                    <a:cs typeface="Times New Roman" pitchFamily="18" charset="0"/>
                  </a:rPr>
                  <a:t>A</a:t>
                </a:r>
                <a:endParaRPr lang="en-US" sz="2000" i="1" dirty="0">
                  <a:solidFill>
                    <a:srgbClr val="FF0000"/>
                  </a:solidFill>
                </a:endParaRPr>
              </a:p>
            </p:txBody>
          </p:sp>
        </p:grpSp>
        <p:sp>
          <p:nvSpPr>
            <p:cNvPr id="17" name="Rectangle 16">
              <a:extLst>
                <a:ext uri="{FF2B5EF4-FFF2-40B4-BE49-F238E27FC236}">
                  <a16:creationId xmlns:a16="http://schemas.microsoft.com/office/drawing/2014/main" id="{E0EA2D2B-634E-2D47-89B3-68F2740EFA7A}"/>
                </a:ext>
              </a:extLst>
            </p:cNvPr>
            <p:cNvSpPr/>
            <p:nvPr/>
          </p:nvSpPr>
          <p:spPr>
            <a:xfrm>
              <a:off x="6256960" y="2158021"/>
              <a:ext cx="368344" cy="449123"/>
            </a:xfrm>
            <a:prstGeom prst="rect">
              <a:avLst/>
            </a:prstGeom>
          </p:spPr>
          <p:txBody>
            <a:bodyPr wrap="none">
              <a:spAutoFit/>
            </a:bodyPr>
            <a:lstStyle/>
            <a:p>
              <a:r>
                <a:rPr lang="en-US" dirty="0">
                  <a:solidFill>
                    <a:srgbClr val="FF0000"/>
                  </a:solidFill>
                </a:rPr>
                <a:t>∅</a:t>
              </a:r>
            </a:p>
          </p:txBody>
        </p:sp>
        <p:cxnSp>
          <p:nvCxnSpPr>
            <p:cNvPr id="18" name="Straight Arrow Connector 17">
              <a:extLst>
                <a:ext uri="{FF2B5EF4-FFF2-40B4-BE49-F238E27FC236}">
                  <a16:creationId xmlns:a16="http://schemas.microsoft.com/office/drawing/2014/main" id="{CC67710B-C26C-1D42-BB3F-342C3BB51769}"/>
                </a:ext>
              </a:extLst>
            </p:cNvPr>
            <p:cNvCxnSpPr>
              <a:cxnSpLocks/>
            </p:cNvCxnSpPr>
            <p:nvPr/>
          </p:nvCxnSpPr>
          <p:spPr>
            <a:xfrm flipH="1">
              <a:off x="5595781" y="2539743"/>
              <a:ext cx="746776" cy="3914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CED3826-7F5B-8440-B6CB-8D89DFFC433D}"/>
                </a:ext>
              </a:extLst>
            </p:cNvPr>
            <p:cNvCxnSpPr>
              <a:cxnSpLocks/>
            </p:cNvCxnSpPr>
            <p:nvPr/>
          </p:nvCxnSpPr>
          <p:spPr>
            <a:xfrm flipH="1">
              <a:off x="5043252" y="3291270"/>
              <a:ext cx="277542" cy="404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0B46A5B-5F7A-2A4D-856E-BE8C7E891B8E}"/>
                </a:ext>
              </a:extLst>
            </p:cNvPr>
            <p:cNvGrpSpPr/>
            <p:nvPr/>
          </p:nvGrpSpPr>
          <p:grpSpPr>
            <a:xfrm>
              <a:off x="3869836" y="3724002"/>
              <a:ext cx="485303" cy="440689"/>
              <a:chOff x="9409024" y="2268231"/>
              <a:chExt cx="485303" cy="440689"/>
            </a:xfrm>
          </p:grpSpPr>
          <p:sp>
            <p:nvSpPr>
              <p:cNvPr id="21" name="Oval 20">
                <a:extLst>
                  <a:ext uri="{FF2B5EF4-FFF2-40B4-BE49-F238E27FC236}">
                    <a16:creationId xmlns:a16="http://schemas.microsoft.com/office/drawing/2014/main" id="{44CBE92A-78F1-C248-930D-E8C2702DFEFD}"/>
                  </a:ext>
                </a:extLst>
              </p:cNvPr>
              <p:cNvSpPr/>
              <p:nvPr/>
            </p:nvSpPr>
            <p:spPr>
              <a:xfrm>
                <a:off x="9456787" y="227687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Rectangle 21">
                <a:extLst>
                  <a:ext uri="{FF2B5EF4-FFF2-40B4-BE49-F238E27FC236}">
                    <a16:creationId xmlns:a16="http://schemas.microsoft.com/office/drawing/2014/main" id="{2EA343A0-4CF5-6D45-8B45-B9774640031A}"/>
                  </a:ext>
                </a:extLst>
              </p:cNvPr>
              <p:cNvSpPr/>
              <p:nvPr/>
            </p:nvSpPr>
            <p:spPr>
              <a:xfrm>
                <a:off x="9409024" y="2268231"/>
                <a:ext cx="485303" cy="389240"/>
              </a:xfrm>
              <a:prstGeom prst="rect">
                <a:avLst/>
              </a:prstGeom>
            </p:spPr>
            <p:txBody>
              <a:bodyPr wrap="none">
                <a:spAutoFit/>
              </a:bodyPr>
              <a:lstStyle/>
              <a:p>
                <a:r>
                  <a:rPr lang="en-US" altLang="zh-CN" sz="2000" i="1" kern="100" dirty="0">
                    <a:latin typeface="Times New Roman" pitchFamily="18" charset="0"/>
                    <a:ea typeface="宋体"/>
                    <a:cs typeface="Times New Roman" pitchFamily="18" charset="0"/>
                  </a:rPr>
                  <a:t>AA</a:t>
                </a:r>
                <a:endParaRPr lang="en-US" sz="2000" i="1" dirty="0"/>
              </a:p>
            </p:txBody>
          </p:sp>
        </p:grpSp>
        <p:cxnSp>
          <p:nvCxnSpPr>
            <p:cNvPr id="23" name="Straight Arrow Connector 22">
              <a:extLst>
                <a:ext uri="{FF2B5EF4-FFF2-40B4-BE49-F238E27FC236}">
                  <a16:creationId xmlns:a16="http://schemas.microsoft.com/office/drawing/2014/main" id="{BC72E76A-1D42-D34B-8536-D3B5E0D90518}"/>
                </a:ext>
              </a:extLst>
            </p:cNvPr>
            <p:cNvCxnSpPr>
              <a:cxnSpLocks/>
            </p:cNvCxnSpPr>
            <p:nvPr/>
          </p:nvCxnSpPr>
          <p:spPr>
            <a:xfrm flipH="1">
              <a:off x="4222942" y="3130555"/>
              <a:ext cx="994920" cy="583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06340E3-766E-434A-BF7C-183268AF009A}"/>
                </a:ext>
              </a:extLst>
            </p:cNvPr>
            <p:cNvSpPr/>
            <p:nvPr/>
          </p:nvSpPr>
          <p:spPr>
            <a:xfrm>
              <a:off x="4813805" y="371875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id="{CDAD1E47-3CAE-F44C-8850-BDF7365B69D9}"/>
                </a:ext>
              </a:extLst>
            </p:cNvPr>
            <p:cNvSpPr/>
            <p:nvPr/>
          </p:nvSpPr>
          <p:spPr>
            <a:xfrm>
              <a:off x="4765784" y="3711670"/>
              <a:ext cx="485303" cy="389241"/>
            </a:xfrm>
            <a:prstGeom prst="rect">
              <a:avLst/>
            </a:prstGeom>
          </p:spPr>
          <p:txBody>
            <a:bodyPr wrap="none">
              <a:spAutoFit/>
            </a:bodyPr>
            <a:lstStyle/>
            <a:p>
              <a:r>
                <a:rPr lang="en-US" altLang="zh-CN" sz="2000" i="1" kern="100" dirty="0">
                  <a:solidFill>
                    <a:srgbClr val="FF0000"/>
                  </a:solidFill>
                  <a:latin typeface="Times New Roman" pitchFamily="18" charset="0"/>
                  <a:ea typeface="宋体"/>
                  <a:cs typeface="Times New Roman" pitchFamily="18" charset="0"/>
                </a:rPr>
                <a:t>AB</a:t>
              </a:r>
              <a:endParaRPr lang="en-US" sz="2000" i="1" dirty="0">
                <a:solidFill>
                  <a:srgbClr val="FF0000"/>
                </a:solidFill>
              </a:endParaRPr>
            </a:p>
          </p:txBody>
        </p:sp>
        <p:sp>
          <p:nvSpPr>
            <p:cNvPr id="26" name="Oval 25">
              <a:extLst>
                <a:ext uri="{FF2B5EF4-FFF2-40B4-BE49-F238E27FC236}">
                  <a16:creationId xmlns:a16="http://schemas.microsoft.com/office/drawing/2014/main" id="{63C23FC7-F68D-B347-B9A8-4E77B1437B4B}"/>
                </a:ext>
              </a:extLst>
            </p:cNvPr>
            <p:cNvSpPr/>
            <p:nvPr/>
          </p:nvSpPr>
          <p:spPr>
            <a:xfrm>
              <a:off x="3850437" y="4655616"/>
              <a:ext cx="689879" cy="43204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26">
              <a:extLst>
                <a:ext uri="{FF2B5EF4-FFF2-40B4-BE49-F238E27FC236}">
                  <a16:creationId xmlns:a16="http://schemas.microsoft.com/office/drawing/2014/main" id="{9F17DAB2-67E2-FC49-8A0B-925AB46B122D}"/>
                </a:ext>
              </a:extLst>
            </p:cNvPr>
            <p:cNvSpPr/>
            <p:nvPr/>
          </p:nvSpPr>
          <p:spPr>
            <a:xfrm>
              <a:off x="3856691" y="4668845"/>
              <a:ext cx="638130" cy="389241"/>
            </a:xfrm>
            <a:prstGeom prst="rect">
              <a:avLst/>
            </a:prstGeom>
          </p:spPr>
          <p:txBody>
            <a:bodyPr wrap="none">
              <a:spAutoFit/>
            </a:bodyPr>
            <a:lstStyle/>
            <a:p>
              <a:r>
                <a:rPr lang="en-US" altLang="zh-CN" sz="2000" i="1" kern="100" dirty="0">
                  <a:latin typeface="Times New Roman" pitchFamily="18" charset="0"/>
                  <a:ea typeface="宋体"/>
                  <a:cs typeface="Times New Roman" pitchFamily="18" charset="0"/>
                </a:rPr>
                <a:t>ABA</a:t>
              </a:r>
              <a:endParaRPr lang="en-US" sz="2000" i="1" dirty="0"/>
            </a:p>
          </p:txBody>
        </p:sp>
        <p:sp>
          <p:nvSpPr>
            <p:cNvPr id="28" name="Oval 27">
              <a:extLst>
                <a:ext uri="{FF2B5EF4-FFF2-40B4-BE49-F238E27FC236}">
                  <a16:creationId xmlns:a16="http://schemas.microsoft.com/office/drawing/2014/main" id="{B0D9A1A8-EA5A-4A47-B68B-248985B78968}"/>
                </a:ext>
              </a:extLst>
            </p:cNvPr>
            <p:cNvSpPr/>
            <p:nvPr/>
          </p:nvSpPr>
          <p:spPr>
            <a:xfrm>
              <a:off x="5001837" y="4655616"/>
              <a:ext cx="689880"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Rectangle 28">
              <a:extLst>
                <a:ext uri="{FF2B5EF4-FFF2-40B4-BE49-F238E27FC236}">
                  <a16:creationId xmlns:a16="http://schemas.microsoft.com/office/drawing/2014/main" id="{DCE46127-E682-8D49-821A-A34B776F3DCA}"/>
                </a:ext>
              </a:extLst>
            </p:cNvPr>
            <p:cNvSpPr/>
            <p:nvPr/>
          </p:nvSpPr>
          <p:spPr>
            <a:xfrm>
              <a:off x="5021497" y="4658241"/>
              <a:ext cx="638130" cy="389241"/>
            </a:xfrm>
            <a:prstGeom prst="rect">
              <a:avLst/>
            </a:prstGeom>
          </p:spPr>
          <p:txBody>
            <a:bodyPr wrap="none">
              <a:spAutoFit/>
            </a:bodyPr>
            <a:lstStyle/>
            <a:p>
              <a:r>
                <a:rPr lang="en-US" altLang="zh-CN" sz="2000" i="1" kern="100" dirty="0">
                  <a:latin typeface="Times New Roman" pitchFamily="18" charset="0"/>
                  <a:ea typeface="宋体"/>
                  <a:cs typeface="Times New Roman" pitchFamily="18" charset="0"/>
                </a:rPr>
                <a:t>ABB</a:t>
              </a:r>
              <a:endParaRPr lang="en-US" sz="2000" i="1" dirty="0"/>
            </a:p>
          </p:txBody>
        </p:sp>
        <p:sp>
          <p:nvSpPr>
            <p:cNvPr id="30" name="Oval 29">
              <a:extLst>
                <a:ext uri="{FF2B5EF4-FFF2-40B4-BE49-F238E27FC236}">
                  <a16:creationId xmlns:a16="http://schemas.microsoft.com/office/drawing/2014/main" id="{C74F1A18-4F95-BD43-912A-0982DA48CA2D}"/>
                </a:ext>
              </a:extLst>
            </p:cNvPr>
            <p:cNvSpPr/>
            <p:nvPr/>
          </p:nvSpPr>
          <p:spPr>
            <a:xfrm>
              <a:off x="6261405" y="4660774"/>
              <a:ext cx="689879" cy="432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30">
              <a:extLst>
                <a:ext uri="{FF2B5EF4-FFF2-40B4-BE49-F238E27FC236}">
                  <a16:creationId xmlns:a16="http://schemas.microsoft.com/office/drawing/2014/main" id="{A21299CA-71C4-D44A-8ED7-6FC823CC12B4}"/>
                </a:ext>
              </a:extLst>
            </p:cNvPr>
            <p:cNvSpPr/>
            <p:nvPr/>
          </p:nvSpPr>
          <p:spPr>
            <a:xfrm>
              <a:off x="6267477" y="4663860"/>
              <a:ext cx="652165" cy="389241"/>
            </a:xfrm>
            <a:prstGeom prst="rect">
              <a:avLst/>
            </a:prstGeom>
          </p:spPr>
          <p:txBody>
            <a:bodyPr wrap="none">
              <a:spAutoFit/>
            </a:bodyPr>
            <a:lstStyle/>
            <a:p>
              <a:r>
                <a:rPr lang="en-US" altLang="zh-CN" sz="2000" i="1" kern="100" dirty="0">
                  <a:solidFill>
                    <a:srgbClr val="FF0000"/>
                  </a:solidFill>
                  <a:latin typeface="Times New Roman" pitchFamily="18" charset="0"/>
                  <a:ea typeface="宋体"/>
                  <a:cs typeface="Times New Roman" pitchFamily="18" charset="0"/>
                </a:rPr>
                <a:t>ABC</a:t>
              </a:r>
              <a:endParaRPr lang="en-US" sz="2000" i="1" dirty="0">
                <a:solidFill>
                  <a:srgbClr val="FF0000"/>
                </a:solidFill>
              </a:endParaRPr>
            </a:p>
          </p:txBody>
        </p:sp>
        <p:cxnSp>
          <p:nvCxnSpPr>
            <p:cNvPr id="32" name="Straight Arrow Connector 31">
              <a:extLst>
                <a:ext uri="{FF2B5EF4-FFF2-40B4-BE49-F238E27FC236}">
                  <a16:creationId xmlns:a16="http://schemas.microsoft.com/office/drawing/2014/main" id="{C3CA0EEC-CD5C-554E-8526-049ACBDE7EB3}"/>
                </a:ext>
              </a:extLst>
            </p:cNvPr>
            <p:cNvCxnSpPr>
              <a:cxnSpLocks/>
            </p:cNvCxnSpPr>
            <p:nvPr/>
          </p:nvCxnSpPr>
          <p:spPr>
            <a:xfrm flipH="1">
              <a:off x="4288671" y="4150798"/>
              <a:ext cx="615200" cy="5048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530450C-0D01-A34C-B8AF-6A6F4CB13E70}"/>
                </a:ext>
              </a:extLst>
            </p:cNvPr>
            <p:cNvCxnSpPr>
              <a:cxnSpLocks/>
            </p:cNvCxnSpPr>
            <p:nvPr/>
          </p:nvCxnSpPr>
          <p:spPr>
            <a:xfrm>
              <a:off x="5130843" y="4159942"/>
              <a:ext cx="202440" cy="461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867F1B1-F6DE-754A-AF84-D31A561A94B0}"/>
                </a:ext>
              </a:extLst>
            </p:cNvPr>
            <p:cNvCxnSpPr>
              <a:cxnSpLocks/>
            </p:cNvCxnSpPr>
            <p:nvPr/>
          </p:nvCxnSpPr>
          <p:spPr>
            <a:xfrm>
              <a:off x="5232620" y="4078790"/>
              <a:ext cx="1154865" cy="591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E536D25-F167-7743-8779-5EA65ADA01A4}"/>
                </a:ext>
              </a:extLst>
            </p:cNvPr>
            <p:cNvCxnSpPr>
              <a:cxnSpLocks/>
            </p:cNvCxnSpPr>
            <p:nvPr/>
          </p:nvCxnSpPr>
          <p:spPr>
            <a:xfrm>
              <a:off x="5594785" y="3257758"/>
              <a:ext cx="294888" cy="457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12A07C39-5B86-0B4E-B9E8-8EDF49FF0E91}"/>
                </a:ext>
              </a:extLst>
            </p:cNvPr>
            <p:cNvGrpSpPr/>
            <p:nvPr/>
          </p:nvGrpSpPr>
          <p:grpSpPr>
            <a:xfrm>
              <a:off x="5708928" y="3729353"/>
              <a:ext cx="499338" cy="441519"/>
              <a:chOff x="9394728" y="2267401"/>
              <a:chExt cx="499338" cy="441519"/>
            </a:xfrm>
          </p:grpSpPr>
          <p:sp>
            <p:nvSpPr>
              <p:cNvPr id="37" name="Oval 36">
                <a:extLst>
                  <a:ext uri="{FF2B5EF4-FFF2-40B4-BE49-F238E27FC236}">
                    <a16:creationId xmlns:a16="http://schemas.microsoft.com/office/drawing/2014/main" id="{B7D8F0DA-B21D-A64F-A6C9-831B7A919179}"/>
                  </a:ext>
                </a:extLst>
              </p:cNvPr>
              <p:cNvSpPr/>
              <p:nvPr/>
            </p:nvSpPr>
            <p:spPr>
              <a:xfrm>
                <a:off x="9456787" y="227687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Rectangle 37">
                <a:extLst>
                  <a:ext uri="{FF2B5EF4-FFF2-40B4-BE49-F238E27FC236}">
                    <a16:creationId xmlns:a16="http://schemas.microsoft.com/office/drawing/2014/main" id="{628ABEAA-72B4-E545-9A2F-2FE6D6BD7F0B}"/>
                  </a:ext>
                </a:extLst>
              </p:cNvPr>
              <p:cNvSpPr/>
              <p:nvPr/>
            </p:nvSpPr>
            <p:spPr>
              <a:xfrm>
                <a:off x="9394728" y="2267401"/>
                <a:ext cx="499338" cy="389240"/>
              </a:xfrm>
              <a:prstGeom prst="rect">
                <a:avLst/>
              </a:prstGeom>
            </p:spPr>
            <p:txBody>
              <a:bodyPr wrap="none">
                <a:spAutoFit/>
              </a:bodyPr>
              <a:lstStyle/>
              <a:p>
                <a:r>
                  <a:rPr lang="en-US" altLang="zh-CN" sz="2000" i="1" kern="100" dirty="0">
                    <a:latin typeface="Times New Roman" pitchFamily="18" charset="0"/>
                    <a:ea typeface="宋体"/>
                    <a:cs typeface="Times New Roman" pitchFamily="18" charset="0"/>
                  </a:rPr>
                  <a:t>AC</a:t>
                </a:r>
                <a:endParaRPr lang="en-US" sz="2000" i="1" dirty="0"/>
              </a:p>
            </p:txBody>
          </p:sp>
        </p:grpSp>
        <p:grpSp>
          <p:nvGrpSpPr>
            <p:cNvPr id="39" name="Group 38">
              <a:extLst>
                <a:ext uri="{FF2B5EF4-FFF2-40B4-BE49-F238E27FC236}">
                  <a16:creationId xmlns:a16="http://schemas.microsoft.com/office/drawing/2014/main" id="{1F04B89B-E1C8-CA41-AD84-52C40E19CB4C}"/>
                </a:ext>
              </a:extLst>
            </p:cNvPr>
            <p:cNvGrpSpPr/>
            <p:nvPr/>
          </p:nvGrpSpPr>
          <p:grpSpPr>
            <a:xfrm>
              <a:off x="6387485" y="2873558"/>
              <a:ext cx="432048" cy="441712"/>
              <a:chOff x="9456787" y="2267208"/>
              <a:chExt cx="432048" cy="441712"/>
            </a:xfrm>
          </p:grpSpPr>
          <p:sp>
            <p:nvSpPr>
              <p:cNvPr id="40" name="Oval 39">
                <a:extLst>
                  <a:ext uri="{FF2B5EF4-FFF2-40B4-BE49-F238E27FC236}">
                    <a16:creationId xmlns:a16="http://schemas.microsoft.com/office/drawing/2014/main" id="{924BF99A-7B98-3A4C-ABB3-948D91602B48}"/>
                  </a:ext>
                </a:extLst>
              </p:cNvPr>
              <p:cNvSpPr/>
              <p:nvPr/>
            </p:nvSpPr>
            <p:spPr>
              <a:xfrm>
                <a:off x="9456787" y="227687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Rectangle 40">
                <a:extLst>
                  <a:ext uri="{FF2B5EF4-FFF2-40B4-BE49-F238E27FC236}">
                    <a16:creationId xmlns:a16="http://schemas.microsoft.com/office/drawing/2014/main" id="{42F74853-A9B5-404B-AC3C-BB66CF91E5D5}"/>
                  </a:ext>
                </a:extLst>
              </p:cNvPr>
              <p:cNvSpPr/>
              <p:nvPr/>
            </p:nvSpPr>
            <p:spPr>
              <a:xfrm>
                <a:off x="9477625" y="2267208"/>
                <a:ext cx="332476" cy="389240"/>
              </a:xfrm>
              <a:prstGeom prst="rect">
                <a:avLst/>
              </a:prstGeom>
            </p:spPr>
            <p:txBody>
              <a:bodyPr wrap="none">
                <a:spAutoFit/>
              </a:bodyPr>
              <a:lstStyle/>
              <a:p>
                <a:r>
                  <a:rPr lang="en-US" altLang="zh-CN" sz="2000" i="1" kern="100" dirty="0">
                    <a:latin typeface="Times New Roman" pitchFamily="18" charset="0"/>
                    <a:ea typeface="宋体"/>
                    <a:cs typeface="Times New Roman" pitchFamily="18" charset="0"/>
                  </a:rPr>
                  <a:t>B</a:t>
                </a:r>
                <a:endParaRPr lang="en-US" sz="2000" i="1" dirty="0"/>
              </a:p>
            </p:txBody>
          </p:sp>
        </p:grpSp>
        <p:grpSp>
          <p:nvGrpSpPr>
            <p:cNvPr id="42" name="Group 41">
              <a:extLst>
                <a:ext uri="{FF2B5EF4-FFF2-40B4-BE49-F238E27FC236}">
                  <a16:creationId xmlns:a16="http://schemas.microsoft.com/office/drawing/2014/main" id="{25C6C4E9-FC08-2344-8885-18A00E36586F}"/>
                </a:ext>
              </a:extLst>
            </p:cNvPr>
            <p:cNvGrpSpPr/>
            <p:nvPr/>
          </p:nvGrpSpPr>
          <p:grpSpPr>
            <a:xfrm>
              <a:off x="7912325" y="2878238"/>
              <a:ext cx="432048" cy="432048"/>
              <a:chOff x="9456787" y="2276872"/>
              <a:chExt cx="432048" cy="432048"/>
            </a:xfrm>
          </p:grpSpPr>
          <p:sp>
            <p:nvSpPr>
              <p:cNvPr id="43" name="Oval 42">
                <a:extLst>
                  <a:ext uri="{FF2B5EF4-FFF2-40B4-BE49-F238E27FC236}">
                    <a16:creationId xmlns:a16="http://schemas.microsoft.com/office/drawing/2014/main" id="{8F62D04C-20CA-424A-A365-AFD5EFF3319C}"/>
                  </a:ext>
                </a:extLst>
              </p:cNvPr>
              <p:cNvSpPr/>
              <p:nvPr/>
            </p:nvSpPr>
            <p:spPr>
              <a:xfrm>
                <a:off x="9456787" y="227687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4" name="Rectangle 43">
                <a:extLst>
                  <a:ext uri="{FF2B5EF4-FFF2-40B4-BE49-F238E27FC236}">
                    <a16:creationId xmlns:a16="http://schemas.microsoft.com/office/drawing/2014/main" id="{69938697-6792-B042-8A72-1B5B41CD2A88}"/>
                  </a:ext>
                </a:extLst>
              </p:cNvPr>
              <p:cNvSpPr/>
              <p:nvPr/>
            </p:nvSpPr>
            <p:spPr>
              <a:xfrm>
                <a:off x="9466042" y="2284482"/>
                <a:ext cx="346512" cy="389241"/>
              </a:xfrm>
              <a:prstGeom prst="rect">
                <a:avLst/>
              </a:prstGeom>
            </p:spPr>
            <p:txBody>
              <a:bodyPr wrap="none">
                <a:spAutoFit/>
              </a:bodyPr>
              <a:lstStyle/>
              <a:p>
                <a:r>
                  <a:rPr lang="en-US" altLang="zh-CN" sz="2000" i="1" kern="100" dirty="0">
                    <a:latin typeface="Times New Roman" pitchFamily="18" charset="0"/>
                    <a:ea typeface="宋体"/>
                    <a:cs typeface="Times New Roman" pitchFamily="18" charset="0"/>
                  </a:rPr>
                  <a:t>C</a:t>
                </a:r>
                <a:endParaRPr lang="en-US" sz="2000" i="1" dirty="0"/>
              </a:p>
            </p:txBody>
          </p:sp>
        </p:grpSp>
        <p:cxnSp>
          <p:nvCxnSpPr>
            <p:cNvPr id="45" name="Straight Arrow Connector 44">
              <a:extLst>
                <a:ext uri="{FF2B5EF4-FFF2-40B4-BE49-F238E27FC236}">
                  <a16:creationId xmlns:a16="http://schemas.microsoft.com/office/drawing/2014/main" id="{31B42C7B-1984-D74B-9704-50045A153BE8}"/>
                </a:ext>
              </a:extLst>
            </p:cNvPr>
            <p:cNvCxnSpPr>
              <a:cxnSpLocks/>
            </p:cNvCxnSpPr>
            <p:nvPr/>
          </p:nvCxnSpPr>
          <p:spPr>
            <a:xfrm>
              <a:off x="6495506" y="2587215"/>
              <a:ext cx="59422" cy="256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40EB5CE-0493-164E-BDD7-8E1FA6A2D78F}"/>
                </a:ext>
              </a:extLst>
            </p:cNvPr>
            <p:cNvCxnSpPr>
              <a:cxnSpLocks/>
            </p:cNvCxnSpPr>
            <p:nvPr/>
          </p:nvCxnSpPr>
          <p:spPr>
            <a:xfrm>
              <a:off x="6582053" y="2520823"/>
              <a:ext cx="1546296" cy="3231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0510373-E908-1249-A8F5-BC34F27039F0}"/>
                </a:ext>
              </a:extLst>
            </p:cNvPr>
            <p:cNvCxnSpPr>
              <a:cxnSpLocks/>
            </p:cNvCxnSpPr>
            <p:nvPr/>
          </p:nvCxnSpPr>
          <p:spPr>
            <a:xfrm flipH="1">
              <a:off x="4349424" y="3081732"/>
              <a:ext cx="680405" cy="40866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8" name="Straight Arrow Connector 47">
              <a:extLst>
                <a:ext uri="{FF2B5EF4-FFF2-40B4-BE49-F238E27FC236}">
                  <a16:creationId xmlns:a16="http://schemas.microsoft.com/office/drawing/2014/main" id="{0FAFDF7F-71AB-CE44-A4E3-9454A98C747C}"/>
                </a:ext>
              </a:extLst>
            </p:cNvPr>
            <p:cNvCxnSpPr>
              <a:cxnSpLocks/>
            </p:cNvCxnSpPr>
            <p:nvPr/>
          </p:nvCxnSpPr>
          <p:spPr>
            <a:xfrm flipH="1">
              <a:off x="5753719" y="2536651"/>
              <a:ext cx="350292" cy="17578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7E118CE9-0B49-CE45-BF68-5C1012685898}"/>
                </a:ext>
              </a:extLst>
            </p:cNvPr>
            <p:cNvCxnSpPr>
              <a:cxnSpLocks/>
            </p:cNvCxnSpPr>
            <p:nvPr/>
          </p:nvCxnSpPr>
          <p:spPr>
            <a:xfrm flipH="1">
              <a:off x="5214420" y="3397754"/>
              <a:ext cx="169442" cy="29185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0" name="TextBox 49">
              <a:extLst>
                <a:ext uri="{FF2B5EF4-FFF2-40B4-BE49-F238E27FC236}">
                  <a16:creationId xmlns:a16="http://schemas.microsoft.com/office/drawing/2014/main" id="{991E18D0-33BF-B64B-B848-BA7C199CE80E}"/>
                </a:ext>
              </a:extLst>
            </p:cNvPr>
            <p:cNvSpPr txBox="1"/>
            <p:nvPr/>
          </p:nvSpPr>
          <p:spPr>
            <a:xfrm>
              <a:off x="4696043" y="3307539"/>
              <a:ext cx="340274" cy="389241"/>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3</a:t>
              </a:r>
              <a:endParaRPr lang="en-US" sz="2000" dirty="0">
                <a:solidFill>
                  <a:srgbClr val="FF0000"/>
                </a:solidFill>
              </a:endParaRPr>
            </a:p>
          </p:txBody>
        </p:sp>
        <p:cxnSp>
          <p:nvCxnSpPr>
            <p:cNvPr id="51" name="Straight Arrow Connector 50">
              <a:extLst>
                <a:ext uri="{FF2B5EF4-FFF2-40B4-BE49-F238E27FC236}">
                  <a16:creationId xmlns:a16="http://schemas.microsoft.com/office/drawing/2014/main" id="{AC36025F-AAD8-914B-B7AF-67510B926B9A}"/>
                </a:ext>
              </a:extLst>
            </p:cNvPr>
            <p:cNvCxnSpPr>
              <a:cxnSpLocks/>
            </p:cNvCxnSpPr>
            <p:nvPr/>
          </p:nvCxnSpPr>
          <p:spPr>
            <a:xfrm flipH="1">
              <a:off x="4327462" y="4164265"/>
              <a:ext cx="389686" cy="331217"/>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2" name="TextBox 51">
              <a:extLst>
                <a:ext uri="{FF2B5EF4-FFF2-40B4-BE49-F238E27FC236}">
                  <a16:creationId xmlns:a16="http://schemas.microsoft.com/office/drawing/2014/main" id="{5F63D03D-6F79-854C-B8FD-DA64751C1172}"/>
                </a:ext>
              </a:extLst>
            </p:cNvPr>
            <p:cNvSpPr txBox="1"/>
            <p:nvPr/>
          </p:nvSpPr>
          <p:spPr>
            <a:xfrm>
              <a:off x="3802074" y="4252166"/>
              <a:ext cx="340274" cy="389241"/>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4</a:t>
              </a:r>
              <a:endParaRPr lang="en-US" sz="1400" dirty="0">
                <a:solidFill>
                  <a:srgbClr val="FF0000"/>
                </a:solidFill>
              </a:endParaRPr>
            </a:p>
          </p:txBody>
        </p:sp>
        <p:cxnSp>
          <p:nvCxnSpPr>
            <p:cNvPr id="53" name="Straight Arrow Connector 52">
              <a:extLst>
                <a:ext uri="{FF2B5EF4-FFF2-40B4-BE49-F238E27FC236}">
                  <a16:creationId xmlns:a16="http://schemas.microsoft.com/office/drawing/2014/main" id="{2601814A-9881-1345-A11F-A24663AD971C}"/>
                </a:ext>
              </a:extLst>
            </p:cNvPr>
            <p:cNvCxnSpPr>
              <a:cxnSpLocks/>
            </p:cNvCxnSpPr>
            <p:nvPr/>
          </p:nvCxnSpPr>
          <p:spPr>
            <a:xfrm>
              <a:off x="5055474" y="4272651"/>
              <a:ext cx="99113" cy="26016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A760BB67-550C-6341-95F7-5489B6670137}"/>
                </a:ext>
              </a:extLst>
            </p:cNvPr>
            <p:cNvSpPr txBox="1"/>
            <p:nvPr/>
          </p:nvSpPr>
          <p:spPr>
            <a:xfrm>
              <a:off x="4743680" y="4308561"/>
              <a:ext cx="340274" cy="389241"/>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5</a:t>
              </a:r>
              <a:endParaRPr lang="en-US" sz="1400" dirty="0">
                <a:solidFill>
                  <a:srgbClr val="FF0000"/>
                </a:solidFill>
              </a:endParaRPr>
            </a:p>
          </p:txBody>
        </p:sp>
        <p:cxnSp>
          <p:nvCxnSpPr>
            <p:cNvPr id="55" name="Straight Arrow Connector 54">
              <a:extLst>
                <a:ext uri="{FF2B5EF4-FFF2-40B4-BE49-F238E27FC236}">
                  <a16:creationId xmlns:a16="http://schemas.microsoft.com/office/drawing/2014/main" id="{10D582E9-8E43-AB43-8903-9816797553FE}"/>
                </a:ext>
              </a:extLst>
            </p:cNvPr>
            <p:cNvCxnSpPr>
              <a:cxnSpLocks/>
            </p:cNvCxnSpPr>
            <p:nvPr/>
          </p:nvCxnSpPr>
          <p:spPr>
            <a:xfrm>
              <a:off x="5422801" y="4292101"/>
              <a:ext cx="537831" cy="267957"/>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6" name="TextBox 55">
              <a:extLst>
                <a:ext uri="{FF2B5EF4-FFF2-40B4-BE49-F238E27FC236}">
                  <a16:creationId xmlns:a16="http://schemas.microsoft.com/office/drawing/2014/main" id="{CB8071A2-C819-4E44-B98B-B8E2CA05D955}"/>
                </a:ext>
              </a:extLst>
            </p:cNvPr>
            <p:cNvSpPr txBox="1"/>
            <p:nvPr/>
          </p:nvSpPr>
          <p:spPr>
            <a:xfrm>
              <a:off x="5843767" y="3321525"/>
              <a:ext cx="1009279" cy="389241"/>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7</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cxnSp>
          <p:nvCxnSpPr>
            <p:cNvPr id="57" name="Straight Arrow Connector 56">
              <a:extLst>
                <a:ext uri="{FF2B5EF4-FFF2-40B4-BE49-F238E27FC236}">
                  <a16:creationId xmlns:a16="http://schemas.microsoft.com/office/drawing/2014/main" id="{59A943DB-3EFB-E44C-84B4-6A15316E8B1A}"/>
                </a:ext>
              </a:extLst>
            </p:cNvPr>
            <p:cNvCxnSpPr>
              <a:cxnSpLocks/>
            </p:cNvCxnSpPr>
            <p:nvPr/>
          </p:nvCxnSpPr>
          <p:spPr>
            <a:xfrm>
              <a:off x="5715674" y="3278928"/>
              <a:ext cx="182787" cy="26319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58" name="Straight Arrow Connector 57">
              <a:extLst>
                <a:ext uri="{FF2B5EF4-FFF2-40B4-BE49-F238E27FC236}">
                  <a16:creationId xmlns:a16="http://schemas.microsoft.com/office/drawing/2014/main" id="{EA67D0DF-845D-B045-9F61-7F8724929494}"/>
                </a:ext>
              </a:extLst>
            </p:cNvPr>
            <p:cNvCxnSpPr>
              <a:cxnSpLocks/>
            </p:cNvCxnSpPr>
            <p:nvPr/>
          </p:nvCxnSpPr>
          <p:spPr>
            <a:xfrm>
              <a:off x="6621743" y="2616596"/>
              <a:ext cx="54138" cy="16791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a16="http://schemas.microsoft.com/office/drawing/2014/main" id="{FC52294A-EA22-BB40-8DC9-8BCBD6C73D5E}"/>
                </a:ext>
              </a:extLst>
            </p:cNvPr>
            <p:cNvSpPr txBox="1"/>
            <p:nvPr/>
          </p:nvSpPr>
          <p:spPr>
            <a:xfrm>
              <a:off x="6720809" y="2638242"/>
              <a:ext cx="1009279" cy="389241"/>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8</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cxnSp>
          <p:nvCxnSpPr>
            <p:cNvPr id="60" name="Straight Arrow Connector 59">
              <a:extLst>
                <a:ext uri="{FF2B5EF4-FFF2-40B4-BE49-F238E27FC236}">
                  <a16:creationId xmlns:a16="http://schemas.microsoft.com/office/drawing/2014/main" id="{FE775458-B19D-204C-A4F5-5C74BB7D3467}"/>
                </a:ext>
              </a:extLst>
            </p:cNvPr>
            <p:cNvCxnSpPr>
              <a:cxnSpLocks/>
            </p:cNvCxnSpPr>
            <p:nvPr/>
          </p:nvCxnSpPr>
          <p:spPr>
            <a:xfrm>
              <a:off x="6956046" y="2458855"/>
              <a:ext cx="831136" cy="19006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B10B66A1-D350-8849-A56E-9592E6A60899}"/>
                </a:ext>
              </a:extLst>
            </p:cNvPr>
            <p:cNvSpPr txBox="1"/>
            <p:nvPr/>
          </p:nvSpPr>
          <p:spPr>
            <a:xfrm>
              <a:off x="7927035" y="2382583"/>
              <a:ext cx="1009279" cy="389241"/>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9</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grpSp>
      <p:sp>
        <p:nvSpPr>
          <p:cNvPr id="62" name="Rectangle 61">
            <a:extLst>
              <a:ext uri="{FF2B5EF4-FFF2-40B4-BE49-F238E27FC236}">
                <a16:creationId xmlns:a16="http://schemas.microsoft.com/office/drawing/2014/main" id="{0123598A-5F99-C34C-B750-DB1B0875A7B7}"/>
              </a:ext>
            </a:extLst>
          </p:cNvPr>
          <p:cNvSpPr/>
          <p:nvPr/>
        </p:nvSpPr>
        <p:spPr>
          <a:xfrm>
            <a:off x="4647044" y="1865841"/>
            <a:ext cx="4519044" cy="5078313"/>
          </a:xfrm>
          <a:prstGeom prst="rect">
            <a:avLst/>
          </a:prstGeom>
        </p:spPr>
        <p:txBody>
          <a:bodyPr wrap="square">
            <a:spAutoFit/>
          </a:bodyPr>
          <a:lstStyle/>
          <a:p>
            <a:r>
              <a:rPr lang="en-US" sz="1200" b="1" dirty="0">
                <a:solidFill>
                  <a:srgbClr val="7F0055"/>
                </a:solidFill>
                <a:latin typeface="Menlo" panose="020B0609030804020204" pitchFamily="49" charset="0"/>
              </a:rPr>
              <a:t>void</a:t>
            </a:r>
            <a:r>
              <a:rPr lang="en-US" sz="1200" dirty="0">
                <a:solidFill>
                  <a:srgbClr val="000000"/>
                </a:solidFill>
                <a:latin typeface="Menlo" panose="020B0609030804020204" pitchFamily="49" charset="0"/>
              </a:rPr>
              <a:t> </a:t>
            </a:r>
            <a:r>
              <a:rPr lang="en-US" sz="1200" b="1" dirty="0">
                <a:solidFill>
                  <a:srgbClr val="000000"/>
                </a:solidFill>
                <a:latin typeface="Menlo" panose="020B0609030804020204" pitchFamily="49" charset="0"/>
              </a:rPr>
              <a:t>run</a:t>
            </a:r>
            <a:r>
              <a:rPr lang="en-US" sz="1200" dirty="0">
                <a:solidFill>
                  <a:srgbClr val="000000"/>
                </a:solidFill>
                <a:latin typeface="Menlo" panose="020B0609030804020204" pitchFamily="49" charset="0"/>
              </a:rPr>
              <a:t>(</a:t>
            </a:r>
            <a:r>
              <a:rPr lang="en-US" sz="1200" dirty="0" err="1">
                <a:solidFill>
                  <a:srgbClr val="000000"/>
                </a:solidFill>
                <a:latin typeface="Menlo" panose="020B0609030804020204" pitchFamily="49" charset="0"/>
              </a:rPr>
              <a:t>ostream</a:t>
            </a:r>
            <a:r>
              <a:rPr lang="en-US" sz="1200" dirty="0">
                <a:solidFill>
                  <a:srgbClr val="000000"/>
                </a:solidFill>
                <a:latin typeface="Menlo" panose="020B0609030804020204" pitchFamily="49" charset="0"/>
              </a:rPr>
              <a:t>&amp; </a:t>
            </a:r>
            <a:r>
              <a:rPr lang="en-US" sz="1200" dirty="0" err="1">
                <a:solidFill>
                  <a:srgbClr val="000000"/>
                </a:solidFill>
                <a:latin typeface="Menlo" panose="020B0609030804020204" pitchFamily="49" charset="0"/>
              </a:rPr>
              <a:t>fout</a:t>
            </a:r>
            <a:r>
              <a:rPr lang="en-US" sz="1200" dirty="0">
                <a:solidFill>
                  <a:srgbClr val="000000"/>
                </a:solidFill>
                <a:latin typeface="Menlo" panose="020B0609030804020204" pitchFamily="49" charset="0"/>
              </a:rPr>
              <a:t>){</a:t>
            </a:r>
          </a:p>
          <a:p>
            <a:r>
              <a:rPr lang="zh-CN" altLang="en-US" sz="1200" dirty="0">
                <a:solidFill>
                  <a:srgbClr val="000000"/>
                </a:solidFill>
                <a:latin typeface="Menlo" panose="020B0609030804020204" pitchFamily="49" charset="0"/>
              </a:rPr>
              <a:t>    </a:t>
            </a:r>
            <a:r>
              <a:rPr lang="en-US" altLang="zh-CN" sz="1200" dirty="0">
                <a:solidFill>
                  <a:srgbClr val="002060"/>
                </a:solidFill>
                <a:latin typeface="Menlo" panose="020B0609030804020204" pitchFamily="49" charset="0"/>
              </a:rPr>
              <a:t>{pseudocode:</a:t>
            </a:r>
            <a:r>
              <a:rPr lang="zh-CN" altLang="en-US" sz="1200" dirty="0">
                <a:solidFill>
                  <a:srgbClr val="002060"/>
                </a:solidFill>
                <a:latin typeface="Menlo" panose="020B0609030804020204" pitchFamily="49" charset="0"/>
              </a:rPr>
              <a:t> </a:t>
            </a:r>
            <a:r>
              <a:rPr lang="en-US" altLang="zh-CN" sz="1200" dirty="0">
                <a:solidFill>
                  <a:srgbClr val="002060"/>
                </a:solidFill>
                <a:latin typeface="Menlo" panose="020B0609030804020204" pitchFamily="49" charset="0"/>
              </a:rPr>
              <a:t>track</a:t>
            </a:r>
            <a:r>
              <a:rPr lang="zh-CN" altLang="en-US" sz="1200" dirty="0">
                <a:solidFill>
                  <a:srgbClr val="002060"/>
                </a:solidFill>
                <a:latin typeface="Menlo" panose="020B0609030804020204" pitchFamily="49" charset="0"/>
              </a:rPr>
              <a:t> </a:t>
            </a:r>
            <a:r>
              <a:rPr lang="en-US" altLang="zh-CN" sz="1200" dirty="0">
                <a:solidFill>
                  <a:srgbClr val="002060"/>
                </a:solidFill>
                <a:latin typeface="Menlo" panose="020B0609030804020204" pitchFamily="49" charset="0"/>
              </a:rPr>
              <a:t>task</a:t>
            </a:r>
            <a:r>
              <a:rPr lang="zh-CN" altLang="en-US" sz="1200" dirty="0">
                <a:solidFill>
                  <a:srgbClr val="002060"/>
                </a:solidFill>
                <a:latin typeface="Menlo" panose="020B0609030804020204" pitchFamily="49" charset="0"/>
              </a:rPr>
              <a:t> </a:t>
            </a:r>
            <a:r>
              <a:rPr lang="en-US" altLang="zh-CN" sz="1200" dirty="0">
                <a:solidFill>
                  <a:srgbClr val="002060"/>
                </a:solidFill>
                <a:latin typeface="Menlo" panose="020B0609030804020204" pitchFamily="49" charset="0"/>
              </a:rPr>
              <a:t>starting</a:t>
            </a:r>
            <a:r>
              <a:rPr lang="zh-CN" altLang="en-US" sz="1200" dirty="0">
                <a:solidFill>
                  <a:srgbClr val="002060"/>
                </a:solidFill>
                <a:latin typeface="Menlo" panose="020B0609030804020204" pitchFamily="49" charset="0"/>
              </a:rPr>
              <a:t> </a:t>
            </a:r>
            <a:r>
              <a:rPr lang="en-US" altLang="zh-CN" sz="1200" dirty="0">
                <a:solidFill>
                  <a:srgbClr val="002060"/>
                </a:solidFill>
                <a:latin typeface="Menlo" panose="020B0609030804020204" pitchFamily="49" charset="0"/>
              </a:rPr>
              <a:t>time</a:t>
            </a:r>
            <a:r>
              <a:rPr lang="zh-CN" altLang="en-US" sz="1200" dirty="0">
                <a:solidFill>
                  <a:srgbClr val="002060"/>
                </a:solidFill>
                <a:latin typeface="Menlo" panose="020B0609030804020204" pitchFamily="49" charset="0"/>
              </a:rPr>
              <a:t> </a:t>
            </a:r>
            <a:r>
              <a:rPr lang="en-US" altLang="zh-CN" sz="1200" dirty="0">
                <a:solidFill>
                  <a:srgbClr val="002060"/>
                </a:solidFill>
                <a:latin typeface="Menlo" panose="020B0609030804020204" pitchFamily="49" charset="0"/>
              </a:rPr>
              <a:t>here}</a:t>
            </a:r>
            <a:endParaRPr lang="en-US" sz="1200" dirty="0">
              <a:solidFill>
                <a:srgbClr val="002060"/>
              </a:solidFill>
              <a:latin typeface="Menlo" panose="020B0609030804020204" pitchFamily="49" charset="0"/>
            </a:endParaRPr>
          </a:p>
          <a:p>
            <a:r>
              <a:rPr lang="zh-CN" altLang="en-US" sz="1200" b="1" dirty="0">
                <a:solidFill>
                  <a:srgbClr val="7F0055"/>
                </a:solidFill>
                <a:latin typeface="Menlo" panose="020B0609030804020204" pitchFamily="49" charset="0"/>
              </a:rPr>
              <a:t>    </a:t>
            </a:r>
            <a:r>
              <a:rPr lang="en-US" sz="1200" b="1" dirty="0">
                <a:solidFill>
                  <a:srgbClr val="7F0055"/>
                </a:solidFill>
                <a:latin typeface="Menlo" panose="020B0609030804020204" pitchFamily="49" charset="0"/>
              </a:rPr>
              <a:t>if</a:t>
            </a:r>
            <a:r>
              <a:rPr lang="en-US" sz="1200" dirty="0">
                <a:latin typeface="Menlo" panose="020B0609030804020204" pitchFamily="49" charset="0"/>
              </a:rPr>
              <a:t>(!</a:t>
            </a:r>
            <a:r>
              <a:rPr lang="en-US" sz="1200" dirty="0" err="1">
                <a:latin typeface="Menlo" panose="020B0609030804020204" pitchFamily="49" charset="0"/>
              </a:rPr>
              <a:t>pre_check</a:t>
            </a:r>
            <a:r>
              <a:rPr lang="en-US" sz="1200" dirty="0">
                <a:latin typeface="Menlo" panose="020B0609030804020204" pitchFamily="49" charset="0"/>
              </a:rPr>
              <a:t>(</a:t>
            </a:r>
            <a:r>
              <a:rPr lang="en-US" sz="1200" dirty="0" err="1">
                <a:latin typeface="Menlo" panose="020B0609030804020204" pitchFamily="49" charset="0"/>
              </a:rPr>
              <a:t>fout</a:t>
            </a:r>
            <a:r>
              <a:rPr lang="en-US" sz="1200" dirty="0">
                <a:latin typeface="Menlo" panose="020B0609030804020204" pitchFamily="49" charset="0"/>
              </a:rPr>
              <a:t>)) </a:t>
            </a:r>
            <a:r>
              <a:rPr lang="en-US" sz="1200" b="1" dirty="0">
                <a:solidFill>
                  <a:srgbClr val="7F0055"/>
                </a:solidFill>
                <a:latin typeface="Menlo" panose="020B0609030804020204" pitchFamily="49" charset="0"/>
              </a:rPr>
              <a:t>return</a:t>
            </a:r>
            <a:r>
              <a:rPr lang="en-US" sz="1200" dirty="0">
                <a:latin typeface="Menlo" panose="020B0609030804020204" pitchFamily="49" charset="0"/>
              </a:rPr>
              <a:t>;</a:t>
            </a:r>
          </a:p>
          <a:p>
            <a:r>
              <a:rPr lang="zh-CN" altLang="en-US" sz="1200" dirty="0">
                <a:solidFill>
                  <a:srgbClr val="3F7F5F"/>
                </a:solidFill>
                <a:latin typeface="Menlo" panose="020B0609030804020204" pitchFamily="49" charset="0"/>
              </a:rPr>
              <a:t>    </a:t>
            </a:r>
            <a:r>
              <a:rPr lang="en-US" sz="1200" dirty="0">
                <a:solidFill>
                  <a:srgbClr val="3F7F5F"/>
                </a:solidFill>
                <a:latin typeface="Menlo" panose="020B0609030804020204" pitchFamily="49" charset="0"/>
              </a:rPr>
              <a:t>//generate new patterns</a:t>
            </a:r>
          </a:p>
          <a:p>
            <a:r>
              <a:rPr lang="zh-CN" altLang="en-US" sz="1200" dirty="0">
                <a:latin typeface="Menlo" panose="020B0609030804020204" pitchFamily="49" charset="0"/>
              </a:rPr>
              <a:t>    </a:t>
            </a:r>
            <a:r>
              <a:rPr lang="en-US" sz="1200" dirty="0" err="1">
                <a:latin typeface="Menlo" panose="020B0609030804020204" pitchFamily="49" charset="0"/>
              </a:rPr>
              <a:t>setChildren</a:t>
            </a:r>
            <a:r>
              <a:rPr lang="en-US" sz="1200" dirty="0">
                <a:latin typeface="Menlo" panose="020B0609030804020204" pitchFamily="49" charset="0"/>
              </a:rPr>
              <a:t>(</a:t>
            </a:r>
            <a:r>
              <a:rPr lang="en-US" sz="1200" dirty="0">
                <a:solidFill>
                  <a:srgbClr val="0000C0"/>
                </a:solidFill>
                <a:latin typeface="Menlo" panose="020B0609030804020204" pitchFamily="49" charset="0"/>
              </a:rPr>
              <a:t>children</a:t>
            </a:r>
            <a:r>
              <a:rPr lang="en-US" sz="1200" dirty="0">
                <a:latin typeface="Menlo" panose="020B0609030804020204" pitchFamily="49" charset="0"/>
              </a:rPr>
              <a:t>);</a:t>
            </a:r>
          </a:p>
          <a:p>
            <a:r>
              <a:rPr lang="zh-CN" altLang="en-US" sz="1200" dirty="0">
                <a:solidFill>
                  <a:srgbClr val="3F7F5F"/>
                </a:solidFill>
                <a:latin typeface="Menlo" panose="020B0609030804020204" pitchFamily="49" charset="0"/>
              </a:rPr>
              <a:t>    </a:t>
            </a:r>
            <a:r>
              <a:rPr lang="en-US" sz="1200" dirty="0">
                <a:solidFill>
                  <a:srgbClr val="3F7F5F"/>
                </a:solidFill>
                <a:latin typeface="Menlo" panose="020B0609030804020204" pitchFamily="49" charset="0"/>
              </a:rPr>
              <a:t>//run new child tasks</a:t>
            </a:r>
          </a:p>
          <a:p>
            <a:r>
              <a:rPr lang="zh-CN" altLang="en-US" sz="1200" b="1" dirty="0">
                <a:solidFill>
                  <a:srgbClr val="7F0055"/>
                </a:solidFill>
                <a:latin typeface="Menlo" panose="020B0609030804020204" pitchFamily="49" charset="0"/>
              </a:rPr>
              <a:t>    </a:t>
            </a:r>
            <a:r>
              <a:rPr lang="en-US" sz="1200" b="1" dirty="0">
                <a:solidFill>
                  <a:srgbClr val="7F0055"/>
                </a:solidFill>
                <a:latin typeface="Menlo" panose="020B0609030804020204" pitchFamily="49" charset="0"/>
              </a:rPr>
              <a:t>while</a:t>
            </a:r>
            <a:r>
              <a:rPr lang="en-US" sz="1200" dirty="0">
                <a:latin typeface="Menlo" panose="020B0609030804020204" pitchFamily="49" charset="0"/>
              </a:rPr>
              <a:t>(</a:t>
            </a:r>
            <a:r>
              <a:rPr lang="en-US" sz="1200" dirty="0">
                <a:solidFill>
                  <a:srgbClr val="005032"/>
                </a:solidFill>
                <a:latin typeface="Menlo" panose="020B0609030804020204" pitchFamily="49" charset="0"/>
              </a:rPr>
              <a:t>Task</a:t>
            </a:r>
            <a:r>
              <a:rPr lang="en-US" sz="1200" dirty="0">
                <a:latin typeface="Menlo" panose="020B0609030804020204" pitchFamily="49" charset="0"/>
              </a:rPr>
              <a:t>* t= </a:t>
            </a:r>
            <a:r>
              <a:rPr lang="en-US" sz="1200" dirty="0" err="1">
                <a:latin typeface="Menlo" panose="020B0609030804020204" pitchFamily="49" charset="0"/>
              </a:rPr>
              <a:t>get_next_child</a:t>
            </a:r>
            <a:r>
              <a:rPr lang="en-US" sz="1200" dirty="0">
                <a:latin typeface="Menlo" panose="020B0609030804020204" pitchFamily="49" charset="0"/>
              </a:rPr>
              <a:t>()){</a:t>
            </a:r>
          </a:p>
          <a:p>
            <a:r>
              <a:rPr lang="zh-CN" altLang="en-US" sz="1200" b="1" dirty="0">
                <a:solidFill>
                  <a:srgbClr val="7F0055"/>
                </a:solidFill>
                <a:latin typeface="Menlo" panose="020B0609030804020204" pitchFamily="49" charset="0"/>
              </a:rPr>
              <a:t>        </a:t>
            </a:r>
            <a:r>
              <a:rPr lang="en-US" sz="1200" b="1" dirty="0">
                <a:solidFill>
                  <a:srgbClr val="7F0055"/>
                </a:solidFill>
                <a:latin typeface="Menlo" panose="020B0609030804020204" pitchFamily="49" charset="0"/>
              </a:rPr>
              <a:t>if</a:t>
            </a:r>
            <a:r>
              <a:rPr lang="en-US" sz="1200" dirty="0">
                <a:solidFill>
                  <a:srgbClr val="000000"/>
                </a:solidFill>
                <a:latin typeface="Menlo" panose="020B0609030804020204" pitchFamily="49" charset="0"/>
              </a:rPr>
              <a:t>(</a:t>
            </a:r>
            <a:r>
              <a:rPr lang="en-US" altLang="zh-CN" sz="1200" dirty="0">
                <a:solidFill>
                  <a:srgbClr val="000000"/>
                </a:solidFill>
                <a:latin typeface="Menlo" panose="020B0609030804020204" pitchFamily="49" charset="0"/>
              </a:rPr>
              <a:t>timeout</a:t>
            </a:r>
            <a:r>
              <a:rPr lang="en-US" sz="1200" dirty="0">
                <a:solidFill>
                  <a:srgbClr val="000000"/>
                </a:solidFill>
                <a:latin typeface="Menlo" panose="020B0609030804020204" pitchFamily="49" charset="0"/>
              </a:rPr>
              <a:t>){</a:t>
            </a:r>
          </a:p>
          <a:p>
            <a:r>
              <a:rPr lang="zh-CN" altLang="en-US" sz="1200" dirty="0">
                <a:solidFill>
                  <a:srgbClr val="000000"/>
                </a:solidFill>
                <a:latin typeface="Menlo" panose="020B0609030804020204" pitchFamily="49" charset="0"/>
              </a:rPr>
              <a:t>            </a:t>
            </a:r>
            <a:r>
              <a:rPr lang="en-US" sz="1200" dirty="0" err="1">
                <a:solidFill>
                  <a:srgbClr val="000000"/>
                </a:solidFill>
                <a:latin typeface="Menlo" panose="020B0609030804020204" pitchFamily="49" charset="0"/>
              </a:rPr>
              <a:t>q_mtx.lock</a:t>
            </a:r>
            <a:r>
              <a:rPr lang="en-US" sz="1200" dirty="0">
                <a:solidFill>
                  <a:srgbClr val="000000"/>
                </a:solidFill>
                <a:latin typeface="Menlo" panose="020B0609030804020204" pitchFamily="49" charset="0"/>
              </a:rPr>
              <a:t>();</a:t>
            </a:r>
          </a:p>
          <a:p>
            <a:r>
              <a:rPr lang="zh-CN" altLang="en-US" sz="1200" dirty="0">
                <a:solidFill>
                  <a:srgbClr val="000000"/>
                </a:solidFill>
                <a:latin typeface="Menlo" panose="020B0609030804020204" pitchFamily="49" charset="0"/>
              </a:rPr>
              <a:t>            </a:t>
            </a:r>
            <a:r>
              <a:rPr lang="en-US" sz="1200" dirty="0">
                <a:solidFill>
                  <a:srgbClr val="000000"/>
                </a:solidFill>
                <a:latin typeface="Menlo" panose="020B0609030804020204" pitchFamily="49" charset="0"/>
              </a:rPr>
              <a:t>queue().push(t);</a:t>
            </a:r>
          </a:p>
          <a:p>
            <a:r>
              <a:rPr lang="zh-CN" altLang="en-US" sz="1200" dirty="0">
                <a:solidFill>
                  <a:srgbClr val="000000"/>
                </a:solidFill>
                <a:latin typeface="Menlo" panose="020B0609030804020204" pitchFamily="49" charset="0"/>
              </a:rPr>
              <a:t>            </a:t>
            </a:r>
            <a:r>
              <a:rPr lang="en-US" sz="1200" b="1" dirty="0">
                <a:solidFill>
                  <a:srgbClr val="7F0055"/>
                </a:solidFill>
                <a:latin typeface="Menlo" panose="020B0609030804020204" pitchFamily="49" charset="0"/>
              </a:rPr>
              <a:t>while</a:t>
            </a:r>
            <a:r>
              <a:rPr lang="en-US" sz="1200" dirty="0">
                <a:latin typeface="Menlo" panose="020B0609030804020204" pitchFamily="49" charset="0"/>
              </a:rPr>
              <a:t>(</a:t>
            </a:r>
            <a:r>
              <a:rPr lang="en-US" sz="1200" dirty="0">
                <a:solidFill>
                  <a:srgbClr val="005032"/>
                </a:solidFill>
                <a:latin typeface="Menlo" panose="020B0609030804020204" pitchFamily="49" charset="0"/>
              </a:rPr>
              <a:t>Task</a:t>
            </a:r>
            <a:r>
              <a:rPr lang="en-US" sz="1200" dirty="0">
                <a:latin typeface="Menlo" panose="020B0609030804020204" pitchFamily="49" charset="0"/>
              </a:rPr>
              <a:t>* t= </a:t>
            </a:r>
            <a:r>
              <a:rPr lang="en-US" sz="1200" dirty="0" err="1">
                <a:latin typeface="Menlo" panose="020B0609030804020204" pitchFamily="49" charset="0"/>
              </a:rPr>
              <a:t>get_next_child</a:t>
            </a:r>
            <a:r>
              <a:rPr lang="en-US" sz="1200" dirty="0">
                <a:latin typeface="Menlo" panose="020B0609030804020204" pitchFamily="49" charset="0"/>
              </a:rPr>
              <a:t>())</a:t>
            </a:r>
            <a:endParaRPr lang="en-US" sz="1200" dirty="0">
              <a:solidFill>
                <a:srgbClr val="000000"/>
              </a:solidFill>
              <a:latin typeface="Menlo" panose="020B0609030804020204" pitchFamily="49" charset="0"/>
            </a:endParaRPr>
          </a:p>
          <a:p>
            <a:r>
              <a:rPr lang="zh-CN" altLang="en-US" sz="1200" dirty="0">
                <a:solidFill>
                  <a:srgbClr val="000000"/>
                </a:solidFill>
                <a:latin typeface="Menlo" panose="020B0609030804020204" pitchFamily="49" charset="0"/>
              </a:rPr>
              <a:t>                </a:t>
            </a:r>
            <a:r>
              <a:rPr lang="en-US" sz="1200" dirty="0">
                <a:latin typeface="Menlo" panose="020B0609030804020204" pitchFamily="49" charset="0"/>
              </a:rPr>
              <a:t>queue().push(t);</a:t>
            </a:r>
            <a:endParaRPr lang="en-US" sz="1200" dirty="0">
              <a:solidFill>
                <a:srgbClr val="000000"/>
              </a:solidFill>
              <a:latin typeface="Menlo" panose="020B0609030804020204" pitchFamily="49" charset="0"/>
            </a:endParaRPr>
          </a:p>
          <a:p>
            <a:r>
              <a:rPr lang="zh-CN" altLang="en-US" sz="1200" dirty="0">
                <a:solidFill>
                  <a:srgbClr val="000000"/>
                </a:solidFill>
                <a:latin typeface="Menlo" panose="020B0609030804020204" pitchFamily="49" charset="0"/>
              </a:rPr>
              <a:t>            </a:t>
            </a:r>
            <a:r>
              <a:rPr lang="en-US" sz="1200" dirty="0" err="1">
                <a:solidFill>
                  <a:srgbClr val="000000"/>
                </a:solidFill>
                <a:latin typeface="Menlo" panose="020B0609030804020204" pitchFamily="49" charset="0"/>
              </a:rPr>
              <a:t>q_mtx.unlock</a:t>
            </a:r>
            <a:r>
              <a:rPr lang="en-US" sz="1200" dirty="0">
                <a:solidFill>
                  <a:srgbClr val="000000"/>
                </a:solidFill>
                <a:latin typeface="Menlo" panose="020B0609030804020204" pitchFamily="49" charset="0"/>
              </a:rPr>
              <a:t>();</a:t>
            </a:r>
          </a:p>
          <a:p>
            <a:r>
              <a:rPr lang="zh-CN" altLang="en-US" sz="1200" dirty="0">
                <a:solidFill>
                  <a:srgbClr val="000000"/>
                </a:solidFill>
                <a:latin typeface="Menlo" panose="020B0609030804020204" pitchFamily="49" charset="0"/>
              </a:rPr>
              <a:t>            </a:t>
            </a:r>
            <a:r>
              <a:rPr lang="en-US" sz="1200" b="1" dirty="0">
                <a:solidFill>
                  <a:srgbClr val="7F0055"/>
                </a:solidFill>
                <a:latin typeface="Menlo" panose="020B0609030804020204" pitchFamily="49" charset="0"/>
              </a:rPr>
              <a:t>return</a:t>
            </a:r>
            <a:r>
              <a:rPr lang="en-US" sz="1200" dirty="0">
                <a:latin typeface="Menlo" panose="020B0609030804020204" pitchFamily="49" charset="0"/>
              </a:rPr>
              <a:t>;</a:t>
            </a:r>
            <a:endParaRPr lang="en-US" sz="1200" dirty="0">
              <a:solidFill>
                <a:srgbClr val="000000"/>
              </a:solidFill>
              <a:latin typeface="Menlo" panose="020B0609030804020204" pitchFamily="49" charset="0"/>
            </a:endParaRPr>
          </a:p>
          <a:p>
            <a:r>
              <a:rPr lang="zh-CN" altLang="en-US" sz="1200" dirty="0">
                <a:solidFill>
                  <a:srgbClr val="000000"/>
                </a:solidFill>
                <a:latin typeface="Menlo" panose="020B0609030804020204" pitchFamily="49" charset="0"/>
              </a:rPr>
              <a:t>        </a:t>
            </a:r>
            <a:r>
              <a:rPr lang="en-US" altLang="zh-CN" sz="1200" dirty="0">
                <a:solidFill>
                  <a:srgbClr val="000000"/>
                </a:solidFill>
                <a:latin typeface="Menlo" panose="020B0609030804020204" pitchFamily="49" charset="0"/>
              </a:rPr>
              <a:t>}</a:t>
            </a:r>
            <a:r>
              <a:rPr lang="en-US" sz="1200" b="1" dirty="0">
                <a:solidFill>
                  <a:srgbClr val="000000"/>
                </a:solidFill>
                <a:latin typeface="Menlo" panose="020B0609030804020204" pitchFamily="49" charset="0"/>
              </a:rPr>
              <a:t>	</a:t>
            </a:r>
            <a:endParaRPr lang="en-US" sz="1200" b="1" dirty="0">
              <a:solidFill>
                <a:srgbClr val="7F0055"/>
              </a:solidFill>
              <a:latin typeface="Menlo" panose="020B0609030804020204" pitchFamily="49" charset="0"/>
            </a:endParaRPr>
          </a:p>
          <a:p>
            <a:r>
              <a:rPr lang="zh-CN" altLang="en-US" sz="1200" b="1" dirty="0">
                <a:solidFill>
                  <a:srgbClr val="7F0055"/>
                </a:solidFill>
                <a:latin typeface="Menlo" panose="020B0609030804020204" pitchFamily="49" charset="0"/>
              </a:rPr>
              <a:t>        </a:t>
            </a:r>
            <a:r>
              <a:rPr lang="en-US" sz="1200" b="1" dirty="0">
                <a:solidFill>
                  <a:srgbClr val="7F0055"/>
                </a:solidFill>
                <a:latin typeface="Menlo" panose="020B0609030804020204" pitchFamily="49" charset="0"/>
              </a:rPr>
              <a:t>if</a:t>
            </a:r>
            <a:r>
              <a:rPr lang="en-US" sz="1200" dirty="0">
                <a:solidFill>
                  <a:srgbClr val="000000"/>
                </a:solidFill>
                <a:latin typeface="Menlo" panose="020B0609030804020204" pitchFamily="49" charset="0"/>
              </a:rPr>
              <a:t>(</a:t>
            </a:r>
            <a:r>
              <a:rPr lang="en-US" sz="1200" dirty="0" err="1">
                <a:solidFill>
                  <a:srgbClr val="000000"/>
                </a:solidFill>
                <a:latin typeface="Menlo" panose="020B0609030804020204" pitchFamily="49" charset="0"/>
              </a:rPr>
              <a:t>needSplit</a:t>
            </a:r>
            <a:r>
              <a:rPr lang="en-US" sz="1200" dirty="0">
                <a:solidFill>
                  <a:srgbClr val="000000"/>
                </a:solidFill>
                <a:latin typeface="Menlo" panose="020B0609030804020204" pitchFamily="49" charset="0"/>
              </a:rPr>
              <a:t>()){</a:t>
            </a:r>
          </a:p>
          <a:p>
            <a:r>
              <a:rPr lang="en-US" sz="1200" dirty="0">
                <a:solidFill>
                  <a:srgbClr val="000000"/>
                </a:solidFill>
                <a:latin typeface="Menlo" panose="020B0609030804020204" pitchFamily="49" charset="0"/>
              </a:rPr>
              <a:t>	</a:t>
            </a:r>
            <a:r>
              <a:rPr lang="zh-CN" altLang="en-US" sz="1200" dirty="0">
                <a:solidFill>
                  <a:srgbClr val="000000"/>
                </a:solidFill>
                <a:latin typeface="Menlo" panose="020B0609030804020204" pitchFamily="49" charset="0"/>
              </a:rPr>
              <a:t>        </a:t>
            </a:r>
            <a:r>
              <a:rPr lang="en-US" sz="1200" dirty="0" err="1">
                <a:latin typeface="Menlo" panose="020B0609030804020204" pitchFamily="49" charset="0"/>
              </a:rPr>
              <a:t>q_mtx.lock</a:t>
            </a:r>
            <a:r>
              <a:rPr lang="en-US" sz="1200" dirty="0">
                <a:latin typeface="Menlo" panose="020B0609030804020204" pitchFamily="49" charset="0"/>
              </a:rPr>
              <a:t>();</a:t>
            </a:r>
          </a:p>
          <a:p>
            <a:r>
              <a:rPr lang="en-US" sz="1200" dirty="0">
                <a:latin typeface="Menlo" panose="020B0609030804020204" pitchFamily="49" charset="0"/>
              </a:rPr>
              <a:t>	</a:t>
            </a:r>
            <a:r>
              <a:rPr lang="zh-CN" altLang="en-US" sz="1200" dirty="0">
                <a:latin typeface="Menlo" panose="020B0609030804020204" pitchFamily="49" charset="0"/>
              </a:rPr>
              <a:t>        </a:t>
            </a:r>
            <a:r>
              <a:rPr lang="en-US" sz="1200" dirty="0">
                <a:latin typeface="Menlo" panose="020B0609030804020204" pitchFamily="49" charset="0"/>
              </a:rPr>
              <a:t>queue().push(t);</a:t>
            </a:r>
          </a:p>
          <a:p>
            <a:r>
              <a:rPr lang="en-US" sz="1200" dirty="0">
                <a:latin typeface="Menlo" panose="020B0609030804020204" pitchFamily="49" charset="0"/>
              </a:rPr>
              <a:t>	</a:t>
            </a:r>
            <a:r>
              <a:rPr lang="zh-CN" altLang="en-US" sz="1200" dirty="0">
                <a:latin typeface="Menlo" panose="020B0609030804020204" pitchFamily="49" charset="0"/>
              </a:rPr>
              <a:t>        </a:t>
            </a:r>
            <a:r>
              <a:rPr lang="en-US" sz="1200" dirty="0" err="1">
                <a:latin typeface="Menlo" panose="020B0609030804020204" pitchFamily="49" charset="0"/>
              </a:rPr>
              <a:t>q_mtx.unlock</a:t>
            </a:r>
            <a:r>
              <a:rPr lang="en-US" sz="1200" dirty="0">
                <a:latin typeface="Menlo" panose="020B0609030804020204" pitchFamily="49" charset="0"/>
              </a:rPr>
              <a:t>();</a:t>
            </a:r>
          </a:p>
          <a:p>
            <a:pPr lvl="2"/>
            <a:r>
              <a:rPr lang="zh-CN" altLang="en-US" sz="1200" dirty="0">
                <a:latin typeface="Menlo" panose="020B0609030804020204" pitchFamily="49" charset="0"/>
              </a:rPr>
              <a:t>    </a:t>
            </a:r>
            <a:r>
              <a:rPr lang="en-US" sz="1200" dirty="0">
                <a:latin typeface="Menlo" panose="020B0609030804020204" pitchFamily="49" charset="0"/>
              </a:rPr>
              <a:t>}</a:t>
            </a:r>
          </a:p>
          <a:p>
            <a:pPr lvl="2"/>
            <a:r>
              <a:rPr lang="zh-CN" altLang="en-US" sz="1200" b="1" dirty="0">
                <a:solidFill>
                  <a:srgbClr val="7F0055"/>
                </a:solidFill>
                <a:latin typeface="Menlo" panose="020B0609030804020204" pitchFamily="49" charset="0"/>
              </a:rPr>
              <a:t>    </a:t>
            </a:r>
            <a:r>
              <a:rPr lang="en-US" sz="1200" b="1" dirty="0">
                <a:solidFill>
                  <a:srgbClr val="7F0055"/>
                </a:solidFill>
                <a:latin typeface="Menlo" panose="020B0609030804020204" pitchFamily="49" charset="0"/>
              </a:rPr>
              <a:t>else</a:t>
            </a:r>
            <a:r>
              <a:rPr lang="en-US" sz="1200" dirty="0">
                <a:latin typeface="Menlo" panose="020B0609030804020204" pitchFamily="49" charset="0"/>
              </a:rPr>
              <a:t>{</a:t>
            </a:r>
          </a:p>
          <a:p>
            <a:pPr lvl="2"/>
            <a:r>
              <a:rPr lang="zh-CN" altLang="en-US" sz="1200" dirty="0">
                <a:latin typeface="Menlo" panose="020B0609030804020204" pitchFamily="49" charset="0"/>
              </a:rPr>
              <a:t>        </a:t>
            </a:r>
            <a:r>
              <a:rPr lang="en-US" sz="1200" dirty="0">
                <a:latin typeface="Menlo" panose="020B0609030804020204" pitchFamily="49" charset="0"/>
              </a:rPr>
              <a:t>t-&gt;run(</a:t>
            </a:r>
            <a:r>
              <a:rPr lang="en-US" sz="1200" dirty="0" err="1">
                <a:latin typeface="Menlo" panose="020B0609030804020204" pitchFamily="49" charset="0"/>
              </a:rPr>
              <a:t>fout</a:t>
            </a:r>
            <a:r>
              <a:rPr lang="en-US" sz="1200" dirty="0">
                <a:latin typeface="Menlo" panose="020B0609030804020204" pitchFamily="49" charset="0"/>
              </a:rPr>
              <a:t>);</a:t>
            </a:r>
          </a:p>
          <a:p>
            <a:pPr lvl="2"/>
            <a:r>
              <a:rPr lang="zh-CN" altLang="en-US" sz="1200" b="1" dirty="0">
                <a:solidFill>
                  <a:srgbClr val="7F0055"/>
                </a:solidFill>
                <a:latin typeface="Menlo" panose="020B0609030804020204" pitchFamily="49" charset="0"/>
              </a:rPr>
              <a:t>        </a:t>
            </a:r>
            <a:r>
              <a:rPr lang="en-US" sz="1200" b="1" dirty="0">
                <a:solidFill>
                  <a:srgbClr val="7F0055"/>
                </a:solidFill>
                <a:latin typeface="Menlo" panose="020B0609030804020204" pitchFamily="49" charset="0"/>
              </a:rPr>
              <a:t>delete</a:t>
            </a:r>
            <a:r>
              <a:rPr lang="en-US" sz="1200" dirty="0">
                <a:latin typeface="Menlo" panose="020B0609030804020204" pitchFamily="49" charset="0"/>
              </a:rPr>
              <a:t> t;</a:t>
            </a:r>
          </a:p>
          <a:p>
            <a:pPr lvl="2"/>
            <a:r>
              <a:rPr lang="zh-CN" altLang="en-US" sz="1200" dirty="0">
                <a:latin typeface="Menlo" panose="020B0609030804020204" pitchFamily="49" charset="0"/>
              </a:rPr>
              <a:t>    </a:t>
            </a:r>
            <a:r>
              <a:rPr lang="en-US" sz="1200" dirty="0">
                <a:latin typeface="Menlo" panose="020B0609030804020204" pitchFamily="49" charset="0"/>
              </a:rPr>
              <a:t>}</a:t>
            </a:r>
          </a:p>
          <a:p>
            <a:r>
              <a:rPr lang="en-US" sz="1200" dirty="0">
                <a:latin typeface="Menlo" panose="020B0609030804020204" pitchFamily="49" charset="0"/>
              </a:rPr>
              <a:t>	}</a:t>
            </a:r>
          </a:p>
          <a:p>
            <a:r>
              <a:rPr lang="en-US" sz="1200" dirty="0">
                <a:latin typeface="Menlo" panose="020B0609030804020204" pitchFamily="49" charset="0"/>
              </a:rPr>
              <a:t>}</a:t>
            </a:r>
          </a:p>
        </p:txBody>
      </p:sp>
      <p:sp>
        <p:nvSpPr>
          <p:cNvPr id="67" name="Title 1">
            <a:extLst>
              <a:ext uri="{FF2B5EF4-FFF2-40B4-BE49-F238E27FC236}">
                <a16:creationId xmlns:a16="http://schemas.microsoft.com/office/drawing/2014/main" id="{A50CC1DA-210A-CA4D-A0DF-F280BEED1F29}"/>
              </a:ext>
            </a:extLst>
          </p:cNvPr>
          <p:cNvSpPr>
            <a:spLocks noGrp="1"/>
          </p:cNvSpPr>
          <p:nvPr>
            <p:ph type="title"/>
          </p:nvPr>
        </p:nvSpPr>
        <p:spPr>
          <a:xfrm>
            <a:off x="457200" y="598055"/>
            <a:ext cx="8229600" cy="1143000"/>
          </a:xfrm>
        </p:spPr>
        <p:txBody>
          <a:bodyPr/>
          <a:lstStyle/>
          <a:p>
            <a:r>
              <a:rPr lang="en-US" altLang="zh-CN" dirty="0"/>
              <a:t>Recent</a:t>
            </a:r>
            <a:r>
              <a:rPr lang="zh-CN" altLang="en-US" dirty="0"/>
              <a:t> </a:t>
            </a:r>
            <a:r>
              <a:rPr lang="en-US" altLang="zh-CN" dirty="0"/>
              <a:t>Improvement</a:t>
            </a:r>
            <a:endParaRPr lang="en-US" dirty="0"/>
          </a:p>
        </p:txBody>
      </p:sp>
      <p:sp>
        <p:nvSpPr>
          <p:cNvPr id="68" name="Rectangle 67">
            <a:extLst>
              <a:ext uri="{FF2B5EF4-FFF2-40B4-BE49-F238E27FC236}">
                <a16:creationId xmlns:a16="http://schemas.microsoft.com/office/drawing/2014/main" id="{F4F12858-EC15-6445-8E33-F97D7A6E28F2}"/>
              </a:ext>
            </a:extLst>
          </p:cNvPr>
          <p:cNvSpPr/>
          <p:nvPr/>
        </p:nvSpPr>
        <p:spPr>
          <a:xfrm>
            <a:off x="559536" y="2281953"/>
            <a:ext cx="4115807" cy="584775"/>
          </a:xfrm>
          <a:prstGeom prst="rect">
            <a:avLst/>
          </a:prstGeom>
        </p:spPr>
        <p:txBody>
          <a:bodyPr wrap="none">
            <a:spAutoFit/>
          </a:bodyPr>
          <a:lstStyle/>
          <a:p>
            <a:r>
              <a:rPr lang="en-US" altLang="zh-CN" sz="3200" b="1" dirty="0">
                <a:solidFill>
                  <a:srgbClr val="0070C0"/>
                </a:solidFill>
              </a:rPr>
              <a:t>Timeout</a:t>
            </a:r>
            <a:r>
              <a:rPr lang="zh-CN" altLang="en-US" sz="3200" b="1" dirty="0">
                <a:solidFill>
                  <a:srgbClr val="0070C0"/>
                </a:solidFill>
              </a:rPr>
              <a:t> </a:t>
            </a:r>
            <a:r>
              <a:rPr lang="en-US" altLang="zh-CN" sz="3200" b="1" dirty="0">
                <a:solidFill>
                  <a:srgbClr val="0070C0"/>
                </a:solidFill>
              </a:rPr>
              <a:t>Mechanism</a:t>
            </a:r>
            <a:endParaRPr lang="en-US" sz="3200" b="1" dirty="0">
              <a:solidFill>
                <a:srgbClr val="0070C0"/>
              </a:solidFill>
            </a:endParaRPr>
          </a:p>
        </p:txBody>
      </p:sp>
      <p:sp>
        <p:nvSpPr>
          <p:cNvPr id="69" name="矩形 3">
            <a:extLst>
              <a:ext uri="{FF2B5EF4-FFF2-40B4-BE49-F238E27FC236}">
                <a16:creationId xmlns:a16="http://schemas.microsoft.com/office/drawing/2014/main" id="{ABB4D3B4-6881-C648-A3A9-3E2608FE4B44}"/>
              </a:ext>
            </a:extLst>
          </p:cNvPr>
          <p:cNvSpPr/>
          <p:nvPr/>
        </p:nvSpPr>
        <p:spPr>
          <a:xfrm>
            <a:off x="5420316" y="3187316"/>
            <a:ext cx="3408115" cy="1465820"/>
          </a:xfrm>
          <a:prstGeom prst="rect">
            <a:avLst/>
          </a:prstGeom>
          <a:ln w="50800">
            <a:solidFill>
              <a:srgbClr val="FF0000"/>
            </a:solidFill>
            <a:prstDash val="sysDot"/>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646879166"/>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800" dirty="0"/>
              <a:t>Overview</a:t>
            </a:r>
            <a:endParaRPr lang="en-US" sz="4800" dirty="0"/>
          </a:p>
        </p:txBody>
      </p:sp>
      <p:sp>
        <p:nvSpPr>
          <p:cNvPr id="3" name="Content Placeholder 2"/>
          <p:cNvSpPr>
            <a:spLocks noGrp="1"/>
          </p:cNvSpPr>
          <p:nvPr>
            <p:ph idx="1"/>
          </p:nvPr>
        </p:nvSpPr>
        <p:spPr>
          <a:xfrm>
            <a:off x="457200" y="1951038"/>
            <a:ext cx="8515350" cy="4221162"/>
          </a:xfrm>
        </p:spPr>
        <p:txBody>
          <a:bodyPr/>
          <a:lstStyle/>
          <a:p>
            <a:pPr marL="457200" indent="-457200">
              <a:buFont typeface="Arial" panose="020B0604020202020204" pitchFamily="34" charset="0"/>
              <a:buChar char="•"/>
            </a:pPr>
            <a:r>
              <a:rPr lang="en-US" altLang="zh-CN" sz="3000" dirty="0">
                <a:solidFill>
                  <a:schemeClr val="bg1">
                    <a:lumMod val="75000"/>
                  </a:schemeClr>
                </a:solidFill>
              </a:rPr>
              <a:t>Graph</a:t>
            </a:r>
            <a:r>
              <a:rPr lang="zh-CN" altLang="en-US" sz="3000" dirty="0">
                <a:solidFill>
                  <a:schemeClr val="bg1">
                    <a:lumMod val="75000"/>
                  </a:schemeClr>
                </a:solidFill>
              </a:rPr>
              <a:t> </a:t>
            </a:r>
            <a:r>
              <a:rPr lang="en-US" altLang="zh-CN" sz="3000" dirty="0">
                <a:solidFill>
                  <a:schemeClr val="bg1">
                    <a:lumMod val="75000"/>
                  </a:schemeClr>
                </a:solidFill>
              </a:rPr>
              <a:t>Mining</a:t>
            </a:r>
            <a:r>
              <a:rPr lang="zh-CN" altLang="en-US" sz="3000" dirty="0">
                <a:solidFill>
                  <a:schemeClr val="bg1">
                    <a:lumMod val="75000"/>
                  </a:schemeClr>
                </a:solidFill>
              </a:rPr>
              <a:t> </a:t>
            </a:r>
            <a:r>
              <a:rPr lang="en-US" altLang="zh-CN" sz="3000" dirty="0">
                <a:solidFill>
                  <a:schemeClr val="bg1">
                    <a:lumMod val="75000"/>
                  </a:schemeClr>
                </a:solidFill>
              </a:rPr>
              <a:t>Problems:</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Categorization</a:t>
            </a:r>
          </a:p>
          <a:p>
            <a:pPr marL="457200" indent="-457200">
              <a:buFont typeface="Arial" panose="020B0604020202020204" pitchFamily="34" charset="0"/>
              <a:buChar char="•"/>
            </a:pPr>
            <a:r>
              <a:rPr lang="en-US" altLang="zh-CN" sz="3000" dirty="0">
                <a:solidFill>
                  <a:schemeClr val="bg1">
                    <a:lumMod val="75000"/>
                  </a:schemeClr>
                </a:solidFill>
              </a:rPr>
              <a:t>Think</a:t>
            </a:r>
            <a:r>
              <a:rPr lang="zh-CN" altLang="en-US" sz="3000" dirty="0">
                <a:solidFill>
                  <a:schemeClr val="bg1">
                    <a:lumMod val="75000"/>
                  </a:schemeClr>
                </a:solidFill>
              </a:rPr>
              <a:t> </a:t>
            </a:r>
            <a:r>
              <a:rPr lang="en-US" altLang="zh-CN" sz="3000" dirty="0">
                <a:solidFill>
                  <a:schemeClr val="bg1">
                    <a:lumMod val="75000"/>
                  </a:schemeClr>
                </a:solidFill>
              </a:rPr>
              <a:t>Like</a:t>
            </a:r>
            <a:r>
              <a:rPr lang="zh-CN" altLang="en-US" sz="3000" dirty="0">
                <a:solidFill>
                  <a:schemeClr val="bg1">
                    <a:lumMod val="75000"/>
                  </a:schemeClr>
                </a:solidFill>
              </a:rPr>
              <a:t> </a:t>
            </a:r>
            <a:r>
              <a:rPr lang="en-US" altLang="zh-CN" sz="3000" dirty="0">
                <a:solidFill>
                  <a:schemeClr val="bg1">
                    <a:lumMod val="75000"/>
                  </a:schemeClr>
                </a:solidFill>
              </a:rPr>
              <a:t>a</a:t>
            </a:r>
            <a:r>
              <a:rPr lang="zh-CN" altLang="en-US" sz="3000" dirty="0">
                <a:solidFill>
                  <a:schemeClr val="bg1">
                    <a:lumMod val="75000"/>
                  </a:schemeClr>
                </a:solidFill>
              </a:rPr>
              <a:t> </a:t>
            </a:r>
            <a:r>
              <a:rPr lang="en-US" altLang="zh-CN" sz="3000" dirty="0">
                <a:solidFill>
                  <a:schemeClr val="bg1">
                    <a:lumMod val="75000"/>
                  </a:schemeClr>
                </a:solidFill>
              </a:rPr>
              <a:t>Vertex:</a:t>
            </a:r>
            <a:r>
              <a:rPr lang="zh-CN" altLang="en-US" sz="3000" dirty="0">
                <a:solidFill>
                  <a:schemeClr val="bg1">
                    <a:lumMod val="75000"/>
                  </a:schemeClr>
                </a:solidFill>
              </a:rPr>
              <a:t> </a:t>
            </a:r>
            <a:r>
              <a:rPr lang="en-US" altLang="zh-CN" sz="3000" dirty="0">
                <a:solidFill>
                  <a:schemeClr val="bg1">
                    <a:lumMod val="75000"/>
                  </a:schemeClr>
                </a:solidFill>
              </a:rPr>
              <a:t>Data-Intensive</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dirty="0">
                <a:solidFill>
                  <a:schemeClr val="bg1">
                    <a:lumMod val="75000"/>
                  </a:schemeClr>
                </a:solidFill>
              </a:rPr>
              <a:t>Why</a:t>
            </a:r>
            <a:r>
              <a:rPr lang="zh-CN" altLang="en-US" sz="3000" dirty="0">
                <a:solidFill>
                  <a:schemeClr val="bg1">
                    <a:lumMod val="75000"/>
                  </a:schemeClr>
                </a:solidFill>
              </a:rPr>
              <a:t> </a:t>
            </a:r>
            <a:r>
              <a:rPr lang="en-US" altLang="zh-CN" sz="3000" dirty="0">
                <a:solidFill>
                  <a:schemeClr val="bg1">
                    <a:lumMod val="75000"/>
                  </a:schemeClr>
                </a:solidFill>
              </a:rPr>
              <a:t>TLAV</a:t>
            </a:r>
            <a:r>
              <a:rPr lang="zh-CN" altLang="en-US" sz="3000" dirty="0">
                <a:solidFill>
                  <a:schemeClr val="bg1">
                    <a:lumMod val="75000"/>
                  </a:schemeClr>
                </a:solidFill>
              </a:rPr>
              <a:t> </a:t>
            </a:r>
            <a:r>
              <a:rPr lang="en-US" altLang="zh-CN" sz="3000" dirty="0">
                <a:solidFill>
                  <a:schemeClr val="bg1">
                    <a:lumMod val="75000"/>
                  </a:schemeClr>
                </a:solidFill>
              </a:rPr>
              <a:t>is</a:t>
            </a:r>
            <a:r>
              <a:rPr lang="zh-CN" altLang="en-US" sz="3000" dirty="0">
                <a:solidFill>
                  <a:schemeClr val="bg1">
                    <a:lumMod val="75000"/>
                  </a:schemeClr>
                </a:solidFill>
              </a:rPr>
              <a:t> </a:t>
            </a:r>
            <a:r>
              <a:rPr lang="en-US" altLang="zh-CN" sz="3000" dirty="0">
                <a:solidFill>
                  <a:schemeClr val="bg1">
                    <a:lumMod val="75000"/>
                  </a:schemeClr>
                </a:solidFill>
              </a:rPr>
              <a:t>not</a:t>
            </a:r>
            <a:r>
              <a:rPr lang="zh-CN" altLang="en-US" sz="3000" dirty="0">
                <a:solidFill>
                  <a:schemeClr val="bg1">
                    <a:lumMod val="75000"/>
                  </a:schemeClr>
                </a:solidFill>
              </a:rPr>
              <a:t> </a:t>
            </a:r>
            <a:r>
              <a:rPr lang="en-US" altLang="zh-CN" sz="3000" dirty="0">
                <a:solidFill>
                  <a:schemeClr val="bg1">
                    <a:lumMod val="75000"/>
                  </a:schemeClr>
                </a:solidFill>
              </a:rPr>
              <a:t>Sufficient?</a:t>
            </a:r>
            <a:r>
              <a:rPr lang="zh-CN" altLang="en-US" sz="3000" dirty="0">
                <a:solidFill>
                  <a:schemeClr val="bg1">
                    <a:lumMod val="75000"/>
                  </a:schemeClr>
                </a:solidFill>
              </a:rPr>
              <a:t> </a:t>
            </a:r>
            <a:r>
              <a:rPr lang="en-US" altLang="zh-CN" sz="3000" dirty="0">
                <a:solidFill>
                  <a:schemeClr val="bg1">
                    <a:lumMod val="75000"/>
                  </a:schemeClr>
                </a:solidFill>
              </a:rPr>
              <a:t>Compute-Intensive!</a:t>
            </a:r>
          </a:p>
          <a:p>
            <a:pPr marL="457200" indent="-457200">
              <a:buFont typeface="Arial" panose="020B0604020202020204" pitchFamily="34" charset="0"/>
              <a:buChar char="•"/>
            </a:pPr>
            <a:r>
              <a:rPr lang="en-US" altLang="zh-CN" sz="3000" dirty="0" err="1">
                <a:solidFill>
                  <a:schemeClr val="bg1">
                    <a:lumMod val="75000"/>
                  </a:schemeClr>
                </a:solidFill>
              </a:rPr>
              <a:t>PrefixFPM</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Frequent</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a:p>
            <a:pPr marL="457200" indent="-457200">
              <a:buFont typeface="Arial" panose="020B0604020202020204" pitchFamily="34" charset="0"/>
              <a:buChar char="•"/>
            </a:pPr>
            <a:r>
              <a:rPr lang="en-US" altLang="zh-CN" sz="3000" b="1" dirty="0">
                <a:solidFill>
                  <a:srgbClr val="C00000"/>
                </a:solidFill>
              </a:rPr>
              <a:t>G-thinker:</a:t>
            </a:r>
            <a:r>
              <a:rPr lang="zh-CN" altLang="en-US" sz="3000" b="1" dirty="0">
                <a:solidFill>
                  <a:srgbClr val="C00000"/>
                </a:solidFill>
              </a:rPr>
              <a:t> </a:t>
            </a:r>
            <a:r>
              <a:rPr lang="en-US" altLang="zh-CN" sz="3000" b="1" dirty="0">
                <a:solidFill>
                  <a:srgbClr val="C00000"/>
                </a:solidFill>
              </a:rPr>
              <a:t>Think</a:t>
            </a:r>
            <a:r>
              <a:rPr lang="zh-CN" altLang="en-US" sz="3000" b="1" dirty="0">
                <a:solidFill>
                  <a:srgbClr val="C00000"/>
                </a:solidFill>
              </a:rPr>
              <a:t> </a:t>
            </a:r>
            <a:r>
              <a:rPr lang="en-US" altLang="zh-CN" sz="3000" b="1" dirty="0">
                <a:solidFill>
                  <a:srgbClr val="C00000"/>
                </a:solidFill>
              </a:rPr>
              <a:t>Like</a:t>
            </a:r>
            <a:r>
              <a:rPr lang="zh-CN" altLang="en-US" sz="3000" b="1" dirty="0">
                <a:solidFill>
                  <a:srgbClr val="C00000"/>
                </a:solidFill>
              </a:rPr>
              <a:t> </a:t>
            </a:r>
            <a:r>
              <a:rPr lang="en-US" altLang="zh-CN" sz="3000" b="1" dirty="0">
                <a:solidFill>
                  <a:srgbClr val="C00000"/>
                </a:solidFill>
              </a:rPr>
              <a:t>a</a:t>
            </a:r>
            <a:r>
              <a:rPr lang="zh-CN" altLang="en-US" sz="3000" b="1" dirty="0">
                <a:solidFill>
                  <a:srgbClr val="C00000"/>
                </a:solidFill>
              </a:rPr>
              <a:t> </a:t>
            </a:r>
            <a:r>
              <a:rPr lang="en-US" altLang="zh-CN" sz="3000" b="1" dirty="0">
                <a:solidFill>
                  <a:srgbClr val="C00000"/>
                </a:solidFill>
              </a:rPr>
              <a:t>Subgraph</a:t>
            </a:r>
          </a:p>
          <a:p>
            <a:pPr marL="457200" indent="-457200">
              <a:buFont typeface="Arial" panose="020B0604020202020204" pitchFamily="34" charset="0"/>
              <a:buChar char="•"/>
            </a:pPr>
            <a:r>
              <a:rPr lang="en-US" altLang="zh-CN" sz="3000" dirty="0">
                <a:solidFill>
                  <a:schemeClr val="bg1">
                    <a:lumMod val="75000"/>
                  </a:schemeClr>
                </a:solidFill>
              </a:rPr>
              <a:t>TLAS</a:t>
            </a:r>
            <a:r>
              <a:rPr lang="zh-CN" altLang="en-US" sz="3000" dirty="0">
                <a:solidFill>
                  <a:schemeClr val="bg1">
                    <a:lumMod val="75000"/>
                  </a:schemeClr>
                </a:solidFill>
              </a:rPr>
              <a:t> </a:t>
            </a:r>
            <a:r>
              <a:rPr lang="en-US" altLang="zh-CN" sz="3000" dirty="0">
                <a:solidFill>
                  <a:schemeClr val="bg1">
                    <a:lumMod val="75000"/>
                  </a:schemeClr>
                </a:solidFill>
              </a:rPr>
              <a:t>Algorithms</a:t>
            </a:r>
            <a:r>
              <a:rPr lang="zh-CN" altLang="en-US" sz="3000" dirty="0">
                <a:solidFill>
                  <a:schemeClr val="bg1">
                    <a:lumMod val="75000"/>
                  </a:schemeClr>
                </a:solidFill>
              </a:rPr>
              <a:t> </a:t>
            </a:r>
            <a:r>
              <a:rPr lang="en-US" altLang="zh-CN" sz="3000" dirty="0">
                <a:solidFill>
                  <a:schemeClr val="bg1">
                    <a:lumMod val="75000"/>
                  </a:schemeClr>
                </a:solidFill>
              </a:rPr>
              <a:t>for</a:t>
            </a:r>
            <a:r>
              <a:rPr lang="zh-CN" altLang="en-US" sz="3000" dirty="0">
                <a:solidFill>
                  <a:schemeClr val="bg1">
                    <a:lumMod val="75000"/>
                  </a:schemeClr>
                </a:solidFill>
              </a:rPr>
              <a:t> </a:t>
            </a:r>
            <a:r>
              <a:rPr lang="en-US" altLang="zh-CN" sz="3000" dirty="0">
                <a:solidFill>
                  <a:schemeClr val="bg1">
                    <a:lumMod val="75000"/>
                  </a:schemeClr>
                </a:solidFill>
              </a:rPr>
              <a:t>Subgraph</a:t>
            </a:r>
            <a:r>
              <a:rPr lang="zh-CN" altLang="en-US" sz="3000" dirty="0">
                <a:solidFill>
                  <a:schemeClr val="bg1">
                    <a:lumMod val="75000"/>
                  </a:schemeClr>
                </a:solidFill>
              </a:rPr>
              <a:t> </a:t>
            </a:r>
            <a:r>
              <a:rPr lang="en-US" altLang="zh-CN" sz="3000" dirty="0">
                <a:solidFill>
                  <a:schemeClr val="bg1">
                    <a:lumMod val="75000"/>
                  </a:schemeClr>
                </a:solidFill>
              </a:rPr>
              <a:t>Mining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91</a:t>
            </a:fld>
            <a:endParaRPr lang="en-US" sz="2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6270477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915816" y="4061619"/>
            <a:ext cx="2815073" cy="2463189"/>
          </a:xfrm>
          <a:prstGeom prst="rect">
            <a:avLst/>
          </a:prstGeom>
        </p:spPr>
      </p:pic>
      <p:sp>
        <p:nvSpPr>
          <p:cNvPr id="2" name="Title 1"/>
          <p:cNvSpPr>
            <a:spLocks noGrp="1"/>
          </p:cNvSpPr>
          <p:nvPr>
            <p:ph type="title"/>
          </p:nvPr>
        </p:nvSpPr>
        <p:spPr/>
        <p:txBody>
          <a:bodyPr/>
          <a:lstStyle/>
          <a:p>
            <a:r>
              <a:rPr lang="en-US" altLang="zh-CN" dirty="0"/>
              <a:t>Target</a:t>
            </a:r>
            <a:r>
              <a:rPr lang="zh-CN" altLang="en-US" dirty="0"/>
              <a:t> </a:t>
            </a:r>
            <a:r>
              <a:rPr lang="en-US" altLang="zh-CN" dirty="0"/>
              <a:t>Problems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92</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Finding</a:t>
            </a:r>
            <a:r>
              <a:rPr lang="zh-CN" altLang="en-US" b="1" dirty="0"/>
              <a:t> </a:t>
            </a:r>
            <a:r>
              <a:rPr lang="en-US" altLang="zh-CN" b="1" dirty="0"/>
              <a:t>dense</a:t>
            </a:r>
            <a:r>
              <a:rPr lang="zh-CN" altLang="en-US" b="1" dirty="0"/>
              <a:t> </a:t>
            </a:r>
            <a:r>
              <a:rPr lang="en-US" altLang="zh-CN" b="1" dirty="0"/>
              <a:t>subgraphs</a:t>
            </a:r>
            <a:r>
              <a:rPr lang="zh-CN" altLang="en-US" b="1" dirty="0"/>
              <a:t> </a:t>
            </a:r>
            <a:r>
              <a:rPr lang="en-US" altLang="zh-CN" b="1" dirty="0"/>
              <a:t>in</a:t>
            </a:r>
            <a:r>
              <a:rPr lang="zh-CN" altLang="en-US" b="1" dirty="0"/>
              <a:t> </a:t>
            </a:r>
            <a:r>
              <a:rPr lang="en-US" altLang="zh-CN" b="1" dirty="0"/>
              <a:t>a</a:t>
            </a:r>
            <a:r>
              <a:rPr lang="zh-CN" altLang="en-US" b="1" dirty="0"/>
              <a:t> </a:t>
            </a:r>
            <a:r>
              <a:rPr lang="en-US" altLang="zh-CN" b="1" dirty="0"/>
              <a:t>big</a:t>
            </a:r>
            <a:r>
              <a:rPr lang="zh-CN" altLang="en-US" b="1" dirty="0"/>
              <a:t> </a:t>
            </a:r>
            <a:r>
              <a:rPr lang="en-US" altLang="zh-CN" b="1" dirty="0"/>
              <a:t>graph</a:t>
            </a:r>
            <a:endParaRPr lang="en-US" b="1" dirty="0"/>
          </a:p>
          <a:p>
            <a:pPr lvl="1">
              <a:buFont typeface="Arial" charset="0"/>
              <a:buChar char="•"/>
            </a:pPr>
            <a:r>
              <a:rPr lang="en-US" altLang="zh-CN" dirty="0"/>
              <a:t>Maximum/maximal</a:t>
            </a:r>
            <a:r>
              <a:rPr lang="zh-CN" altLang="en-US" dirty="0"/>
              <a:t> </a:t>
            </a:r>
            <a:r>
              <a:rPr lang="en-US" altLang="zh-CN" dirty="0"/>
              <a:t>Cliques</a:t>
            </a:r>
          </a:p>
          <a:p>
            <a:pPr lvl="1">
              <a:buFont typeface="Arial" charset="0"/>
              <a:buChar char="•"/>
            </a:pPr>
            <a:r>
              <a:rPr lang="en-US" altLang="zh-CN" dirty="0"/>
              <a:t>Quasi-cliques,</a:t>
            </a:r>
            <a:r>
              <a:rPr lang="zh-CN" altLang="en-US" dirty="0"/>
              <a:t> </a:t>
            </a:r>
            <a:r>
              <a:rPr lang="en-US" altLang="zh-CN" i="1" dirty="0"/>
              <a:t>k</a:t>
            </a:r>
            <a:r>
              <a:rPr lang="en-US" altLang="zh-CN" dirty="0"/>
              <a:t>-</a:t>
            </a:r>
            <a:r>
              <a:rPr lang="en-US" altLang="zh-CN" dirty="0" err="1"/>
              <a:t>plexes</a:t>
            </a:r>
            <a:endParaRPr lang="en-US" altLang="zh-CN" dirty="0"/>
          </a:p>
          <a:p>
            <a:pPr lvl="1">
              <a:buFont typeface="Arial" charset="0"/>
              <a:buChar char="•"/>
            </a:pPr>
            <a:r>
              <a:rPr lang="en-US" altLang="zh-CN" dirty="0"/>
              <a:t>Other</a:t>
            </a:r>
            <a:r>
              <a:rPr lang="zh-CN" altLang="en-US" dirty="0"/>
              <a:t> </a:t>
            </a:r>
            <a:r>
              <a:rPr lang="en-US" altLang="zh-CN" dirty="0"/>
              <a:t>definitions</a:t>
            </a:r>
          </a:p>
          <a:p>
            <a:pPr lvl="2">
              <a:buFont typeface=".AppleSystemUIFont" charset="-120"/>
              <a:buChar char="-"/>
            </a:pPr>
            <a:r>
              <a:rPr lang="en-US" altLang="zh-CN" i="1" dirty="0"/>
              <a:t>n</a:t>
            </a:r>
            <a:r>
              <a:rPr lang="en-US" altLang="zh-CN" dirty="0"/>
              <a:t>-cliques</a:t>
            </a:r>
          </a:p>
          <a:p>
            <a:pPr lvl="2">
              <a:buFont typeface=".AppleSystemUIFont" charset="-120"/>
              <a:buChar char="-"/>
            </a:pPr>
            <a:r>
              <a:rPr lang="en-US" altLang="zh-CN" i="1" dirty="0"/>
              <a:t>n</a:t>
            </a:r>
            <a:r>
              <a:rPr lang="en-US" altLang="zh-CN" dirty="0"/>
              <a:t>-clans</a:t>
            </a:r>
          </a:p>
          <a:p>
            <a:pPr lvl="2">
              <a:buFont typeface=".AppleSystemUIFont" charset="-120"/>
              <a:buChar char="-"/>
            </a:pPr>
            <a:r>
              <a:rPr lang="en-US" altLang="zh-CN" i="1" dirty="0"/>
              <a:t>n</a:t>
            </a:r>
            <a:r>
              <a:rPr lang="en-US" altLang="zh-CN" dirty="0"/>
              <a:t>-clubs</a:t>
            </a:r>
          </a:p>
          <a:p>
            <a:pPr lvl="2">
              <a:buFont typeface=".AppleSystemUIFont" charset="-120"/>
              <a:buChar char="-"/>
            </a:pPr>
            <a:r>
              <a:rPr lang="mr-IN" altLang="zh-CN" dirty="0"/>
              <a:t>…</a:t>
            </a:r>
            <a:endParaRPr lang="en-US" dirty="0"/>
          </a:p>
        </p:txBody>
      </p:sp>
      <p:pic>
        <p:nvPicPr>
          <p:cNvPr id="9" name="Picture 8"/>
          <p:cNvPicPr>
            <a:picLocks noChangeAspect="1"/>
          </p:cNvPicPr>
          <p:nvPr/>
        </p:nvPicPr>
        <p:blipFill>
          <a:blip r:embed="rId4"/>
          <a:stretch>
            <a:fillRect/>
          </a:stretch>
        </p:blipFill>
        <p:spPr>
          <a:xfrm>
            <a:off x="5868144" y="4117538"/>
            <a:ext cx="2535517" cy="2351349"/>
          </a:xfrm>
          <a:prstGeom prst="rect">
            <a:avLst/>
          </a:prstGeom>
        </p:spPr>
      </p:pic>
    </p:spTree>
    <p:extLst>
      <p:ext uri="{BB962C8B-B14F-4D97-AF65-F5344CB8AC3E}">
        <p14:creationId xmlns:p14="http://schemas.microsoft.com/office/powerpoint/2010/main" val="390942951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Target</a:t>
            </a:r>
            <a:r>
              <a:rPr lang="zh-CN" altLang="en-US" dirty="0"/>
              <a:t> </a:t>
            </a:r>
            <a:r>
              <a:rPr lang="en-US" altLang="zh-CN" dirty="0"/>
              <a:t>Problems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93</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Finding</a:t>
            </a:r>
            <a:r>
              <a:rPr lang="zh-CN" altLang="en-US" b="1" dirty="0"/>
              <a:t> </a:t>
            </a:r>
            <a:r>
              <a:rPr lang="en-US" altLang="zh-CN" b="1" dirty="0"/>
              <a:t>dense</a:t>
            </a:r>
            <a:r>
              <a:rPr lang="zh-CN" altLang="en-US" b="1" dirty="0"/>
              <a:t> </a:t>
            </a:r>
            <a:r>
              <a:rPr lang="en-US" altLang="zh-CN" b="1" dirty="0"/>
              <a:t>subgraphs</a:t>
            </a:r>
            <a:r>
              <a:rPr lang="zh-CN" altLang="en-US" b="1" dirty="0"/>
              <a:t> </a:t>
            </a:r>
            <a:r>
              <a:rPr lang="en-US" altLang="zh-CN" b="1" dirty="0"/>
              <a:t>in</a:t>
            </a:r>
            <a:r>
              <a:rPr lang="zh-CN" altLang="en-US" b="1" dirty="0"/>
              <a:t> </a:t>
            </a:r>
            <a:r>
              <a:rPr lang="en-US" altLang="zh-CN" b="1" dirty="0"/>
              <a:t>a</a:t>
            </a:r>
            <a:r>
              <a:rPr lang="zh-CN" altLang="en-US" b="1" dirty="0"/>
              <a:t> </a:t>
            </a:r>
            <a:r>
              <a:rPr lang="en-US" altLang="zh-CN" b="1" dirty="0"/>
              <a:t>big</a:t>
            </a:r>
            <a:r>
              <a:rPr lang="zh-CN" altLang="en-US" b="1" dirty="0"/>
              <a:t> </a:t>
            </a:r>
            <a:r>
              <a:rPr lang="en-US" altLang="zh-CN" b="1" dirty="0"/>
              <a:t>graph</a:t>
            </a:r>
            <a:endParaRPr lang="en-US" b="1" dirty="0"/>
          </a:p>
          <a:p>
            <a:pPr lvl="1">
              <a:buFont typeface="Arial" charset="0"/>
              <a:buChar char="•"/>
            </a:pPr>
            <a:r>
              <a:rPr lang="en-US" altLang="zh-CN" dirty="0"/>
              <a:t>Applications:</a:t>
            </a:r>
          </a:p>
          <a:p>
            <a:pPr lvl="2">
              <a:buFont typeface=".AppleSystemUIFont" charset="-120"/>
              <a:buChar char="-"/>
            </a:pPr>
            <a:r>
              <a:rPr lang="en-US" altLang="zh-CN" dirty="0"/>
              <a:t>Social</a:t>
            </a:r>
            <a:r>
              <a:rPr lang="zh-CN" altLang="en-US" dirty="0"/>
              <a:t> </a:t>
            </a:r>
            <a:r>
              <a:rPr lang="en-US" altLang="zh-CN" dirty="0"/>
              <a:t>communities</a:t>
            </a:r>
          </a:p>
          <a:p>
            <a:pPr lvl="2">
              <a:buFont typeface=".AppleSystemUIFont" charset="-120"/>
              <a:buChar char="-"/>
            </a:pPr>
            <a:r>
              <a:rPr lang="en-US" altLang="zh-CN" dirty="0"/>
              <a:t>Gene</a:t>
            </a:r>
            <a:r>
              <a:rPr lang="zh-CN" altLang="en-US" dirty="0"/>
              <a:t> </a:t>
            </a:r>
            <a:r>
              <a:rPr lang="en-US" altLang="zh-CN" dirty="0"/>
              <a:t>regulatory</a:t>
            </a:r>
            <a:r>
              <a:rPr lang="zh-CN" altLang="en-US" dirty="0"/>
              <a:t> </a:t>
            </a:r>
            <a:r>
              <a:rPr lang="en-US" altLang="zh-CN" dirty="0"/>
              <a:t>network,</a:t>
            </a:r>
            <a:r>
              <a:rPr lang="zh-CN" altLang="en-US" dirty="0"/>
              <a:t> </a:t>
            </a:r>
            <a:r>
              <a:rPr lang="en-US" altLang="zh-CN" dirty="0"/>
              <a:t>PPI</a:t>
            </a:r>
            <a:r>
              <a:rPr lang="zh-CN" altLang="en-US" dirty="0"/>
              <a:t> </a:t>
            </a:r>
            <a:r>
              <a:rPr lang="en-US" altLang="zh-CN" dirty="0"/>
              <a:t>network</a:t>
            </a:r>
            <a:endParaRPr lang="en-US" dirty="0"/>
          </a:p>
        </p:txBody>
      </p:sp>
      <p:pic>
        <p:nvPicPr>
          <p:cNvPr id="7" name="Picture 6">
            <a:extLst>
              <a:ext uri="{FF2B5EF4-FFF2-40B4-BE49-F238E27FC236}">
                <a16:creationId xmlns:a16="http://schemas.microsoft.com/office/drawing/2014/main" id="{925641AB-A5E2-2E48-85CF-E0C407528962}"/>
              </a:ext>
            </a:extLst>
          </p:cNvPr>
          <p:cNvPicPr>
            <a:picLocks noChangeAspect="1"/>
          </p:cNvPicPr>
          <p:nvPr/>
        </p:nvPicPr>
        <p:blipFill>
          <a:blip r:embed="rId3"/>
          <a:stretch>
            <a:fillRect/>
          </a:stretch>
        </p:blipFill>
        <p:spPr>
          <a:xfrm>
            <a:off x="2915816" y="4061619"/>
            <a:ext cx="2815073" cy="2463189"/>
          </a:xfrm>
          <a:prstGeom prst="rect">
            <a:avLst/>
          </a:prstGeom>
        </p:spPr>
      </p:pic>
      <p:pic>
        <p:nvPicPr>
          <p:cNvPr id="11" name="Picture 10">
            <a:extLst>
              <a:ext uri="{FF2B5EF4-FFF2-40B4-BE49-F238E27FC236}">
                <a16:creationId xmlns:a16="http://schemas.microsoft.com/office/drawing/2014/main" id="{89E71BDF-283F-F64B-B068-7C4A8D47C0CA}"/>
              </a:ext>
            </a:extLst>
          </p:cNvPr>
          <p:cNvPicPr>
            <a:picLocks noChangeAspect="1"/>
          </p:cNvPicPr>
          <p:nvPr/>
        </p:nvPicPr>
        <p:blipFill>
          <a:blip r:embed="rId4"/>
          <a:stretch>
            <a:fillRect/>
          </a:stretch>
        </p:blipFill>
        <p:spPr>
          <a:xfrm>
            <a:off x="5868144" y="4117538"/>
            <a:ext cx="2535517" cy="2351349"/>
          </a:xfrm>
          <a:prstGeom prst="rect">
            <a:avLst/>
          </a:prstGeom>
        </p:spPr>
      </p:pic>
    </p:spTree>
    <p:extLst>
      <p:ext uri="{BB962C8B-B14F-4D97-AF65-F5344CB8AC3E}">
        <p14:creationId xmlns:p14="http://schemas.microsoft.com/office/powerpoint/2010/main" val="2868662446"/>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7315"/>
          <a:stretch/>
        </p:blipFill>
        <p:spPr>
          <a:xfrm>
            <a:off x="1025725" y="3458520"/>
            <a:ext cx="2306690" cy="3206940"/>
          </a:xfrm>
          <a:prstGeom prst="rect">
            <a:avLst/>
          </a:prstGeom>
        </p:spPr>
      </p:pic>
      <p:pic>
        <p:nvPicPr>
          <p:cNvPr id="4" name="Picture 3"/>
          <p:cNvPicPr>
            <a:picLocks noChangeAspect="1"/>
          </p:cNvPicPr>
          <p:nvPr/>
        </p:nvPicPr>
        <p:blipFill rotWithShape="1">
          <a:blip r:embed="rId4"/>
          <a:srcRect l="77619"/>
          <a:stretch/>
        </p:blipFill>
        <p:spPr>
          <a:xfrm>
            <a:off x="7042310" y="3537457"/>
            <a:ext cx="1283917" cy="3049066"/>
          </a:xfrm>
          <a:prstGeom prst="rect">
            <a:avLst/>
          </a:prstGeom>
        </p:spPr>
      </p:pic>
      <p:sp>
        <p:nvSpPr>
          <p:cNvPr id="2" name="Title 1"/>
          <p:cNvSpPr>
            <a:spLocks noGrp="1"/>
          </p:cNvSpPr>
          <p:nvPr>
            <p:ph type="title"/>
          </p:nvPr>
        </p:nvSpPr>
        <p:spPr/>
        <p:txBody>
          <a:bodyPr/>
          <a:lstStyle/>
          <a:p>
            <a:r>
              <a:rPr lang="en-US" altLang="zh-CN" dirty="0"/>
              <a:t>Target</a:t>
            </a:r>
            <a:r>
              <a:rPr lang="zh-CN" altLang="en-US" dirty="0"/>
              <a:t> </a:t>
            </a:r>
            <a:r>
              <a:rPr lang="en-US" altLang="zh-CN" dirty="0"/>
              <a:t>Problems</a:t>
            </a:r>
            <a:endParaRPr lang="en-US" dirty="0"/>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94</a:t>
            </a:fld>
            <a:endParaRPr lang="en-US" sz="2000" dirty="0">
              <a:solidFill>
                <a:schemeClr val="tx1"/>
              </a:solidFill>
              <a:latin typeface="Arial" pitchFamily="34" charset="0"/>
              <a:cs typeface="Arial" pitchFamily="34" charset="0"/>
            </a:endParaRPr>
          </a:p>
        </p:txBody>
      </p:sp>
      <p:sp>
        <p:nvSpPr>
          <p:cNvPr id="8" name="Content Placeholder 2"/>
          <p:cNvSpPr>
            <a:spLocks noGrp="1"/>
          </p:cNvSpPr>
          <p:nvPr>
            <p:ph idx="1"/>
          </p:nvPr>
        </p:nvSpPr>
        <p:spPr>
          <a:xfrm>
            <a:off x="457200" y="1951038"/>
            <a:ext cx="8515350" cy="4221162"/>
          </a:xfrm>
        </p:spPr>
        <p:txBody>
          <a:bodyPr/>
          <a:lstStyle/>
          <a:p>
            <a:r>
              <a:rPr lang="en-US" altLang="zh-CN" b="1" dirty="0"/>
              <a:t>Subgraph</a:t>
            </a:r>
            <a:r>
              <a:rPr lang="zh-CN" altLang="en-US" b="1" dirty="0"/>
              <a:t> </a:t>
            </a:r>
            <a:r>
              <a:rPr lang="en-US" altLang="zh-CN" b="1" dirty="0"/>
              <a:t>matching</a:t>
            </a:r>
            <a:r>
              <a:rPr lang="zh-CN" altLang="en-US" b="1" dirty="0"/>
              <a:t> </a:t>
            </a:r>
            <a:r>
              <a:rPr lang="en-US" altLang="zh-CN" b="1" dirty="0"/>
              <a:t>(not</a:t>
            </a:r>
            <a:r>
              <a:rPr lang="zh-CN" altLang="en-US" b="1" dirty="0"/>
              <a:t> </a:t>
            </a:r>
            <a:r>
              <a:rPr lang="en-US" altLang="zh-CN" b="1" dirty="0"/>
              <a:t>mining)</a:t>
            </a:r>
            <a:endParaRPr lang="en-US" b="1" dirty="0"/>
          </a:p>
          <a:p>
            <a:pPr lvl="1">
              <a:buFont typeface="Arial" charset="0"/>
              <a:buChar char="•"/>
            </a:pPr>
            <a:r>
              <a:rPr lang="en-US" altLang="zh-CN" dirty="0"/>
              <a:t>Graph</a:t>
            </a:r>
            <a:r>
              <a:rPr lang="zh-CN" altLang="en-US" dirty="0"/>
              <a:t> </a:t>
            </a:r>
            <a:r>
              <a:rPr lang="en-US" altLang="zh-CN" dirty="0"/>
              <a:t>pattern</a:t>
            </a:r>
            <a:r>
              <a:rPr lang="zh-CN" altLang="en-US" dirty="0"/>
              <a:t> </a:t>
            </a:r>
            <a:r>
              <a:rPr lang="en-US" altLang="zh-CN" dirty="0"/>
              <a:t>recognition</a:t>
            </a:r>
            <a:r>
              <a:rPr lang="zh-CN" altLang="en-US" dirty="0"/>
              <a:t> </a:t>
            </a:r>
            <a:r>
              <a:rPr lang="en-US" altLang="zh-CN" dirty="0"/>
              <a:t>(e.g.,</a:t>
            </a:r>
            <a:r>
              <a:rPr lang="zh-CN" altLang="en-US" dirty="0"/>
              <a:t> </a:t>
            </a:r>
            <a:r>
              <a:rPr lang="en-US" altLang="zh-CN" dirty="0"/>
              <a:t>on</a:t>
            </a:r>
            <a:r>
              <a:rPr lang="zh-CN" altLang="en-US" dirty="0"/>
              <a:t> </a:t>
            </a:r>
            <a:r>
              <a:rPr lang="en-US" altLang="zh-CN" dirty="0"/>
              <a:t>biological</a:t>
            </a:r>
            <a:r>
              <a:rPr lang="zh-CN" altLang="en-US" dirty="0"/>
              <a:t> </a:t>
            </a:r>
            <a:r>
              <a:rPr lang="en-US" altLang="zh-CN" dirty="0"/>
              <a:t>networks)</a:t>
            </a:r>
          </a:p>
          <a:p>
            <a:pPr lvl="1">
              <a:buFont typeface="Arial" charset="0"/>
              <a:buChar char="•"/>
            </a:pPr>
            <a:r>
              <a:rPr lang="en-US" altLang="zh-CN" dirty="0"/>
              <a:t>Searching</a:t>
            </a:r>
            <a:r>
              <a:rPr lang="zh-CN" altLang="en-US" dirty="0"/>
              <a:t> </a:t>
            </a:r>
            <a:r>
              <a:rPr lang="en-US" altLang="zh-CN" dirty="0"/>
              <a:t>text-rich</a:t>
            </a:r>
            <a:r>
              <a:rPr lang="zh-CN" altLang="en-US" dirty="0"/>
              <a:t> </a:t>
            </a:r>
            <a:r>
              <a:rPr lang="en-US" altLang="zh-CN" dirty="0"/>
              <a:t>networks</a:t>
            </a:r>
            <a:r>
              <a:rPr lang="zh-CN" altLang="en-US" dirty="0"/>
              <a:t> </a:t>
            </a:r>
            <a:r>
              <a:rPr lang="en-US" altLang="zh-CN" dirty="0"/>
              <a:t>like</a:t>
            </a:r>
            <a:r>
              <a:rPr lang="zh-CN" altLang="en-US" dirty="0"/>
              <a:t> </a:t>
            </a:r>
            <a:r>
              <a:rPr lang="en-US" altLang="zh-CN" dirty="0"/>
              <a:t>the</a:t>
            </a:r>
            <a:r>
              <a:rPr lang="zh-CN" altLang="en-US" dirty="0"/>
              <a:t> </a:t>
            </a:r>
            <a:r>
              <a:rPr lang="en-US" altLang="zh-CN" dirty="0"/>
              <a:t>Semantic</a:t>
            </a:r>
            <a:r>
              <a:rPr lang="zh-CN" altLang="en-US" dirty="0"/>
              <a:t> </a:t>
            </a:r>
            <a:r>
              <a:rPr lang="en-US" altLang="zh-CN" dirty="0"/>
              <a:t>Web</a:t>
            </a:r>
            <a:endParaRPr lang="en-US" dirty="0"/>
          </a:p>
        </p:txBody>
      </p:sp>
      <p:pic>
        <p:nvPicPr>
          <p:cNvPr id="5" name="Picture 4"/>
          <p:cNvPicPr>
            <a:picLocks noChangeAspect="1"/>
          </p:cNvPicPr>
          <p:nvPr/>
        </p:nvPicPr>
        <p:blipFill>
          <a:blip r:embed="rId5"/>
          <a:stretch>
            <a:fillRect/>
          </a:stretch>
        </p:blipFill>
        <p:spPr>
          <a:xfrm>
            <a:off x="3491880" y="3585068"/>
            <a:ext cx="3189858" cy="3001455"/>
          </a:xfrm>
          <a:prstGeom prst="rect">
            <a:avLst/>
          </a:prstGeom>
        </p:spPr>
      </p:pic>
    </p:spTree>
    <p:extLst>
      <p:ext uri="{BB962C8B-B14F-4D97-AF65-F5344CB8AC3E}">
        <p14:creationId xmlns:p14="http://schemas.microsoft.com/office/powerpoint/2010/main" val="644201148"/>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Features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High</a:t>
            </a:r>
            <a:r>
              <a:rPr lang="zh-CN" altLang="en-US" b="1" dirty="0"/>
              <a:t> </a:t>
            </a:r>
            <a:r>
              <a:rPr lang="en-US" altLang="zh-CN" b="1" dirty="0"/>
              <a:t>computational</a:t>
            </a:r>
            <a:r>
              <a:rPr lang="zh-CN" altLang="en-US" b="1" dirty="0"/>
              <a:t> </a:t>
            </a:r>
            <a:r>
              <a:rPr lang="en-US" altLang="zh-CN" b="1" dirty="0"/>
              <a:t>complexity</a:t>
            </a:r>
          </a:p>
          <a:p>
            <a:r>
              <a:rPr lang="en-US" altLang="zh-CN" b="1" dirty="0"/>
              <a:t>Search</a:t>
            </a:r>
            <a:r>
              <a:rPr lang="zh-CN" altLang="en-US" b="1" dirty="0"/>
              <a:t> </a:t>
            </a:r>
            <a:r>
              <a:rPr lang="en-US" altLang="zh-CN" b="1" dirty="0"/>
              <a:t>space:</a:t>
            </a:r>
            <a:r>
              <a:rPr lang="zh-CN" altLang="en-US" b="1" dirty="0"/>
              <a:t> </a:t>
            </a:r>
            <a:r>
              <a:rPr lang="en-US" altLang="zh-CN" b="1" dirty="0">
                <a:solidFill>
                  <a:srgbClr val="0070C0"/>
                </a:solidFill>
              </a:rPr>
              <a:t>power</a:t>
            </a:r>
            <a:r>
              <a:rPr lang="zh-CN" altLang="en-US" b="1" dirty="0">
                <a:solidFill>
                  <a:srgbClr val="0070C0"/>
                </a:solidFill>
              </a:rPr>
              <a:t> </a:t>
            </a:r>
            <a:r>
              <a:rPr lang="en-US" altLang="zh-CN" b="1" dirty="0">
                <a:solidFill>
                  <a:srgbClr val="0070C0"/>
                </a:solidFill>
              </a:rPr>
              <a:t>set</a:t>
            </a:r>
            <a:r>
              <a:rPr lang="zh-CN" altLang="en-US" b="1" dirty="0"/>
              <a:t> </a:t>
            </a:r>
            <a:r>
              <a:rPr lang="en-US" altLang="zh-CN" b="1" dirty="0"/>
              <a:t>of</a:t>
            </a:r>
            <a:r>
              <a:rPr lang="zh-CN" altLang="en-US" b="1" dirty="0"/>
              <a:t> </a:t>
            </a:r>
            <a:r>
              <a:rPr lang="en-US" altLang="zh-CN" b="1" dirty="0"/>
              <a:t>vertex</a:t>
            </a:r>
            <a:r>
              <a:rPr lang="zh-CN" altLang="en-US" b="1" dirty="0"/>
              <a:t> </a:t>
            </a:r>
            <a:r>
              <a:rPr lang="en-US" altLang="zh-CN" b="1" dirty="0"/>
              <a:t>set</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95</a:t>
            </a:fld>
            <a:endParaRPr lang="en-US" sz="2000" dirty="0">
              <a:solidFill>
                <a:schemeClr val="tx1"/>
              </a:solidFill>
              <a:latin typeface="Arial" pitchFamily="34" charset="0"/>
              <a:cs typeface="Arial" pitchFamily="34" charset="0"/>
            </a:endParaRPr>
          </a:p>
        </p:txBody>
      </p:sp>
      <p:grpSp>
        <p:nvGrpSpPr>
          <p:cNvPr id="5" name="Group 4"/>
          <p:cNvGrpSpPr/>
          <p:nvPr/>
        </p:nvGrpSpPr>
        <p:grpSpPr>
          <a:xfrm>
            <a:off x="1079283" y="3382091"/>
            <a:ext cx="6564556" cy="3000092"/>
            <a:chOff x="1419221" y="742579"/>
            <a:chExt cx="4773384" cy="2181501"/>
          </a:xfrm>
        </p:grpSpPr>
        <p:sp>
          <p:nvSpPr>
            <p:cNvPr id="7" name="TextBox 6"/>
            <p:cNvSpPr txBox="1"/>
            <p:nvPr/>
          </p:nvSpPr>
          <p:spPr>
            <a:xfrm>
              <a:off x="4163519" y="742579"/>
              <a:ext cx="281146" cy="290938"/>
            </a:xfrm>
            <a:prstGeom prst="rect">
              <a:avLst/>
            </a:prstGeom>
            <a:noFill/>
          </p:spPr>
          <p:txBody>
            <a:bodyPr wrap="none" rtlCol="0">
              <a:spAutoFit/>
            </a:bodyPr>
            <a:lstStyle/>
            <a:p>
              <a:r>
                <a:rPr lang="en-US" altLang="zh-CN" sz="2000" b="1">
                  <a:latin typeface="Times New Roman" charset="0"/>
                  <a:ea typeface="Times New Roman" charset="0"/>
                  <a:cs typeface="Times New Roman" charset="0"/>
                </a:rPr>
                <a:t>{}</a:t>
              </a:r>
              <a:endParaRPr lang="en-US" sz="2000" b="1" dirty="0">
                <a:latin typeface="Times New Roman" charset="0"/>
                <a:ea typeface="Times New Roman" charset="0"/>
                <a:cs typeface="Times New Roman" charset="0"/>
              </a:endParaRPr>
            </a:p>
          </p:txBody>
        </p:sp>
        <p:sp>
          <p:nvSpPr>
            <p:cNvPr id="8" name="TextBox 7"/>
            <p:cNvSpPr txBox="1"/>
            <p:nvPr/>
          </p:nvSpPr>
          <p:spPr>
            <a:xfrm>
              <a:off x="2568141" y="1223974"/>
              <a:ext cx="37439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9" name="TextBox 8"/>
            <p:cNvSpPr txBox="1"/>
            <p:nvPr/>
          </p:nvSpPr>
          <p:spPr>
            <a:xfrm>
              <a:off x="3565493"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0" name="TextBox 9"/>
            <p:cNvSpPr txBox="1"/>
            <p:nvPr/>
          </p:nvSpPr>
          <p:spPr>
            <a:xfrm>
              <a:off x="4511933" y="1223974"/>
              <a:ext cx="36390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1" name="TextBox 10"/>
            <p:cNvSpPr txBox="1"/>
            <p:nvPr/>
          </p:nvSpPr>
          <p:spPr>
            <a:xfrm>
              <a:off x="5509285"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2" name="TextBox 11"/>
            <p:cNvSpPr txBox="1"/>
            <p:nvPr/>
          </p:nvSpPr>
          <p:spPr>
            <a:xfrm>
              <a:off x="1817715"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t>
              </a:r>
              <a:r>
                <a:rPr lang="en-US" altLang="zh-CN" sz="2000" b="1" err="1">
                  <a:latin typeface="Times New Roman" charset="0"/>
                  <a:ea typeface="Times New Roman" charset="0"/>
                  <a:cs typeface="Times New Roman" charset="0"/>
                </a:rPr>
                <a:t>a</a:t>
              </a:r>
              <a:r>
                <a:rPr lang="en-US" altLang="zh-CN" sz="2000" b="1">
                  <a:latin typeface="Times New Roman" charset="0"/>
                  <a:ea typeface="Times New Roman" charset="0"/>
                  <a:cs typeface="Times New Roman" charset="0"/>
                </a:rPr>
                <a:t>,</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3" name="TextBox 12"/>
            <p:cNvSpPr txBox="1"/>
            <p:nvPr/>
          </p:nvSpPr>
          <p:spPr>
            <a:xfrm>
              <a:off x="2568141" y="1700465"/>
              <a:ext cx="55040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4" name="TextBox 13"/>
            <p:cNvSpPr txBox="1"/>
            <p:nvPr/>
          </p:nvSpPr>
          <p:spPr>
            <a:xfrm>
              <a:off x="3285174"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5" name="TextBox 14"/>
            <p:cNvSpPr txBox="1"/>
            <p:nvPr/>
          </p:nvSpPr>
          <p:spPr>
            <a:xfrm>
              <a:off x="4164252"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6" name="TextBox 15"/>
            <p:cNvSpPr txBox="1"/>
            <p:nvPr/>
          </p:nvSpPr>
          <p:spPr>
            <a:xfrm>
              <a:off x="4914678" y="1702869"/>
              <a:ext cx="58187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7" name="TextBox 16"/>
            <p:cNvSpPr txBox="1"/>
            <p:nvPr/>
          </p:nvSpPr>
          <p:spPr>
            <a:xfrm>
              <a:off x="5631711"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8" name="TextBox 17"/>
            <p:cNvSpPr txBox="1"/>
            <p:nvPr/>
          </p:nvSpPr>
          <p:spPr>
            <a:xfrm>
              <a:off x="1516180"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9" name="TextBox 18"/>
            <p:cNvSpPr txBox="1"/>
            <p:nvPr/>
          </p:nvSpPr>
          <p:spPr>
            <a:xfrm>
              <a:off x="2382946" y="2176956"/>
              <a:ext cx="76837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0" name="TextBox 19"/>
            <p:cNvSpPr txBox="1"/>
            <p:nvPr/>
          </p:nvSpPr>
          <p:spPr>
            <a:xfrm>
              <a:off x="3286505"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1" name="TextBox 20"/>
            <p:cNvSpPr txBox="1"/>
            <p:nvPr/>
          </p:nvSpPr>
          <p:spPr>
            <a:xfrm>
              <a:off x="4133624" y="2176955"/>
              <a:ext cx="75788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2" name="TextBox 21"/>
            <p:cNvSpPr txBox="1"/>
            <p:nvPr/>
          </p:nvSpPr>
          <p:spPr>
            <a:xfrm>
              <a:off x="1419221" y="2633142"/>
              <a:ext cx="94438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3" name="Straight Connector 22"/>
            <p:cNvCxnSpPr/>
            <p:nvPr/>
          </p:nvCxnSpPr>
          <p:spPr>
            <a:xfrm flipH="1">
              <a:off x="2801991" y="993566"/>
              <a:ext cx="1464483" cy="2798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345167" y="999196"/>
              <a:ext cx="1336067" cy="29412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333842" y="1017819"/>
              <a:ext cx="332963" cy="25688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78051" y="1032163"/>
              <a:ext cx="496084" cy="241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046817" y="1493987"/>
              <a:ext cx="691644" cy="2877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56365" y="1488630"/>
              <a:ext cx="68124" cy="29309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50568" y="1481017"/>
              <a:ext cx="804891" cy="27597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3213" y="1494814"/>
              <a:ext cx="660315" cy="28690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57103" y="1491883"/>
              <a:ext cx="1332850" cy="2542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35892" y="1481929"/>
              <a:ext cx="1063118" cy="2997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26479" y="1953129"/>
              <a:ext cx="198832" cy="27894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38004" y="1938861"/>
              <a:ext cx="639639" cy="32949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21052" y="1951713"/>
              <a:ext cx="613180" cy="3166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394715" y="1950296"/>
              <a:ext cx="11325" cy="35292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731801" y="2459114"/>
              <a:ext cx="106198" cy="21809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4853356" y="6003188"/>
            <a:ext cx="1803699" cy="461665"/>
          </a:xfrm>
          <a:prstGeom prst="rect">
            <a:avLst/>
          </a:prstGeom>
        </p:spPr>
        <p:txBody>
          <a:bodyPr wrap="none">
            <a:spAutoFit/>
          </a:bodyPr>
          <a:lstStyle/>
          <a:p>
            <a:r>
              <a:rPr lang="en-US" altLang="zh-CN" b="1" dirty="0">
                <a:solidFill>
                  <a:srgbClr val="0070C0"/>
                </a:solidFill>
                <a:latin typeface="Times New Roman" charset="0"/>
                <a:ea typeface="Times New Roman" charset="0"/>
                <a:cs typeface="Times New Roman" charset="0"/>
              </a:rPr>
              <a:t>a</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b</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c</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&lt;</a:t>
            </a:r>
            <a:r>
              <a:rPr lang="zh-CN" altLang="en-US" b="1" dirty="0">
                <a:solidFill>
                  <a:srgbClr val="0070C0"/>
                </a:solidFill>
                <a:latin typeface="Times New Roman" charset="0"/>
                <a:ea typeface="Times New Roman" charset="0"/>
                <a:cs typeface="Times New Roman" charset="0"/>
              </a:rPr>
              <a:t> </a:t>
            </a:r>
            <a:r>
              <a:rPr lang="en-US" altLang="zh-CN" b="1" dirty="0">
                <a:solidFill>
                  <a:srgbClr val="0070C0"/>
                </a:solidFill>
                <a:latin typeface="Times New Roman" charset="0"/>
                <a:ea typeface="Times New Roman" charset="0"/>
                <a:cs typeface="Times New Roman" charset="0"/>
              </a:rPr>
              <a:t>d</a:t>
            </a:r>
            <a:endParaRPr lang="en-US" dirty="0">
              <a:solidFill>
                <a:srgbClr val="0070C0"/>
              </a:solidFill>
            </a:endParaRPr>
          </a:p>
        </p:txBody>
      </p:sp>
      <p:sp>
        <p:nvSpPr>
          <p:cNvPr id="38" name="Rectangle 37">
            <a:extLst>
              <a:ext uri="{FF2B5EF4-FFF2-40B4-BE49-F238E27FC236}">
                <a16:creationId xmlns:a16="http://schemas.microsoft.com/office/drawing/2014/main" id="{A00D5F57-2E61-5B44-9603-3B1ED56D2CAB}"/>
              </a:ext>
            </a:extLst>
          </p:cNvPr>
          <p:cNvSpPr/>
          <p:nvPr/>
        </p:nvSpPr>
        <p:spPr>
          <a:xfrm>
            <a:off x="3500337" y="5182"/>
            <a:ext cx="5742384" cy="830997"/>
          </a:xfrm>
          <a:prstGeom prst="rect">
            <a:avLst/>
          </a:prstGeom>
        </p:spPr>
        <p:txBody>
          <a:bodyPr wrap="square">
            <a:spAutoFit/>
          </a:bodyPr>
          <a:lstStyle/>
          <a:p>
            <a:r>
              <a:rPr lang="en-US" altLang="zh-CN" b="1" i="1" dirty="0">
                <a:solidFill>
                  <a:srgbClr val="C00000"/>
                </a:solidFill>
              </a:rPr>
              <a:t>S</a:t>
            </a:r>
            <a:r>
              <a:rPr lang="en-US" altLang="zh-CN" b="1" dirty="0">
                <a:solidFill>
                  <a:srgbClr val="C00000"/>
                </a:solidFill>
              </a:rPr>
              <a:t>:</a:t>
            </a:r>
            <a:r>
              <a:rPr lang="zh-CN" altLang="en-US" b="1" dirty="0">
                <a:solidFill>
                  <a:srgbClr val="C00000"/>
                </a:solidFill>
              </a:rPr>
              <a:t> </a:t>
            </a:r>
            <a:r>
              <a:rPr lang="en-US" altLang="zh-CN" b="1" dirty="0">
                <a:solidFill>
                  <a:srgbClr val="C00000"/>
                </a:solidFill>
              </a:rPr>
              <a:t>set</a:t>
            </a:r>
            <a:r>
              <a:rPr lang="zh-CN" altLang="en-US" b="1" dirty="0">
                <a:solidFill>
                  <a:srgbClr val="C00000"/>
                </a:solidFill>
              </a:rPr>
              <a:t> </a:t>
            </a:r>
            <a:r>
              <a:rPr lang="en-US" altLang="zh-CN" b="1" dirty="0">
                <a:solidFill>
                  <a:srgbClr val="C00000"/>
                </a:solidFill>
              </a:rPr>
              <a:t>of</a:t>
            </a:r>
            <a:r>
              <a:rPr lang="zh-CN" altLang="en-US" b="1" dirty="0">
                <a:solidFill>
                  <a:srgbClr val="C00000"/>
                </a:solidFill>
              </a:rPr>
              <a:t> </a:t>
            </a:r>
            <a:r>
              <a:rPr lang="en-US" altLang="zh-CN" b="1" dirty="0">
                <a:solidFill>
                  <a:srgbClr val="C00000"/>
                </a:solidFill>
              </a:rPr>
              <a:t>nodes</a:t>
            </a:r>
            <a:r>
              <a:rPr lang="zh-CN" altLang="en-US" b="1" dirty="0">
                <a:solidFill>
                  <a:srgbClr val="C00000"/>
                </a:solidFill>
              </a:rPr>
              <a:t> </a:t>
            </a:r>
            <a:r>
              <a:rPr lang="en-US" altLang="zh-CN" b="1" dirty="0">
                <a:solidFill>
                  <a:srgbClr val="C00000"/>
                </a:solidFill>
              </a:rPr>
              <a:t>already</a:t>
            </a:r>
            <a:r>
              <a:rPr lang="zh-CN" altLang="en-US" b="1" dirty="0">
                <a:solidFill>
                  <a:srgbClr val="C00000"/>
                </a:solidFill>
              </a:rPr>
              <a:t> </a:t>
            </a:r>
            <a:r>
              <a:rPr lang="en-US" altLang="zh-CN" b="1" dirty="0">
                <a:solidFill>
                  <a:srgbClr val="C00000"/>
                </a:solidFill>
              </a:rPr>
              <a:t>in</a:t>
            </a:r>
            <a:r>
              <a:rPr lang="zh-CN" altLang="en-US" b="1" dirty="0">
                <a:solidFill>
                  <a:srgbClr val="C00000"/>
                </a:solidFill>
              </a:rPr>
              <a:t> </a:t>
            </a:r>
            <a:r>
              <a:rPr lang="en-US" altLang="zh-CN" b="1" dirty="0">
                <a:solidFill>
                  <a:srgbClr val="C00000"/>
                </a:solidFill>
              </a:rPr>
              <a:t>subgraph</a:t>
            </a:r>
          </a:p>
          <a:p>
            <a:r>
              <a:rPr lang="en-US" altLang="zh-CN" b="1" dirty="0" err="1">
                <a:solidFill>
                  <a:srgbClr val="C00000"/>
                </a:solidFill>
              </a:rPr>
              <a:t>ext</a:t>
            </a:r>
            <a:r>
              <a:rPr lang="en-US" altLang="zh-CN" b="1" dirty="0">
                <a:solidFill>
                  <a:srgbClr val="C00000"/>
                </a:solidFill>
              </a:rPr>
              <a:t>(</a:t>
            </a:r>
            <a:r>
              <a:rPr lang="en-US" altLang="zh-CN" b="1" i="1" dirty="0">
                <a:solidFill>
                  <a:srgbClr val="C00000"/>
                </a:solidFill>
              </a:rPr>
              <a:t>S</a:t>
            </a:r>
            <a:r>
              <a:rPr lang="en-US" altLang="zh-CN" b="1" dirty="0">
                <a:solidFill>
                  <a:srgbClr val="C00000"/>
                </a:solidFill>
              </a:rPr>
              <a:t>):</a:t>
            </a:r>
            <a:r>
              <a:rPr lang="zh-CN" altLang="en-US" b="1" dirty="0">
                <a:solidFill>
                  <a:srgbClr val="C00000"/>
                </a:solidFill>
              </a:rPr>
              <a:t> </a:t>
            </a:r>
            <a:r>
              <a:rPr lang="en-US" altLang="zh-CN" b="1" dirty="0">
                <a:solidFill>
                  <a:srgbClr val="C00000"/>
                </a:solidFill>
              </a:rPr>
              <a:t>set</a:t>
            </a:r>
            <a:r>
              <a:rPr lang="zh-CN" altLang="en-US" b="1" dirty="0">
                <a:solidFill>
                  <a:srgbClr val="C00000"/>
                </a:solidFill>
              </a:rPr>
              <a:t> </a:t>
            </a:r>
            <a:r>
              <a:rPr lang="en-US" altLang="zh-CN" b="1" dirty="0">
                <a:solidFill>
                  <a:srgbClr val="C00000"/>
                </a:solidFill>
              </a:rPr>
              <a:t>of</a:t>
            </a:r>
            <a:r>
              <a:rPr lang="zh-CN" altLang="en-US" b="1" dirty="0">
                <a:solidFill>
                  <a:srgbClr val="C00000"/>
                </a:solidFill>
              </a:rPr>
              <a:t> </a:t>
            </a:r>
            <a:r>
              <a:rPr lang="en-US" altLang="zh-CN" b="1" dirty="0">
                <a:solidFill>
                  <a:srgbClr val="C00000"/>
                </a:solidFill>
              </a:rPr>
              <a:t>valid</a:t>
            </a:r>
            <a:r>
              <a:rPr lang="zh-CN" altLang="en-US" b="1" dirty="0">
                <a:solidFill>
                  <a:srgbClr val="C00000"/>
                </a:solidFill>
              </a:rPr>
              <a:t> </a:t>
            </a:r>
            <a:r>
              <a:rPr lang="en-US" altLang="zh-CN" b="1" dirty="0">
                <a:solidFill>
                  <a:srgbClr val="C00000"/>
                </a:solidFill>
              </a:rPr>
              <a:t>candidates</a:t>
            </a:r>
            <a:r>
              <a:rPr lang="zh-CN" altLang="en-US" b="1" dirty="0">
                <a:solidFill>
                  <a:srgbClr val="C00000"/>
                </a:solidFill>
              </a:rPr>
              <a:t> </a:t>
            </a:r>
            <a:r>
              <a:rPr lang="en-US" altLang="zh-CN" b="1" dirty="0">
                <a:solidFill>
                  <a:srgbClr val="C00000"/>
                </a:solidFill>
              </a:rPr>
              <a:t>to</a:t>
            </a:r>
            <a:r>
              <a:rPr lang="zh-CN" altLang="en-US" b="1" dirty="0">
                <a:solidFill>
                  <a:srgbClr val="C00000"/>
                </a:solidFill>
              </a:rPr>
              <a:t> </a:t>
            </a:r>
            <a:r>
              <a:rPr lang="en-US" altLang="zh-CN" b="1" dirty="0">
                <a:solidFill>
                  <a:srgbClr val="C00000"/>
                </a:solidFill>
              </a:rPr>
              <a:t>add</a:t>
            </a:r>
          </a:p>
        </p:txBody>
      </p:sp>
    </p:spTree>
    <p:extLst>
      <p:ext uri="{BB962C8B-B14F-4D97-AF65-F5344CB8AC3E}">
        <p14:creationId xmlns:p14="http://schemas.microsoft.com/office/powerpoint/2010/main" val="396777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Features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Divide</a:t>
            </a:r>
            <a:r>
              <a:rPr lang="zh-CN" altLang="en-US" b="1" dirty="0"/>
              <a:t> </a:t>
            </a:r>
            <a:r>
              <a:rPr lang="en-US" altLang="zh-CN" b="1" dirty="0"/>
              <a:t>and</a:t>
            </a:r>
            <a:r>
              <a:rPr lang="zh-CN" altLang="en-US" b="1" dirty="0"/>
              <a:t> </a:t>
            </a:r>
            <a:r>
              <a:rPr lang="en-US" altLang="zh-CN" b="1" dirty="0"/>
              <a:t>conquer</a:t>
            </a:r>
          </a:p>
          <a:p>
            <a:r>
              <a:rPr lang="en-US" altLang="zh-CN" b="1" dirty="0"/>
              <a:t>Serial</a:t>
            </a:r>
            <a:r>
              <a:rPr lang="zh-CN" altLang="en-US" b="1" dirty="0"/>
              <a:t> </a:t>
            </a:r>
            <a:r>
              <a:rPr lang="en-US" altLang="zh-CN" b="1" dirty="0"/>
              <a:t>algorithms:</a:t>
            </a:r>
            <a:r>
              <a:rPr lang="zh-CN" altLang="en-US" b="1" dirty="0"/>
              <a:t> </a:t>
            </a:r>
            <a:r>
              <a:rPr lang="en-US" altLang="zh-CN" b="1" dirty="0"/>
              <a:t>subgraph</a:t>
            </a:r>
            <a:r>
              <a:rPr lang="zh-CN" altLang="en-US" b="1" dirty="0"/>
              <a:t> </a:t>
            </a:r>
            <a:r>
              <a:rPr lang="en-US" altLang="zh-CN" b="1" dirty="0"/>
              <a:t>backtracking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96</a:t>
            </a:fld>
            <a:endParaRPr lang="en-US" sz="2000" dirty="0">
              <a:solidFill>
                <a:schemeClr val="tx1"/>
              </a:solidFill>
              <a:latin typeface="Arial" pitchFamily="34" charset="0"/>
              <a:cs typeface="Arial" pitchFamily="34" charset="0"/>
            </a:endParaRPr>
          </a:p>
        </p:txBody>
      </p:sp>
      <p:sp>
        <p:nvSpPr>
          <p:cNvPr id="38" name="Rectangle 37"/>
          <p:cNvSpPr/>
          <p:nvPr/>
        </p:nvSpPr>
        <p:spPr>
          <a:xfrm>
            <a:off x="2267744" y="3553312"/>
            <a:ext cx="4464496" cy="400110"/>
          </a:xfrm>
          <a:prstGeom prst="rect">
            <a:avLst/>
          </a:prstGeom>
        </p:spPr>
        <p:txBody>
          <a:bodyPr wrap="square">
            <a:spAutoFit/>
          </a:bodyPr>
          <a:lstStyle/>
          <a:p>
            <a:r>
              <a:rPr lang="en-US" altLang="zh-CN" sz="2000" b="1" dirty="0">
                <a:solidFill>
                  <a:srgbClr val="0070C0"/>
                </a:solidFill>
              </a:rPr>
              <a:t>Example:</a:t>
            </a:r>
            <a:r>
              <a:rPr lang="zh-CN" altLang="en-US" sz="2000" b="1" dirty="0">
                <a:solidFill>
                  <a:srgbClr val="0070C0"/>
                </a:solidFill>
              </a:rPr>
              <a:t> </a:t>
            </a:r>
            <a:r>
              <a:rPr lang="en-US" altLang="zh-CN" sz="2000" b="1" dirty="0">
                <a:solidFill>
                  <a:srgbClr val="0070C0"/>
                </a:solidFill>
              </a:rPr>
              <a:t>Finding</a:t>
            </a:r>
            <a:r>
              <a:rPr lang="zh-CN" altLang="en-US" sz="2000" b="1" dirty="0">
                <a:solidFill>
                  <a:srgbClr val="0070C0"/>
                </a:solidFill>
              </a:rPr>
              <a:t> </a:t>
            </a:r>
            <a:r>
              <a:rPr lang="en-US" altLang="zh-CN" sz="2000" b="1" dirty="0">
                <a:solidFill>
                  <a:srgbClr val="0070C0"/>
                </a:solidFill>
              </a:rPr>
              <a:t>Maximal</a:t>
            </a:r>
            <a:r>
              <a:rPr lang="zh-CN" altLang="en-US" sz="2000" b="1" dirty="0">
                <a:solidFill>
                  <a:srgbClr val="0070C0"/>
                </a:solidFill>
              </a:rPr>
              <a:t> </a:t>
            </a:r>
            <a:r>
              <a:rPr lang="en-US" altLang="zh-CN" sz="2000" b="1" dirty="0">
                <a:solidFill>
                  <a:srgbClr val="0070C0"/>
                </a:solidFill>
              </a:rPr>
              <a:t>Cliques</a:t>
            </a:r>
            <a:endParaRPr lang="en-US" sz="2000" b="1" dirty="0">
              <a:solidFill>
                <a:srgbClr val="0070C0"/>
              </a:solidFill>
            </a:endParaRPr>
          </a:p>
        </p:txBody>
      </p:sp>
      <p:pic>
        <p:nvPicPr>
          <p:cNvPr id="39" name="Picture 38"/>
          <p:cNvPicPr>
            <a:picLocks noChangeAspect="1"/>
          </p:cNvPicPr>
          <p:nvPr/>
        </p:nvPicPr>
        <p:blipFill>
          <a:blip r:embed="rId3"/>
          <a:stretch>
            <a:fillRect/>
          </a:stretch>
        </p:blipFill>
        <p:spPr>
          <a:xfrm>
            <a:off x="3077834" y="4061068"/>
            <a:ext cx="2844316" cy="2734149"/>
          </a:xfrm>
          <a:prstGeom prst="rect">
            <a:avLst/>
          </a:prstGeom>
        </p:spPr>
      </p:pic>
    </p:spTree>
    <p:extLst>
      <p:ext uri="{BB962C8B-B14F-4D97-AF65-F5344CB8AC3E}">
        <p14:creationId xmlns:p14="http://schemas.microsoft.com/office/powerpoint/2010/main" val="2798305068"/>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Features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Divide</a:t>
            </a:r>
            <a:r>
              <a:rPr lang="zh-CN" altLang="en-US" b="1" dirty="0"/>
              <a:t> </a:t>
            </a:r>
            <a:r>
              <a:rPr lang="en-US" altLang="zh-CN" b="1" dirty="0"/>
              <a:t>and</a:t>
            </a:r>
            <a:r>
              <a:rPr lang="zh-CN" altLang="en-US" b="1" dirty="0"/>
              <a:t> </a:t>
            </a:r>
            <a:r>
              <a:rPr lang="en-US" altLang="zh-CN" b="1" dirty="0"/>
              <a:t>conquer</a:t>
            </a:r>
          </a:p>
          <a:p>
            <a:r>
              <a:rPr lang="en-US" altLang="zh-CN" b="1" dirty="0"/>
              <a:t>Serial</a:t>
            </a:r>
            <a:r>
              <a:rPr lang="zh-CN" altLang="en-US" b="1" dirty="0"/>
              <a:t> </a:t>
            </a:r>
            <a:r>
              <a:rPr lang="en-US" altLang="zh-CN" b="1" dirty="0"/>
              <a:t>algorithms:</a:t>
            </a:r>
            <a:r>
              <a:rPr lang="zh-CN" altLang="en-US" b="1" dirty="0"/>
              <a:t> </a:t>
            </a:r>
            <a:r>
              <a:rPr lang="en-US" altLang="zh-CN" b="1" dirty="0"/>
              <a:t>subgraph</a:t>
            </a:r>
            <a:r>
              <a:rPr lang="zh-CN" altLang="en-US" b="1" dirty="0"/>
              <a:t> </a:t>
            </a:r>
            <a:r>
              <a:rPr lang="en-US" altLang="zh-CN" b="1" dirty="0"/>
              <a:t>backtracking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97</a:t>
            </a:fld>
            <a:endParaRPr lang="en-US" sz="2000" dirty="0">
              <a:solidFill>
                <a:schemeClr val="tx1"/>
              </a:solidFill>
              <a:latin typeface="Arial" pitchFamily="34" charset="0"/>
              <a:cs typeface="Arial" pitchFamily="34" charset="0"/>
            </a:endParaRPr>
          </a:p>
        </p:txBody>
      </p:sp>
      <p:sp>
        <p:nvSpPr>
          <p:cNvPr id="7" name="Oval 6"/>
          <p:cNvSpPr/>
          <p:nvPr/>
        </p:nvSpPr>
        <p:spPr>
          <a:xfrm>
            <a:off x="2555776" y="4300612"/>
            <a:ext cx="1080120" cy="1080120"/>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Oval 7"/>
          <p:cNvSpPr/>
          <p:nvPr/>
        </p:nvSpPr>
        <p:spPr>
          <a:xfrm>
            <a:off x="5410252" y="4048968"/>
            <a:ext cx="1080120" cy="1080120"/>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Oval 8"/>
          <p:cNvSpPr/>
          <p:nvPr/>
        </p:nvSpPr>
        <p:spPr>
          <a:xfrm>
            <a:off x="1749920" y="3429000"/>
            <a:ext cx="5630391" cy="2751336"/>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6732240" y="5683039"/>
            <a:ext cx="423514" cy="461665"/>
          </a:xfrm>
          <a:prstGeom prst="rect">
            <a:avLst/>
          </a:prstGeom>
        </p:spPr>
        <p:txBody>
          <a:bodyPr wrap="none">
            <a:spAutoFit/>
          </a:bodyPr>
          <a:lstStyle/>
          <a:p>
            <a:r>
              <a:rPr lang="en-US" altLang="zh-CN" b="1" i="1" dirty="0"/>
              <a:t>G</a:t>
            </a:r>
            <a:endParaRPr lang="en-US" i="1" dirty="0"/>
          </a:p>
        </p:txBody>
      </p:sp>
      <p:grpSp>
        <p:nvGrpSpPr>
          <p:cNvPr id="11" name="Group 10"/>
          <p:cNvGrpSpPr/>
          <p:nvPr/>
        </p:nvGrpSpPr>
        <p:grpSpPr>
          <a:xfrm>
            <a:off x="2843808" y="4563430"/>
            <a:ext cx="452368" cy="482476"/>
            <a:chOff x="7143338" y="2708920"/>
            <a:chExt cx="452368" cy="482476"/>
          </a:xfrm>
        </p:grpSpPr>
        <p:sp>
          <p:nvSpPr>
            <p:cNvPr id="12" name="Oval 11"/>
            <p:cNvSpPr/>
            <p:nvPr/>
          </p:nvSpPr>
          <p:spPr>
            <a:xfrm>
              <a:off x="7164288"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13" name="Rectangle 12"/>
            <p:cNvSpPr/>
            <p:nvPr/>
          </p:nvSpPr>
          <p:spPr>
            <a:xfrm>
              <a:off x="7143338" y="2708920"/>
              <a:ext cx="452368" cy="461665"/>
            </a:xfrm>
            <a:prstGeom prst="rect">
              <a:avLst/>
            </a:prstGeom>
          </p:spPr>
          <p:txBody>
            <a:bodyPr wrap="none">
              <a:spAutoFit/>
            </a:bodyPr>
            <a:lstStyle/>
            <a:p>
              <a:pPr algn="ctr"/>
              <a:r>
                <a:rPr lang="en-US" altLang="zh-CN" i="1" dirty="0"/>
                <a:t>v</a:t>
              </a:r>
              <a:r>
                <a:rPr lang="en-US" altLang="zh-CN" baseline="-25000" dirty="0"/>
                <a:t>1</a:t>
              </a:r>
              <a:endParaRPr lang="en-US" baseline="-25000" dirty="0"/>
            </a:p>
          </p:txBody>
        </p:sp>
      </p:grpSp>
      <p:grpSp>
        <p:nvGrpSpPr>
          <p:cNvPr id="14" name="Group 13"/>
          <p:cNvGrpSpPr/>
          <p:nvPr/>
        </p:nvGrpSpPr>
        <p:grpSpPr>
          <a:xfrm>
            <a:off x="5724128" y="4311786"/>
            <a:ext cx="452368" cy="482476"/>
            <a:chOff x="7143338" y="2708920"/>
            <a:chExt cx="452368" cy="482476"/>
          </a:xfrm>
        </p:grpSpPr>
        <p:sp>
          <p:nvSpPr>
            <p:cNvPr id="15" name="Oval 14"/>
            <p:cNvSpPr/>
            <p:nvPr/>
          </p:nvSpPr>
          <p:spPr>
            <a:xfrm>
              <a:off x="7164288"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16" name="Rectangle 15"/>
            <p:cNvSpPr/>
            <p:nvPr/>
          </p:nvSpPr>
          <p:spPr>
            <a:xfrm>
              <a:off x="7143338" y="2708920"/>
              <a:ext cx="452368" cy="461665"/>
            </a:xfrm>
            <a:prstGeom prst="rect">
              <a:avLst/>
            </a:prstGeom>
          </p:spPr>
          <p:txBody>
            <a:bodyPr wrap="none">
              <a:spAutoFit/>
            </a:bodyPr>
            <a:lstStyle/>
            <a:p>
              <a:pPr algn="ctr"/>
              <a:r>
                <a:rPr lang="en-US" altLang="zh-CN" i="1" dirty="0"/>
                <a:t>v</a:t>
              </a:r>
              <a:r>
                <a:rPr lang="en-US" altLang="zh-CN" baseline="-25000" dirty="0"/>
                <a:t>2</a:t>
              </a:r>
              <a:endParaRPr lang="en-US" baseline="-25000" dirty="0"/>
            </a:p>
          </p:txBody>
        </p:sp>
      </p:grpSp>
      <p:sp>
        <p:nvSpPr>
          <p:cNvPr id="17" name="Rectangle 16"/>
          <p:cNvSpPr/>
          <p:nvPr/>
        </p:nvSpPr>
        <p:spPr>
          <a:xfrm>
            <a:off x="2795562" y="6260108"/>
            <a:ext cx="3752950" cy="461665"/>
          </a:xfrm>
          <a:prstGeom prst="rect">
            <a:avLst/>
          </a:prstGeom>
        </p:spPr>
        <p:txBody>
          <a:bodyPr wrap="none">
            <a:spAutoFit/>
          </a:bodyPr>
          <a:lstStyle/>
          <a:p>
            <a:r>
              <a:rPr lang="en-US" altLang="zh-CN" b="1" dirty="0">
                <a:solidFill>
                  <a:srgbClr val="FF0000"/>
                </a:solidFill>
              </a:rPr>
              <a:t>One-Hop</a:t>
            </a:r>
            <a:r>
              <a:rPr lang="zh-CN" altLang="en-US" b="1" dirty="0">
                <a:solidFill>
                  <a:srgbClr val="FF0000"/>
                </a:solidFill>
              </a:rPr>
              <a:t> </a:t>
            </a:r>
            <a:r>
              <a:rPr lang="en-US" altLang="zh-CN" b="1" dirty="0">
                <a:solidFill>
                  <a:srgbClr val="FF0000"/>
                </a:solidFill>
              </a:rPr>
              <a:t>Neighborhood</a:t>
            </a:r>
            <a:r>
              <a:rPr lang="zh-CN" altLang="en-US" b="1" dirty="0">
                <a:solidFill>
                  <a:srgbClr val="FF0000"/>
                </a:solidFill>
              </a:rPr>
              <a:t> </a:t>
            </a:r>
            <a:endParaRPr lang="en-US" b="1" dirty="0">
              <a:solidFill>
                <a:srgbClr val="FF0000"/>
              </a:solidFill>
            </a:endParaRPr>
          </a:p>
        </p:txBody>
      </p:sp>
      <p:grpSp>
        <p:nvGrpSpPr>
          <p:cNvPr id="18" name="Group 17"/>
          <p:cNvGrpSpPr/>
          <p:nvPr/>
        </p:nvGrpSpPr>
        <p:grpSpPr>
          <a:xfrm>
            <a:off x="2329277" y="4005064"/>
            <a:ext cx="1522643" cy="1283916"/>
            <a:chOff x="2329277" y="3501008"/>
            <a:chExt cx="1522643" cy="1283916"/>
          </a:xfrm>
        </p:grpSpPr>
        <p:grpSp>
          <p:nvGrpSpPr>
            <p:cNvPr id="19" name="Group 18"/>
            <p:cNvGrpSpPr/>
            <p:nvPr/>
          </p:nvGrpSpPr>
          <p:grpSpPr>
            <a:xfrm>
              <a:off x="3089984" y="3501008"/>
              <a:ext cx="452368" cy="482476"/>
              <a:chOff x="7143338" y="2708920"/>
              <a:chExt cx="452368" cy="482476"/>
            </a:xfrm>
          </p:grpSpPr>
          <p:sp>
            <p:nvSpPr>
              <p:cNvPr id="30" name="Oval 29"/>
              <p:cNvSpPr/>
              <p:nvPr/>
            </p:nvSpPr>
            <p:spPr>
              <a:xfrm>
                <a:off x="7164288"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31" name="Rectangle 30"/>
              <p:cNvSpPr/>
              <p:nvPr/>
            </p:nvSpPr>
            <p:spPr>
              <a:xfrm>
                <a:off x="7143338" y="2708920"/>
                <a:ext cx="452368" cy="461665"/>
              </a:xfrm>
              <a:prstGeom prst="rect">
                <a:avLst/>
              </a:prstGeom>
            </p:spPr>
            <p:txBody>
              <a:bodyPr wrap="none">
                <a:spAutoFit/>
              </a:bodyPr>
              <a:lstStyle/>
              <a:p>
                <a:pPr algn="ctr"/>
                <a:r>
                  <a:rPr lang="en-US" altLang="zh-CN" i="1" dirty="0"/>
                  <a:t>v</a:t>
                </a:r>
                <a:r>
                  <a:rPr lang="en-US" altLang="zh-CN" baseline="-25000" dirty="0"/>
                  <a:t>3</a:t>
                </a:r>
                <a:endParaRPr lang="en-US" baseline="-25000" dirty="0"/>
              </a:p>
            </p:txBody>
          </p:sp>
        </p:grpSp>
        <p:grpSp>
          <p:nvGrpSpPr>
            <p:cNvPr id="20" name="Group 19"/>
            <p:cNvGrpSpPr/>
            <p:nvPr/>
          </p:nvGrpSpPr>
          <p:grpSpPr>
            <a:xfrm>
              <a:off x="3399552" y="4300612"/>
              <a:ext cx="452368" cy="482476"/>
              <a:chOff x="7143338" y="2708920"/>
              <a:chExt cx="452368" cy="482476"/>
            </a:xfrm>
          </p:grpSpPr>
          <p:sp>
            <p:nvSpPr>
              <p:cNvPr id="28" name="Oval 27"/>
              <p:cNvSpPr/>
              <p:nvPr/>
            </p:nvSpPr>
            <p:spPr>
              <a:xfrm>
                <a:off x="7164288"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9" name="Rectangle 28"/>
              <p:cNvSpPr/>
              <p:nvPr/>
            </p:nvSpPr>
            <p:spPr>
              <a:xfrm>
                <a:off x="7143338" y="2708920"/>
                <a:ext cx="452368" cy="461665"/>
              </a:xfrm>
              <a:prstGeom prst="rect">
                <a:avLst/>
              </a:prstGeom>
            </p:spPr>
            <p:txBody>
              <a:bodyPr wrap="none">
                <a:spAutoFit/>
              </a:bodyPr>
              <a:lstStyle/>
              <a:p>
                <a:pPr algn="ctr"/>
                <a:r>
                  <a:rPr lang="en-US" altLang="zh-CN" i="1" dirty="0"/>
                  <a:t>v</a:t>
                </a:r>
                <a:r>
                  <a:rPr lang="en-US" altLang="zh-CN" baseline="-25000" dirty="0"/>
                  <a:t>4</a:t>
                </a:r>
                <a:endParaRPr lang="en-US" baseline="-25000" dirty="0"/>
              </a:p>
            </p:txBody>
          </p:sp>
        </p:grpSp>
        <p:grpSp>
          <p:nvGrpSpPr>
            <p:cNvPr id="21" name="Group 20"/>
            <p:cNvGrpSpPr/>
            <p:nvPr/>
          </p:nvGrpSpPr>
          <p:grpSpPr>
            <a:xfrm>
              <a:off x="2329277" y="4302448"/>
              <a:ext cx="452368" cy="482476"/>
              <a:chOff x="7143338" y="2708920"/>
              <a:chExt cx="452368" cy="482476"/>
            </a:xfrm>
          </p:grpSpPr>
          <p:sp>
            <p:nvSpPr>
              <p:cNvPr id="26" name="Oval 25"/>
              <p:cNvSpPr/>
              <p:nvPr/>
            </p:nvSpPr>
            <p:spPr>
              <a:xfrm>
                <a:off x="7153813"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7" name="Rectangle 26"/>
              <p:cNvSpPr/>
              <p:nvPr/>
            </p:nvSpPr>
            <p:spPr>
              <a:xfrm>
                <a:off x="7143338" y="2708920"/>
                <a:ext cx="452368" cy="461665"/>
              </a:xfrm>
              <a:prstGeom prst="rect">
                <a:avLst/>
              </a:prstGeom>
            </p:spPr>
            <p:txBody>
              <a:bodyPr wrap="none">
                <a:spAutoFit/>
              </a:bodyPr>
              <a:lstStyle/>
              <a:p>
                <a:pPr algn="ctr"/>
                <a:r>
                  <a:rPr lang="en-US" altLang="zh-CN" i="1" dirty="0"/>
                  <a:t>v</a:t>
                </a:r>
                <a:r>
                  <a:rPr lang="en-US" altLang="zh-CN" baseline="-25000" dirty="0"/>
                  <a:t>5</a:t>
                </a:r>
                <a:endParaRPr lang="en-US" baseline="-25000" dirty="0"/>
              </a:p>
            </p:txBody>
          </p:sp>
        </p:grpSp>
        <p:cxnSp>
          <p:nvCxnSpPr>
            <p:cNvPr id="22" name="Straight Connector 21"/>
            <p:cNvCxnSpPr/>
            <p:nvPr/>
          </p:nvCxnSpPr>
          <p:spPr>
            <a:xfrm flipV="1">
              <a:off x="3170753" y="3968935"/>
              <a:ext cx="90599" cy="211708"/>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27" idx="2"/>
            </p:cNvCxnSpPr>
            <p:nvPr/>
          </p:nvCxnSpPr>
          <p:spPr>
            <a:xfrm>
              <a:off x="3224889" y="4487044"/>
              <a:ext cx="195613" cy="90810"/>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750220" y="4437112"/>
              <a:ext cx="137776" cy="8392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24" idx="5"/>
            </p:cNvCxnSpPr>
            <p:nvPr/>
          </p:nvCxnSpPr>
          <p:spPr>
            <a:xfrm flipH="1" flipV="1">
              <a:off x="3461290" y="3923372"/>
              <a:ext cx="174606" cy="449248"/>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01093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Features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Divide</a:t>
            </a:r>
            <a:r>
              <a:rPr lang="zh-CN" altLang="en-US" b="1" dirty="0"/>
              <a:t> </a:t>
            </a:r>
            <a:r>
              <a:rPr lang="en-US" altLang="zh-CN" b="1" dirty="0"/>
              <a:t>and</a:t>
            </a:r>
            <a:r>
              <a:rPr lang="zh-CN" altLang="en-US" b="1" dirty="0"/>
              <a:t> </a:t>
            </a:r>
            <a:r>
              <a:rPr lang="en-US" altLang="zh-CN" b="1" dirty="0"/>
              <a:t>conquer</a:t>
            </a:r>
          </a:p>
          <a:p>
            <a:r>
              <a:rPr lang="en-US" altLang="zh-CN" b="1" dirty="0"/>
              <a:t>Serial</a:t>
            </a:r>
            <a:r>
              <a:rPr lang="zh-CN" altLang="en-US" b="1" dirty="0"/>
              <a:t> </a:t>
            </a:r>
            <a:r>
              <a:rPr lang="en-US" altLang="zh-CN" b="1" dirty="0"/>
              <a:t>algorithms:</a:t>
            </a:r>
            <a:r>
              <a:rPr lang="zh-CN" altLang="en-US" b="1" dirty="0"/>
              <a:t> </a:t>
            </a:r>
            <a:r>
              <a:rPr lang="en-US" altLang="zh-CN" b="1" dirty="0"/>
              <a:t>subgraph</a:t>
            </a:r>
            <a:r>
              <a:rPr lang="zh-CN" altLang="en-US" b="1" dirty="0"/>
              <a:t> </a:t>
            </a:r>
            <a:r>
              <a:rPr lang="en-US" altLang="zh-CN" b="1" dirty="0"/>
              <a:t>backtracking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98</a:t>
            </a:fld>
            <a:endParaRPr lang="en-US" sz="2000" dirty="0">
              <a:solidFill>
                <a:schemeClr val="tx1"/>
              </a:solidFill>
              <a:latin typeface="Arial" pitchFamily="34" charset="0"/>
              <a:cs typeface="Arial" pitchFamily="34" charset="0"/>
            </a:endParaRPr>
          </a:p>
        </p:txBody>
      </p:sp>
      <p:sp>
        <p:nvSpPr>
          <p:cNvPr id="5" name="Oval 4"/>
          <p:cNvSpPr/>
          <p:nvPr/>
        </p:nvSpPr>
        <p:spPr>
          <a:xfrm>
            <a:off x="2843808" y="3284984"/>
            <a:ext cx="3528392" cy="3528392"/>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6"/>
          <p:cNvGrpSpPr/>
          <p:nvPr/>
        </p:nvGrpSpPr>
        <p:grpSpPr>
          <a:xfrm>
            <a:off x="4281059" y="4771938"/>
            <a:ext cx="452368" cy="482476"/>
            <a:chOff x="7143338" y="2708920"/>
            <a:chExt cx="452368" cy="482476"/>
          </a:xfrm>
        </p:grpSpPr>
        <p:sp>
          <p:nvSpPr>
            <p:cNvPr id="8" name="Oval 7"/>
            <p:cNvSpPr/>
            <p:nvPr/>
          </p:nvSpPr>
          <p:spPr>
            <a:xfrm>
              <a:off x="7164288"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9" name="Rectangle 8"/>
            <p:cNvSpPr/>
            <p:nvPr/>
          </p:nvSpPr>
          <p:spPr>
            <a:xfrm>
              <a:off x="7143338" y="2708920"/>
              <a:ext cx="452368" cy="461665"/>
            </a:xfrm>
            <a:prstGeom prst="rect">
              <a:avLst/>
            </a:prstGeom>
          </p:spPr>
          <p:txBody>
            <a:bodyPr wrap="none">
              <a:spAutoFit/>
            </a:bodyPr>
            <a:lstStyle/>
            <a:p>
              <a:pPr algn="ctr"/>
              <a:r>
                <a:rPr lang="en-US" altLang="zh-CN" i="1" dirty="0"/>
                <a:t>v</a:t>
              </a:r>
              <a:r>
                <a:rPr lang="en-US" altLang="zh-CN" baseline="-25000" dirty="0"/>
                <a:t>1</a:t>
              </a:r>
              <a:endParaRPr lang="en-US" baseline="-25000" dirty="0"/>
            </a:p>
          </p:txBody>
        </p:sp>
      </p:grpSp>
      <p:grpSp>
        <p:nvGrpSpPr>
          <p:cNvPr id="10" name="Group 9"/>
          <p:cNvGrpSpPr/>
          <p:nvPr/>
        </p:nvGrpSpPr>
        <p:grpSpPr>
          <a:xfrm>
            <a:off x="3540659" y="3443064"/>
            <a:ext cx="2344896" cy="2786732"/>
            <a:chOff x="2023254" y="2696692"/>
            <a:chExt cx="2344896" cy="2786732"/>
          </a:xfrm>
        </p:grpSpPr>
        <p:grpSp>
          <p:nvGrpSpPr>
            <p:cNvPr id="11" name="Group 10"/>
            <p:cNvGrpSpPr/>
            <p:nvPr/>
          </p:nvGrpSpPr>
          <p:grpSpPr>
            <a:xfrm>
              <a:off x="2907670" y="2696692"/>
              <a:ext cx="452368" cy="482476"/>
              <a:chOff x="6961024" y="1904604"/>
              <a:chExt cx="452368" cy="482476"/>
            </a:xfrm>
          </p:grpSpPr>
          <p:sp>
            <p:nvSpPr>
              <p:cNvPr id="22" name="Oval 21"/>
              <p:cNvSpPr/>
              <p:nvPr/>
            </p:nvSpPr>
            <p:spPr>
              <a:xfrm>
                <a:off x="6982604" y="1976612"/>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3" name="Rectangle 22"/>
              <p:cNvSpPr/>
              <p:nvPr/>
            </p:nvSpPr>
            <p:spPr>
              <a:xfrm>
                <a:off x="6961024" y="1904604"/>
                <a:ext cx="452368" cy="461665"/>
              </a:xfrm>
              <a:prstGeom prst="rect">
                <a:avLst/>
              </a:prstGeom>
            </p:spPr>
            <p:txBody>
              <a:bodyPr wrap="none">
                <a:spAutoFit/>
              </a:bodyPr>
              <a:lstStyle/>
              <a:p>
                <a:pPr algn="ctr"/>
                <a:r>
                  <a:rPr lang="en-US" altLang="zh-CN" i="1" dirty="0"/>
                  <a:t>v</a:t>
                </a:r>
                <a:r>
                  <a:rPr lang="en-US" altLang="zh-CN" baseline="-25000" dirty="0"/>
                  <a:t>3</a:t>
                </a:r>
                <a:endParaRPr lang="en-US" baseline="-25000" dirty="0"/>
              </a:p>
            </p:txBody>
          </p:sp>
        </p:grpSp>
        <p:grpSp>
          <p:nvGrpSpPr>
            <p:cNvPr id="12" name="Group 11"/>
            <p:cNvGrpSpPr/>
            <p:nvPr/>
          </p:nvGrpSpPr>
          <p:grpSpPr>
            <a:xfrm>
              <a:off x="3915782" y="4064844"/>
              <a:ext cx="452368" cy="482476"/>
              <a:chOff x="7659568" y="2473152"/>
              <a:chExt cx="452368" cy="482476"/>
            </a:xfrm>
          </p:grpSpPr>
          <p:sp>
            <p:nvSpPr>
              <p:cNvPr id="20" name="Oval 19"/>
              <p:cNvSpPr/>
              <p:nvPr/>
            </p:nvSpPr>
            <p:spPr>
              <a:xfrm>
                <a:off x="7681148" y="2545160"/>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1" name="Rectangle 20"/>
              <p:cNvSpPr/>
              <p:nvPr/>
            </p:nvSpPr>
            <p:spPr>
              <a:xfrm>
                <a:off x="7659568" y="2473152"/>
                <a:ext cx="452368" cy="461665"/>
              </a:xfrm>
              <a:prstGeom prst="rect">
                <a:avLst/>
              </a:prstGeom>
            </p:spPr>
            <p:txBody>
              <a:bodyPr wrap="none">
                <a:spAutoFit/>
              </a:bodyPr>
              <a:lstStyle/>
              <a:p>
                <a:pPr algn="ctr"/>
                <a:r>
                  <a:rPr lang="en-US" altLang="zh-CN" i="1" dirty="0"/>
                  <a:t>v</a:t>
                </a:r>
                <a:r>
                  <a:rPr lang="en-US" altLang="zh-CN" baseline="-25000" dirty="0"/>
                  <a:t>4</a:t>
                </a:r>
                <a:endParaRPr lang="en-US" baseline="-25000" dirty="0"/>
              </a:p>
            </p:txBody>
          </p:sp>
        </p:grpSp>
        <p:grpSp>
          <p:nvGrpSpPr>
            <p:cNvPr id="13" name="Group 12"/>
            <p:cNvGrpSpPr/>
            <p:nvPr/>
          </p:nvGrpSpPr>
          <p:grpSpPr>
            <a:xfrm>
              <a:off x="2023254" y="4971331"/>
              <a:ext cx="452368" cy="512093"/>
              <a:chOff x="6837315" y="3377803"/>
              <a:chExt cx="452368" cy="512093"/>
            </a:xfrm>
          </p:grpSpPr>
          <p:sp>
            <p:nvSpPr>
              <p:cNvPr id="18" name="Oval 17"/>
              <p:cNvSpPr/>
              <p:nvPr/>
            </p:nvSpPr>
            <p:spPr>
              <a:xfrm>
                <a:off x="6857635" y="34794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19" name="Rectangle 18"/>
              <p:cNvSpPr/>
              <p:nvPr/>
            </p:nvSpPr>
            <p:spPr>
              <a:xfrm>
                <a:off x="6837315" y="3377803"/>
                <a:ext cx="452368" cy="461665"/>
              </a:xfrm>
              <a:prstGeom prst="rect">
                <a:avLst/>
              </a:prstGeom>
            </p:spPr>
            <p:txBody>
              <a:bodyPr wrap="none">
                <a:spAutoFit/>
              </a:bodyPr>
              <a:lstStyle/>
              <a:p>
                <a:pPr algn="ctr"/>
                <a:r>
                  <a:rPr lang="en-US" altLang="zh-CN" i="1" dirty="0"/>
                  <a:t>v</a:t>
                </a:r>
                <a:r>
                  <a:rPr lang="en-US" altLang="zh-CN" baseline="-25000" dirty="0"/>
                  <a:t>5</a:t>
                </a:r>
                <a:endParaRPr lang="en-US" baseline="-25000" dirty="0"/>
              </a:p>
            </p:txBody>
          </p:sp>
        </p:grpSp>
        <p:cxnSp>
          <p:nvCxnSpPr>
            <p:cNvPr id="14" name="Straight Connector 13"/>
            <p:cNvCxnSpPr/>
            <p:nvPr/>
          </p:nvCxnSpPr>
          <p:spPr>
            <a:xfrm flipV="1">
              <a:off x="2989838" y="3196866"/>
              <a:ext cx="100761" cy="90730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3" idx="6"/>
            </p:cNvCxnSpPr>
            <p:nvPr/>
          </p:nvCxnSpPr>
          <p:spPr>
            <a:xfrm>
              <a:off x="3195072" y="4252380"/>
              <a:ext cx="742290" cy="8970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363270" y="4475313"/>
              <a:ext cx="462402" cy="597643"/>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23" idx="5"/>
            </p:cNvCxnSpPr>
            <p:nvPr/>
          </p:nvCxnSpPr>
          <p:spPr>
            <a:xfrm flipH="1" flipV="1">
              <a:off x="3279606" y="3119056"/>
              <a:ext cx="862990" cy="101779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24" name="Rectangle 23"/>
          <p:cNvSpPr/>
          <p:nvPr/>
        </p:nvSpPr>
        <p:spPr>
          <a:xfrm>
            <a:off x="4494298" y="1999470"/>
            <a:ext cx="3730317" cy="461665"/>
          </a:xfrm>
          <a:prstGeom prst="rect">
            <a:avLst/>
          </a:prstGeom>
        </p:spPr>
        <p:txBody>
          <a:bodyPr wrap="none">
            <a:spAutoFit/>
          </a:bodyPr>
          <a:lstStyle/>
          <a:p>
            <a:r>
              <a:rPr lang="en-US" altLang="zh-CN" b="1" dirty="0">
                <a:solidFill>
                  <a:srgbClr val="FF0000"/>
                </a:solidFill>
              </a:rPr>
              <a:t>Recursive:</a:t>
            </a:r>
            <a:r>
              <a:rPr lang="zh-CN" altLang="en-US" b="1" dirty="0">
                <a:solidFill>
                  <a:srgbClr val="FF0000"/>
                </a:solidFill>
              </a:rPr>
              <a:t> </a:t>
            </a:r>
            <a:r>
              <a:rPr lang="en-US" altLang="zh-CN" b="1" i="1" dirty="0">
                <a:solidFill>
                  <a:srgbClr val="FF0000"/>
                </a:solidFill>
              </a:rPr>
              <a:t>v</a:t>
            </a:r>
            <a:r>
              <a:rPr lang="en-US" altLang="zh-CN" b="1" baseline="-25000" dirty="0">
                <a:solidFill>
                  <a:srgbClr val="FF0000"/>
                </a:solidFill>
              </a:rPr>
              <a:t>1</a:t>
            </a:r>
            <a:r>
              <a:rPr lang="en-US" altLang="zh-CN" b="1" dirty="0">
                <a:solidFill>
                  <a:srgbClr val="FF0000"/>
                </a:solidFill>
              </a:rPr>
              <a:t>’s</a:t>
            </a:r>
            <a:r>
              <a:rPr lang="zh-CN" altLang="en-US" b="1" dirty="0">
                <a:solidFill>
                  <a:srgbClr val="FF0000"/>
                </a:solidFill>
              </a:rPr>
              <a:t> </a:t>
            </a:r>
            <a:r>
              <a:rPr lang="en-US" altLang="zh-CN" b="1" dirty="0">
                <a:solidFill>
                  <a:srgbClr val="FF0000"/>
                </a:solidFill>
              </a:rPr>
              <a:t>one-hop</a:t>
            </a:r>
            <a:endParaRPr lang="en-US" b="1" dirty="0">
              <a:solidFill>
                <a:srgbClr val="FF0000"/>
              </a:solidFill>
            </a:endParaRPr>
          </a:p>
        </p:txBody>
      </p:sp>
    </p:spTree>
    <p:extLst>
      <p:ext uri="{BB962C8B-B14F-4D97-AF65-F5344CB8AC3E}">
        <p14:creationId xmlns:p14="http://schemas.microsoft.com/office/powerpoint/2010/main" val="748213249"/>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a:t>
            </a:r>
            <a:r>
              <a:rPr lang="zh-CN" altLang="en-US" dirty="0"/>
              <a:t> </a:t>
            </a:r>
            <a:r>
              <a:rPr lang="en-US" altLang="zh-CN" dirty="0"/>
              <a:t>Features</a:t>
            </a:r>
            <a:endParaRPr lang="en-US" dirty="0"/>
          </a:p>
        </p:txBody>
      </p:sp>
      <p:sp>
        <p:nvSpPr>
          <p:cNvPr id="3" name="Content Placeholder 2"/>
          <p:cNvSpPr>
            <a:spLocks noGrp="1"/>
          </p:cNvSpPr>
          <p:nvPr>
            <p:ph idx="1"/>
          </p:nvPr>
        </p:nvSpPr>
        <p:spPr>
          <a:xfrm>
            <a:off x="457200" y="1951038"/>
            <a:ext cx="8515350" cy="4221162"/>
          </a:xfrm>
        </p:spPr>
        <p:txBody>
          <a:bodyPr/>
          <a:lstStyle/>
          <a:p>
            <a:r>
              <a:rPr lang="en-US" altLang="zh-CN" b="1" dirty="0"/>
              <a:t>Divide</a:t>
            </a:r>
            <a:r>
              <a:rPr lang="zh-CN" altLang="en-US" b="1" dirty="0"/>
              <a:t> </a:t>
            </a:r>
            <a:r>
              <a:rPr lang="en-US" altLang="zh-CN" b="1" dirty="0"/>
              <a:t>and</a:t>
            </a:r>
            <a:r>
              <a:rPr lang="zh-CN" altLang="en-US" b="1" dirty="0"/>
              <a:t> </a:t>
            </a:r>
            <a:r>
              <a:rPr lang="en-US" altLang="zh-CN" b="1" dirty="0"/>
              <a:t>conquer</a:t>
            </a:r>
          </a:p>
          <a:p>
            <a:r>
              <a:rPr lang="en-US" altLang="zh-CN" b="1" dirty="0"/>
              <a:t>Serial</a:t>
            </a:r>
            <a:r>
              <a:rPr lang="zh-CN" altLang="en-US" b="1" dirty="0"/>
              <a:t> </a:t>
            </a:r>
            <a:r>
              <a:rPr lang="en-US" altLang="zh-CN" b="1" dirty="0"/>
              <a:t>algorithms:</a:t>
            </a:r>
            <a:r>
              <a:rPr lang="zh-CN" altLang="en-US" b="1" dirty="0"/>
              <a:t> </a:t>
            </a:r>
            <a:r>
              <a:rPr lang="en-US" altLang="zh-CN" b="1" dirty="0"/>
              <a:t>subgraph</a:t>
            </a:r>
            <a:r>
              <a:rPr lang="zh-CN" altLang="en-US" b="1" dirty="0"/>
              <a:t> </a:t>
            </a:r>
            <a:r>
              <a:rPr lang="en-US" altLang="zh-CN" b="1" dirty="0"/>
              <a:t>backtracking</a:t>
            </a:r>
          </a:p>
        </p:txBody>
      </p:sp>
      <p:sp>
        <p:nvSpPr>
          <p:cNvPr id="6" name="灯片编号占位符 5"/>
          <p:cNvSpPr>
            <a:spLocks noGrp="1"/>
          </p:cNvSpPr>
          <p:nvPr>
            <p:ph type="sldNum" sz="quarter" idx="12"/>
          </p:nvPr>
        </p:nvSpPr>
        <p:spPr>
          <a:xfrm>
            <a:off x="6553200" y="6356350"/>
            <a:ext cx="2133600" cy="365125"/>
          </a:xfrm>
        </p:spPr>
        <p:txBody>
          <a:bodyPr/>
          <a:lstStyle/>
          <a:p>
            <a:pPr>
              <a:defRPr/>
            </a:pPr>
            <a:fld id="{8DE1F212-E36A-6C44-B33E-31147482829D}" type="slidenum">
              <a:rPr lang="en-US" sz="2000" smtClean="0">
                <a:solidFill>
                  <a:schemeClr val="tx1"/>
                </a:solidFill>
                <a:latin typeface="Arial" pitchFamily="34" charset="0"/>
                <a:cs typeface="Arial" pitchFamily="34" charset="0"/>
              </a:rPr>
              <a:pPr>
                <a:defRPr/>
              </a:pPr>
              <a:t>99</a:t>
            </a:fld>
            <a:endParaRPr lang="en-US" sz="2000" dirty="0">
              <a:solidFill>
                <a:schemeClr val="tx1"/>
              </a:solidFill>
              <a:latin typeface="Arial" pitchFamily="34" charset="0"/>
              <a:cs typeface="Arial" pitchFamily="34" charset="0"/>
            </a:endParaRPr>
          </a:p>
        </p:txBody>
      </p:sp>
      <p:sp>
        <p:nvSpPr>
          <p:cNvPr id="10" name="Rectangle 9"/>
          <p:cNvSpPr/>
          <p:nvPr/>
        </p:nvSpPr>
        <p:spPr>
          <a:xfrm>
            <a:off x="4494298" y="1999470"/>
            <a:ext cx="4502964" cy="461665"/>
          </a:xfrm>
          <a:prstGeom prst="rect">
            <a:avLst/>
          </a:prstGeom>
        </p:spPr>
        <p:txBody>
          <a:bodyPr wrap="none">
            <a:spAutoFit/>
          </a:bodyPr>
          <a:lstStyle/>
          <a:p>
            <a:r>
              <a:rPr lang="en-US" altLang="zh-CN" b="1" dirty="0">
                <a:solidFill>
                  <a:srgbClr val="FF0000"/>
                </a:solidFill>
              </a:rPr>
              <a:t>Recursive:</a:t>
            </a:r>
            <a:r>
              <a:rPr lang="zh-CN" altLang="en-US" b="1" dirty="0">
                <a:solidFill>
                  <a:srgbClr val="FF0000"/>
                </a:solidFill>
              </a:rPr>
              <a:t> </a:t>
            </a:r>
            <a:r>
              <a:rPr lang="en-US" altLang="zh-CN" b="1" dirty="0">
                <a:solidFill>
                  <a:srgbClr val="FF0000"/>
                </a:solidFill>
              </a:rPr>
              <a:t>{</a:t>
            </a:r>
            <a:r>
              <a:rPr lang="en-US" altLang="zh-CN" b="1" i="1" dirty="0">
                <a:solidFill>
                  <a:srgbClr val="FF0000"/>
                </a:solidFill>
              </a:rPr>
              <a:t>v</a:t>
            </a:r>
            <a:r>
              <a:rPr lang="en-US" altLang="zh-CN" b="1" baseline="-25000" dirty="0">
                <a:solidFill>
                  <a:srgbClr val="FF0000"/>
                </a:solidFill>
              </a:rPr>
              <a:t>1</a:t>
            </a:r>
            <a:r>
              <a:rPr lang="zh-CN" altLang="en-US" b="1" baseline="-25000" dirty="0">
                <a:solidFill>
                  <a:srgbClr val="FF0000"/>
                </a:solidFill>
              </a:rPr>
              <a:t> </a:t>
            </a:r>
            <a:r>
              <a:rPr lang="en-US" altLang="zh-CN" b="1" dirty="0">
                <a:solidFill>
                  <a:srgbClr val="FF0000"/>
                </a:solidFill>
              </a:rPr>
              <a:t>+</a:t>
            </a:r>
            <a:r>
              <a:rPr lang="zh-CN" altLang="en-US" b="1" dirty="0">
                <a:solidFill>
                  <a:srgbClr val="FF0000"/>
                </a:solidFill>
              </a:rPr>
              <a:t> </a:t>
            </a:r>
            <a:r>
              <a:rPr lang="en-US" altLang="zh-CN" b="1" i="1" dirty="0">
                <a:solidFill>
                  <a:srgbClr val="FF0000"/>
                </a:solidFill>
              </a:rPr>
              <a:t>v</a:t>
            </a:r>
            <a:r>
              <a:rPr lang="en-US" altLang="zh-CN" b="1" baseline="-25000" dirty="0">
                <a:solidFill>
                  <a:srgbClr val="FF0000"/>
                </a:solidFill>
              </a:rPr>
              <a:t>3</a:t>
            </a:r>
            <a:r>
              <a:rPr lang="en-US" altLang="zh-CN" b="1" dirty="0">
                <a:solidFill>
                  <a:srgbClr val="FF0000"/>
                </a:solidFill>
              </a:rPr>
              <a:t>}’s</a:t>
            </a:r>
            <a:r>
              <a:rPr lang="zh-CN" altLang="en-US" b="1" dirty="0">
                <a:solidFill>
                  <a:srgbClr val="FF0000"/>
                </a:solidFill>
              </a:rPr>
              <a:t> </a:t>
            </a:r>
            <a:r>
              <a:rPr lang="en-US" altLang="zh-CN" b="1" dirty="0">
                <a:solidFill>
                  <a:srgbClr val="FF0000"/>
                </a:solidFill>
              </a:rPr>
              <a:t>one-hop</a:t>
            </a:r>
            <a:endParaRPr lang="en-US" b="1" dirty="0">
              <a:solidFill>
                <a:srgbClr val="FF0000"/>
              </a:solidFill>
            </a:endParaRPr>
          </a:p>
        </p:txBody>
      </p:sp>
      <p:sp>
        <p:nvSpPr>
          <p:cNvPr id="25" name="Oval 24"/>
          <p:cNvSpPr/>
          <p:nvPr/>
        </p:nvSpPr>
        <p:spPr>
          <a:xfrm>
            <a:off x="2846717" y="3286595"/>
            <a:ext cx="3528392" cy="3528392"/>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Oval 25"/>
          <p:cNvSpPr/>
          <p:nvPr/>
        </p:nvSpPr>
        <p:spPr>
          <a:xfrm rot="2272351">
            <a:off x="3165726" y="3400526"/>
            <a:ext cx="2787115" cy="3260769"/>
          </a:xfrm>
          <a:prstGeom prst="ellipse">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7" name="Group 26"/>
          <p:cNvGrpSpPr/>
          <p:nvPr/>
        </p:nvGrpSpPr>
        <p:grpSpPr>
          <a:xfrm>
            <a:off x="4283968" y="4773549"/>
            <a:ext cx="452368" cy="482476"/>
            <a:chOff x="7143338" y="2708920"/>
            <a:chExt cx="452368" cy="482476"/>
          </a:xfrm>
        </p:grpSpPr>
        <p:sp>
          <p:nvSpPr>
            <p:cNvPr id="28" name="Oval 27"/>
            <p:cNvSpPr/>
            <p:nvPr/>
          </p:nvSpPr>
          <p:spPr>
            <a:xfrm>
              <a:off x="7164288" y="27809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29" name="Rectangle 28"/>
            <p:cNvSpPr/>
            <p:nvPr/>
          </p:nvSpPr>
          <p:spPr>
            <a:xfrm>
              <a:off x="7143338" y="2708920"/>
              <a:ext cx="452368" cy="461665"/>
            </a:xfrm>
            <a:prstGeom prst="rect">
              <a:avLst/>
            </a:prstGeom>
          </p:spPr>
          <p:txBody>
            <a:bodyPr wrap="none">
              <a:spAutoFit/>
            </a:bodyPr>
            <a:lstStyle/>
            <a:p>
              <a:pPr algn="ctr"/>
              <a:r>
                <a:rPr lang="en-US" altLang="zh-CN" i="1" dirty="0">
                  <a:solidFill>
                    <a:schemeClr val="tx1">
                      <a:lumMod val="50000"/>
                      <a:lumOff val="50000"/>
                    </a:schemeClr>
                  </a:solidFill>
                </a:rPr>
                <a:t>v</a:t>
              </a:r>
              <a:r>
                <a:rPr lang="en-US" altLang="zh-CN" baseline="-25000" dirty="0">
                  <a:solidFill>
                    <a:schemeClr val="tx1">
                      <a:lumMod val="50000"/>
                      <a:lumOff val="50000"/>
                    </a:schemeClr>
                  </a:solidFill>
                </a:rPr>
                <a:t>1</a:t>
              </a:r>
              <a:endParaRPr lang="en-US" baseline="-25000" dirty="0">
                <a:solidFill>
                  <a:schemeClr val="tx1">
                    <a:lumMod val="50000"/>
                    <a:lumOff val="50000"/>
                  </a:schemeClr>
                </a:solidFill>
              </a:endParaRPr>
            </a:p>
          </p:txBody>
        </p:sp>
      </p:grpSp>
      <p:grpSp>
        <p:nvGrpSpPr>
          <p:cNvPr id="30" name="Group 29"/>
          <p:cNvGrpSpPr/>
          <p:nvPr/>
        </p:nvGrpSpPr>
        <p:grpSpPr>
          <a:xfrm>
            <a:off x="3543568" y="3444675"/>
            <a:ext cx="2344896" cy="2786732"/>
            <a:chOff x="2023254" y="2696692"/>
            <a:chExt cx="2344896" cy="2786732"/>
          </a:xfrm>
        </p:grpSpPr>
        <p:grpSp>
          <p:nvGrpSpPr>
            <p:cNvPr id="31" name="Group 30"/>
            <p:cNvGrpSpPr/>
            <p:nvPr/>
          </p:nvGrpSpPr>
          <p:grpSpPr>
            <a:xfrm>
              <a:off x="2907670" y="2696692"/>
              <a:ext cx="452368" cy="482476"/>
              <a:chOff x="6961024" y="1904604"/>
              <a:chExt cx="452368" cy="482476"/>
            </a:xfrm>
          </p:grpSpPr>
          <p:sp>
            <p:nvSpPr>
              <p:cNvPr id="42" name="Oval 41"/>
              <p:cNvSpPr/>
              <p:nvPr/>
            </p:nvSpPr>
            <p:spPr>
              <a:xfrm>
                <a:off x="6982604" y="1976612"/>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43" name="Rectangle 42"/>
              <p:cNvSpPr/>
              <p:nvPr/>
            </p:nvSpPr>
            <p:spPr>
              <a:xfrm>
                <a:off x="6961024" y="1904604"/>
                <a:ext cx="452368" cy="461665"/>
              </a:xfrm>
              <a:prstGeom prst="rect">
                <a:avLst/>
              </a:prstGeom>
            </p:spPr>
            <p:txBody>
              <a:bodyPr wrap="none">
                <a:spAutoFit/>
              </a:bodyPr>
              <a:lstStyle/>
              <a:p>
                <a:pPr algn="ctr"/>
                <a:r>
                  <a:rPr lang="en-US" altLang="zh-CN" i="1" dirty="0">
                    <a:solidFill>
                      <a:srgbClr val="0070C0"/>
                    </a:solidFill>
                  </a:rPr>
                  <a:t>v</a:t>
                </a:r>
                <a:r>
                  <a:rPr lang="en-US" altLang="zh-CN" baseline="-25000" dirty="0">
                    <a:solidFill>
                      <a:srgbClr val="0070C0"/>
                    </a:solidFill>
                  </a:rPr>
                  <a:t>3</a:t>
                </a:r>
                <a:endParaRPr lang="en-US" baseline="-25000" dirty="0">
                  <a:solidFill>
                    <a:srgbClr val="0070C0"/>
                  </a:solidFill>
                </a:endParaRPr>
              </a:p>
            </p:txBody>
          </p:sp>
        </p:grpSp>
        <p:grpSp>
          <p:nvGrpSpPr>
            <p:cNvPr id="32" name="Group 31"/>
            <p:cNvGrpSpPr/>
            <p:nvPr/>
          </p:nvGrpSpPr>
          <p:grpSpPr>
            <a:xfrm>
              <a:off x="3915782" y="4064844"/>
              <a:ext cx="452368" cy="482476"/>
              <a:chOff x="7659568" y="2473152"/>
              <a:chExt cx="452368" cy="482476"/>
            </a:xfrm>
          </p:grpSpPr>
          <p:sp>
            <p:nvSpPr>
              <p:cNvPr id="40" name="Oval 39"/>
              <p:cNvSpPr/>
              <p:nvPr/>
            </p:nvSpPr>
            <p:spPr>
              <a:xfrm>
                <a:off x="7681148" y="2545160"/>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41" name="Rectangle 40"/>
              <p:cNvSpPr/>
              <p:nvPr/>
            </p:nvSpPr>
            <p:spPr>
              <a:xfrm>
                <a:off x="7659568" y="2473152"/>
                <a:ext cx="452368" cy="461665"/>
              </a:xfrm>
              <a:prstGeom prst="rect">
                <a:avLst/>
              </a:prstGeom>
            </p:spPr>
            <p:txBody>
              <a:bodyPr wrap="none">
                <a:spAutoFit/>
              </a:bodyPr>
              <a:lstStyle/>
              <a:p>
                <a:pPr algn="ctr"/>
                <a:r>
                  <a:rPr lang="en-US" altLang="zh-CN" i="1" dirty="0">
                    <a:solidFill>
                      <a:srgbClr val="0070C0"/>
                    </a:solidFill>
                  </a:rPr>
                  <a:t>v</a:t>
                </a:r>
                <a:r>
                  <a:rPr lang="en-US" altLang="zh-CN" baseline="-25000" dirty="0">
                    <a:solidFill>
                      <a:srgbClr val="0070C0"/>
                    </a:solidFill>
                  </a:rPr>
                  <a:t>4</a:t>
                </a:r>
                <a:endParaRPr lang="en-US" baseline="-25000" dirty="0">
                  <a:solidFill>
                    <a:srgbClr val="0070C0"/>
                  </a:solidFill>
                </a:endParaRPr>
              </a:p>
            </p:txBody>
          </p:sp>
        </p:grpSp>
        <p:grpSp>
          <p:nvGrpSpPr>
            <p:cNvPr id="33" name="Group 32"/>
            <p:cNvGrpSpPr/>
            <p:nvPr/>
          </p:nvGrpSpPr>
          <p:grpSpPr>
            <a:xfrm>
              <a:off x="2023254" y="4971331"/>
              <a:ext cx="452368" cy="512093"/>
              <a:chOff x="6837315" y="3377803"/>
              <a:chExt cx="452368" cy="512093"/>
            </a:xfrm>
          </p:grpSpPr>
          <p:sp>
            <p:nvSpPr>
              <p:cNvPr id="38" name="Oval 37"/>
              <p:cNvSpPr/>
              <p:nvPr/>
            </p:nvSpPr>
            <p:spPr>
              <a:xfrm>
                <a:off x="6857635" y="3479428"/>
                <a:ext cx="410468" cy="410468"/>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p>
            </p:txBody>
          </p:sp>
          <p:sp>
            <p:nvSpPr>
              <p:cNvPr id="39" name="Rectangle 38"/>
              <p:cNvSpPr/>
              <p:nvPr/>
            </p:nvSpPr>
            <p:spPr>
              <a:xfrm>
                <a:off x="6837315" y="3377803"/>
                <a:ext cx="452368" cy="461665"/>
              </a:xfrm>
              <a:prstGeom prst="rect">
                <a:avLst/>
              </a:prstGeom>
            </p:spPr>
            <p:txBody>
              <a:bodyPr wrap="none">
                <a:spAutoFit/>
              </a:bodyPr>
              <a:lstStyle/>
              <a:p>
                <a:pPr algn="ctr"/>
                <a:r>
                  <a:rPr lang="en-US" altLang="zh-CN" i="1" dirty="0">
                    <a:solidFill>
                      <a:srgbClr val="0070C0"/>
                    </a:solidFill>
                  </a:rPr>
                  <a:t>v</a:t>
                </a:r>
                <a:r>
                  <a:rPr lang="en-US" altLang="zh-CN" baseline="-25000" dirty="0">
                    <a:solidFill>
                      <a:srgbClr val="0070C0"/>
                    </a:solidFill>
                  </a:rPr>
                  <a:t>5</a:t>
                </a:r>
                <a:endParaRPr lang="en-US" baseline="-25000" dirty="0">
                  <a:solidFill>
                    <a:srgbClr val="0070C0"/>
                  </a:solidFill>
                </a:endParaRPr>
              </a:p>
            </p:txBody>
          </p:sp>
        </p:grpSp>
        <p:cxnSp>
          <p:nvCxnSpPr>
            <p:cNvPr id="34" name="Straight Connector 33"/>
            <p:cNvCxnSpPr/>
            <p:nvPr/>
          </p:nvCxnSpPr>
          <p:spPr>
            <a:xfrm flipV="1">
              <a:off x="2989838" y="3196866"/>
              <a:ext cx="100761" cy="907306"/>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32" idx="6"/>
            </p:cNvCxnSpPr>
            <p:nvPr/>
          </p:nvCxnSpPr>
          <p:spPr>
            <a:xfrm>
              <a:off x="3195072" y="4252380"/>
              <a:ext cx="742290" cy="89706"/>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363270" y="4475313"/>
              <a:ext cx="462402" cy="597643"/>
            </a:xfrm>
            <a:prstGeom prst="line">
              <a:avLst/>
            </a:prstGeom>
            <a:ln>
              <a:solidFill>
                <a:schemeClr val="bg2">
                  <a:lumMod val="50000"/>
                </a:schemeClr>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endCxn id="42" idx="5"/>
            </p:cNvCxnSpPr>
            <p:nvPr/>
          </p:nvCxnSpPr>
          <p:spPr>
            <a:xfrm flipH="1" flipV="1">
              <a:off x="3279606" y="3119056"/>
              <a:ext cx="862990" cy="1017796"/>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25752583"/>
      </p:ext>
    </p:extLst>
  </p:cSld>
  <p:clrMapOvr>
    <a:masterClrMapping/>
  </p:clrMapOvr>
  <p:transition>
    <p:fade/>
  </p:transition>
</p:sld>
</file>

<file path=ppt/theme/theme1.xml><?xml version="1.0" encoding="utf-8"?>
<a:theme xmlns:a="http://schemas.openxmlformats.org/drawingml/2006/main" name="Office Theme">
  <a:themeElements>
    <a:clrScheme name="Custom 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0FF"/>
      </a:hlink>
      <a:folHlink>
        <a:srgbClr val="800080"/>
      </a:folHlink>
    </a:clrScheme>
    <a:fontScheme name="Exhibit">
      <a:majorFont>
        <a:latin typeface="Corbel"/>
        <a:ea typeface=""/>
        <a:cs typeface=""/>
        <a:font script="Jpan" typeface="メイリオ"/>
      </a:majorFont>
      <a:minorFont>
        <a:latin typeface="Corbel"/>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headEnd type="none" w="med" len="med"/>
          <a:tailEnd type="none"/>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tx1"/>
          </a:solidFill>
          <a:headEnd type="none" w="med" len="med"/>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79422</TotalTime>
  <Words>23611</Words>
  <Application>Microsoft Macintosh PowerPoint</Application>
  <PresentationFormat>On-screen Show (4:3)</PresentationFormat>
  <Paragraphs>3974</Paragraphs>
  <Slides>157</Slides>
  <Notes>157</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157</vt:i4>
      </vt:variant>
    </vt:vector>
  </HeadingPairs>
  <TitlesOfParts>
    <vt:vector size="178" baseType="lpstr">
      <vt:lpstr>.AppleSystemUIFont</vt:lpstr>
      <vt:lpstr>CMMI6</vt:lpstr>
      <vt:lpstr>CMMI9</vt:lpstr>
      <vt:lpstr>CMR9</vt:lpstr>
      <vt:lpstr>CMSY9</vt:lpstr>
      <vt:lpstr>ＭＳ Ｐゴシック</vt:lpstr>
      <vt:lpstr>NimbusRomNo9L</vt:lpstr>
      <vt:lpstr>Roboto</vt:lpstr>
      <vt:lpstr>宋体</vt:lpstr>
      <vt:lpstr>System Font Regular</vt:lpstr>
      <vt:lpstr>Arial</vt:lpstr>
      <vt:lpstr>Arial</vt:lpstr>
      <vt:lpstr>Arial Hebrew</vt:lpstr>
      <vt:lpstr>Calibri</vt:lpstr>
      <vt:lpstr>Constantia</vt:lpstr>
      <vt:lpstr>Corbel</vt:lpstr>
      <vt:lpstr>Lucida Grande</vt:lpstr>
      <vt:lpstr>Menlo</vt:lpstr>
      <vt:lpstr>Times New Roman</vt:lpstr>
      <vt:lpstr>Wingdings</vt:lpstr>
      <vt:lpstr>Office Theme</vt:lpstr>
      <vt:lpstr>PowerPoint Presentation</vt:lpstr>
      <vt:lpstr>Overview</vt:lpstr>
      <vt:lpstr>Overview</vt:lpstr>
      <vt:lpstr>Overview</vt:lpstr>
      <vt:lpstr>Problem Categorization</vt:lpstr>
      <vt:lpstr>Problem Categorization</vt:lpstr>
      <vt:lpstr>Problem Categorization</vt:lpstr>
      <vt:lpstr>Problem Categorization</vt:lpstr>
      <vt:lpstr>Problem Categorization</vt:lpstr>
      <vt:lpstr>Problem Categorization</vt:lpstr>
      <vt:lpstr>Problem Categorization</vt:lpstr>
      <vt:lpstr>Problem Categorization</vt:lpstr>
      <vt:lpstr>Overview</vt:lpstr>
      <vt:lpstr>Category I: Iterative Algorithms</vt:lpstr>
      <vt:lpstr>Category I: Iterative Algorithms</vt:lpstr>
      <vt:lpstr>Category I: Iterative Algorithms</vt:lpstr>
      <vt:lpstr>Category I: Iterative Algorithms</vt:lpstr>
      <vt:lpstr>Category I: Iterative Algorithms</vt:lpstr>
      <vt:lpstr>Category I: Iterative Algorithms</vt:lpstr>
      <vt:lpstr>Google’s Pregel</vt:lpstr>
      <vt:lpstr>Google’s Pregel</vt:lpstr>
      <vt:lpstr>Google’s Pregel</vt:lpstr>
      <vt:lpstr>Google’s Pregel</vt:lpstr>
      <vt:lpstr>Google’s Pregel</vt:lpstr>
      <vt:lpstr>Google’s Pregel</vt:lpstr>
      <vt:lpstr>Google’s Pregel</vt:lpstr>
      <vt:lpstr>Google’s Pregel</vt:lpstr>
      <vt:lpstr>Google’s Pregel</vt:lpstr>
      <vt:lpstr>Google’s Pregel</vt:lpstr>
      <vt:lpstr>Google’s Pregel</vt:lpstr>
      <vt:lpstr>Google’s Pregel</vt:lpstr>
      <vt:lpstr>Google’s Pregel</vt:lpstr>
      <vt:lpstr>Google’s Pregel</vt:lpstr>
      <vt:lpstr>Google’s Pregel</vt:lpstr>
      <vt:lpstr>Maiter</vt:lpstr>
      <vt:lpstr>Maiter</vt:lpstr>
      <vt:lpstr>Chronicle of BD Systems</vt:lpstr>
      <vt:lpstr>Chronicle of BD Systems</vt:lpstr>
      <vt:lpstr>Pregel Research Back in 2013</vt:lpstr>
      <vt:lpstr>Pregel Research Now</vt:lpstr>
      <vt:lpstr>Deep Learning Now</vt:lpstr>
      <vt:lpstr>Deep Learning Now</vt:lpstr>
      <vt:lpstr>Our Works</vt:lpstr>
      <vt:lpstr>Our Works</vt:lpstr>
      <vt:lpstr>Our Works</vt:lpstr>
      <vt:lpstr>Books</vt:lpstr>
      <vt:lpstr>Practical Pregel Alogorithms</vt:lpstr>
      <vt:lpstr>Practical Pregel Alogorithms</vt:lpstr>
      <vt:lpstr>Block-Centric Computation</vt:lpstr>
      <vt:lpstr>Block-Centric Computation</vt:lpstr>
      <vt:lpstr>Message Reduction</vt:lpstr>
      <vt:lpstr>Online Graph Querying</vt:lpstr>
      <vt:lpstr>Out-of-Core Support</vt:lpstr>
      <vt:lpstr>Fault Tolerance</vt:lpstr>
      <vt:lpstr>Overview</vt:lpstr>
      <vt:lpstr>Motivation</vt:lpstr>
      <vt:lpstr>Motivation</vt:lpstr>
      <vt:lpstr>Motivation</vt:lpstr>
      <vt:lpstr>Motivation</vt:lpstr>
      <vt:lpstr>Motivation</vt:lpstr>
      <vt:lpstr>Motivation</vt:lpstr>
      <vt:lpstr>Motivation</vt:lpstr>
      <vt:lpstr>T-thinker Research Now</vt:lpstr>
      <vt:lpstr>Five Years from Now?</vt:lpstr>
      <vt:lpstr>Motivation</vt:lpstr>
      <vt:lpstr>G-thinker</vt:lpstr>
      <vt:lpstr>Overview</vt:lpstr>
      <vt:lpstr>Frequent Subgraph Pattern Mining</vt:lpstr>
      <vt:lpstr>Category II: Frequent Patterns</vt:lpstr>
      <vt:lpstr>Category II: Frequent Patterns</vt:lpstr>
      <vt:lpstr>Category II: Frequent Patterns</vt:lpstr>
      <vt:lpstr>Category II: Frequent Patterns</vt:lpstr>
      <vt:lpstr>Category II: Frequent Patterns</vt:lpstr>
      <vt:lpstr>Category II: Frequent Patterns</vt:lpstr>
      <vt:lpstr>Category II: Frequent Patterns</vt:lpstr>
      <vt:lpstr>Prefix Projection</vt:lpstr>
      <vt:lpstr>Prefix Projection</vt:lpstr>
      <vt:lpstr>Prefix Projection</vt:lpstr>
      <vt:lpstr>Related Work</vt:lpstr>
      <vt:lpstr>Related Work</vt:lpstr>
      <vt:lpstr>Related Work</vt:lpstr>
      <vt:lpstr>Related Work</vt:lpstr>
      <vt:lpstr>Think Like A Task</vt:lpstr>
      <vt:lpstr>Think Like A Task</vt:lpstr>
      <vt:lpstr>Programming Interface</vt:lpstr>
      <vt:lpstr>Concurrent Processing</vt:lpstr>
      <vt:lpstr>Performance</vt:lpstr>
      <vt:lpstr>Open Source Software</vt:lpstr>
      <vt:lpstr>Recent Improvement</vt:lpstr>
      <vt:lpstr>Recent Improvement</vt:lpstr>
      <vt:lpstr>Overview</vt:lpstr>
      <vt:lpstr>Target Problems</vt:lpstr>
      <vt:lpstr>Target Problems</vt:lpstr>
      <vt:lpstr>Target Problems</vt:lpstr>
      <vt:lpstr>Problem Features</vt:lpstr>
      <vt:lpstr>Problem Features</vt:lpstr>
      <vt:lpstr>Problem Features</vt:lpstr>
      <vt:lpstr>Problem Features</vt:lpstr>
      <vt:lpstr>Problem Features</vt:lpstr>
      <vt:lpstr>Problem Features</vt:lpstr>
      <vt:lpstr>Problem Features</vt:lpstr>
      <vt:lpstr>Existing Solutions</vt:lpstr>
      <vt:lpstr>Existing Solutions</vt:lpstr>
      <vt:lpstr>Existing Solutions</vt:lpstr>
      <vt:lpstr>Existing Solutions</vt:lpstr>
      <vt:lpstr>Problem Features</vt:lpstr>
      <vt:lpstr>Existing Solutions</vt:lpstr>
      <vt:lpstr>Existing Solutions</vt:lpstr>
      <vt:lpstr>Existing Solutions</vt:lpstr>
      <vt:lpstr>PowerPoint Presentation</vt:lpstr>
      <vt:lpstr>PowerPoint Presentation</vt:lpstr>
      <vt:lpstr>PowerPoint Presentation</vt:lpstr>
      <vt:lpstr>PowerPoint Presentation</vt:lpstr>
      <vt:lpstr>Our Solution</vt:lpstr>
      <vt:lpstr>Our Solution</vt:lpstr>
      <vt:lpstr>G-thinker History</vt:lpstr>
      <vt:lpstr>G-thinker Overview</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G-thinker+</vt:lpstr>
      <vt:lpstr>Overview</vt:lpstr>
      <vt:lpstr>Algorithms on G-thinker</vt:lpstr>
      <vt:lpstr>G-thinker</vt:lpstr>
      <vt:lpstr>Algorithms on G-thinker</vt:lpstr>
      <vt:lpstr>PowerPoint Presentation</vt:lpstr>
      <vt:lpstr>PowerPoint Presentation</vt:lpstr>
      <vt:lpstr>Algorithms on G-thinker</vt:lpstr>
      <vt:lpstr>Algorithms on G-thinker</vt:lpstr>
      <vt:lpstr>Algorithms on G-thinker</vt:lpstr>
      <vt:lpstr>Algorithms on G-thinker</vt:lpstr>
      <vt:lpstr>Algorithms on G-thinker</vt:lpstr>
      <vt:lpstr>Algorithms on G-thinker</vt:lpstr>
      <vt:lpstr>Algorithms on G-thinker</vt:lpstr>
      <vt:lpstr>Algorithms on G-thinker</vt:lpstr>
      <vt:lpstr>Conclusion</vt:lpstr>
      <vt:lpstr>PowerPoint Presentation</vt:lpstr>
    </vt:vector>
  </TitlesOfParts>
  <Company>UC Berkeley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 Konwinski</dc:creator>
  <cp:lastModifiedBy>Yan, Da</cp:lastModifiedBy>
  <cp:revision>5879</cp:revision>
  <cp:lastPrinted>2020-12-04T02:38:26Z</cp:lastPrinted>
  <dcterms:created xsi:type="dcterms:W3CDTF">2010-06-28T20:28:41Z</dcterms:created>
  <dcterms:modified xsi:type="dcterms:W3CDTF">2020-12-07T05:51:38Z</dcterms:modified>
</cp:coreProperties>
</file>